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4" r:id="rId2"/>
    <p:sldId id="262" r:id="rId3"/>
    <p:sldId id="261" r:id="rId4"/>
    <p:sldId id="257" r:id="rId5"/>
    <p:sldId id="258" r:id="rId6"/>
    <p:sldId id="259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6524-B2EA-4493-8B00-3FD429FA0E56}" type="datetimeFigureOut">
              <a:rPr lang="en-IN" smtClean="0"/>
              <a:pPr/>
              <a:t>21-09-2018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7B03-BB03-41CE-9A61-14DCAF3007D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6524-B2EA-4493-8B00-3FD429FA0E56}" type="datetimeFigureOut">
              <a:rPr lang="en-IN" smtClean="0"/>
              <a:pPr/>
              <a:t>21-09-2018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7B03-BB03-41CE-9A61-14DCAF3007D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6524-B2EA-4493-8B00-3FD429FA0E56}" type="datetimeFigureOut">
              <a:rPr lang="en-IN" smtClean="0"/>
              <a:pPr/>
              <a:t>21-09-2018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7B03-BB03-41CE-9A61-14DCAF3007D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6524-B2EA-4493-8B00-3FD429FA0E56}" type="datetimeFigureOut">
              <a:rPr lang="en-IN" smtClean="0"/>
              <a:pPr/>
              <a:t>21-09-2018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7B03-BB03-41CE-9A61-14DCAF3007D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6524-B2EA-4493-8B00-3FD429FA0E56}" type="datetimeFigureOut">
              <a:rPr lang="en-IN" smtClean="0"/>
              <a:pPr/>
              <a:t>21-09-2018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7B03-BB03-41CE-9A61-14DCAF3007D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6524-B2EA-4493-8B00-3FD429FA0E56}" type="datetimeFigureOut">
              <a:rPr lang="en-IN" smtClean="0"/>
              <a:pPr/>
              <a:t>21-09-2018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7B03-BB03-41CE-9A61-14DCAF3007D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6524-B2EA-4493-8B00-3FD429FA0E56}" type="datetimeFigureOut">
              <a:rPr lang="en-IN" smtClean="0"/>
              <a:pPr/>
              <a:t>21-09-2018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7B03-BB03-41CE-9A61-14DCAF3007D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6524-B2EA-4493-8B00-3FD429FA0E56}" type="datetimeFigureOut">
              <a:rPr lang="en-IN" smtClean="0"/>
              <a:pPr/>
              <a:t>21-09-2018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7B03-BB03-41CE-9A61-14DCAF3007D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6524-B2EA-4493-8B00-3FD429FA0E56}" type="datetimeFigureOut">
              <a:rPr lang="en-IN" smtClean="0"/>
              <a:pPr/>
              <a:t>21-09-2018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7B03-BB03-41CE-9A61-14DCAF3007D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6524-B2EA-4493-8B00-3FD429FA0E56}" type="datetimeFigureOut">
              <a:rPr lang="en-IN" smtClean="0"/>
              <a:pPr/>
              <a:t>21-09-2018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7B03-BB03-41CE-9A61-14DCAF3007D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6524-B2EA-4493-8B00-3FD429FA0E56}" type="datetimeFigureOut">
              <a:rPr lang="en-IN" smtClean="0"/>
              <a:pPr/>
              <a:t>21-09-2018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4D217B03-BB03-41CE-9A61-14DCAF3007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6" y="-7144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1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99A6524-B2EA-4493-8B00-3FD429FA0E56}" type="datetimeFigureOut">
              <a:rPr lang="en-IN" smtClean="0"/>
              <a:pPr/>
              <a:t>21-09-2018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D217B03-BB03-41CE-9A61-14DCAF3007D8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neportal.i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6000" dirty="0" smtClean="0">
                <a:solidFill>
                  <a:srgbClr val="00B0F0"/>
                </a:solidFill>
                <a:latin typeface="Bahnschrift" panose="020B0502040204020203" pitchFamily="34" charset="0"/>
              </a:rPr>
              <a:t>www.MINEPORTAL.in</a:t>
            </a:r>
            <a:endParaRPr lang="en-IN" sz="6000" dirty="0">
              <a:solidFill>
                <a:srgbClr val="00B0F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IN" b="1" dirty="0" smtClean="0">
                <a:solidFill>
                  <a:schemeClr val="accent2"/>
                </a:solidFill>
              </a:rPr>
              <a:t>ONLINE TEST SERIES FOR</a:t>
            </a:r>
          </a:p>
          <a:p>
            <a:r>
              <a:rPr lang="en-IN" dirty="0" smtClean="0">
                <a:latin typeface="Bahnschrift" panose="020B0502040204020203" pitchFamily="34" charset="0"/>
              </a:rPr>
              <a:t>DGMS COAL/METAL FIRST/SECOND CLASS EXAM</a:t>
            </a:r>
          </a:p>
          <a:p>
            <a:r>
              <a:rPr lang="en-IN" dirty="0" smtClean="0">
                <a:latin typeface="Bahnschrift" panose="020B0502040204020203" pitchFamily="34" charset="0"/>
              </a:rPr>
              <a:t>GATE MINING EXAM </a:t>
            </a:r>
          </a:p>
          <a:p>
            <a:r>
              <a:rPr lang="en-IN" dirty="0" smtClean="0">
                <a:latin typeface="Bahnschrift" panose="020B0502040204020203" pitchFamily="34" charset="0"/>
              </a:rPr>
              <a:t>OVERMAN EXAM TEST</a:t>
            </a:r>
          </a:p>
          <a:p>
            <a:r>
              <a:rPr lang="en-IN" dirty="0" smtClean="0">
                <a:latin typeface="Bahnschrift" panose="020B0502040204020203" pitchFamily="34" charset="0"/>
              </a:rPr>
              <a:t>MINING INSPECTOR EXAMS</a:t>
            </a:r>
          </a:p>
          <a:p>
            <a:r>
              <a:rPr lang="en-IN" dirty="0" smtClean="0">
                <a:latin typeface="Bahnschrift" panose="020B0502040204020203" pitchFamily="34" charset="0"/>
              </a:rPr>
              <a:t>COAL INDIA MTs &amp; OTHER PSUs EXAMS</a:t>
            </a:r>
          </a:p>
          <a:p>
            <a:pPr marL="114300" indent="0">
              <a:buNone/>
            </a:pPr>
            <a:r>
              <a:rPr lang="en-IN" b="1" dirty="0" smtClean="0">
                <a:solidFill>
                  <a:schemeClr val="accent2"/>
                </a:solidFill>
              </a:rPr>
              <a:t>FREE STUDY MATERIAL &amp; VIDEO LECTURES</a:t>
            </a:r>
          </a:p>
          <a:p>
            <a:pPr marL="114300" indent="0">
              <a:buNone/>
            </a:pPr>
            <a:r>
              <a:rPr lang="en-IN" b="1" dirty="0" smtClean="0">
                <a:solidFill>
                  <a:schemeClr val="accent2"/>
                </a:solidFill>
              </a:rPr>
              <a:t>MINING JOBS NOTIFICATIONS</a:t>
            </a:r>
          </a:p>
          <a:p>
            <a:pPr marL="114300" indent="0">
              <a:buNone/>
            </a:pPr>
            <a:endParaRPr lang="en-IN" b="1" dirty="0">
              <a:solidFill>
                <a:srgbClr val="002060"/>
              </a:solidFill>
            </a:endParaRPr>
          </a:p>
          <a:p>
            <a:pPr marL="114300" indent="0">
              <a:buNone/>
            </a:pPr>
            <a:r>
              <a:rPr lang="en-IN" sz="1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www.mineportal.in</a:t>
            </a:r>
            <a:r>
              <a:rPr lang="en-IN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Call/Whatsapp-8804777500   www.fb.com/mineportal.in</a:t>
            </a:r>
            <a:endParaRPr lang="en-IN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87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 smtClean="0"/>
              <a:t>               CAPACITY  CALCULATION OF CONVEYORS:</a:t>
            </a:r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485740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    Capacity of conveyance depends essentially on width and speed of belt.</a:t>
            </a:r>
            <a:br>
              <a:rPr lang="en-US" dirty="0" smtClean="0"/>
            </a:br>
            <a:r>
              <a:rPr lang="en-US" dirty="0" smtClean="0"/>
              <a:t>Other major involved factors are:</a:t>
            </a:r>
            <a:br>
              <a:rPr lang="en-US" dirty="0" smtClean="0"/>
            </a:br>
            <a:r>
              <a:rPr lang="en-US" dirty="0" smtClean="0"/>
              <a:t>        1.        Angle of trough  </a:t>
            </a:r>
            <a:br>
              <a:rPr lang="en-US" dirty="0" smtClean="0"/>
            </a:br>
            <a:r>
              <a:rPr lang="en-US" dirty="0" smtClean="0"/>
              <a:t>                             2.       Angle of repose of material  </a:t>
            </a:r>
            <a:br>
              <a:rPr lang="en-US" dirty="0" smtClean="0"/>
            </a:br>
            <a:r>
              <a:rPr lang="en-US" dirty="0" smtClean="0"/>
              <a:t>         3.       Material density</a:t>
            </a:r>
            <a:br>
              <a:rPr lang="en-US" dirty="0" smtClean="0"/>
            </a:br>
            <a:r>
              <a:rPr lang="en-US" dirty="0" smtClean="0"/>
              <a:t>             4.       Conveyance  slope</a:t>
            </a:r>
            <a:br>
              <a:rPr lang="en-US" dirty="0" smtClean="0"/>
            </a:br>
            <a:r>
              <a:rPr lang="en-US" dirty="0" smtClean="0"/>
              <a:t>             5.       Idler configuration  </a:t>
            </a:r>
            <a:br>
              <a:rPr lang="en-US" dirty="0" smtClean="0"/>
            </a:br>
            <a:r>
              <a:rPr lang="en-US" dirty="0" smtClean="0"/>
              <a:t>Besides these factors there are miscellaneous  corrections involved due to possible irregularities in material loading.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Dependence of these factors on the capacity can be described in brief as: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BELT WIDTH:</a:t>
            </a:r>
          </a:p>
          <a:p>
            <a:pPr algn="ctr">
              <a:buNone/>
            </a:pPr>
            <a:r>
              <a:rPr lang="en-US" dirty="0" smtClean="0"/>
              <a:t>    Belt width is influenced by loading and transfer point requirements and material lump size.</a:t>
            </a:r>
          </a:p>
          <a:p>
            <a:pPr algn="just">
              <a:buNone/>
            </a:pPr>
            <a:r>
              <a:rPr lang="en-US" b="1" dirty="0" smtClean="0"/>
              <a:t>BELT SPEED:</a:t>
            </a:r>
          </a:p>
          <a:p>
            <a:pPr algn="ctr">
              <a:buNone/>
            </a:pPr>
            <a:r>
              <a:rPr lang="en-US" dirty="0" smtClean="0"/>
              <a:t>It is also affected by the loading ,transfer point requirements and material lump size.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MATERIAL BULK DENSITY AND SURCHARGE ANGLE: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 algn="ctr">
              <a:buNone/>
            </a:pPr>
            <a:r>
              <a:rPr lang="en-US" dirty="0" smtClean="0"/>
              <a:t>It is a very important criteria for the capacity of belt conveyors as it directly governs the cross sectional area of the material on the belt and hence the “volume ” being conveyed.</a:t>
            </a:r>
          </a:p>
          <a:p>
            <a:pPr algn="ctr">
              <a:buNone/>
            </a:pPr>
            <a:r>
              <a:rPr lang="en-US" dirty="0" smtClean="0"/>
              <a:t>For the materials which slump </a:t>
            </a:r>
            <a:r>
              <a:rPr lang="en-US" dirty="0" err="1" smtClean="0"/>
              <a:t>redily</a:t>
            </a:r>
            <a:r>
              <a:rPr lang="en-US" dirty="0" smtClean="0"/>
              <a:t> </a:t>
            </a:r>
            <a:r>
              <a:rPr lang="en-US" dirty="0" err="1" smtClean="0"/>
              <a:t>e.g</a:t>
            </a:r>
            <a:r>
              <a:rPr lang="en-US" dirty="0" smtClean="0"/>
              <a:t> dust or fine powder surcharge angle reduces so we may require to increase belt width or speed to require same capacity.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19256" cy="478539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INCLINATION ANGLE:</a:t>
            </a:r>
          </a:p>
          <a:p>
            <a:pPr algn="ctr">
              <a:buNone/>
            </a:pPr>
            <a:r>
              <a:rPr lang="en-US" dirty="0" smtClean="0"/>
              <a:t>Angle of inclination changes the belt </a:t>
            </a:r>
            <a:r>
              <a:rPr lang="en-US" dirty="0" err="1" smtClean="0"/>
              <a:t>capacity.Load</a:t>
            </a:r>
            <a:r>
              <a:rPr lang="en-US" dirty="0" smtClean="0"/>
              <a:t> cross sectional area of an inclined load is reduced and surcharge angle of the material also reduced perpendicular to the </a:t>
            </a:r>
            <a:r>
              <a:rPr lang="en-US" dirty="0" err="1" smtClean="0"/>
              <a:t>belt.Effectively</a:t>
            </a:r>
            <a:r>
              <a:rPr lang="en-US" dirty="0" smtClean="0"/>
              <a:t> the reduced capacity is usually less than 3%.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TROUHING ANGLE:</a:t>
            </a:r>
          </a:p>
          <a:p>
            <a:pPr algn="ctr">
              <a:buNone/>
            </a:pPr>
            <a:r>
              <a:rPr lang="en-US" dirty="0" smtClean="0"/>
              <a:t>Standard trough angle is 35° and generally used between 20° and 45°. Steeper trough angles give increased capacity.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5"/>
            <a:ext cx="8219256" cy="500141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IDLER CONFIGURATION:</a:t>
            </a:r>
          </a:p>
          <a:p>
            <a:pPr algn="ctr">
              <a:buNone/>
            </a:pPr>
            <a:r>
              <a:rPr lang="en-US" dirty="0" smtClean="0"/>
              <a:t>Most common configuration for the idler rollers is  3 rolls of equal length. Sometimes 5 idler rollers are used and with unequal length roll are also used.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So roughly the </a:t>
            </a:r>
            <a:r>
              <a:rPr lang="en-US" b="1" dirty="0" smtClean="0"/>
              <a:t>belt capacity </a:t>
            </a:r>
            <a:r>
              <a:rPr lang="en-US" dirty="0" smtClean="0"/>
              <a:t>formula can be given as:</a:t>
            </a:r>
          </a:p>
          <a:p>
            <a:pPr algn="ctr">
              <a:buNone/>
            </a:pPr>
            <a:r>
              <a:rPr lang="en-US" b="1" dirty="0" smtClean="0"/>
              <a:t>T=AXBXV</a:t>
            </a:r>
          </a:p>
          <a:p>
            <a:pPr algn="ctr">
              <a:buNone/>
            </a:pPr>
            <a:r>
              <a:rPr lang="en-US" dirty="0" smtClean="0"/>
              <a:t>T= capacity in </a:t>
            </a:r>
            <a:r>
              <a:rPr lang="en-US" dirty="0" err="1" smtClean="0"/>
              <a:t>tonnes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                   A = avg. cross sectional area in </a:t>
            </a:r>
            <a:r>
              <a:rPr lang="en-US" b="1" dirty="0" smtClean="0"/>
              <a:t>M</a:t>
            </a:r>
            <a:r>
              <a:rPr lang="en-US" b="1" baseline="30000" dirty="0" smtClean="0"/>
              <a:t>2</a:t>
            </a:r>
            <a:r>
              <a:rPr lang="en-US" dirty="0" smtClean="0"/>
              <a:t> </a:t>
            </a:r>
          </a:p>
          <a:p>
            <a:pPr algn="ctr">
              <a:buNone/>
            </a:pPr>
            <a:r>
              <a:rPr lang="en-US" dirty="0" smtClean="0"/>
              <a:t>   B =  bulk density in </a:t>
            </a:r>
            <a:r>
              <a:rPr lang="en-US" b="1" dirty="0" smtClean="0"/>
              <a:t>Te/M</a:t>
            </a:r>
            <a:r>
              <a:rPr lang="en-US" b="1" baseline="30000" dirty="0" smtClean="0"/>
              <a:t>3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V = Speed of belt in </a:t>
            </a:r>
            <a:r>
              <a:rPr lang="en-US" b="1" dirty="0" smtClean="0"/>
              <a:t>m/s</a:t>
            </a:r>
            <a:endParaRPr lang="en-IN" dirty="0" smtClean="0"/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75969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400" dirty="0" smtClean="0"/>
              <a:t>THANK</a:t>
            </a:r>
          </a:p>
          <a:p>
            <a:pPr algn="ctr">
              <a:buNone/>
            </a:pPr>
            <a:r>
              <a:rPr lang="en-US" sz="4400" dirty="0" smtClean="0"/>
              <a:t>YOU</a:t>
            </a:r>
            <a:endParaRPr lang="en-IN" sz="4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324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www.MINEPORTAL.in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Capacity calculations of conveyors</dc:title>
  <dc:creator>WELCOME</dc:creator>
  <cp:lastModifiedBy>ranjan kumar</cp:lastModifiedBy>
  <cp:revision>20</cp:revision>
  <dcterms:created xsi:type="dcterms:W3CDTF">2012-02-02T14:26:21Z</dcterms:created>
  <dcterms:modified xsi:type="dcterms:W3CDTF">2018-09-21T16:00:40Z</dcterms:modified>
</cp:coreProperties>
</file>