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85" r:id="rId2"/>
    <p:sldId id="256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383" autoAdjust="0"/>
    <p:restoredTop sz="94660"/>
  </p:normalViewPr>
  <p:slideViewPr>
    <p:cSldViewPr>
      <p:cViewPr varScale="1">
        <p:scale>
          <a:sx n="68" d="100"/>
          <a:sy n="68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700A7-20E9-471F-874E-0D99B2E02B79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5326-BAB4-4623-9492-1B71A45D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5326-BAB4-4623-9492-1B71A45D5D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A5DC-9B68-45C8-B69A-0A2FC100CA3A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F909-B27B-4A5D-AE98-5318DB8B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A5DC-9B68-45C8-B69A-0A2FC100CA3A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F909-B27B-4A5D-AE98-5318DB8B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A5DC-9B68-45C8-B69A-0A2FC100CA3A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F909-B27B-4A5D-AE98-5318DB8B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A5DC-9B68-45C8-B69A-0A2FC100CA3A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F909-B27B-4A5D-AE98-5318DB8B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A5DC-9B68-45C8-B69A-0A2FC100CA3A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F909-B27B-4A5D-AE98-5318DB8B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A5DC-9B68-45C8-B69A-0A2FC100CA3A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F909-B27B-4A5D-AE98-5318DB8B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A5DC-9B68-45C8-B69A-0A2FC100CA3A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F909-B27B-4A5D-AE98-5318DB8B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A5DC-9B68-45C8-B69A-0A2FC100CA3A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24F909-B27B-4A5D-AE98-5318DB8B43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A5DC-9B68-45C8-B69A-0A2FC100CA3A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F909-B27B-4A5D-AE98-5318DB8B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A5DC-9B68-45C8-B69A-0A2FC100CA3A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24F909-B27B-4A5D-AE98-5318DB8B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E53A5DC-9B68-45C8-B69A-0A2FC100CA3A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F909-B27B-4A5D-AE98-5318DB8B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E53A5DC-9B68-45C8-B69A-0A2FC100CA3A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24F909-B27B-4A5D-AE98-5318DB8B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784848" cy="5212080"/>
          </a:xfrm>
        </p:spPr>
        <p:txBody>
          <a:bodyPr>
            <a:noAutofit/>
          </a:bodyPr>
          <a:lstStyle/>
          <a:p>
            <a:r>
              <a:rPr lang="en-US" sz="4400" b="1" u="sng" dirty="0" smtClean="0">
                <a:solidFill>
                  <a:srgbClr val="FFFF00"/>
                </a:solidFill>
                <a:latin typeface="Bookman Old Style" pitchFamily="18" charset="0"/>
              </a:rPr>
              <a:t/>
            </a:r>
            <a:br>
              <a:rPr lang="en-US" sz="4400" b="1" u="sng" dirty="0" smtClean="0">
                <a:solidFill>
                  <a:srgbClr val="FFFF00"/>
                </a:solidFill>
                <a:latin typeface="Bookman Old Style" pitchFamily="18" charset="0"/>
              </a:rPr>
            </a:br>
            <a:r>
              <a:rPr lang="en-US" sz="4400" b="1" u="sng" dirty="0" smtClean="0">
                <a:solidFill>
                  <a:srgbClr val="FFFF00"/>
                </a:solidFill>
                <a:latin typeface="Bookman Old Style" pitchFamily="18" charset="0"/>
              </a:rPr>
              <a:t>www.MINEPORTAL.in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ONLINE TEST SERIES FOR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000" dirty="0" smtClean="0"/>
              <a:t>GATE MINING</a:t>
            </a:r>
            <a:br>
              <a:rPr lang="en-US" sz="2000" dirty="0" smtClean="0"/>
            </a:br>
            <a:r>
              <a:rPr lang="en-US" sz="2000" dirty="0" smtClean="0"/>
              <a:t>	COAL/METAL FIRST/SECOND CLASS</a:t>
            </a:r>
            <a:br>
              <a:rPr lang="en-US" sz="2000" dirty="0" smtClean="0"/>
            </a:br>
            <a:r>
              <a:rPr lang="en-US" sz="2000" dirty="0" smtClean="0"/>
              <a:t>	COAL INDIA MT MINING EXAM</a:t>
            </a:r>
            <a:br>
              <a:rPr lang="en-US" sz="2000" dirty="0" smtClean="0"/>
            </a:br>
            <a:r>
              <a:rPr lang="en-US" sz="2000" dirty="0" smtClean="0"/>
              <a:t>	OVERMAN/SIRDAR EXAM</a:t>
            </a:r>
            <a:br>
              <a:rPr lang="en-US" sz="2000" dirty="0" smtClean="0"/>
            </a:br>
            <a:r>
              <a:rPr lang="en-US" sz="2000" dirty="0" smtClean="0"/>
              <a:t>	OTHER PSU MANAGEMENT TRAINEE EXAM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00B050"/>
                </a:solidFill>
              </a:rPr>
              <a:t>FREE STUDY MATERIAL/VIDEO LECTURES</a:t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     ONLINE ORDER MINING BOOKS</a:t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92D050"/>
                </a:solidFill>
                <a:latin typeface="Microsoft PhagsPa" pitchFamily="34" charset="0"/>
              </a:rPr>
              <a:t/>
            </a:r>
            <a:br>
              <a:rPr lang="en-US" sz="2400" b="1" dirty="0" smtClean="0">
                <a:solidFill>
                  <a:srgbClr val="92D050"/>
                </a:solidFill>
                <a:latin typeface="Microsoft PhagsPa" pitchFamily="34" charset="0"/>
              </a:rPr>
            </a:br>
            <a:r>
              <a:rPr lang="en-US" sz="2400" b="1" dirty="0" smtClean="0">
                <a:solidFill>
                  <a:srgbClr val="92D050"/>
                </a:solidFill>
                <a:latin typeface="Microsoft PhagsPa" pitchFamily="34" charset="0"/>
              </a:rPr>
              <a:t>  </a:t>
            </a:r>
            <a:r>
              <a:rPr lang="en-US" sz="1800" b="1" dirty="0" smtClean="0">
                <a:solidFill>
                  <a:srgbClr val="92D050"/>
                </a:solidFill>
                <a:latin typeface="Microsoft PhagsPa" pitchFamily="34" charset="0"/>
              </a:rPr>
              <a:t>CALL/WHATSAPP-8804777500    www.fb.com/mineportal.in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001000" cy="114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  <a:t>Types of diamond drill bit:</a:t>
            </a:r>
            <a:b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</a:br>
            <a:endParaRPr lang="en-US" sz="44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467600" cy="4724400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latin typeface="Baskerville Old Face" pitchFamily="18" charset="0"/>
              </a:rPr>
              <a:t>surface-set diamond bits</a:t>
            </a:r>
          </a:p>
          <a:p>
            <a:r>
              <a:rPr lang="en-US" sz="3600" dirty="0" smtClean="0">
                <a:latin typeface="Baskerville Old Face" pitchFamily="18" charset="0"/>
              </a:rPr>
              <a:t>Diamond impregnated bits</a:t>
            </a:r>
          </a:p>
          <a:p>
            <a:r>
              <a:rPr lang="en-US" sz="3600" dirty="0" smtClean="0">
                <a:latin typeface="Baskerville Old Face" pitchFamily="18" charset="0"/>
              </a:rPr>
              <a:t>Synthetic Diamond Gear Type Impregnated Core Bits</a:t>
            </a:r>
          </a:p>
          <a:p>
            <a:r>
              <a:rPr lang="en-US" sz="3600" dirty="0" smtClean="0">
                <a:latin typeface="Baskerville Old Face" pitchFamily="18" charset="0"/>
              </a:rPr>
              <a:t>Surface Diamond Non-coring Bits</a:t>
            </a:r>
          </a:p>
          <a:p>
            <a:r>
              <a:rPr lang="en-US" sz="3600" dirty="0" smtClean="0">
                <a:latin typeface="Baskerville Old Face" pitchFamily="18" charset="0"/>
              </a:rPr>
              <a:t>PDC bit</a:t>
            </a:r>
          </a:p>
          <a:p>
            <a:r>
              <a:rPr lang="en-US" sz="3600" dirty="0" smtClean="0">
                <a:latin typeface="Baskerville Old Face" pitchFamily="18" charset="0"/>
              </a:rPr>
              <a:t>The thin-wall diamond core bits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lgerian" pitchFamily="82" charset="0"/>
              </a:rPr>
              <a:t>Surface-set diamond bits:</a:t>
            </a:r>
            <a:br>
              <a:rPr lang="en-US" sz="4000" dirty="0" smtClean="0">
                <a:solidFill>
                  <a:srgbClr val="00B050"/>
                </a:solidFill>
                <a:latin typeface="Algerian" pitchFamily="82" charset="0"/>
              </a:rPr>
            </a:br>
            <a:endParaRPr lang="en-US" sz="40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The surface-set diamond bits</a:t>
            </a:r>
            <a:r>
              <a:rPr lang="en-US" dirty="0" smtClean="0"/>
              <a:t> are set with a singular layer of natural diamond utilizing a hard matrix compound on the face of the bit.</a:t>
            </a:r>
          </a:p>
          <a:p>
            <a:r>
              <a:rPr lang="en-US" dirty="0" smtClean="0"/>
              <a:t> The diamond set design ensures sufficient overlap to prevent premature wear of the matrix. </a:t>
            </a:r>
          </a:p>
          <a:p>
            <a:r>
              <a:rPr lang="en-US" dirty="0" smtClean="0"/>
              <a:t>Surface set bits achieve maximum results when used for drilling in soft and medium hard formations.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lgerian" pitchFamily="82" charset="0"/>
              </a:rPr>
              <a:t>Surface-set diamond bits:</a:t>
            </a:r>
            <a:br>
              <a:rPr lang="en-US" sz="4000" dirty="0" smtClean="0">
                <a:solidFill>
                  <a:srgbClr val="00B050"/>
                </a:solidFill>
                <a:latin typeface="Algerian" pitchFamily="82" charset="0"/>
              </a:rPr>
            </a:br>
            <a:endParaRPr lang="en-US" sz="4000" dirty="0">
              <a:solidFill>
                <a:srgbClr val="00B050"/>
              </a:solidFill>
              <a:latin typeface="Algerian" pitchFamily="82" charset="0"/>
            </a:endParaRPr>
          </a:p>
        </p:txBody>
      </p:sp>
      <p:pic>
        <p:nvPicPr>
          <p:cNvPr id="3074" name="Picture 2" descr="SURFACE_S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057400"/>
            <a:ext cx="4949462" cy="396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924800" cy="114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  <a:t>Diamond impregnated bits:</a:t>
            </a:r>
            <a:b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</a:br>
            <a:endParaRPr lang="en-US" sz="44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Baskerville Old Face" pitchFamily="18" charset="0"/>
              </a:rPr>
              <a:t>Diamond impregnated bits are cylindrical shapes in which the diamonds are embedded at  cylindrical edges.</a:t>
            </a:r>
          </a:p>
          <a:p>
            <a:r>
              <a:rPr lang="en-US" sz="2800" dirty="0" smtClean="0">
                <a:latin typeface="Baskerville Old Face" pitchFamily="18" charset="0"/>
              </a:rPr>
              <a:t>The carefully selected grades of high quality synthetic diamonds are distributed in the depth of impregnated bit's matrix series. </a:t>
            </a:r>
          </a:p>
          <a:p>
            <a:r>
              <a:rPr lang="en-US" sz="2800" dirty="0" smtClean="0">
                <a:latin typeface="Baskerville Old Face" pitchFamily="18" charset="0"/>
              </a:rPr>
              <a:t>The matrix layer of the crown contains a uniform distribution of these crystal that are embedded in a powdered metal bond.</a:t>
            </a:r>
            <a:endParaRPr lang="en-US" sz="28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320"/>
            <a:ext cx="7927848" cy="114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  <a:t>Diamond impregnated bits:</a:t>
            </a:r>
            <a:b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</a:br>
            <a:endParaRPr lang="en-US" sz="4400" dirty="0">
              <a:solidFill>
                <a:srgbClr val="00B050"/>
              </a:solidFill>
              <a:latin typeface="Algerian" pitchFamily="82" charset="0"/>
            </a:endParaRPr>
          </a:p>
        </p:txBody>
      </p:sp>
      <p:pic>
        <p:nvPicPr>
          <p:cNvPr id="4098" name="Picture 2" descr="imp_b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582271"/>
            <a:ext cx="3962400" cy="398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0772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lgerian" pitchFamily="82" charset="0"/>
              </a:rPr>
              <a:t>Synthetic Diamond Gear Type Impregnated Core Bits: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latin typeface="Baskerville Old Face" pitchFamily="18" charset="0"/>
              </a:rPr>
              <a:t>Synthetic Diamond Gear Type Impregnated  Core Bits are cylindrical and zigzag at the tip at which the diamonds are embedded on it.</a:t>
            </a:r>
            <a:endParaRPr lang="en-US" b="1" dirty="0" smtClean="0"/>
          </a:p>
          <a:p>
            <a:r>
              <a:rPr lang="en-US" b="1" dirty="0" smtClean="0"/>
              <a:t>It is </a:t>
            </a:r>
            <a:r>
              <a:rPr lang="en-US" dirty="0" smtClean="0"/>
              <a:t>specially designed for drilling in very hard and slipped formation rock .</a:t>
            </a:r>
          </a:p>
          <a:p>
            <a:r>
              <a:rPr lang="en-US" dirty="0" smtClean="0"/>
              <a:t>It's faster obviously to drill in very hard and low abrasive rocks.</a:t>
            </a:r>
          </a:p>
          <a:p>
            <a:r>
              <a:rPr lang="en-US" dirty="0" smtClean="0"/>
              <a:t> If using in the suitable rock, the drilling speed is more faster than others.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lgerian" pitchFamily="82" charset="0"/>
              </a:rPr>
              <a:t>Synthetic Diamond Gear Type Impregnated Core Bits:</a:t>
            </a:r>
            <a:endParaRPr lang="en-US" sz="4000" dirty="0">
              <a:solidFill>
                <a:srgbClr val="00B050"/>
              </a:solidFill>
              <a:latin typeface="Algerian" pitchFamily="82" charset="0"/>
            </a:endParaRPr>
          </a:p>
        </p:txBody>
      </p:sp>
      <p:pic>
        <p:nvPicPr>
          <p:cNvPr id="5122" name="Picture 2" descr="gearb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079380"/>
            <a:ext cx="4038600" cy="442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6012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lgerian" pitchFamily="82" charset="0"/>
              </a:rPr>
              <a:t>Surface Diamond Non-coring Bits:</a:t>
            </a:r>
            <a:br>
              <a:rPr lang="en-US" sz="4000" dirty="0" smtClean="0">
                <a:solidFill>
                  <a:srgbClr val="00B050"/>
                </a:solidFill>
                <a:latin typeface="Algerian" pitchFamily="82" charset="0"/>
              </a:rPr>
            </a:br>
            <a:endParaRPr lang="en-US" sz="40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467600" cy="4602163"/>
          </a:xfrm>
        </p:spPr>
        <p:txBody>
          <a:bodyPr/>
          <a:lstStyle/>
          <a:p>
            <a:r>
              <a:rPr lang="en-US" b="1" dirty="0" smtClean="0"/>
              <a:t>Surface Diamond Non-coring Bits </a:t>
            </a:r>
            <a:r>
              <a:rPr lang="en-US" dirty="0" smtClean="0"/>
              <a:t>are drilling for broken formation rock which can't  be cored. </a:t>
            </a:r>
          </a:p>
          <a:p>
            <a:r>
              <a:rPr lang="en-US" dirty="0" smtClean="0"/>
              <a:t>Crown are used to set with natural diamond or polycrystalline diamonds. </a:t>
            </a:r>
          </a:p>
          <a:p>
            <a:r>
              <a:rPr lang="en-US" dirty="0" smtClean="0"/>
              <a:t>It's used for drilling in softer to medium hard formation rocks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9154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lgerian" pitchFamily="82" charset="0"/>
              </a:rPr>
              <a:t>Surface Diamond Non-coring Bits:</a:t>
            </a:r>
            <a:br>
              <a:rPr lang="en-US" sz="4000" dirty="0" smtClean="0">
                <a:solidFill>
                  <a:srgbClr val="00B050"/>
                </a:solidFill>
                <a:latin typeface="Algerian" pitchFamily="82" charset="0"/>
              </a:rPr>
            </a:br>
            <a:endParaRPr lang="en-US" sz="4000" dirty="0">
              <a:solidFill>
                <a:srgbClr val="00B050"/>
              </a:solidFill>
              <a:latin typeface="Algerian" pitchFamily="82" charset="0"/>
            </a:endParaRPr>
          </a:p>
        </p:txBody>
      </p:sp>
      <p:pic>
        <p:nvPicPr>
          <p:cNvPr id="6146" name="Picture 2" descr="nonb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133600"/>
            <a:ext cx="533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00B050"/>
                </a:solidFill>
                <a:latin typeface="Algerian" pitchFamily="82" charset="0"/>
              </a:rPr>
              <a:t>PDC bit:</a:t>
            </a:r>
            <a:br>
              <a:rPr lang="en-US" sz="4800" dirty="0" smtClean="0">
                <a:solidFill>
                  <a:srgbClr val="00B050"/>
                </a:solidFill>
                <a:latin typeface="Algerian" pitchFamily="82" charset="0"/>
              </a:rPr>
            </a:br>
            <a:endParaRPr lang="en-US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PDC bit</a:t>
            </a:r>
            <a:r>
              <a:rPr lang="en-US" dirty="0" smtClean="0"/>
              <a:t> is developed in a significant advanced technology of diamond drilling. </a:t>
            </a:r>
          </a:p>
          <a:p>
            <a:r>
              <a:rPr lang="en-US" dirty="0" smtClean="0"/>
              <a:t>The disc shaped polycrystalline diamond pads, or cutters, are set strategically in rows on the bit face, these cutters consist of a layer of polycrystalline diamond on a tungsten carbide substrate and it allows the bits to drill through formations which are too soft or too sticky for conventional diamond drill bits,</a:t>
            </a:r>
          </a:p>
          <a:p>
            <a:r>
              <a:rPr lang="en-US" dirty="0" smtClean="0"/>
              <a:t> The PDC bits are designed for vertical, slant or horizontal drilling and can be used for either non core, side track or recovery purpose.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7186950" cy="11430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 smtClean="0">
                <a:solidFill>
                  <a:srgbClr val="92D050"/>
                </a:solidFill>
                <a:latin typeface="Arial Black" pitchFamily="34" charset="0"/>
              </a:rPr>
              <a:t> </a:t>
            </a:r>
            <a:r>
              <a:rPr lang="en-US" sz="6600" dirty="0" smtClean="0">
                <a:solidFill>
                  <a:srgbClr val="92D050"/>
                </a:solidFill>
                <a:latin typeface="Baskerville Old Face" pitchFamily="18" charset="0"/>
              </a:rPr>
              <a:t>Diamond </a:t>
            </a:r>
            <a:r>
              <a:rPr lang="en-US" sz="6600" dirty="0" smtClean="0">
                <a:solidFill>
                  <a:srgbClr val="92D050"/>
                </a:solidFill>
                <a:latin typeface="Baskerville Old Face" pitchFamily="18" charset="0"/>
              </a:rPr>
              <a:t>drill bits</a:t>
            </a:r>
            <a:endParaRPr lang="en-US" sz="6600" dirty="0">
              <a:solidFill>
                <a:srgbClr val="92D05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  <a:t>PDC bit:</a:t>
            </a:r>
            <a:endParaRPr lang="en-US" dirty="0">
              <a:solidFill>
                <a:srgbClr val="00B050"/>
              </a:solidFill>
              <a:latin typeface="Algerian" pitchFamily="82" charset="0"/>
            </a:endParaRPr>
          </a:p>
        </p:txBody>
      </p:sp>
      <p:pic>
        <p:nvPicPr>
          <p:cNvPr id="7170" name="Picture 2" descr="pcd_b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905000"/>
            <a:ext cx="2212340" cy="390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latin typeface="Algerian" pitchFamily="82" charset="0"/>
              </a:rPr>
              <a:t>The thin-wall diamond core bits: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 thin-wall diamond core bits are hole makers for granite slabs, marble slabs.</a:t>
            </a:r>
          </a:p>
          <a:p>
            <a:r>
              <a:rPr lang="en-US" sz="3600" b="1" dirty="0" smtClean="0"/>
              <a:t>It make hole rule, smooth, high-efficiency, lower strength and insuring engineering quality.</a:t>
            </a:r>
            <a:r>
              <a:rPr lang="en-US" sz="36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058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lgerian" pitchFamily="82" charset="0"/>
              </a:rPr>
              <a:t>The thin-wall diamond core bits:</a:t>
            </a:r>
            <a:endParaRPr lang="en-US" sz="4000" dirty="0">
              <a:solidFill>
                <a:srgbClr val="00B050"/>
              </a:solidFill>
              <a:latin typeface="Algerian" pitchFamily="82" charset="0"/>
            </a:endParaRPr>
          </a:p>
        </p:txBody>
      </p:sp>
      <p:pic>
        <p:nvPicPr>
          <p:cNvPr id="8194" name="Picture 2" descr="core_bit_thinw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286000"/>
            <a:ext cx="6477000" cy="39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lgerian" pitchFamily="82" charset="0"/>
              </a:rPr>
              <a:t>Diamond wire cutting:</a:t>
            </a:r>
            <a:endParaRPr lang="en-US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Diamond wire cutting</a:t>
            </a:r>
            <a:r>
              <a:rPr lang="en-US" dirty="0" smtClean="0"/>
              <a:t> (DWC)is the process of using wire of various diameters and lengths, impregnated with diamond dust of various sizes to cut through materials.</a:t>
            </a:r>
          </a:p>
          <a:p>
            <a:r>
              <a:rPr lang="en-US" dirty="0" smtClean="0"/>
              <a:t>Because of hardness of diamonds, this cutting technique can cut through almost any material that is softer than the diamond abrasive.</a:t>
            </a:r>
          </a:p>
          <a:p>
            <a:r>
              <a:rPr lang="en-US" dirty="0" smtClean="0"/>
              <a:t>1m diamond wire rate is $416.6.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rgbClr val="00B050"/>
                </a:solidFill>
                <a:latin typeface="Algerian" pitchFamily="82" charset="0"/>
              </a:rPr>
              <a:t>Types of Diamond wires:</a:t>
            </a:r>
            <a: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  <a:t/>
            </a:r>
            <a:b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</a:br>
            <a: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  <a:t/>
            </a:r>
            <a:b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</a:br>
            <a: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  <a:t> </a:t>
            </a:r>
            <a:endParaRPr lang="en-US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983163"/>
          </a:xfrm>
        </p:spPr>
        <p:txBody>
          <a:bodyPr/>
          <a:lstStyle/>
          <a:p>
            <a:r>
              <a:rPr lang="en-US" sz="2400" b="1" dirty="0" smtClean="0"/>
              <a:t>Plastic Injection  Molded: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b="1" dirty="0" smtClean="0"/>
              <a:t>Rubber Injection Molded</a:t>
            </a:r>
            <a:r>
              <a:rPr lang="en-US" sz="2400" dirty="0" smtClean="0"/>
              <a:t> :</a:t>
            </a:r>
          </a:p>
        </p:txBody>
      </p:sp>
      <p:pic>
        <p:nvPicPr>
          <p:cNvPr id="10242" name="Picture 2" descr="Plastic Injection-Molded Diamond Wi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600200"/>
            <a:ext cx="2438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 descr="Rubber Injection-Molded Diamond Wi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495800"/>
            <a:ext cx="2286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lgerian" pitchFamily="82" charset="0"/>
              </a:rPr>
              <a:t> Advantages:</a:t>
            </a:r>
            <a:endParaRPr lang="en-US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noise and debris</a:t>
            </a:r>
          </a:p>
          <a:p>
            <a:r>
              <a:rPr lang="en-US" dirty="0" smtClean="0"/>
              <a:t>Faster cutting than conventional methods</a:t>
            </a:r>
          </a:p>
          <a:p>
            <a:r>
              <a:rPr lang="en-US" dirty="0" smtClean="0"/>
              <a:t>Minimal vibration</a:t>
            </a:r>
          </a:p>
          <a:p>
            <a:r>
              <a:rPr lang="en-US" dirty="0" smtClean="0"/>
              <a:t>Unusual configurations are easily cut</a:t>
            </a:r>
          </a:p>
          <a:p>
            <a:r>
              <a:rPr lang="en-US" dirty="0" smtClean="0"/>
              <a:t>Difficult or dangerous access areas can be cut with safety</a:t>
            </a:r>
          </a:p>
          <a:p>
            <a:r>
              <a:rPr lang="en-US" dirty="0" smtClean="0"/>
              <a:t>Cuts underwater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11430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  <a:latin typeface="Algerian" pitchFamily="82" charset="0"/>
              </a:rPr>
              <a:t> Disadvantages:</a:t>
            </a:r>
            <a:br>
              <a:rPr lang="en-US" sz="4400" b="1" dirty="0" smtClean="0">
                <a:solidFill>
                  <a:srgbClr val="00B050"/>
                </a:solidFill>
                <a:latin typeface="Algerian" pitchFamily="82" charset="0"/>
              </a:rPr>
            </a:br>
            <a:endParaRPr lang="en-US" sz="44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Diamond wires are more expensive.</a:t>
            </a:r>
          </a:p>
          <a:p>
            <a:r>
              <a:rPr lang="en-US" dirty="0" smtClean="0"/>
              <a:t>Breaking of diamond wires may be a major problem.</a:t>
            </a:r>
          </a:p>
          <a:p>
            <a:r>
              <a:rPr lang="en-US" dirty="0" smtClean="0"/>
              <a:t>The diamond abrasive is mechanically attached to the wire, there is the trend to lose cutting effectiveness after a few cuts because most of the abrasive is worn off the wire.</a:t>
            </a:r>
          </a:p>
          <a:p>
            <a:r>
              <a:rPr lang="en-US" dirty="0" smtClean="0"/>
              <a:t>This cause the last cut may take much longer than the first cut making production timing high.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470648" cy="1143000"/>
          </a:xfrm>
        </p:spPr>
        <p:txBody>
          <a:bodyPr>
            <a:noAutofit/>
          </a:bodyPr>
          <a:lstStyle/>
          <a:p>
            <a:r>
              <a:rPr lang="en-US" sz="8800" dirty="0" err="1" smtClean="0">
                <a:solidFill>
                  <a:srgbClr val="00B050"/>
                </a:solidFill>
                <a:latin typeface="Algerian" pitchFamily="82" charset="0"/>
              </a:rPr>
              <a:t>Thankyou</a:t>
            </a:r>
            <a:r>
              <a:rPr lang="en-US" sz="8800" dirty="0" smtClean="0">
                <a:solidFill>
                  <a:srgbClr val="00B050"/>
                </a:solidFill>
                <a:latin typeface="Algerian" pitchFamily="82" charset="0"/>
              </a:rPr>
              <a:t>...</a:t>
            </a:r>
            <a:endParaRPr lang="en-US" sz="8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  <a:t>Contents</a:t>
            </a:r>
            <a:r>
              <a:rPr lang="en-US" dirty="0" smtClean="0">
                <a:solidFill>
                  <a:srgbClr val="00B050"/>
                </a:solidFill>
                <a:latin typeface="Algerian" pitchFamily="82" charset="0"/>
              </a:rPr>
              <a:t>: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lgerian" pitchFamily="82" charset="0"/>
              </a:rPr>
              <a:t>ntroduction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Diamond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Diamond drill bits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Reason to use 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lgerian" pitchFamily="82" charset="0"/>
              </a:rPr>
              <a:t>Properties of diamond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lgerian" pitchFamily="82" charset="0"/>
              </a:rPr>
              <a:t>Types of diamond bits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lgerian" pitchFamily="82" charset="0"/>
              </a:rPr>
              <a:t>Diamond wire cutting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disadvantages   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8298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Algerian" pitchFamily="82" charset="0"/>
              </a:rPr>
              <a:t>General properties of diamond:</a:t>
            </a:r>
            <a:endParaRPr lang="en-US" sz="3600" dirty="0">
              <a:solidFill>
                <a:srgbClr val="00B050"/>
              </a:solidFill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1" y="1600200"/>
          <a:ext cx="7696200" cy="42191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962400"/>
                <a:gridCol w="3733800"/>
              </a:tblGrid>
              <a:tr h="818555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skerville Old Face" pitchFamily="18" charset="0"/>
                          <a:cs typeface="Arial" pitchFamily="34" charset="0"/>
                        </a:rPr>
                        <a:t>Class</a:t>
                      </a:r>
                      <a:endParaRPr lang="en-US" sz="2800" b="1" i="1" dirty="0">
                        <a:solidFill>
                          <a:schemeClr val="tx2">
                            <a:lumMod val="10000"/>
                          </a:schemeClr>
                        </a:solidFill>
                        <a:latin typeface="Baskerville Old Face" pitchFamily="18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Baskerville Old Face" pitchFamily="18" charset="0"/>
                          <a:cs typeface="Arial" pitchFamily="34" charset="0"/>
                        </a:rPr>
                        <a:t>Native Elements</a:t>
                      </a:r>
                      <a:endParaRPr lang="en-US" sz="28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Baskerville Old Fac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6781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skerville Old Face" pitchFamily="18" charset="0"/>
                          <a:cs typeface="Arial" pitchFamily="34" charset="0"/>
                        </a:rPr>
                        <a:t>Sub class</a:t>
                      </a:r>
                    </a:p>
                    <a:p>
                      <a:endParaRPr lang="en-US" sz="2800" b="1" i="1" dirty="0">
                        <a:solidFill>
                          <a:schemeClr val="tx2">
                            <a:lumMod val="10000"/>
                          </a:schemeClr>
                        </a:solidFill>
                        <a:latin typeface="Baskerville Old Face" pitchFamily="18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Baskerville Old Face" pitchFamily="18" charset="0"/>
                          <a:cs typeface="Arial" pitchFamily="34" charset="0"/>
                        </a:rPr>
                        <a:t>Non </a:t>
                      </a:r>
                      <a:r>
                        <a:rPr lang="en-US" sz="28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Baskerville Old Face" pitchFamily="18" charset="0"/>
                          <a:cs typeface="Arial" pitchFamily="34" charset="0"/>
                        </a:rPr>
                        <a:t>Metalics</a:t>
                      </a: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Baskerville Old Fac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18555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skerville Old Face" pitchFamily="18" charset="0"/>
                          <a:cs typeface="Arial" pitchFamily="34" charset="0"/>
                        </a:rPr>
                        <a:t>Group</a:t>
                      </a:r>
                      <a:endParaRPr lang="en-US" sz="2800" b="1" i="1" dirty="0">
                        <a:solidFill>
                          <a:schemeClr val="tx2">
                            <a:lumMod val="10000"/>
                          </a:schemeClr>
                        </a:solidFill>
                        <a:latin typeface="Baskerville Old Face" pitchFamily="18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Baskerville Old Face" pitchFamily="18" charset="0"/>
                          <a:cs typeface="Arial" pitchFamily="34" charset="0"/>
                        </a:rPr>
                        <a:t>Carbon</a:t>
                      </a: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Baskerville Old Fac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18555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skerville Old Face" pitchFamily="18" charset="0"/>
                          <a:cs typeface="Arial" pitchFamily="34" charset="0"/>
                        </a:rPr>
                        <a:t>Hardness</a:t>
                      </a:r>
                      <a:endParaRPr lang="en-US" sz="2800" b="1" i="1" dirty="0">
                        <a:solidFill>
                          <a:schemeClr val="tx2">
                            <a:lumMod val="10000"/>
                          </a:schemeClr>
                        </a:solidFill>
                        <a:latin typeface="Baskerville Old Face" pitchFamily="18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Baskerville Old Face" pitchFamily="18" charset="0"/>
                          <a:cs typeface="Arial" pitchFamily="34" charset="0"/>
                        </a:rPr>
                        <a:t>10</a:t>
                      </a: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Baskerville Old Fac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18555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skerville Old Face" pitchFamily="18" charset="0"/>
                          <a:cs typeface="Arial" pitchFamily="34" charset="0"/>
                        </a:rPr>
                        <a:t>Melting point</a:t>
                      </a:r>
                      <a:endParaRPr lang="en-US" sz="2800" b="1" i="1" dirty="0">
                        <a:solidFill>
                          <a:schemeClr val="tx2">
                            <a:lumMod val="10000"/>
                          </a:schemeClr>
                        </a:solidFill>
                        <a:latin typeface="Baskerville Old Face" pitchFamily="18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Baskerville Old Face" pitchFamily="18" charset="0"/>
                          <a:cs typeface="Arial" pitchFamily="34" charset="0"/>
                        </a:rPr>
                        <a:t>3820K</a:t>
                      </a: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Baskerville Old Fac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Algerian" pitchFamily="82" charset="0"/>
              </a:rPr>
              <a:t>Physical properties of diamond:</a:t>
            </a:r>
            <a:endParaRPr lang="en-US" sz="3600" dirty="0">
              <a:solidFill>
                <a:srgbClr val="00B050"/>
              </a:solidFill>
              <a:latin typeface="Algerian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0" y="1676400"/>
          <a:ext cx="7543800" cy="43357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733800"/>
                <a:gridCol w="3810000"/>
              </a:tblGrid>
              <a:tr h="673100">
                <a:tc>
                  <a:txBody>
                    <a:bodyPr/>
                    <a:lstStyle/>
                    <a:p>
                      <a:r>
                        <a:rPr lang="en-US" sz="2800" b="1" i="1" dirty="0" err="1" smtClean="0">
                          <a:latin typeface="Baskerville Old Face" pitchFamily="18" charset="0"/>
                        </a:rPr>
                        <a:t>Colour</a:t>
                      </a:r>
                      <a:endParaRPr lang="en-US" sz="2800" b="1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latin typeface="Baskerville Old Face" pitchFamily="18" charset="0"/>
                        </a:rPr>
                        <a:t>Variable(</a:t>
                      </a:r>
                      <a:r>
                        <a:rPr lang="en-US" sz="2800" b="0" dirty="0" err="1" smtClean="0">
                          <a:latin typeface="Baskerville Old Face" pitchFamily="18" charset="0"/>
                        </a:rPr>
                        <a:t>Paleyellow</a:t>
                      </a:r>
                      <a:r>
                        <a:rPr lang="en-US" sz="2800" b="0" dirty="0" smtClean="0">
                          <a:latin typeface="Baskerville Old Face" pitchFamily="18" charset="0"/>
                        </a:rPr>
                        <a:t>, </a:t>
                      </a:r>
                      <a:r>
                        <a:rPr lang="en-US" sz="2800" b="0" dirty="0" err="1" smtClean="0">
                          <a:latin typeface="Baskerville Old Face" pitchFamily="18" charset="0"/>
                        </a:rPr>
                        <a:t>Green,White,Blue</a:t>
                      </a:r>
                      <a:r>
                        <a:rPr lang="en-US" sz="2800" b="0" baseline="0" dirty="0" err="1" smtClean="0">
                          <a:latin typeface="Baskerville Old Face" pitchFamily="18" charset="0"/>
                        </a:rPr>
                        <a:t>,Black,&amp;colourless</a:t>
                      </a:r>
                      <a:r>
                        <a:rPr lang="en-US" sz="2800" b="0" baseline="0" dirty="0" smtClean="0">
                          <a:latin typeface="Baskerville Old Face" pitchFamily="18" charset="0"/>
                        </a:rPr>
                        <a:t>)</a:t>
                      </a:r>
                      <a:endParaRPr lang="en-US" sz="2800" b="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r>
                        <a:rPr lang="en-US" sz="2800" b="1" i="1" dirty="0" err="1" smtClean="0">
                          <a:latin typeface="Baskerville Old Face" pitchFamily="18" charset="0"/>
                        </a:rPr>
                        <a:t>Lusture</a:t>
                      </a:r>
                      <a:endParaRPr lang="en-US" sz="2800" b="1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Baskerville Old Face" pitchFamily="18" charset="0"/>
                        </a:rPr>
                        <a:t>Waxy</a:t>
                      </a:r>
                      <a:endParaRPr lang="en-US" sz="280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latin typeface="Baskerville Old Face" pitchFamily="18" charset="0"/>
                        </a:rPr>
                        <a:t>Transparency</a:t>
                      </a:r>
                      <a:endParaRPr lang="en-US" sz="2800" b="1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Baskerville Old Face" pitchFamily="18" charset="0"/>
                        </a:rPr>
                        <a:t>Transparent to Translucent</a:t>
                      </a:r>
                      <a:endParaRPr lang="en-US" sz="280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latin typeface="Baskerville Old Face" pitchFamily="18" charset="0"/>
                        </a:rPr>
                        <a:t>Crystal system</a:t>
                      </a:r>
                      <a:endParaRPr lang="en-US" sz="2800" b="1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Baskerville Old Face" pitchFamily="18" charset="0"/>
                        </a:rPr>
                        <a:t>Isometric</a:t>
                      </a:r>
                      <a:endParaRPr lang="en-US" sz="280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latin typeface="Baskerville Old Face" pitchFamily="18" charset="0"/>
                        </a:rPr>
                        <a:t>Specific gravity</a:t>
                      </a:r>
                      <a:endParaRPr lang="en-US" sz="2800" b="1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Baskerville Old Face" pitchFamily="18" charset="0"/>
                        </a:rPr>
                        <a:t>3.5</a:t>
                      </a:r>
                      <a:endParaRPr lang="en-US" sz="280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latin typeface="Algerian" pitchFamily="82" charset="0"/>
              </a:rPr>
              <a:t>Cont…</a:t>
            </a:r>
            <a:endParaRPr lang="en-US" sz="4800" dirty="0">
              <a:solidFill>
                <a:srgbClr val="00B050"/>
              </a:solidFill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3413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733800"/>
                <a:gridCol w="37338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latin typeface="Baskerville Old Face" pitchFamily="18" charset="0"/>
                        </a:rPr>
                        <a:t>Fracture</a:t>
                      </a:r>
                      <a:endParaRPr lang="en-US" sz="2800" b="1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err="1" smtClean="0">
                          <a:latin typeface="Baskerville Old Face" pitchFamily="18" charset="0"/>
                        </a:rPr>
                        <a:t>Concoidal</a:t>
                      </a:r>
                      <a:endParaRPr lang="en-US" sz="2800" b="0" i="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800" b="1" i="1" dirty="0" err="1" smtClean="0">
                          <a:latin typeface="Baskerville Old Face" pitchFamily="18" charset="0"/>
                        </a:rPr>
                        <a:t>clevage</a:t>
                      </a:r>
                      <a:endParaRPr lang="en-US" sz="2800" b="1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latin typeface="Baskerville Old Face" pitchFamily="18" charset="0"/>
                        </a:rPr>
                        <a:t>Perfect</a:t>
                      </a:r>
                      <a:r>
                        <a:rPr lang="en-US" sz="2800" b="0" i="0" baseline="0" dirty="0" smtClean="0">
                          <a:latin typeface="Baskerville Old Face" pitchFamily="18" charset="0"/>
                        </a:rPr>
                        <a:t>  in  4 </a:t>
                      </a:r>
                      <a:r>
                        <a:rPr lang="en-US" sz="2800" b="0" i="0" baseline="0" dirty="0" err="1" smtClean="0">
                          <a:latin typeface="Baskerville Old Face" pitchFamily="18" charset="0"/>
                        </a:rPr>
                        <a:t>direc</a:t>
                      </a:r>
                      <a:r>
                        <a:rPr lang="en-US" sz="2800" b="0" i="0" baseline="0" dirty="0" smtClean="0">
                          <a:latin typeface="Baskerville Old Face" pitchFamily="18" charset="0"/>
                        </a:rPr>
                        <a:t>..(octahedrons)</a:t>
                      </a:r>
                      <a:endParaRPr lang="en-US" sz="2800" b="0" i="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 smtClean="0">
                          <a:latin typeface="Baskerville Old Face" pitchFamily="18" charset="0"/>
                        </a:rPr>
                        <a:t>Streak</a:t>
                      </a:r>
                    </a:p>
                    <a:p>
                      <a:endParaRPr lang="en-US" sz="2800" b="1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latin typeface="Baskerville Old Face" pitchFamily="18" charset="0"/>
                        </a:rPr>
                        <a:t>White</a:t>
                      </a:r>
                      <a:endParaRPr lang="en-US" sz="2800" b="0" i="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latin typeface="Baskerville Old Face" pitchFamily="18" charset="0"/>
                        </a:rPr>
                        <a:t>Refractive</a:t>
                      </a:r>
                      <a:r>
                        <a:rPr lang="en-US" sz="2800" b="1" i="1" baseline="0" dirty="0" smtClean="0">
                          <a:latin typeface="Baskerville Old Face" pitchFamily="18" charset="0"/>
                        </a:rPr>
                        <a:t> index</a:t>
                      </a:r>
                      <a:endParaRPr lang="en-US" sz="2800" b="1" i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latin typeface="Baskerville Old Face" pitchFamily="18" charset="0"/>
                        </a:rPr>
                        <a:t>2.4</a:t>
                      </a:r>
                      <a:endParaRPr lang="en-US" sz="2800" b="0" i="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lgerian" pitchFamily="82" charset="0"/>
              </a:rPr>
              <a:t> </a:t>
            </a:r>
            <a:r>
              <a:rPr lang="en-US" sz="6000" dirty="0" smtClean="0">
                <a:solidFill>
                  <a:srgbClr val="00B050"/>
                </a:solidFill>
                <a:latin typeface="Algerian" pitchFamily="82" charset="0"/>
              </a:rPr>
              <a:t>Diamond:</a:t>
            </a:r>
            <a:br>
              <a:rPr lang="en-US" sz="6000" dirty="0" smtClean="0">
                <a:solidFill>
                  <a:srgbClr val="00B050"/>
                </a:solidFill>
                <a:latin typeface="Algerian" pitchFamily="82" charset="0"/>
              </a:rPr>
            </a:br>
            <a:endParaRPr lang="en-US" sz="60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Diamond?</a:t>
            </a:r>
          </a:p>
          <a:p>
            <a:r>
              <a:rPr lang="en-US" sz="4000" dirty="0" smtClean="0"/>
              <a:t>Diamond is polymorph </a:t>
            </a:r>
          </a:p>
          <a:p>
            <a:pPr>
              <a:buNone/>
            </a:pPr>
            <a:r>
              <a:rPr lang="en-US" sz="4000" dirty="0" smtClean="0"/>
              <a:t>   of carbon.</a:t>
            </a:r>
          </a:p>
          <a:p>
            <a:r>
              <a:rPr lang="en-US" sz="4000" dirty="0" smtClean="0"/>
              <a:t>It is hard and excellent electrical insulator.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latin typeface="Algerian" pitchFamily="82" charset="0"/>
              </a:rPr>
              <a:t>Diamond drill bit:</a:t>
            </a:r>
            <a:endParaRPr lang="en-US" sz="44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>
                <a:latin typeface="Baskerville Old Face" pitchFamily="18" charset="0"/>
              </a:rPr>
              <a:t>What is diamond drill bit?</a:t>
            </a:r>
          </a:p>
          <a:p>
            <a:r>
              <a:rPr lang="en-US" sz="4400" dirty="0" smtClean="0">
                <a:latin typeface="Baskerville Old Face" pitchFamily="18" charset="0"/>
              </a:rPr>
              <a:t>Diamond drill bit is drilling tool which consists of diamonds, that are embedded at  the tip of the drill bit.</a:t>
            </a:r>
          </a:p>
          <a:p>
            <a:pPr>
              <a:buNone/>
            </a:pPr>
            <a:r>
              <a:rPr lang="en-US" sz="4400" dirty="0" smtClean="0">
                <a:latin typeface="Baskerville Old Face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lgerian" pitchFamily="82" charset="0"/>
              </a:rPr>
              <a:t>Reason to use diamond drill bit:</a:t>
            </a:r>
            <a:endParaRPr lang="en-US" sz="40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Diamond is the hardest material than any other materials.</a:t>
            </a:r>
          </a:p>
          <a:p>
            <a:r>
              <a:rPr lang="en-US" sz="3600" dirty="0" smtClean="0"/>
              <a:t>So by its hardness property we can use it in the drilling purposes.</a:t>
            </a:r>
          </a:p>
          <a:p>
            <a:r>
              <a:rPr lang="en-US" sz="3600" dirty="0" smtClean="0"/>
              <a:t>Any hard rocks or other hard materials can be easily drilled by diamond </a:t>
            </a:r>
            <a:r>
              <a:rPr lang="en-US" sz="3600" dirty="0" err="1" smtClean="0"/>
              <a:t>drillbit</a:t>
            </a:r>
            <a:r>
              <a:rPr lang="en-US" sz="36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292</TotalTime>
  <Words>773</Words>
  <Application>Microsoft Office PowerPoint</Application>
  <PresentationFormat>On-screen Show (4:3)</PresentationFormat>
  <Paragraphs>144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Technic</vt:lpstr>
      <vt:lpstr> www.MINEPORTAL.in      ONLINE TEST SERIES FOR  GATE MINING  COAL/METAL FIRST/SECOND CLASS  COAL INDIA MT MINING EXAM  OVERMAN/SIRDAR EXAM  OTHER PSU MANAGEMENT TRAINEE EXAM       FREE STUDY MATERIAL/VIDEO LECTURES      ONLINE ORDER MINING BOOKS      CALL/WHATSAPP-8804777500    www.fb.com/mineportal.in </vt:lpstr>
      <vt:lpstr>Slide 2</vt:lpstr>
      <vt:lpstr>Contents:</vt:lpstr>
      <vt:lpstr>General properties of diamond:</vt:lpstr>
      <vt:lpstr>Physical properties of diamond:</vt:lpstr>
      <vt:lpstr>Cont…</vt:lpstr>
      <vt:lpstr> Diamond: </vt:lpstr>
      <vt:lpstr>Diamond drill bit:</vt:lpstr>
      <vt:lpstr>Reason to use diamond drill bit:</vt:lpstr>
      <vt:lpstr>Types of diamond drill bit: </vt:lpstr>
      <vt:lpstr>Surface-set diamond bits: </vt:lpstr>
      <vt:lpstr>Surface-set diamond bits: </vt:lpstr>
      <vt:lpstr>Diamond impregnated bits: </vt:lpstr>
      <vt:lpstr>Diamond impregnated bits: </vt:lpstr>
      <vt:lpstr>Synthetic Diamond Gear Type Impregnated Core Bits:</vt:lpstr>
      <vt:lpstr>Synthetic Diamond Gear Type Impregnated Core Bits:</vt:lpstr>
      <vt:lpstr>Surface Diamond Non-coring Bits: </vt:lpstr>
      <vt:lpstr>Surface Diamond Non-coring Bits: </vt:lpstr>
      <vt:lpstr>PDC bit: </vt:lpstr>
      <vt:lpstr>PDC bit:</vt:lpstr>
      <vt:lpstr>The thin-wall diamond core bits:</vt:lpstr>
      <vt:lpstr>The thin-wall diamond core bits:</vt:lpstr>
      <vt:lpstr>Diamond wire cutting:</vt:lpstr>
      <vt:lpstr>Types of Diamond wires:   </vt:lpstr>
      <vt:lpstr> Advantages:</vt:lpstr>
      <vt:lpstr> Disadvantages: </vt:lpstr>
      <vt:lpstr>Thankyou...</vt:lpstr>
    </vt:vector>
  </TitlesOfParts>
  <Company>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    V.Venkatesan,     BE-Mining,     20061720,     university.</dc:title>
  <dc:creator>prabagaran</dc:creator>
  <cp:lastModifiedBy>Administrator</cp:lastModifiedBy>
  <cp:revision>54</cp:revision>
  <dcterms:created xsi:type="dcterms:W3CDTF">2007-11-04T08:56:26Z</dcterms:created>
  <dcterms:modified xsi:type="dcterms:W3CDTF">2019-10-15T10:16:11Z</dcterms:modified>
</cp:coreProperties>
</file>