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96" r:id="rId3"/>
    <p:sldId id="291" r:id="rId4"/>
    <p:sldId id="276" r:id="rId5"/>
    <p:sldId id="277" r:id="rId6"/>
    <p:sldId id="278" r:id="rId7"/>
    <p:sldId id="279" r:id="rId8"/>
    <p:sldId id="292" r:id="rId9"/>
    <p:sldId id="293" r:id="rId10"/>
    <p:sldId id="294" r:id="rId11"/>
    <p:sldId id="281" r:id="rId12"/>
    <p:sldId id="282" r:id="rId13"/>
    <p:sldId id="283" r:id="rId14"/>
    <p:sldId id="264" r:id="rId15"/>
    <p:sldId id="265" r:id="rId16"/>
    <p:sldId id="266" r:id="rId17"/>
    <p:sldId id="267" r:id="rId18"/>
    <p:sldId id="268" r:id="rId19"/>
    <p:sldId id="269" r:id="rId20"/>
    <p:sldId id="286" r:id="rId21"/>
    <p:sldId id="287" r:id="rId22"/>
    <p:sldId id="288" r:id="rId23"/>
    <p:sldId id="289" r:id="rId24"/>
    <p:sldId id="290" r:id="rId25"/>
    <p:sldId id="257" r:id="rId26"/>
    <p:sldId id="259" r:id="rId27"/>
    <p:sldId id="258" r:id="rId28"/>
    <p:sldId id="262"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showGuides="1">
      <p:cViewPr>
        <p:scale>
          <a:sx n="81" d="100"/>
          <a:sy n="81" d="100"/>
        </p:scale>
        <p:origin x="-4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99A6B-7BF7-4406-B60D-B5E5ED5BE335}"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6F7E2320-5F00-421E-B340-F95C8671B6A9}">
      <dgm:prSet phldrT="[Text]"/>
      <dgm:spPr/>
      <dgm:t>
        <a:bodyPr/>
        <a:lstStyle/>
        <a:p>
          <a:r>
            <a:rPr lang="en-US" dirty="0" smtClean="0"/>
            <a:t>Desired Qualities</a:t>
          </a:r>
          <a:endParaRPr lang="en-US" dirty="0"/>
        </a:p>
      </dgm:t>
    </dgm:pt>
    <dgm:pt modelId="{BDE8F3B7-56F3-444B-A425-C593DDCF45D5}" type="parTrans" cxnId="{BD76B28B-A169-4E8D-A107-56D96428A8AB}">
      <dgm:prSet/>
      <dgm:spPr/>
      <dgm:t>
        <a:bodyPr/>
        <a:lstStyle/>
        <a:p>
          <a:endParaRPr lang="en-US"/>
        </a:p>
      </dgm:t>
    </dgm:pt>
    <dgm:pt modelId="{83AEF5AC-7E60-49DF-891C-B1C852A1DAC6}" type="sibTrans" cxnId="{BD76B28B-A169-4E8D-A107-56D96428A8AB}">
      <dgm:prSet/>
      <dgm:spPr/>
      <dgm:t>
        <a:bodyPr/>
        <a:lstStyle/>
        <a:p>
          <a:endParaRPr lang="en-US"/>
        </a:p>
      </dgm:t>
    </dgm:pt>
    <dgm:pt modelId="{D3B97E73-E657-4C31-82E4-F79238064A24}">
      <dgm:prSet phldrT="[Text]"/>
      <dgm:spPr/>
      <dgm:t>
        <a:bodyPr/>
        <a:lstStyle/>
        <a:p>
          <a:r>
            <a:rPr lang="en-US" dirty="0" smtClean="0"/>
            <a:t>Strength</a:t>
          </a:r>
          <a:endParaRPr lang="en-US" dirty="0"/>
        </a:p>
      </dgm:t>
    </dgm:pt>
    <dgm:pt modelId="{B7853C5C-3DA1-402D-B435-2612A77A5B81}" type="parTrans" cxnId="{D555F67D-2938-41E5-842B-B21917C95D35}">
      <dgm:prSet/>
      <dgm:spPr/>
      <dgm:t>
        <a:bodyPr/>
        <a:lstStyle/>
        <a:p>
          <a:endParaRPr lang="en-US" dirty="0"/>
        </a:p>
      </dgm:t>
    </dgm:pt>
    <dgm:pt modelId="{1510C297-F002-4486-8A07-4DB677FFA35B}" type="sibTrans" cxnId="{D555F67D-2938-41E5-842B-B21917C95D35}">
      <dgm:prSet/>
      <dgm:spPr/>
      <dgm:t>
        <a:bodyPr/>
        <a:lstStyle/>
        <a:p>
          <a:endParaRPr lang="en-US"/>
        </a:p>
      </dgm:t>
    </dgm:pt>
    <dgm:pt modelId="{43112B10-3740-4494-8374-A0E80452C987}">
      <dgm:prSet phldrT="[Text]"/>
      <dgm:spPr/>
      <dgm:t>
        <a:bodyPr/>
        <a:lstStyle/>
        <a:p>
          <a:r>
            <a:rPr lang="en-US" dirty="0" smtClean="0"/>
            <a:t>Resistance to bending fatigue</a:t>
          </a:r>
          <a:endParaRPr lang="en-US" dirty="0"/>
        </a:p>
      </dgm:t>
    </dgm:pt>
    <dgm:pt modelId="{A4B0DF04-52E4-4898-956F-1626EE4CDD7C}" type="parTrans" cxnId="{E6D143E1-533A-4E47-AB89-AE43E204010A}">
      <dgm:prSet/>
      <dgm:spPr/>
      <dgm:t>
        <a:bodyPr/>
        <a:lstStyle/>
        <a:p>
          <a:endParaRPr lang="en-US" dirty="0"/>
        </a:p>
      </dgm:t>
    </dgm:pt>
    <dgm:pt modelId="{37883088-57CF-4926-A54A-1DF2EDBF9789}" type="sibTrans" cxnId="{E6D143E1-533A-4E47-AB89-AE43E204010A}">
      <dgm:prSet/>
      <dgm:spPr/>
      <dgm:t>
        <a:bodyPr/>
        <a:lstStyle/>
        <a:p>
          <a:endParaRPr lang="en-US"/>
        </a:p>
      </dgm:t>
    </dgm:pt>
    <dgm:pt modelId="{151DCA0D-4A8B-4EF1-9EBD-970D6F9601FA}">
      <dgm:prSet phldrT="[Text]"/>
      <dgm:spPr/>
      <dgm:t>
        <a:bodyPr/>
        <a:lstStyle/>
        <a:p>
          <a:r>
            <a:rPr lang="en-US" dirty="0" smtClean="0"/>
            <a:t>Resistance to abrasion</a:t>
          </a:r>
          <a:endParaRPr lang="en-US" dirty="0"/>
        </a:p>
      </dgm:t>
    </dgm:pt>
    <dgm:pt modelId="{43ADE74A-1A02-4C7A-9488-75421BF5209E}" type="parTrans" cxnId="{A720E38D-6158-4FB8-A6BB-40409CED59FD}">
      <dgm:prSet/>
      <dgm:spPr/>
      <dgm:t>
        <a:bodyPr/>
        <a:lstStyle/>
        <a:p>
          <a:endParaRPr lang="en-US" dirty="0"/>
        </a:p>
      </dgm:t>
    </dgm:pt>
    <dgm:pt modelId="{D82FC801-A965-458E-A711-B186CB3D7F8C}" type="sibTrans" cxnId="{A720E38D-6158-4FB8-A6BB-40409CED59FD}">
      <dgm:prSet/>
      <dgm:spPr/>
      <dgm:t>
        <a:bodyPr/>
        <a:lstStyle/>
        <a:p>
          <a:endParaRPr lang="en-US"/>
        </a:p>
      </dgm:t>
    </dgm:pt>
    <dgm:pt modelId="{46BE3553-8514-4528-BFAE-CEFCCAA99D7E}">
      <dgm:prSet phldrT="[Text]" custT="1"/>
      <dgm:spPr/>
      <dgm:t>
        <a:bodyPr/>
        <a:lstStyle/>
        <a:p>
          <a:r>
            <a:rPr lang="en-US" sz="1400" dirty="0" smtClean="0"/>
            <a:t>Resistance to distortion/cr-ushing</a:t>
          </a:r>
          <a:endParaRPr lang="en-US" sz="1400" dirty="0"/>
        </a:p>
      </dgm:t>
    </dgm:pt>
    <dgm:pt modelId="{C5866C3B-F6A6-4FDA-94AF-74637174E414}" type="parTrans" cxnId="{5614AC4A-CFDC-4FC6-9EBA-12C116371CA2}">
      <dgm:prSet/>
      <dgm:spPr/>
      <dgm:t>
        <a:bodyPr/>
        <a:lstStyle/>
        <a:p>
          <a:endParaRPr lang="en-US" dirty="0"/>
        </a:p>
      </dgm:t>
    </dgm:pt>
    <dgm:pt modelId="{C2305C9E-23D3-4D12-BCCB-87EE98A3D567}" type="sibTrans" cxnId="{5614AC4A-CFDC-4FC6-9EBA-12C116371CA2}">
      <dgm:prSet/>
      <dgm:spPr/>
      <dgm:t>
        <a:bodyPr/>
        <a:lstStyle/>
        <a:p>
          <a:endParaRPr lang="en-US"/>
        </a:p>
      </dgm:t>
    </dgm:pt>
    <dgm:pt modelId="{3093B65F-CCEF-49E5-A2C1-29CC22191F37}">
      <dgm:prSet phldrT="[Text]"/>
      <dgm:spPr/>
      <dgm:t>
        <a:bodyPr/>
        <a:lstStyle/>
        <a:p>
          <a:r>
            <a:rPr lang="en-US" dirty="0" smtClean="0"/>
            <a:t>Resistance to rotation</a:t>
          </a:r>
          <a:endParaRPr lang="en-US" dirty="0"/>
        </a:p>
      </dgm:t>
    </dgm:pt>
    <dgm:pt modelId="{DE8F58DD-9B1E-4D0F-A2EE-89F8B32BD35F}" type="parTrans" cxnId="{408171E9-CBDE-4C2C-B5C5-38E5BCE49639}">
      <dgm:prSet/>
      <dgm:spPr/>
      <dgm:t>
        <a:bodyPr/>
        <a:lstStyle/>
        <a:p>
          <a:endParaRPr lang="en-US" dirty="0"/>
        </a:p>
      </dgm:t>
    </dgm:pt>
    <dgm:pt modelId="{B161C4B5-0A7C-4118-93E4-2606B3ECF542}" type="sibTrans" cxnId="{408171E9-CBDE-4C2C-B5C5-38E5BCE49639}">
      <dgm:prSet/>
      <dgm:spPr/>
      <dgm:t>
        <a:bodyPr/>
        <a:lstStyle/>
        <a:p>
          <a:endParaRPr lang="en-US"/>
        </a:p>
      </dgm:t>
    </dgm:pt>
    <dgm:pt modelId="{53FAF7E6-7F30-4F1F-BAA2-86F4D7A37137}">
      <dgm:prSet phldrT="[Text]"/>
      <dgm:spPr/>
      <dgm:t>
        <a:bodyPr/>
        <a:lstStyle/>
        <a:p>
          <a:r>
            <a:rPr lang="en-US" dirty="0" smtClean="0"/>
            <a:t>Resistance to corrosion</a:t>
          </a:r>
          <a:endParaRPr lang="en-US" dirty="0"/>
        </a:p>
      </dgm:t>
    </dgm:pt>
    <dgm:pt modelId="{4B990BFF-41FF-469A-99F3-2D2F3459E9B5}" type="parTrans" cxnId="{15AE558E-E77A-4FE7-913D-00E3A359EF74}">
      <dgm:prSet/>
      <dgm:spPr/>
      <dgm:t>
        <a:bodyPr/>
        <a:lstStyle/>
        <a:p>
          <a:endParaRPr lang="en-US" dirty="0"/>
        </a:p>
      </dgm:t>
    </dgm:pt>
    <dgm:pt modelId="{48695151-698F-4851-81B4-0CDB78D83D23}" type="sibTrans" cxnId="{15AE558E-E77A-4FE7-913D-00E3A359EF74}">
      <dgm:prSet/>
      <dgm:spPr/>
      <dgm:t>
        <a:bodyPr/>
        <a:lstStyle/>
        <a:p>
          <a:endParaRPr lang="en-US"/>
        </a:p>
      </dgm:t>
    </dgm:pt>
    <dgm:pt modelId="{5107EC04-DFD7-4E19-AE0F-34EC5E71717D}">
      <dgm:prSet phldrT="[Text]"/>
      <dgm:spPr/>
      <dgm:t>
        <a:bodyPr/>
        <a:lstStyle/>
        <a:p>
          <a:r>
            <a:rPr lang="en-US" dirty="0" smtClean="0"/>
            <a:t>Reverse Strength</a:t>
          </a:r>
          <a:endParaRPr lang="en-US" dirty="0"/>
        </a:p>
      </dgm:t>
    </dgm:pt>
    <dgm:pt modelId="{9F682B3A-B46A-4C3A-9CA1-4F1C08B10998}" type="parTrans" cxnId="{B1421207-1537-4BAD-99DD-C7731C379A64}">
      <dgm:prSet/>
      <dgm:spPr/>
      <dgm:t>
        <a:bodyPr/>
        <a:lstStyle/>
        <a:p>
          <a:endParaRPr lang="en-US" dirty="0"/>
        </a:p>
      </dgm:t>
    </dgm:pt>
    <dgm:pt modelId="{947D7FA9-9EDF-4BF1-9B0E-3F52CFDF0081}" type="sibTrans" cxnId="{B1421207-1537-4BAD-99DD-C7731C379A64}">
      <dgm:prSet/>
      <dgm:spPr/>
      <dgm:t>
        <a:bodyPr/>
        <a:lstStyle/>
        <a:p>
          <a:endParaRPr lang="en-US"/>
        </a:p>
      </dgm:t>
    </dgm:pt>
    <dgm:pt modelId="{8E1BA116-47F0-45BF-99BF-925655FD2F25}">
      <dgm:prSet phldrT="[Text]" custT="1"/>
      <dgm:spPr/>
      <dgm:t>
        <a:bodyPr/>
        <a:lstStyle/>
        <a:p>
          <a:r>
            <a:rPr lang="en-US" sz="1400" dirty="0" smtClean="0"/>
            <a:t>Constructio-nal stretch</a:t>
          </a:r>
          <a:endParaRPr lang="en-US" sz="1400" dirty="0"/>
        </a:p>
      </dgm:t>
    </dgm:pt>
    <dgm:pt modelId="{29AA53E3-47F1-43A1-A943-6E9C6D1662F2}" type="parTrans" cxnId="{B4DD3978-0F00-48B9-B02F-4FC492B81D3C}">
      <dgm:prSet/>
      <dgm:spPr/>
      <dgm:t>
        <a:bodyPr/>
        <a:lstStyle/>
        <a:p>
          <a:endParaRPr lang="en-US" dirty="0"/>
        </a:p>
      </dgm:t>
    </dgm:pt>
    <dgm:pt modelId="{377DFCC0-0A54-4E31-9A2D-CB578E03A4E8}" type="sibTrans" cxnId="{B4DD3978-0F00-48B9-B02F-4FC492B81D3C}">
      <dgm:prSet/>
      <dgm:spPr/>
      <dgm:t>
        <a:bodyPr/>
        <a:lstStyle/>
        <a:p>
          <a:endParaRPr lang="en-US"/>
        </a:p>
      </dgm:t>
    </dgm:pt>
    <dgm:pt modelId="{9F1656F7-C233-4993-A012-9AC39D531B21}" type="pres">
      <dgm:prSet presAssocID="{3DE99A6B-7BF7-4406-B60D-B5E5ED5BE335}" presName="Name0" presStyleCnt="0">
        <dgm:presLayoutVars>
          <dgm:chMax val="1"/>
          <dgm:dir/>
          <dgm:animLvl val="ctr"/>
          <dgm:resizeHandles val="exact"/>
        </dgm:presLayoutVars>
      </dgm:prSet>
      <dgm:spPr/>
      <dgm:t>
        <a:bodyPr/>
        <a:lstStyle/>
        <a:p>
          <a:endParaRPr lang="en-US"/>
        </a:p>
      </dgm:t>
    </dgm:pt>
    <dgm:pt modelId="{8EF61BB6-9E55-4245-9295-F887FE69935B}" type="pres">
      <dgm:prSet presAssocID="{6F7E2320-5F00-421E-B340-F95C8671B6A9}" presName="centerShape" presStyleLbl="node0" presStyleIdx="0" presStyleCnt="1"/>
      <dgm:spPr/>
      <dgm:t>
        <a:bodyPr/>
        <a:lstStyle/>
        <a:p>
          <a:endParaRPr lang="en-US"/>
        </a:p>
      </dgm:t>
    </dgm:pt>
    <dgm:pt modelId="{BC0C6607-37F0-4522-AC1F-7E90D68640AA}" type="pres">
      <dgm:prSet presAssocID="{B7853C5C-3DA1-402D-B435-2612A77A5B81}" presName="parTrans" presStyleLbl="sibTrans2D1" presStyleIdx="0" presStyleCnt="8"/>
      <dgm:spPr/>
      <dgm:t>
        <a:bodyPr/>
        <a:lstStyle/>
        <a:p>
          <a:endParaRPr lang="en-US"/>
        </a:p>
      </dgm:t>
    </dgm:pt>
    <dgm:pt modelId="{5CA548D9-AF70-4159-A0C9-BDFB611F2F85}" type="pres">
      <dgm:prSet presAssocID="{B7853C5C-3DA1-402D-B435-2612A77A5B81}" presName="connectorText" presStyleLbl="sibTrans2D1" presStyleIdx="0" presStyleCnt="8"/>
      <dgm:spPr/>
      <dgm:t>
        <a:bodyPr/>
        <a:lstStyle/>
        <a:p>
          <a:endParaRPr lang="en-US"/>
        </a:p>
      </dgm:t>
    </dgm:pt>
    <dgm:pt modelId="{2B5160EC-B58F-40C3-9B2A-7B1D4E3EE332}" type="pres">
      <dgm:prSet presAssocID="{D3B97E73-E657-4C31-82E4-F79238064A24}" presName="node" presStyleLbl="node1" presStyleIdx="0" presStyleCnt="8">
        <dgm:presLayoutVars>
          <dgm:bulletEnabled val="1"/>
        </dgm:presLayoutVars>
      </dgm:prSet>
      <dgm:spPr/>
      <dgm:t>
        <a:bodyPr/>
        <a:lstStyle/>
        <a:p>
          <a:endParaRPr lang="en-US"/>
        </a:p>
      </dgm:t>
    </dgm:pt>
    <dgm:pt modelId="{AB18E88E-C94C-4165-84DB-29A7A1AEC16B}" type="pres">
      <dgm:prSet presAssocID="{A4B0DF04-52E4-4898-956F-1626EE4CDD7C}" presName="parTrans" presStyleLbl="sibTrans2D1" presStyleIdx="1" presStyleCnt="8"/>
      <dgm:spPr/>
      <dgm:t>
        <a:bodyPr/>
        <a:lstStyle/>
        <a:p>
          <a:endParaRPr lang="en-US"/>
        </a:p>
      </dgm:t>
    </dgm:pt>
    <dgm:pt modelId="{4A1365CF-EE64-46B8-8B99-608A0DBED8A1}" type="pres">
      <dgm:prSet presAssocID="{A4B0DF04-52E4-4898-956F-1626EE4CDD7C}" presName="connectorText" presStyleLbl="sibTrans2D1" presStyleIdx="1" presStyleCnt="8"/>
      <dgm:spPr/>
      <dgm:t>
        <a:bodyPr/>
        <a:lstStyle/>
        <a:p>
          <a:endParaRPr lang="en-US"/>
        </a:p>
      </dgm:t>
    </dgm:pt>
    <dgm:pt modelId="{4DA71A16-4A55-4526-B9FE-CCE04DB72E97}" type="pres">
      <dgm:prSet presAssocID="{43112B10-3740-4494-8374-A0E80452C987}" presName="node" presStyleLbl="node1" presStyleIdx="1" presStyleCnt="8">
        <dgm:presLayoutVars>
          <dgm:bulletEnabled val="1"/>
        </dgm:presLayoutVars>
      </dgm:prSet>
      <dgm:spPr/>
      <dgm:t>
        <a:bodyPr/>
        <a:lstStyle/>
        <a:p>
          <a:endParaRPr lang="en-US"/>
        </a:p>
      </dgm:t>
    </dgm:pt>
    <dgm:pt modelId="{43040100-45C1-4474-A7B4-13970D4F5FED}" type="pres">
      <dgm:prSet presAssocID="{43ADE74A-1A02-4C7A-9488-75421BF5209E}" presName="parTrans" presStyleLbl="sibTrans2D1" presStyleIdx="2" presStyleCnt="8"/>
      <dgm:spPr/>
      <dgm:t>
        <a:bodyPr/>
        <a:lstStyle/>
        <a:p>
          <a:endParaRPr lang="en-US"/>
        </a:p>
      </dgm:t>
    </dgm:pt>
    <dgm:pt modelId="{D1CE62D0-BF12-4F64-B492-9A8E942CB82F}" type="pres">
      <dgm:prSet presAssocID="{43ADE74A-1A02-4C7A-9488-75421BF5209E}" presName="connectorText" presStyleLbl="sibTrans2D1" presStyleIdx="2" presStyleCnt="8"/>
      <dgm:spPr/>
      <dgm:t>
        <a:bodyPr/>
        <a:lstStyle/>
        <a:p>
          <a:endParaRPr lang="en-US"/>
        </a:p>
      </dgm:t>
    </dgm:pt>
    <dgm:pt modelId="{323A4343-A9EF-42E3-9093-39B3F0351AED}" type="pres">
      <dgm:prSet presAssocID="{151DCA0D-4A8B-4EF1-9EBD-970D6F9601FA}" presName="node" presStyleLbl="node1" presStyleIdx="2" presStyleCnt="8">
        <dgm:presLayoutVars>
          <dgm:bulletEnabled val="1"/>
        </dgm:presLayoutVars>
      </dgm:prSet>
      <dgm:spPr/>
      <dgm:t>
        <a:bodyPr/>
        <a:lstStyle/>
        <a:p>
          <a:endParaRPr lang="en-US"/>
        </a:p>
      </dgm:t>
    </dgm:pt>
    <dgm:pt modelId="{2F894784-E9B4-4290-9A4C-B0F09CF35FC4}" type="pres">
      <dgm:prSet presAssocID="{C5866C3B-F6A6-4FDA-94AF-74637174E414}" presName="parTrans" presStyleLbl="sibTrans2D1" presStyleIdx="3" presStyleCnt="8"/>
      <dgm:spPr/>
      <dgm:t>
        <a:bodyPr/>
        <a:lstStyle/>
        <a:p>
          <a:endParaRPr lang="en-US"/>
        </a:p>
      </dgm:t>
    </dgm:pt>
    <dgm:pt modelId="{59500C6A-0098-40C6-B273-97581CAB20B4}" type="pres">
      <dgm:prSet presAssocID="{C5866C3B-F6A6-4FDA-94AF-74637174E414}" presName="connectorText" presStyleLbl="sibTrans2D1" presStyleIdx="3" presStyleCnt="8"/>
      <dgm:spPr/>
      <dgm:t>
        <a:bodyPr/>
        <a:lstStyle/>
        <a:p>
          <a:endParaRPr lang="en-US"/>
        </a:p>
      </dgm:t>
    </dgm:pt>
    <dgm:pt modelId="{65F43FE7-4403-4133-B267-088406A751D8}" type="pres">
      <dgm:prSet presAssocID="{46BE3553-8514-4528-BFAE-CEFCCAA99D7E}" presName="node" presStyleLbl="node1" presStyleIdx="3" presStyleCnt="8">
        <dgm:presLayoutVars>
          <dgm:bulletEnabled val="1"/>
        </dgm:presLayoutVars>
      </dgm:prSet>
      <dgm:spPr/>
      <dgm:t>
        <a:bodyPr/>
        <a:lstStyle/>
        <a:p>
          <a:endParaRPr lang="en-US"/>
        </a:p>
      </dgm:t>
    </dgm:pt>
    <dgm:pt modelId="{9C7CB35F-E482-47E9-8235-A68D2A4F4DB1}" type="pres">
      <dgm:prSet presAssocID="{DE8F58DD-9B1E-4D0F-A2EE-89F8B32BD35F}" presName="parTrans" presStyleLbl="sibTrans2D1" presStyleIdx="4" presStyleCnt="8"/>
      <dgm:spPr/>
      <dgm:t>
        <a:bodyPr/>
        <a:lstStyle/>
        <a:p>
          <a:endParaRPr lang="en-US"/>
        </a:p>
      </dgm:t>
    </dgm:pt>
    <dgm:pt modelId="{B2E7E04A-DB26-46C9-8F57-FCB09FD5E5B1}" type="pres">
      <dgm:prSet presAssocID="{DE8F58DD-9B1E-4D0F-A2EE-89F8B32BD35F}" presName="connectorText" presStyleLbl="sibTrans2D1" presStyleIdx="4" presStyleCnt="8"/>
      <dgm:spPr/>
      <dgm:t>
        <a:bodyPr/>
        <a:lstStyle/>
        <a:p>
          <a:endParaRPr lang="en-US"/>
        </a:p>
      </dgm:t>
    </dgm:pt>
    <dgm:pt modelId="{FB3EE868-CA70-4BDD-8044-0B7358FC8220}" type="pres">
      <dgm:prSet presAssocID="{3093B65F-CCEF-49E5-A2C1-29CC22191F37}" presName="node" presStyleLbl="node1" presStyleIdx="4" presStyleCnt="8">
        <dgm:presLayoutVars>
          <dgm:bulletEnabled val="1"/>
        </dgm:presLayoutVars>
      </dgm:prSet>
      <dgm:spPr/>
      <dgm:t>
        <a:bodyPr/>
        <a:lstStyle/>
        <a:p>
          <a:endParaRPr lang="en-US"/>
        </a:p>
      </dgm:t>
    </dgm:pt>
    <dgm:pt modelId="{F18CFCCB-92F9-4DE2-BFE6-E129E8DF5B76}" type="pres">
      <dgm:prSet presAssocID="{4B990BFF-41FF-469A-99F3-2D2F3459E9B5}" presName="parTrans" presStyleLbl="sibTrans2D1" presStyleIdx="5" presStyleCnt="8"/>
      <dgm:spPr/>
      <dgm:t>
        <a:bodyPr/>
        <a:lstStyle/>
        <a:p>
          <a:endParaRPr lang="en-US"/>
        </a:p>
      </dgm:t>
    </dgm:pt>
    <dgm:pt modelId="{35B02FD4-92CF-4ED7-BE34-7D0D2B3B93C7}" type="pres">
      <dgm:prSet presAssocID="{4B990BFF-41FF-469A-99F3-2D2F3459E9B5}" presName="connectorText" presStyleLbl="sibTrans2D1" presStyleIdx="5" presStyleCnt="8"/>
      <dgm:spPr/>
      <dgm:t>
        <a:bodyPr/>
        <a:lstStyle/>
        <a:p>
          <a:endParaRPr lang="en-US"/>
        </a:p>
      </dgm:t>
    </dgm:pt>
    <dgm:pt modelId="{CE91FF2A-6646-48FB-85CE-77D4373501C6}" type="pres">
      <dgm:prSet presAssocID="{53FAF7E6-7F30-4F1F-BAA2-86F4D7A37137}" presName="node" presStyleLbl="node1" presStyleIdx="5" presStyleCnt="8">
        <dgm:presLayoutVars>
          <dgm:bulletEnabled val="1"/>
        </dgm:presLayoutVars>
      </dgm:prSet>
      <dgm:spPr/>
      <dgm:t>
        <a:bodyPr/>
        <a:lstStyle/>
        <a:p>
          <a:endParaRPr lang="en-US"/>
        </a:p>
      </dgm:t>
    </dgm:pt>
    <dgm:pt modelId="{0B14E0E6-665F-4C32-B451-A2CB65A20685}" type="pres">
      <dgm:prSet presAssocID="{9F682B3A-B46A-4C3A-9CA1-4F1C08B10998}" presName="parTrans" presStyleLbl="sibTrans2D1" presStyleIdx="6" presStyleCnt="8"/>
      <dgm:spPr/>
      <dgm:t>
        <a:bodyPr/>
        <a:lstStyle/>
        <a:p>
          <a:endParaRPr lang="en-US"/>
        </a:p>
      </dgm:t>
    </dgm:pt>
    <dgm:pt modelId="{DF4C49BB-C92D-4663-BF47-48FF1FD13CE8}" type="pres">
      <dgm:prSet presAssocID="{9F682B3A-B46A-4C3A-9CA1-4F1C08B10998}" presName="connectorText" presStyleLbl="sibTrans2D1" presStyleIdx="6" presStyleCnt="8"/>
      <dgm:spPr/>
      <dgm:t>
        <a:bodyPr/>
        <a:lstStyle/>
        <a:p>
          <a:endParaRPr lang="en-US"/>
        </a:p>
      </dgm:t>
    </dgm:pt>
    <dgm:pt modelId="{F6B6DD13-E17F-4278-92D8-58C3B9B555C0}" type="pres">
      <dgm:prSet presAssocID="{5107EC04-DFD7-4E19-AE0F-34EC5E71717D}" presName="node" presStyleLbl="node1" presStyleIdx="6" presStyleCnt="8">
        <dgm:presLayoutVars>
          <dgm:bulletEnabled val="1"/>
        </dgm:presLayoutVars>
      </dgm:prSet>
      <dgm:spPr/>
      <dgm:t>
        <a:bodyPr/>
        <a:lstStyle/>
        <a:p>
          <a:endParaRPr lang="en-US"/>
        </a:p>
      </dgm:t>
    </dgm:pt>
    <dgm:pt modelId="{DEADC6D6-9F47-4DE1-BF09-04932FEB155C}" type="pres">
      <dgm:prSet presAssocID="{29AA53E3-47F1-43A1-A943-6E9C6D1662F2}" presName="parTrans" presStyleLbl="sibTrans2D1" presStyleIdx="7" presStyleCnt="8"/>
      <dgm:spPr/>
      <dgm:t>
        <a:bodyPr/>
        <a:lstStyle/>
        <a:p>
          <a:endParaRPr lang="en-US"/>
        </a:p>
      </dgm:t>
    </dgm:pt>
    <dgm:pt modelId="{FA38DC2C-23B5-42C3-9F95-E3AA4C2ADE99}" type="pres">
      <dgm:prSet presAssocID="{29AA53E3-47F1-43A1-A943-6E9C6D1662F2}" presName="connectorText" presStyleLbl="sibTrans2D1" presStyleIdx="7" presStyleCnt="8"/>
      <dgm:spPr/>
      <dgm:t>
        <a:bodyPr/>
        <a:lstStyle/>
        <a:p>
          <a:endParaRPr lang="en-US"/>
        </a:p>
      </dgm:t>
    </dgm:pt>
    <dgm:pt modelId="{C35065C9-3821-4E8D-B7B1-13527902C7FB}" type="pres">
      <dgm:prSet presAssocID="{8E1BA116-47F0-45BF-99BF-925655FD2F25}" presName="node" presStyleLbl="node1" presStyleIdx="7" presStyleCnt="8">
        <dgm:presLayoutVars>
          <dgm:bulletEnabled val="1"/>
        </dgm:presLayoutVars>
      </dgm:prSet>
      <dgm:spPr/>
      <dgm:t>
        <a:bodyPr/>
        <a:lstStyle/>
        <a:p>
          <a:endParaRPr lang="en-US"/>
        </a:p>
      </dgm:t>
    </dgm:pt>
  </dgm:ptLst>
  <dgm:cxnLst>
    <dgm:cxn modelId="{5EBB8462-47A3-4F4C-8806-8E94922CA87D}" type="presOf" srcId="{DE8F58DD-9B1E-4D0F-A2EE-89F8B32BD35F}" destId="{B2E7E04A-DB26-46C9-8F57-FCB09FD5E5B1}" srcOrd="1" destOrd="0" presId="urn:microsoft.com/office/officeart/2005/8/layout/radial5"/>
    <dgm:cxn modelId="{26A5AA06-CEAB-467A-8276-7AE21FB93905}" type="presOf" srcId="{B7853C5C-3DA1-402D-B435-2612A77A5B81}" destId="{5CA548D9-AF70-4159-A0C9-BDFB611F2F85}" srcOrd="1" destOrd="0" presId="urn:microsoft.com/office/officeart/2005/8/layout/radial5"/>
    <dgm:cxn modelId="{314F63C3-636F-4C40-907E-F3326A9A55B3}" type="presOf" srcId="{43ADE74A-1A02-4C7A-9488-75421BF5209E}" destId="{43040100-45C1-4474-A7B4-13970D4F5FED}" srcOrd="0" destOrd="0" presId="urn:microsoft.com/office/officeart/2005/8/layout/radial5"/>
    <dgm:cxn modelId="{F17CDB19-0653-4247-AAE8-CE993FAA4DC9}" type="presOf" srcId="{3DE99A6B-7BF7-4406-B60D-B5E5ED5BE335}" destId="{9F1656F7-C233-4993-A012-9AC39D531B21}" srcOrd="0" destOrd="0" presId="urn:microsoft.com/office/officeart/2005/8/layout/radial5"/>
    <dgm:cxn modelId="{6D73E4DD-F723-4F14-AF39-38A4E3B37C2F}" type="presOf" srcId="{DE8F58DD-9B1E-4D0F-A2EE-89F8B32BD35F}" destId="{9C7CB35F-E482-47E9-8235-A68D2A4F4DB1}" srcOrd="0" destOrd="0" presId="urn:microsoft.com/office/officeart/2005/8/layout/radial5"/>
    <dgm:cxn modelId="{7672E6BA-C49B-4A0D-9D55-3872C0F259FA}" type="presOf" srcId="{4B990BFF-41FF-469A-99F3-2D2F3459E9B5}" destId="{F18CFCCB-92F9-4DE2-BFE6-E129E8DF5B76}" srcOrd="0" destOrd="0" presId="urn:microsoft.com/office/officeart/2005/8/layout/radial5"/>
    <dgm:cxn modelId="{BD76B28B-A169-4E8D-A107-56D96428A8AB}" srcId="{3DE99A6B-7BF7-4406-B60D-B5E5ED5BE335}" destId="{6F7E2320-5F00-421E-B340-F95C8671B6A9}" srcOrd="0" destOrd="0" parTransId="{BDE8F3B7-56F3-444B-A425-C593DDCF45D5}" sibTransId="{83AEF5AC-7E60-49DF-891C-B1C852A1DAC6}"/>
    <dgm:cxn modelId="{FC6A81C0-8481-433D-8BD5-0BBB1422E051}" type="presOf" srcId="{D3B97E73-E657-4C31-82E4-F79238064A24}" destId="{2B5160EC-B58F-40C3-9B2A-7B1D4E3EE332}" srcOrd="0" destOrd="0" presId="urn:microsoft.com/office/officeart/2005/8/layout/radial5"/>
    <dgm:cxn modelId="{F6F2C107-F9D4-4E65-8268-3117B9CD4561}" type="presOf" srcId="{6F7E2320-5F00-421E-B340-F95C8671B6A9}" destId="{8EF61BB6-9E55-4245-9295-F887FE69935B}" srcOrd="0" destOrd="0" presId="urn:microsoft.com/office/officeart/2005/8/layout/radial5"/>
    <dgm:cxn modelId="{50F5A7EF-7399-4E9B-BF19-A90F9B152C8D}" type="presOf" srcId="{43ADE74A-1A02-4C7A-9488-75421BF5209E}" destId="{D1CE62D0-BF12-4F64-B492-9A8E942CB82F}" srcOrd="1" destOrd="0" presId="urn:microsoft.com/office/officeart/2005/8/layout/radial5"/>
    <dgm:cxn modelId="{A720E38D-6158-4FB8-A6BB-40409CED59FD}" srcId="{6F7E2320-5F00-421E-B340-F95C8671B6A9}" destId="{151DCA0D-4A8B-4EF1-9EBD-970D6F9601FA}" srcOrd="2" destOrd="0" parTransId="{43ADE74A-1A02-4C7A-9488-75421BF5209E}" sibTransId="{D82FC801-A965-458E-A711-B186CB3D7F8C}"/>
    <dgm:cxn modelId="{929CAF20-995C-4829-A870-F970E478988E}" type="presOf" srcId="{9F682B3A-B46A-4C3A-9CA1-4F1C08B10998}" destId="{DF4C49BB-C92D-4663-BF47-48FF1FD13CE8}" srcOrd="1" destOrd="0" presId="urn:microsoft.com/office/officeart/2005/8/layout/radial5"/>
    <dgm:cxn modelId="{5614AC4A-CFDC-4FC6-9EBA-12C116371CA2}" srcId="{6F7E2320-5F00-421E-B340-F95C8671B6A9}" destId="{46BE3553-8514-4528-BFAE-CEFCCAA99D7E}" srcOrd="3" destOrd="0" parTransId="{C5866C3B-F6A6-4FDA-94AF-74637174E414}" sibTransId="{C2305C9E-23D3-4D12-BCCB-87EE98A3D567}"/>
    <dgm:cxn modelId="{7BB76353-2645-4190-8664-440311C7E442}" type="presOf" srcId="{B7853C5C-3DA1-402D-B435-2612A77A5B81}" destId="{BC0C6607-37F0-4522-AC1F-7E90D68640AA}" srcOrd="0" destOrd="0" presId="urn:microsoft.com/office/officeart/2005/8/layout/radial5"/>
    <dgm:cxn modelId="{D555F67D-2938-41E5-842B-B21917C95D35}" srcId="{6F7E2320-5F00-421E-B340-F95C8671B6A9}" destId="{D3B97E73-E657-4C31-82E4-F79238064A24}" srcOrd="0" destOrd="0" parTransId="{B7853C5C-3DA1-402D-B435-2612A77A5B81}" sibTransId="{1510C297-F002-4486-8A07-4DB677FFA35B}"/>
    <dgm:cxn modelId="{B1421207-1537-4BAD-99DD-C7731C379A64}" srcId="{6F7E2320-5F00-421E-B340-F95C8671B6A9}" destId="{5107EC04-DFD7-4E19-AE0F-34EC5E71717D}" srcOrd="6" destOrd="0" parTransId="{9F682B3A-B46A-4C3A-9CA1-4F1C08B10998}" sibTransId="{947D7FA9-9EDF-4BF1-9B0E-3F52CFDF0081}"/>
    <dgm:cxn modelId="{A03F7B6C-E029-49DD-9A0F-C59B2290B93C}" type="presOf" srcId="{A4B0DF04-52E4-4898-956F-1626EE4CDD7C}" destId="{AB18E88E-C94C-4165-84DB-29A7A1AEC16B}" srcOrd="0" destOrd="0" presId="urn:microsoft.com/office/officeart/2005/8/layout/radial5"/>
    <dgm:cxn modelId="{B417B7FD-E72D-445B-8CFA-F3B24E17056D}" type="presOf" srcId="{8E1BA116-47F0-45BF-99BF-925655FD2F25}" destId="{C35065C9-3821-4E8D-B7B1-13527902C7FB}" srcOrd="0" destOrd="0" presId="urn:microsoft.com/office/officeart/2005/8/layout/radial5"/>
    <dgm:cxn modelId="{391FD5B5-1D71-4B23-B99E-7714729FD637}" type="presOf" srcId="{46BE3553-8514-4528-BFAE-CEFCCAA99D7E}" destId="{65F43FE7-4403-4133-B267-088406A751D8}" srcOrd="0" destOrd="0" presId="urn:microsoft.com/office/officeart/2005/8/layout/radial5"/>
    <dgm:cxn modelId="{408171E9-CBDE-4C2C-B5C5-38E5BCE49639}" srcId="{6F7E2320-5F00-421E-B340-F95C8671B6A9}" destId="{3093B65F-CCEF-49E5-A2C1-29CC22191F37}" srcOrd="4" destOrd="0" parTransId="{DE8F58DD-9B1E-4D0F-A2EE-89F8B32BD35F}" sibTransId="{B161C4B5-0A7C-4118-93E4-2606B3ECF542}"/>
    <dgm:cxn modelId="{E6D143E1-533A-4E47-AB89-AE43E204010A}" srcId="{6F7E2320-5F00-421E-B340-F95C8671B6A9}" destId="{43112B10-3740-4494-8374-A0E80452C987}" srcOrd="1" destOrd="0" parTransId="{A4B0DF04-52E4-4898-956F-1626EE4CDD7C}" sibTransId="{37883088-57CF-4926-A54A-1DF2EDBF9789}"/>
    <dgm:cxn modelId="{73E1DBF0-4ECE-44C0-BB6F-2EAE91F2D0B2}" type="presOf" srcId="{29AA53E3-47F1-43A1-A943-6E9C6D1662F2}" destId="{FA38DC2C-23B5-42C3-9F95-E3AA4C2ADE99}" srcOrd="1" destOrd="0" presId="urn:microsoft.com/office/officeart/2005/8/layout/radial5"/>
    <dgm:cxn modelId="{D6D6262B-BE7C-4919-889C-FCCBB724E869}" type="presOf" srcId="{A4B0DF04-52E4-4898-956F-1626EE4CDD7C}" destId="{4A1365CF-EE64-46B8-8B99-608A0DBED8A1}" srcOrd="1" destOrd="0" presId="urn:microsoft.com/office/officeart/2005/8/layout/radial5"/>
    <dgm:cxn modelId="{929BF8B2-5293-4026-95AE-EAE41474D71C}" type="presOf" srcId="{151DCA0D-4A8B-4EF1-9EBD-970D6F9601FA}" destId="{323A4343-A9EF-42E3-9093-39B3F0351AED}" srcOrd="0" destOrd="0" presId="urn:microsoft.com/office/officeart/2005/8/layout/radial5"/>
    <dgm:cxn modelId="{22070874-D697-4A01-8C14-88DA511FB65D}" type="presOf" srcId="{53FAF7E6-7F30-4F1F-BAA2-86F4D7A37137}" destId="{CE91FF2A-6646-48FB-85CE-77D4373501C6}" srcOrd="0" destOrd="0" presId="urn:microsoft.com/office/officeart/2005/8/layout/radial5"/>
    <dgm:cxn modelId="{E4E3B508-0206-4C38-B280-7706845C70EB}" type="presOf" srcId="{4B990BFF-41FF-469A-99F3-2D2F3459E9B5}" destId="{35B02FD4-92CF-4ED7-BE34-7D0D2B3B93C7}" srcOrd="1" destOrd="0" presId="urn:microsoft.com/office/officeart/2005/8/layout/radial5"/>
    <dgm:cxn modelId="{B4DD3978-0F00-48B9-B02F-4FC492B81D3C}" srcId="{6F7E2320-5F00-421E-B340-F95C8671B6A9}" destId="{8E1BA116-47F0-45BF-99BF-925655FD2F25}" srcOrd="7" destOrd="0" parTransId="{29AA53E3-47F1-43A1-A943-6E9C6D1662F2}" sibTransId="{377DFCC0-0A54-4E31-9A2D-CB578E03A4E8}"/>
    <dgm:cxn modelId="{16166145-374E-4C80-829F-825E9088F07C}" type="presOf" srcId="{C5866C3B-F6A6-4FDA-94AF-74637174E414}" destId="{59500C6A-0098-40C6-B273-97581CAB20B4}" srcOrd="1" destOrd="0" presId="urn:microsoft.com/office/officeart/2005/8/layout/radial5"/>
    <dgm:cxn modelId="{E0C551A4-B584-4045-AFA7-5E4C28DF994E}" type="presOf" srcId="{5107EC04-DFD7-4E19-AE0F-34EC5E71717D}" destId="{F6B6DD13-E17F-4278-92D8-58C3B9B555C0}" srcOrd="0" destOrd="0" presId="urn:microsoft.com/office/officeart/2005/8/layout/radial5"/>
    <dgm:cxn modelId="{3F22C0C2-E010-464F-9E5D-D4C395F85554}" type="presOf" srcId="{3093B65F-CCEF-49E5-A2C1-29CC22191F37}" destId="{FB3EE868-CA70-4BDD-8044-0B7358FC8220}" srcOrd="0" destOrd="0" presId="urn:microsoft.com/office/officeart/2005/8/layout/radial5"/>
    <dgm:cxn modelId="{32835783-8B03-41D5-910B-630B0266E7DA}" type="presOf" srcId="{9F682B3A-B46A-4C3A-9CA1-4F1C08B10998}" destId="{0B14E0E6-665F-4C32-B451-A2CB65A20685}" srcOrd="0" destOrd="0" presId="urn:microsoft.com/office/officeart/2005/8/layout/radial5"/>
    <dgm:cxn modelId="{6351854F-DF11-4ADA-A5C0-A4607FFE706B}" type="presOf" srcId="{C5866C3B-F6A6-4FDA-94AF-74637174E414}" destId="{2F894784-E9B4-4290-9A4C-B0F09CF35FC4}" srcOrd="0" destOrd="0" presId="urn:microsoft.com/office/officeart/2005/8/layout/radial5"/>
    <dgm:cxn modelId="{8C7223FE-3752-4067-8E8C-4F819A40B9C2}" type="presOf" srcId="{43112B10-3740-4494-8374-A0E80452C987}" destId="{4DA71A16-4A55-4526-B9FE-CCE04DB72E97}" srcOrd="0" destOrd="0" presId="urn:microsoft.com/office/officeart/2005/8/layout/radial5"/>
    <dgm:cxn modelId="{342C566F-8CF5-4155-8E1C-BF5BC9F5163C}" type="presOf" srcId="{29AA53E3-47F1-43A1-A943-6E9C6D1662F2}" destId="{DEADC6D6-9F47-4DE1-BF09-04932FEB155C}" srcOrd="0" destOrd="0" presId="urn:microsoft.com/office/officeart/2005/8/layout/radial5"/>
    <dgm:cxn modelId="{15AE558E-E77A-4FE7-913D-00E3A359EF74}" srcId="{6F7E2320-5F00-421E-B340-F95C8671B6A9}" destId="{53FAF7E6-7F30-4F1F-BAA2-86F4D7A37137}" srcOrd="5" destOrd="0" parTransId="{4B990BFF-41FF-469A-99F3-2D2F3459E9B5}" sibTransId="{48695151-698F-4851-81B4-0CDB78D83D23}"/>
    <dgm:cxn modelId="{20926AC2-6718-4380-9599-7350FB5769B7}" type="presParOf" srcId="{9F1656F7-C233-4993-A012-9AC39D531B21}" destId="{8EF61BB6-9E55-4245-9295-F887FE69935B}" srcOrd="0" destOrd="0" presId="urn:microsoft.com/office/officeart/2005/8/layout/radial5"/>
    <dgm:cxn modelId="{BC72C519-F435-4B2C-9876-8B8AEDD4DF87}" type="presParOf" srcId="{9F1656F7-C233-4993-A012-9AC39D531B21}" destId="{BC0C6607-37F0-4522-AC1F-7E90D68640AA}" srcOrd="1" destOrd="0" presId="urn:microsoft.com/office/officeart/2005/8/layout/radial5"/>
    <dgm:cxn modelId="{5284A36D-6B56-413D-9D3F-DDBA3AEAD9CC}" type="presParOf" srcId="{BC0C6607-37F0-4522-AC1F-7E90D68640AA}" destId="{5CA548D9-AF70-4159-A0C9-BDFB611F2F85}" srcOrd="0" destOrd="0" presId="urn:microsoft.com/office/officeart/2005/8/layout/radial5"/>
    <dgm:cxn modelId="{E987B5F1-2A2E-40B8-9678-44F896448CB1}" type="presParOf" srcId="{9F1656F7-C233-4993-A012-9AC39D531B21}" destId="{2B5160EC-B58F-40C3-9B2A-7B1D4E3EE332}" srcOrd="2" destOrd="0" presId="urn:microsoft.com/office/officeart/2005/8/layout/radial5"/>
    <dgm:cxn modelId="{759FA7C6-35E3-4119-99B9-A79C4141FD77}" type="presParOf" srcId="{9F1656F7-C233-4993-A012-9AC39D531B21}" destId="{AB18E88E-C94C-4165-84DB-29A7A1AEC16B}" srcOrd="3" destOrd="0" presId="urn:microsoft.com/office/officeart/2005/8/layout/radial5"/>
    <dgm:cxn modelId="{BB71E9C1-24FC-40E7-A6DF-54AC42C9ECFE}" type="presParOf" srcId="{AB18E88E-C94C-4165-84DB-29A7A1AEC16B}" destId="{4A1365CF-EE64-46B8-8B99-608A0DBED8A1}" srcOrd="0" destOrd="0" presId="urn:microsoft.com/office/officeart/2005/8/layout/radial5"/>
    <dgm:cxn modelId="{997EC806-2EE7-4E71-9F82-CBF87B09B1DC}" type="presParOf" srcId="{9F1656F7-C233-4993-A012-9AC39D531B21}" destId="{4DA71A16-4A55-4526-B9FE-CCE04DB72E97}" srcOrd="4" destOrd="0" presId="urn:microsoft.com/office/officeart/2005/8/layout/radial5"/>
    <dgm:cxn modelId="{58330B7D-C409-4F19-8CE4-33D7A8F5D398}" type="presParOf" srcId="{9F1656F7-C233-4993-A012-9AC39D531B21}" destId="{43040100-45C1-4474-A7B4-13970D4F5FED}" srcOrd="5" destOrd="0" presId="urn:microsoft.com/office/officeart/2005/8/layout/radial5"/>
    <dgm:cxn modelId="{7F8BDA01-EEDD-4A7B-B966-E535D5A88473}" type="presParOf" srcId="{43040100-45C1-4474-A7B4-13970D4F5FED}" destId="{D1CE62D0-BF12-4F64-B492-9A8E942CB82F}" srcOrd="0" destOrd="0" presId="urn:microsoft.com/office/officeart/2005/8/layout/radial5"/>
    <dgm:cxn modelId="{0E767EA2-8380-4D8F-85ED-93A7DD36D818}" type="presParOf" srcId="{9F1656F7-C233-4993-A012-9AC39D531B21}" destId="{323A4343-A9EF-42E3-9093-39B3F0351AED}" srcOrd="6" destOrd="0" presId="urn:microsoft.com/office/officeart/2005/8/layout/radial5"/>
    <dgm:cxn modelId="{AF8C91BE-F74A-402B-BAB9-D1D3F3F2561D}" type="presParOf" srcId="{9F1656F7-C233-4993-A012-9AC39D531B21}" destId="{2F894784-E9B4-4290-9A4C-B0F09CF35FC4}" srcOrd="7" destOrd="0" presId="urn:microsoft.com/office/officeart/2005/8/layout/radial5"/>
    <dgm:cxn modelId="{B76A9982-01D0-4D6F-BA19-DDBFAB1FC24A}" type="presParOf" srcId="{2F894784-E9B4-4290-9A4C-B0F09CF35FC4}" destId="{59500C6A-0098-40C6-B273-97581CAB20B4}" srcOrd="0" destOrd="0" presId="urn:microsoft.com/office/officeart/2005/8/layout/radial5"/>
    <dgm:cxn modelId="{822695CE-8989-4427-BA1C-9229F08EC1CD}" type="presParOf" srcId="{9F1656F7-C233-4993-A012-9AC39D531B21}" destId="{65F43FE7-4403-4133-B267-088406A751D8}" srcOrd="8" destOrd="0" presId="urn:microsoft.com/office/officeart/2005/8/layout/radial5"/>
    <dgm:cxn modelId="{FD02D7F0-C895-43BF-8CF5-178AB03860E1}" type="presParOf" srcId="{9F1656F7-C233-4993-A012-9AC39D531B21}" destId="{9C7CB35F-E482-47E9-8235-A68D2A4F4DB1}" srcOrd="9" destOrd="0" presId="urn:microsoft.com/office/officeart/2005/8/layout/radial5"/>
    <dgm:cxn modelId="{D05DCA0D-6040-4846-BCE5-2366ED231853}" type="presParOf" srcId="{9C7CB35F-E482-47E9-8235-A68D2A4F4DB1}" destId="{B2E7E04A-DB26-46C9-8F57-FCB09FD5E5B1}" srcOrd="0" destOrd="0" presId="urn:microsoft.com/office/officeart/2005/8/layout/radial5"/>
    <dgm:cxn modelId="{59F6E7FF-D331-46B0-89A7-AA0AF38C5E77}" type="presParOf" srcId="{9F1656F7-C233-4993-A012-9AC39D531B21}" destId="{FB3EE868-CA70-4BDD-8044-0B7358FC8220}" srcOrd="10" destOrd="0" presId="urn:microsoft.com/office/officeart/2005/8/layout/radial5"/>
    <dgm:cxn modelId="{68C6ED65-C453-4D5C-A760-5B07F17D1CC4}" type="presParOf" srcId="{9F1656F7-C233-4993-A012-9AC39D531B21}" destId="{F18CFCCB-92F9-4DE2-BFE6-E129E8DF5B76}" srcOrd="11" destOrd="0" presId="urn:microsoft.com/office/officeart/2005/8/layout/radial5"/>
    <dgm:cxn modelId="{1F588271-C85A-4FBE-8577-532D01FFBA99}" type="presParOf" srcId="{F18CFCCB-92F9-4DE2-BFE6-E129E8DF5B76}" destId="{35B02FD4-92CF-4ED7-BE34-7D0D2B3B93C7}" srcOrd="0" destOrd="0" presId="urn:microsoft.com/office/officeart/2005/8/layout/radial5"/>
    <dgm:cxn modelId="{E9DB3334-CF1F-4CAE-9FE6-E057D60396EE}" type="presParOf" srcId="{9F1656F7-C233-4993-A012-9AC39D531B21}" destId="{CE91FF2A-6646-48FB-85CE-77D4373501C6}" srcOrd="12" destOrd="0" presId="urn:microsoft.com/office/officeart/2005/8/layout/radial5"/>
    <dgm:cxn modelId="{AA8654B0-53F6-4181-8C90-D956C19CE69E}" type="presParOf" srcId="{9F1656F7-C233-4993-A012-9AC39D531B21}" destId="{0B14E0E6-665F-4C32-B451-A2CB65A20685}" srcOrd="13" destOrd="0" presId="urn:microsoft.com/office/officeart/2005/8/layout/radial5"/>
    <dgm:cxn modelId="{E8DFCF49-2A7E-4645-9AF3-23CAF16922DD}" type="presParOf" srcId="{0B14E0E6-665F-4C32-B451-A2CB65A20685}" destId="{DF4C49BB-C92D-4663-BF47-48FF1FD13CE8}" srcOrd="0" destOrd="0" presId="urn:microsoft.com/office/officeart/2005/8/layout/radial5"/>
    <dgm:cxn modelId="{51FDD74D-8D46-4927-A01D-40683CEE73F4}" type="presParOf" srcId="{9F1656F7-C233-4993-A012-9AC39D531B21}" destId="{F6B6DD13-E17F-4278-92D8-58C3B9B555C0}" srcOrd="14" destOrd="0" presId="urn:microsoft.com/office/officeart/2005/8/layout/radial5"/>
    <dgm:cxn modelId="{2A72B990-ED69-4020-9D8B-E85F4DBC0DFE}" type="presParOf" srcId="{9F1656F7-C233-4993-A012-9AC39D531B21}" destId="{DEADC6D6-9F47-4DE1-BF09-04932FEB155C}" srcOrd="15" destOrd="0" presId="urn:microsoft.com/office/officeart/2005/8/layout/radial5"/>
    <dgm:cxn modelId="{0C4BA721-73B7-4A7F-BADF-858B70765FCD}" type="presParOf" srcId="{DEADC6D6-9F47-4DE1-BF09-04932FEB155C}" destId="{FA38DC2C-23B5-42C3-9F95-E3AA4C2ADE99}" srcOrd="0" destOrd="0" presId="urn:microsoft.com/office/officeart/2005/8/layout/radial5"/>
    <dgm:cxn modelId="{BF5CC956-4041-4D3B-B63B-0350136F84CA}" type="presParOf" srcId="{9F1656F7-C233-4993-A012-9AC39D531B21}" destId="{C35065C9-3821-4E8D-B7B1-13527902C7FB}"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Tree>
    <p:extLst>
      <p:ext uri="{BB962C8B-B14F-4D97-AF65-F5344CB8AC3E}">
        <p14:creationId xmlns:p14="http://schemas.microsoft.com/office/powerpoint/2010/main" val="2483261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179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2446235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2466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1233611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18727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11009249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8406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dirty="0"/>
          </a:p>
        </p:txBody>
      </p:sp>
    </p:spTree>
    <p:extLst>
      <p:ext uri="{BB962C8B-B14F-4D97-AF65-F5344CB8AC3E}">
        <p14:creationId xmlns:p14="http://schemas.microsoft.com/office/powerpoint/2010/main" val="2497625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9436594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65E195-C89C-4871-8AE9-903FDB8B6D9D}" type="datetimeFigureOut">
              <a:rPr lang="en-US" smtClean="0"/>
              <a:t>9/21/2018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522290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E195-C89C-4871-8AE9-903FDB8B6D9D}" type="datetimeFigureOut">
              <a:rPr lang="en-US" smtClean="0"/>
              <a:t>9/21/2018</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D6987-FB6D-4DB8-81B8-AD0F35E3BB5F}" type="slidenum">
              <a:rPr lang="en-US" smtClean="0"/>
              <a:t>‹#›</a:t>
            </a:fld>
            <a:endParaRPr lang="en-US" dirty="0"/>
          </a:p>
        </p:txBody>
      </p:sp>
    </p:spTree>
    <p:extLst>
      <p:ext uri="{BB962C8B-B14F-4D97-AF65-F5344CB8AC3E}">
        <p14:creationId xmlns:p14="http://schemas.microsoft.com/office/powerpoint/2010/main" val="981562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236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937846"/>
            <a:ext cx="10515600" cy="4443046"/>
          </a:xfrm>
        </p:spPr>
        <p:txBody>
          <a:bodyPr>
            <a:normAutofit/>
          </a:bodyPr>
          <a:lstStyle/>
          <a:p>
            <a:pPr>
              <a:buFont typeface="Wingdings" pitchFamily="2" charset="2"/>
              <a:buChar char="ü"/>
            </a:pPr>
            <a:r>
              <a:rPr lang="en-US" dirty="0" smtClean="0"/>
              <a:t>Depending on mounting of mine hoists</a:t>
            </a:r>
          </a:p>
          <a:p>
            <a:pPr lvl="1"/>
            <a:r>
              <a:rPr lang="en-US" dirty="0" smtClean="0"/>
              <a:t>Ground </a:t>
            </a:r>
            <a:r>
              <a:rPr lang="en-US" dirty="0"/>
              <a:t>mounted </a:t>
            </a:r>
            <a:r>
              <a:rPr lang="en-US" dirty="0" smtClean="0"/>
              <a:t>hoists</a:t>
            </a:r>
          </a:p>
          <a:p>
            <a:pPr lvl="1"/>
            <a:r>
              <a:rPr lang="en-US" dirty="0" smtClean="0"/>
              <a:t>Tower type head frames with ground mounted friction hoists</a:t>
            </a:r>
          </a:p>
          <a:p>
            <a:pPr lvl="1"/>
            <a:r>
              <a:rPr lang="en-US" dirty="0" smtClean="0"/>
              <a:t>Hoist towers with one or two friction hoists ( mounted on them)</a:t>
            </a:r>
          </a:p>
          <a:p>
            <a:pPr lvl="1"/>
            <a:r>
              <a:rPr lang="en-US" dirty="0" smtClean="0"/>
              <a:t>Tower mounted friction hoist and ground mounted drum hoist</a:t>
            </a:r>
          </a:p>
          <a:p>
            <a:pPr marL="0" indent="0">
              <a:buNone/>
            </a:pPr>
            <a:r>
              <a:rPr lang="en-US" dirty="0" smtClean="0"/>
              <a:t>  </a:t>
            </a:r>
            <a:endParaRPr lang="en-US" dirty="0"/>
          </a:p>
        </p:txBody>
      </p:sp>
      <p:sp>
        <p:nvSpPr>
          <p:cNvPr id="3" name="Title 2"/>
          <p:cNvSpPr>
            <a:spLocks noGrp="1"/>
          </p:cNvSpPr>
          <p:nvPr>
            <p:ph type="title"/>
          </p:nvPr>
        </p:nvSpPr>
        <p:spPr>
          <a:xfrm>
            <a:off x="838200" y="365125"/>
            <a:ext cx="10515600" cy="420321"/>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2369719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5908431" y="1825625"/>
            <a:ext cx="5445369" cy="4351338"/>
          </a:xfrm>
        </p:spPr>
        <p:txBody>
          <a:bodyPr>
            <a:normAutofit fontScale="92500" lnSpcReduction="10000"/>
          </a:bodyPr>
          <a:lstStyle/>
          <a:p>
            <a:r>
              <a:rPr lang="en-US" sz="2400" dirty="0" smtClean="0"/>
              <a:t>Cannot </a:t>
            </a:r>
          </a:p>
          <a:p>
            <a:r>
              <a:rPr lang="en-US" sz="2400" dirty="0" smtClean="0"/>
              <a:t>More maintenance</a:t>
            </a:r>
            <a:endParaRPr lang="en-US" sz="2400" dirty="0"/>
          </a:p>
          <a:p>
            <a:r>
              <a:rPr lang="en-US" sz="2400" dirty="0"/>
              <a:t>S</a:t>
            </a:r>
            <a:r>
              <a:rPr lang="en-US" sz="2400" dirty="0" smtClean="0"/>
              <a:t>uitable for large depth</a:t>
            </a:r>
          </a:p>
          <a:p>
            <a:r>
              <a:rPr lang="en-US" sz="2400" dirty="0" smtClean="0"/>
              <a:t>Used only for vertical shafts</a:t>
            </a:r>
          </a:p>
          <a:p>
            <a:r>
              <a:rPr lang="en-US" sz="2400" dirty="0" smtClean="0"/>
              <a:t>Cannot operate when shaft bottom is flooded as tail rope may get damaged</a:t>
            </a:r>
          </a:p>
          <a:p>
            <a:r>
              <a:rPr lang="en-US" sz="2400" dirty="0" smtClean="0"/>
              <a:t>Less length of rope required</a:t>
            </a:r>
          </a:p>
          <a:p>
            <a:r>
              <a:rPr lang="en-US" sz="2400" dirty="0" smtClean="0"/>
              <a:t>Less motor power required in comparison</a:t>
            </a:r>
          </a:p>
          <a:p>
            <a:r>
              <a:rPr lang="en-US" sz="2400" dirty="0" smtClean="0"/>
              <a:t>Not suitable in shafts containing corrosive waters as they can’t be greased similar to drum winding</a:t>
            </a:r>
          </a:p>
          <a:p>
            <a:endParaRPr lang="en-US" dirty="0"/>
          </a:p>
          <a:p>
            <a:endParaRPr lang="en-US" dirty="0" smtClean="0"/>
          </a:p>
          <a:p>
            <a:endParaRPr lang="en-US" dirty="0"/>
          </a:p>
          <a:p>
            <a:endParaRPr lang="en-US" dirty="0"/>
          </a:p>
        </p:txBody>
      </p:sp>
      <p:sp>
        <p:nvSpPr>
          <p:cNvPr id="4" name="Content Placeholder 3"/>
          <p:cNvSpPr>
            <a:spLocks noGrp="1"/>
          </p:cNvSpPr>
          <p:nvPr>
            <p:ph sz="half" idx="1"/>
          </p:nvPr>
        </p:nvSpPr>
        <p:spPr>
          <a:xfrm>
            <a:off x="838200" y="1837348"/>
            <a:ext cx="4812323" cy="4351338"/>
          </a:xfrm>
        </p:spPr>
        <p:txBody>
          <a:bodyPr>
            <a:normAutofit fontScale="92500" lnSpcReduction="10000"/>
          </a:bodyPr>
          <a:lstStyle/>
          <a:p>
            <a:r>
              <a:rPr lang="en-US" sz="2400" dirty="0" smtClean="0"/>
              <a:t>Can be used for a single drum</a:t>
            </a:r>
          </a:p>
          <a:p>
            <a:r>
              <a:rPr lang="en-US" sz="2400" dirty="0" smtClean="0"/>
              <a:t>Less maintenance as rope is attached to drum	</a:t>
            </a:r>
          </a:p>
          <a:p>
            <a:r>
              <a:rPr lang="en-US" sz="2400" dirty="0" smtClean="0"/>
              <a:t>Can be used for both inclined and vertical shafts</a:t>
            </a:r>
          </a:p>
          <a:p>
            <a:r>
              <a:rPr lang="en-US" sz="2400" dirty="0" smtClean="0"/>
              <a:t>Used in shaft sinking purposes</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2" name="Title 1"/>
          <p:cNvSpPr>
            <a:spLocks noGrp="1"/>
          </p:cNvSpPr>
          <p:nvPr>
            <p:ph type="title"/>
          </p:nvPr>
        </p:nvSpPr>
        <p:spPr/>
        <p:txBody>
          <a:bodyPr>
            <a:normAutofit fontScale="90000"/>
          </a:bodyPr>
          <a:lstStyle/>
          <a:p>
            <a:r>
              <a:rPr lang="en-US" dirty="0" smtClean="0"/>
              <a:t>Drum hoist                 Friction hoist(Koepe)</a:t>
            </a:r>
            <a:endParaRPr lang="en-US" dirty="0"/>
          </a:p>
        </p:txBody>
      </p:sp>
    </p:spTree>
    <p:extLst>
      <p:ext uri="{BB962C8B-B14F-4D97-AF65-F5344CB8AC3E}">
        <p14:creationId xmlns:p14="http://schemas.microsoft.com/office/powerpoint/2010/main" val="4028892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02892" y="743242"/>
            <a:ext cx="3209111" cy="4351338"/>
          </a:xfrm>
        </p:spPr>
      </p:pic>
      <p:sp>
        <p:nvSpPr>
          <p:cNvPr id="4" name="Title 3"/>
          <p:cNvSpPr>
            <a:spLocks noGrp="1"/>
          </p:cNvSpPr>
          <p:nvPr>
            <p:ph type="title"/>
          </p:nvPr>
        </p:nvSpPr>
        <p:spPr/>
        <p:txBody>
          <a:bodyPr/>
          <a:lstStyle/>
          <a:p>
            <a:r>
              <a:rPr lang="en-US" dirty="0" smtClean="0"/>
              <a:t>                 </a:t>
            </a:r>
            <a:endParaRPr lang="en-US" dirty="0"/>
          </a:p>
        </p:txBody>
      </p:sp>
      <p:sp>
        <p:nvSpPr>
          <p:cNvPr id="7" name="TextBox 6"/>
          <p:cNvSpPr txBox="1"/>
          <p:nvPr/>
        </p:nvSpPr>
        <p:spPr>
          <a:xfrm>
            <a:off x="4808778" y="5422425"/>
            <a:ext cx="2684584" cy="369332"/>
          </a:xfrm>
          <a:prstGeom prst="rect">
            <a:avLst/>
          </a:prstGeom>
          <a:noFill/>
        </p:spPr>
        <p:txBody>
          <a:bodyPr wrap="square" rtlCol="0">
            <a:spAutoFit/>
          </a:bodyPr>
          <a:lstStyle/>
          <a:p>
            <a:r>
              <a:rPr lang="en-US" dirty="0" smtClean="0"/>
              <a:t>Ground mounted</a:t>
            </a:r>
            <a:endParaRPr lang="en-US" dirty="0"/>
          </a:p>
        </p:txBody>
      </p:sp>
    </p:spTree>
    <p:extLst>
      <p:ext uri="{BB962C8B-B14F-4D97-AF65-F5344CB8AC3E}">
        <p14:creationId xmlns:p14="http://schemas.microsoft.com/office/powerpoint/2010/main" val="1764664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idx="1"/>
          </p:nvPr>
        </p:nvSpPr>
        <p:spPr/>
        <p:txBody>
          <a:bodyPr>
            <a:normAutofit/>
          </a:bodyPr>
          <a:lstStyle/>
          <a:p>
            <a:r>
              <a:rPr lang="en-IN" sz="2600" dirty="0" smtClean="0"/>
              <a:t>It is determined by distance between shaft collar and centre of headgear pulley at highest level. It mainly depend upon many factors such as banking level, maximum over wined allowed up to catch plate, pit-top layout, number of deck on cage etc. It varies in range of 20-60 meters depending on above factors</a:t>
            </a:r>
            <a:endParaRPr lang="en-IN" sz="2600" dirty="0"/>
          </a:p>
        </p:txBody>
      </p:sp>
      <p:sp>
        <p:nvSpPr>
          <p:cNvPr id="3" name="Title 2"/>
          <p:cNvSpPr>
            <a:spLocks noGrp="1"/>
          </p:cNvSpPr>
          <p:nvPr>
            <p:ph type="title"/>
          </p:nvPr>
        </p:nvSpPr>
        <p:spPr/>
        <p:txBody>
          <a:bodyPr/>
          <a:lstStyle/>
          <a:p>
            <a:r>
              <a:rPr lang="en-US" dirty="0" smtClean="0"/>
              <a:t>Height of Headgear</a:t>
            </a:r>
            <a:endParaRPr lang="en-US" dirty="0"/>
          </a:p>
        </p:txBody>
      </p:sp>
    </p:spTree>
    <p:extLst>
      <p:ext uri="{BB962C8B-B14F-4D97-AF65-F5344CB8AC3E}">
        <p14:creationId xmlns:p14="http://schemas.microsoft.com/office/powerpoint/2010/main" val="452695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45474" y="522514"/>
            <a:ext cx="8951459" cy="5027681"/>
          </a:xfrm>
          <a:prstGeom prst="rect">
            <a:avLst/>
          </a:prstGeom>
          <a:noFill/>
          <a:ln w="9525">
            <a:noFill/>
            <a:miter lim="800000"/>
            <a:headEnd/>
            <a:tailEnd/>
          </a:ln>
          <a:effectLst/>
        </p:spPr>
      </p:pic>
      <p:sp>
        <p:nvSpPr>
          <p:cNvPr id="2" name="Subtitle 1"/>
          <p:cNvSpPr>
            <a:spLocks noGrp="1"/>
          </p:cNvSpPr>
          <p:nvPr>
            <p:ph type="subTitle" idx="1"/>
          </p:nvPr>
        </p:nvSpPr>
        <p:spPr>
          <a:xfrm>
            <a:off x="1524000" y="4754880"/>
            <a:ext cx="9605554" cy="1658982"/>
          </a:xfrm>
        </p:spPr>
        <p:txBody>
          <a:bodyPr/>
          <a:lstStyle/>
          <a:p>
            <a:endParaRPr lang="en-US" dirty="0" smtClean="0"/>
          </a:p>
          <a:p>
            <a:endParaRPr lang="en-US" dirty="0" smtClean="0"/>
          </a:p>
          <a:p>
            <a:r>
              <a:rPr lang="en-US" dirty="0" smtClean="0"/>
              <a:t>                       </a:t>
            </a:r>
            <a:r>
              <a:rPr lang="en-US" dirty="0" smtClean="0">
                <a:solidFill>
                  <a:schemeClr val="tx1"/>
                </a:solidFill>
              </a:rPr>
              <a:t>HEADGEAR ARRANGEMENT</a:t>
            </a:r>
            <a:endParaRPr lang="en-IN" dirty="0">
              <a:solidFill>
                <a:schemeClr val="tx1"/>
              </a:solidFill>
            </a:endParaRPr>
          </a:p>
        </p:txBody>
      </p:sp>
    </p:spTree>
    <p:extLst>
      <p:ext uri="{BB962C8B-B14F-4D97-AF65-F5344CB8AC3E}">
        <p14:creationId xmlns:p14="http://schemas.microsoft.com/office/powerpoint/2010/main" val="26220773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12192000" cy="6858000"/>
          </a:xfrm>
        </p:spPr>
        <p:txBody>
          <a:bodyPr>
            <a:normAutofit/>
          </a:bodyPr>
          <a:lstStyle/>
          <a:p>
            <a:endParaRPr lang="en-IN" dirty="0" smtClean="0">
              <a:solidFill>
                <a:schemeClr val="tx1"/>
              </a:solidFill>
            </a:endParaRPr>
          </a:p>
          <a:p>
            <a:r>
              <a:rPr lang="en-IN" dirty="0" smtClean="0">
                <a:solidFill>
                  <a:schemeClr val="tx1"/>
                </a:solidFill>
              </a:rPr>
              <a:t>Total height of headgear H = h</a:t>
            </a:r>
            <a:r>
              <a:rPr lang="en-IN" baseline="-25000" dirty="0" smtClean="0">
                <a:solidFill>
                  <a:schemeClr val="tx1"/>
                </a:solidFill>
              </a:rPr>
              <a:t>1</a:t>
            </a:r>
            <a:r>
              <a:rPr lang="en-IN" dirty="0" smtClean="0">
                <a:solidFill>
                  <a:schemeClr val="tx1"/>
                </a:solidFill>
              </a:rPr>
              <a:t>+h</a:t>
            </a:r>
            <a:r>
              <a:rPr lang="en-IN" baseline="-25000" dirty="0">
                <a:solidFill>
                  <a:schemeClr val="tx1"/>
                </a:solidFill>
              </a:rPr>
              <a:t>2</a:t>
            </a:r>
            <a:r>
              <a:rPr lang="en-IN" dirty="0" smtClean="0">
                <a:solidFill>
                  <a:schemeClr val="tx1"/>
                </a:solidFill>
              </a:rPr>
              <a:t>+h</a:t>
            </a:r>
            <a:r>
              <a:rPr lang="en-IN" baseline="-25000" dirty="0">
                <a:solidFill>
                  <a:schemeClr val="tx1"/>
                </a:solidFill>
              </a:rPr>
              <a:t>3</a:t>
            </a:r>
            <a:r>
              <a:rPr lang="en-IN" dirty="0" smtClean="0">
                <a:solidFill>
                  <a:schemeClr val="tx1"/>
                </a:solidFill>
              </a:rPr>
              <a:t>+h</a:t>
            </a:r>
            <a:r>
              <a:rPr lang="en-IN" baseline="-25000" dirty="0">
                <a:solidFill>
                  <a:schemeClr val="tx1"/>
                </a:solidFill>
              </a:rPr>
              <a:t>4</a:t>
            </a:r>
            <a:r>
              <a:rPr lang="en-IN" dirty="0" smtClean="0">
                <a:solidFill>
                  <a:schemeClr val="tx1"/>
                </a:solidFill>
              </a:rPr>
              <a:t>+h</a:t>
            </a:r>
            <a:r>
              <a:rPr lang="en-IN" baseline="-25000" dirty="0">
                <a:solidFill>
                  <a:schemeClr val="tx1"/>
                </a:solidFill>
              </a:rPr>
              <a:t>5</a:t>
            </a:r>
          </a:p>
          <a:p>
            <a:endParaRPr lang="en-IN" dirty="0" smtClean="0">
              <a:solidFill>
                <a:schemeClr val="tx1"/>
              </a:solidFill>
            </a:endParaRPr>
          </a:p>
          <a:p>
            <a:r>
              <a:rPr lang="en-IN" dirty="0" smtClean="0">
                <a:solidFill>
                  <a:schemeClr val="tx1"/>
                </a:solidFill>
              </a:rPr>
              <a:t>h</a:t>
            </a:r>
            <a:r>
              <a:rPr lang="en-IN" baseline="-25000" dirty="0" smtClean="0">
                <a:solidFill>
                  <a:schemeClr val="tx1"/>
                </a:solidFill>
              </a:rPr>
              <a:t>1</a:t>
            </a:r>
            <a:r>
              <a:rPr lang="en-IN" dirty="0" smtClean="0">
                <a:solidFill>
                  <a:schemeClr val="tx1"/>
                </a:solidFill>
              </a:rPr>
              <a:t>=height of banking level above shaft collar (h</a:t>
            </a:r>
            <a:r>
              <a:rPr lang="en-IN" baseline="-25000" dirty="0">
                <a:solidFill>
                  <a:schemeClr val="tx1"/>
                </a:solidFill>
              </a:rPr>
              <a:t>1</a:t>
            </a:r>
            <a:r>
              <a:rPr lang="en-IN" dirty="0" smtClean="0">
                <a:solidFill>
                  <a:schemeClr val="tx1"/>
                </a:solidFill>
              </a:rPr>
              <a:t>=0, if banking level is at shaft collar)</a:t>
            </a:r>
          </a:p>
          <a:p>
            <a:endParaRPr lang="en-IN" dirty="0" smtClean="0">
              <a:solidFill>
                <a:schemeClr val="tx1"/>
              </a:solidFill>
            </a:endParaRPr>
          </a:p>
          <a:p>
            <a:r>
              <a:rPr lang="en-IN" dirty="0" smtClean="0">
                <a:solidFill>
                  <a:schemeClr val="tx1"/>
                </a:solidFill>
              </a:rPr>
              <a:t>h</a:t>
            </a:r>
            <a:r>
              <a:rPr lang="en-IN" baseline="-25000" dirty="0" smtClean="0">
                <a:solidFill>
                  <a:schemeClr val="tx1"/>
                </a:solidFill>
              </a:rPr>
              <a:t>2</a:t>
            </a:r>
            <a:r>
              <a:rPr lang="en-IN" dirty="0" smtClean="0">
                <a:solidFill>
                  <a:schemeClr val="tx1"/>
                </a:solidFill>
              </a:rPr>
              <a:t>=maximum height of top conveyance when discharging above banking level </a:t>
            </a:r>
          </a:p>
          <a:p>
            <a:endParaRPr lang="en-IN" dirty="0" smtClean="0">
              <a:solidFill>
                <a:schemeClr val="tx1"/>
              </a:solidFill>
            </a:endParaRPr>
          </a:p>
          <a:p>
            <a:r>
              <a:rPr lang="en-IN" dirty="0" smtClean="0">
                <a:solidFill>
                  <a:schemeClr val="tx1"/>
                </a:solidFill>
              </a:rPr>
              <a:t>h</a:t>
            </a:r>
            <a:r>
              <a:rPr lang="en-IN" baseline="-25000" dirty="0" smtClean="0">
                <a:solidFill>
                  <a:schemeClr val="tx1"/>
                </a:solidFill>
              </a:rPr>
              <a:t>3</a:t>
            </a:r>
            <a:r>
              <a:rPr lang="en-IN" dirty="0" smtClean="0">
                <a:solidFill>
                  <a:schemeClr val="tx1"/>
                </a:solidFill>
              </a:rPr>
              <a:t>=over wind allowance up to bumper beam / catch plate </a:t>
            </a:r>
          </a:p>
          <a:p>
            <a:endParaRPr lang="en-IN" dirty="0" smtClean="0">
              <a:solidFill>
                <a:schemeClr val="tx1"/>
              </a:solidFill>
            </a:endParaRPr>
          </a:p>
          <a:p>
            <a:r>
              <a:rPr lang="en-IN" dirty="0" smtClean="0">
                <a:solidFill>
                  <a:schemeClr val="tx1"/>
                </a:solidFill>
              </a:rPr>
              <a:t>h</a:t>
            </a:r>
            <a:r>
              <a:rPr lang="en-IN" baseline="-25000" dirty="0" smtClean="0">
                <a:solidFill>
                  <a:schemeClr val="tx1"/>
                </a:solidFill>
              </a:rPr>
              <a:t>4</a:t>
            </a:r>
            <a:r>
              <a:rPr lang="en-IN" dirty="0" smtClean="0">
                <a:solidFill>
                  <a:schemeClr val="tx1"/>
                </a:solidFill>
              </a:rPr>
              <a:t>= vertical distance between bumper beam and centre of pulley</a:t>
            </a:r>
          </a:p>
          <a:p>
            <a:endParaRPr lang="en-IN" dirty="0" smtClean="0">
              <a:solidFill>
                <a:schemeClr val="tx1"/>
              </a:solidFill>
            </a:endParaRPr>
          </a:p>
          <a:p>
            <a:r>
              <a:rPr lang="en-IN" dirty="0" smtClean="0">
                <a:solidFill>
                  <a:schemeClr val="tx1"/>
                </a:solidFill>
              </a:rPr>
              <a:t>h</a:t>
            </a:r>
            <a:r>
              <a:rPr lang="en-IN" baseline="-25000" dirty="0" smtClean="0">
                <a:solidFill>
                  <a:schemeClr val="tx1"/>
                </a:solidFill>
              </a:rPr>
              <a:t>5</a:t>
            </a:r>
            <a:r>
              <a:rPr lang="en-IN" dirty="0" smtClean="0">
                <a:solidFill>
                  <a:schemeClr val="tx1"/>
                </a:solidFill>
              </a:rPr>
              <a:t>=vertical distance between centres of two pulley in case of two tier arrangement (h</a:t>
            </a:r>
            <a:r>
              <a:rPr lang="en-IN" baseline="-25000" dirty="0">
                <a:solidFill>
                  <a:schemeClr val="tx1"/>
                </a:solidFill>
              </a:rPr>
              <a:t>5</a:t>
            </a:r>
            <a:r>
              <a:rPr lang="en-IN" dirty="0" smtClean="0">
                <a:solidFill>
                  <a:schemeClr val="tx1"/>
                </a:solidFill>
              </a:rPr>
              <a:t>=0, when either one is used or two pulleys are parallel )</a:t>
            </a:r>
          </a:p>
          <a:p>
            <a:endParaRPr lang="en-IN" dirty="0">
              <a:solidFill>
                <a:schemeClr val="tx1"/>
              </a:solidFill>
            </a:endParaRPr>
          </a:p>
        </p:txBody>
      </p:sp>
    </p:spTree>
    <p:extLst>
      <p:ext uri="{BB962C8B-B14F-4D97-AF65-F5344CB8AC3E}">
        <p14:creationId xmlns:p14="http://schemas.microsoft.com/office/powerpoint/2010/main" val="346958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1624" y="5568532"/>
            <a:ext cx="6420877" cy="1030753"/>
          </a:xfrm>
        </p:spPr>
        <p:txBody>
          <a:bodyPr/>
          <a:lstStyle/>
          <a:p>
            <a:r>
              <a:rPr lang="en-US" dirty="0" smtClean="0"/>
              <a:t>                           </a:t>
            </a:r>
            <a:r>
              <a:rPr lang="en-US" dirty="0" smtClean="0">
                <a:solidFill>
                  <a:schemeClr val="tx1"/>
                </a:solidFill>
              </a:rPr>
              <a:t>Factors affecting design</a:t>
            </a:r>
            <a:endParaRPr lang="en-US" dirty="0">
              <a:solidFill>
                <a:schemeClr val="tx1"/>
              </a:solidFill>
            </a:endParaRPr>
          </a:p>
        </p:txBody>
      </p:sp>
      <p:sp>
        <p:nvSpPr>
          <p:cNvPr id="2" name="Title 1"/>
          <p:cNvSpPr>
            <a:spLocks noGrp="1"/>
          </p:cNvSpPr>
          <p:nvPr>
            <p:ph type="ctrTitle"/>
          </p:nvPr>
        </p:nvSpPr>
        <p:spPr>
          <a:xfrm>
            <a:off x="-726409" y="3176825"/>
            <a:ext cx="9144000" cy="2387600"/>
          </a:xfrm>
        </p:spPr>
        <p:txBody>
          <a:bodyPr>
            <a:normAutofit/>
          </a:bodyPr>
          <a:lstStyle/>
          <a:p>
            <a:r>
              <a:rPr lang="en-US" sz="4400" dirty="0" smtClean="0"/>
              <a:t>           Design of headgear</a:t>
            </a:r>
            <a:endParaRPr lang="en-US" sz="4400" dirty="0"/>
          </a:p>
        </p:txBody>
      </p:sp>
    </p:spTree>
    <p:extLst>
      <p:ext uri="{BB962C8B-B14F-4D97-AF65-F5344CB8AC3E}">
        <p14:creationId xmlns:p14="http://schemas.microsoft.com/office/powerpoint/2010/main" val="2162464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
            <a:ext cx="12192000" cy="6858000"/>
          </a:xfrm>
          <a:noFill/>
        </p:spPr>
        <p:txBody>
          <a:bodyPr>
            <a:normAutofit/>
          </a:bodyPr>
          <a:lstStyle/>
          <a:p>
            <a:endParaRPr lang="en-US" sz="2200" dirty="0" smtClean="0">
              <a:solidFill>
                <a:schemeClr val="tx1"/>
              </a:solidFill>
            </a:endParaRPr>
          </a:p>
          <a:p>
            <a:pPr marL="457200" indent="-457200">
              <a:buFont typeface="Arial" pitchFamily="34" charset="0"/>
              <a:buChar char="•"/>
            </a:pPr>
            <a:r>
              <a:rPr lang="en-US" sz="2200" dirty="0" smtClean="0">
                <a:solidFill>
                  <a:schemeClr val="tx1"/>
                </a:solidFill>
              </a:rPr>
              <a:t> Height of headgear</a:t>
            </a:r>
          </a:p>
          <a:p>
            <a:pPr marL="457200" indent="-457200">
              <a:buFont typeface="Arial" pitchFamily="34" charset="0"/>
              <a:buChar char="•"/>
            </a:pPr>
            <a:r>
              <a:rPr lang="en-US" sz="2200" dirty="0" smtClean="0">
                <a:solidFill>
                  <a:schemeClr val="tx1"/>
                </a:solidFill>
              </a:rPr>
              <a:t>Geological disturbances on shaft mouth </a:t>
            </a:r>
            <a:endParaRPr lang="en-IN" sz="2200" dirty="0" smtClean="0">
              <a:solidFill>
                <a:schemeClr val="tx1"/>
              </a:solidFill>
            </a:endParaRPr>
          </a:p>
          <a:p>
            <a:pPr marL="457200" indent="-457200"/>
            <a:r>
              <a:rPr lang="en-US" sz="2200" dirty="0" smtClean="0">
                <a:solidFill>
                  <a:schemeClr val="tx1"/>
                </a:solidFill>
              </a:rPr>
              <a:t>      -Steel headgear is preferred over concrete headgear in geologically disturbed areas</a:t>
            </a:r>
          </a:p>
          <a:p>
            <a:pPr marL="457200" indent="-457200">
              <a:buFont typeface="Arial" pitchFamily="34" charset="0"/>
              <a:buChar char="•"/>
            </a:pPr>
            <a:r>
              <a:rPr lang="en-US" sz="2200" dirty="0" smtClean="0">
                <a:solidFill>
                  <a:schemeClr val="tx1"/>
                </a:solidFill>
              </a:rPr>
              <a:t>Geometry of headgear</a:t>
            </a:r>
          </a:p>
          <a:p>
            <a:pPr marL="457200" indent="-457200"/>
            <a:r>
              <a:rPr lang="en-US" sz="2200" dirty="0" smtClean="0">
                <a:solidFill>
                  <a:schemeClr val="tx1"/>
                </a:solidFill>
              </a:rPr>
              <a:t>     -Circular shape gives optimum hoisting due to high factor of safety</a:t>
            </a:r>
          </a:p>
          <a:p>
            <a:pPr marL="457200" indent="-457200">
              <a:buFont typeface="Arial" pitchFamily="34" charset="0"/>
              <a:buChar char="•"/>
            </a:pPr>
            <a:r>
              <a:rPr lang="en-US" sz="2200" dirty="0" smtClean="0">
                <a:solidFill>
                  <a:schemeClr val="tx1"/>
                </a:solidFill>
              </a:rPr>
              <a:t>Depth of shaft</a:t>
            </a:r>
          </a:p>
          <a:p>
            <a:pPr marL="457200" indent="-457200"/>
            <a:r>
              <a:rPr lang="en-US" sz="2200" dirty="0" smtClean="0">
                <a:solidFill>
                  <a:schemeClr val="tx1"/>
                </a:solidFill>
              </a:rPr>
              <a:t>      -It impacts duty cycle which directly affects production</a:t>
            </a:r>
          </a:p>
          <a:p>
            <a:pPr marL="457200" indent="-457200">
              <a:buFont typeface="Arial" pitchFamily="34" charset="0"/>
              <a:buChar char="•"/>
            </a:pPr>
            <a:r>
              <a:rPr lang="en-US" sz="2200" dirty="0" smtClean="0">
                <a:solidFill>
                  <a:schemeClr val="tx1"/>
                </a:solidFill>
              </a:rPr>
              <a:t>Minimum structure dead load</a:t>
            </a:r>
          </a:p>
          <a:p>
            <a:pPr marL="457200" lvl="0" indent="-457200"/>
            <a:r>
              <a:rPr lang="en-US" sz="2200" dirty="0" smtClean="0">
                <a:solidFill>
                  <a:schemeClr val="tx1"/>
                </a:solidFill>
              </a:rPr>
              <a:t>      -</a:t>
            </a:r>
            <a:r>
              <a:rPr lang="en-IN" sz="2200" dirty="0" smtClean="0">
                <a:solidFill>
                  <a:schemeClr val="tx1"/>
                </a:solidFill>
              </a:rPr>
              <a:t>It depends on various factors like structure weight, pulley weight , guide vanes and tensions developed in ropes, internal steel structure supported by headgear etc</a:t>
            </a:r>
          </a:p>
          <a:p>
            <a:pPr marL="457200" lvl="0" indent="-457200">
              <a:buFont typeface="Arial" pitchFamily="34" charset="0"/>
              <a:buChar char="•"/>
            </a:pPr>
            <a:r>
              <a:rPr lang="en-IN" sz="2200" dirty="0" smtClean="0">
                <a:solidFill>
                  <a:schemeClr val="tx1"/>
                </a:solidFill>
              </a:rPr>
              <a:t>Sufficient rigidity to limit vibrations to their permissible values </a:t>
            </a:r>
          </a:p>
          <a:p>
            <a:pPr marL="457200" lvl="0" indent="-457200"/>
            <a:r>
              <a:rPr lang="en-US" sz="2200" dirty="0" smtClean="0">
                <a:solidFill>
                  <a:schemeClr val="tx1"/>
                </a:solidFill>
              </a:rPr>
              <a:t>         Vibrations are caused by</a:t>
            </a:r>
          </a:p>
          <a:p>
            <a:pPr marL="457200" indent="-457200"/>
            <a:r>
              <a:rPr lang="en-US" sz="2200" dirty="0" smtClean="0">
                <a:solidFill>
                  <a:schemeClr val="tx1"/>
                </a:solidFill>
              </a:rPr>
              <a:t>          - </a:t>
            </a:r>
            <a:r>
              <a:rPr lang="en-IN" sz="2200" dirty="0" smtClean="0">
                <a:solidFill>
                  <a:schemeClr val="tx1"/>
                </a:solidFill>
              </a:rPr>
              <a:t>Translational vibration of ropes  </a:t>
            </a:r>
          </a:p>
          <a:p>
            <a:pPr marL="457200" indent="-457200"/>
            <a:r>
              <a:rPr lang="en-IN" sz="2200" dirty="0" smtClean="0">
                <a:solidFill>
                  <a:schemeClr val="tx1"/>
                </a:solidFill>
              </a:rPr>
              <a:t>          - Longitudinal vibrations of ropes</a:t>
            </a:r>
            <a:endParaRPr lang="en-US" sz="2200" dirty="0" smtClean="0">
              <a:solidFill>
                <a:schemeClr val="tx1"/>
              </a:solidFill>
            </a:endParaRPr>
          </a:p>
        </p:txBody>
      </p:sp>
    </p:spTree>
    <p:extLst>
      <p:ext uri="{BB962C8B-B14F-4D97-AF65-F5344CB8AC3E}">
        <p14:creationId xmlns:p14="http://schemas.microsoft.com/office/powerpoint/2010/main" val="4255314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 y="0"/>
            <a:ext cx="12448903" cy="6492240"/>
          </a:xfrm>
        </p:spPr>
        <p:txBody>
          <a:bodyPr>
            <a:noAutofit/>
          </a:bodyPr>
          <a:lstStyle/>
          <a:p>
            <a:pPr>
              <a:buFont typeface="Arial" pitchFamily="34" charset="0"/>
              <a:buChar char="•"/>
            </a:pPr>
            <a:endParaRPr lang="en-IN" dirty="0" smtClean="0">
              <a:solidFill>
                <a:schemeClr val="tx1"/>
              </a:solidFill>
            </a:endParaRPr>
          </a:p>
          <a:p>
            <a:pPr>
              <a:buFont typeface="Arial" pitchFamily="34" charset="0"/>
              <a:buChar char="•"/>
            </a:pPr>
            <a:endParaRPr lang="en-IN" dirty="0" smtClean="0">
              <a:solidFill>
                <a:schemeClr val="tx1"/>
              </a:solidFill>
            </a:endParaRPr>
          </a:p>
          <a:p>
            <a:pPr>
              <a:buFont typeface="Arial" pitchFamily="34" charset="0"/>
              <a:buChar char="•"/>
            </a:pPr>
            <a:endParaRPr lang="en-IN" dirty="0" smtClean="0">
              <a:solidFill>
                <a:schemeClr val="tx1"/>
              </a:solidFill>
            </a:endParaRPr>
          </a:p>
          <a:p>
            <a:pPr>
              <a:buFont typeface="Arial" pitchFamily="34" charset="0"/>
              <a:buChar char="•"/>
            </a:pPr>
            <a:r>
              <a:rPr lang="en-IN" dirty="0" smtClean="0">
                <a:solidFill>
                  <a:schemeClr val="tx1"/>
                </a:solidFill>
              </a:rPr>
              <a:t>    Strength to withstand stress developed in various parts of headgear under </a:t>
            </a:r>
          </a:p>
          <a:p>
            <a:r>
              <a:rPr lang="en-IN" dirty="0">
                <a:solidFill>
                  <a:schemeClr val="tx1"/>
                </a:solidFill>
              </a:rPr>
              <a:t> </a:t>
            </a:r>
            <a:r>
              <a:rPr lang="en-IN" dirty="0" smtClean="0">
                <a:solidFill>
                  <a:schemeClr val="tx1"/>
                </a:solidFill>
              </a:rPr>
              <a:t>    adverse loading conditions</a:t>
            </a:r>
          </a:p>
          <a:p>
            <a:pPr>
              <a:buFont typeface="Arial" pitchFamily="34" charset="0"/>
              <a:buChar char="•"/>
            </a:pPr>
            <a:r>
              <a:rPr lang="en-IN" dirty="0" smtClean="0">
                <a:solidFill>
                  <a:schemeClr val="tx1"/>
                </a:solidFill>
              </a:rPr>
              <a:t>     Construction and maintenance cost</a:t>
            </a:r>
          </a:p>
          <a:p>
            <a:pPr lvl="0"/>
            <a:r>
              <a:rPr lang="en-IN" dirty="0" smtClean="0">
                <a:solidFill>
                  <a:schemeClr val="tx1"/>
                </a:solidFill>
              </a:rPr>
              <a:t>      -Steel headgear is more economic in maintenance than any other type of </a:t>
            </a:r>
          </a:p>
          <a:p>
            <a:pPr lvl="0"/>
            <a:r>
              <a:rPr lang="en-IN" dirty="0">
                <a:solidFill>
                  <a:schemeClr val="tx1"/>
                </a:solidFill>
              </a:rPr>
              <a:t> </a:t>
            </a:r>
            <a:r>
              <a:rPr lang="en-IN" dirty="0" smtClean="0">
                <a:solidFill>
                  <a:schemeClr val="tx1"/>
                </a:solidFill>
              </a:rPr>
              <a:t>     headgear   </a:t>
            </a:r>
          </a:p>
          <a:p>
            <a:pPr lvl="0">
              <a:buFont typeface="Arial" pitchFamily="34" charset="0"/>
              <a:buChar char="•"/>
            </a:pPr>
            <a:r>
              <a:rPr lang="en-IN" dirty="0" smtClean="0">
                <a:solidFill>
                  <a:schemeClr val="tx1"/>
                </a:solidFill>
              </a:rPr>
              <a:t>      Durability of frame</a:t>
            </a:r>
          </a:p>
          <a:p>
            <a:pPr lvl="0"/>
            <a:r>
              <a:rPr lang="en-US" dirty="0" smtClean="0">
                <a:solidFill>
                  <a:schemeClr val="tx1"/>
                </a:solidFill>
              </a:rPr>
              <a:t>       -It </a:t>
            </a:r>
            <a:r>
              <a:rPr lang="en-IN" dirty="0" smtClean="0">
                <a:solidFill>
                  <a:schemeClr val="tx1"/>
                </a:solidFill>
              </a:rPr>
              <a:t>depends upon material used and overall production for long time</a:t>
            </a:r>
          </a:p>
          <a:p>
            <a:pPr lvl="0">
              <a:buFont typeface="Arial" pitchFamily="34" charset="0"/>
              <a:buChar char="•"/>
            </a:pPr>
            <a:r>
              <a:rPr lang="en-IN" dirty="0" smtClean="0">
                <a:solidFill>
                  <a:schemeClr val="tx1"/>
                </a:solidFill>
              </a:rPr>
              <a:t>      Structural and functional requirement to suit the shaft</a:t>
            </a:r>
          </a:p>
          <a:p>
            <a:endParaRPr lang="en-IN" dirty="0" smtClean="0">
              <a:solidFill>
                <a:schemeClr val="tx1"/>
              </a:solidFill>
            </a:endParaRPr>
          </a:p>
          <a:p>
            <a:pPr lvl="0">
              <a:buFont typeface="Arial" pitchFamily="34" charset="0"/>
              <a:buChar char="•"/>
            </a:pPr>
            <a:endParaRPr lang="en-IN" dirty="0" smtClean="0">
              <a:solidFill>
                <a:schemeClr val="tx1"/>
              </a:solidFill>
            </a:endParaRPr>
          </a:p>
          <a:p>
            <a:pPr>
              <a:buFont typeface="Arial" pitchFamily="34" charset="0"/>
              <a:buChar char="•"/>
            </a:pPr>
            <a:endParaRPr lang="en-IN" dirty="0">
              <a:solidFill>
                <a:schemeClr val="tx1"/>
              </a:solidFill>
            </a:endParaRPr>
          </a:p>
        </p:txBody>
      </p:sp>
    </p:spTree>
    <p:extLst>
      <p:ext uri="{BB962C8B-B14F-4D97-AF65-F5344CB8AC3E}">
        <p14:creationId xmlns:p14="http://schemas.microsoft.com/office/powerpoint/2010/main" val="3695206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Length of rope (underlay/overlay) between hoist and head sheave</a:t>
            </a:r>
          </a:p>
          <a:p>
            <a:r>
              <a:rPr lang="en-US" dirty="0" smtClean="0"/>
              <a:t>Determines maximum allowable distance between hoist and shaft</a:t>
            </a:r>
          </a:p>
          <a:p>
            <a:r>
              <a:rPr lang="en-US" dirty="0" smtClean="0"/>
              <a:t>Should not exceed 60m so as to avoid large sags and harmful rope whip</a:t>
            </a:r>
          </a:p>
          <a:p>
            <a:r>
              <a:rPr lang="en-US" dirty="0" smtClean="0"/>
              <a:t>Guide rollers should be installed near opening of hoistroom if Rope plane exceeds 60m</a:t>
            </a:r>
          </a:p>
          <a:p>
            <a:r>
              <a:rPr lang="en-US" dirty="0" smtClean="0"/>
              <a:t>If it exceeds 75m installation of a sag tower between hoistroom and head frame, preferably at 1/3</a:t>
            </a:r>
            <a:r>
              <a:rPr lang="en-US" baseline="30000" dirty="0" smtClean="0"/>
              <a:t>rd</a:t>
            </a:r>
            <a:r>
              <a:rPr lang="en-US" dirty="0" smtClean="0"/>
              <a:t> distance of rope length away from drum should be installed</a:t>
            </a:r>
          </a:p>
        </p:txBody>
      </p:sp>
      <p:sp>
        <p:nvSpPr>
          <p:cNvPr id="3" name="Title 2"/>
          <p:cNvSpPr>
            <a:spLocks noGrp="1"/>
          </p:cNvSpPr>
          <p:nvPr>
            <p:ph type="title"/>
          </p:nvPr>
        </p:nvSpPr>
        <p:spPr/>
        <p:txBody>
          <a:bodyPr/>
          <a:lstStyle/>
          <a:p>
            <a:r>
              <a:rPr lang="en-US" dirty="0" smtClean="0"/>
              <a:t>Rope Lead - Introduction</a:t>
            </a:r>
            <a:endParaRPr lang="en-US" dirty="0"/>
          </a:p>
        </p:txBody>
      </p:sp>
    </p:spTree>
    <p:extLst>
      <p:ext uri="{BB962C8B-B14F-4D97-AF65-F5344CB8AC3E}">
        <p14:creationId xmlns:p14="http://schemas.microsoft.com/office/powerpoint/2010/main" val="3030452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476" y="4740011"/>
            <a:ext cx="10515600" cy="1325563"/>
          </a:xfrm>
        </p:spPr>
        <p:txBody>
          <a:bodyPr/>
          <a:lstStyle/>
          <a:p>
            <a:r>
              <a:rPr lang="en-US" dirty="0" smtClean="0">
                <a:solidFill>
                  <a:schemeClr val="accent3">
                    <a:lumMod val="50000"/>
                  </a:schemeClr>
                </a:solidFill>
              </a:rPr>
              <a:t> </a:t>
            </a:r>
            <a:r>
              <a:rPr lang="en-US" sz="4800" dirty="0" smtClean="0">
                <a:solidFill>
                  <a:schemeClr val="accent3">
                    <a:lumMod val="50000"/>
                  </a:schemeClr>
                </a:solidFill>
              </a:rPr>
              <a:t>HEADGEAR</a:t>
            </a:r>
            <a:endParaRPr lang="en-US" sz="4800" dirty="0">
              <a:solidFill>
                <a:schemeClr val="accent3">
                  <a:lumMod val="50000"/>
                </a:schemeClr>
              </a:solidFill>
            </a:endParaRPr>
          </a:p>
        </p:txBody>
      </p:sp>
    </p:spTree>
    <p:extLst>
      <p:ext uri="{BB962C8B-B14F-4D97-AF65-F5344CB8AC3E}">
        <p14:creationId xmlns:p14="http://schemas.microsoft.com/office/powerpoint/2010/main" val="2567924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385" y="393206"/>
            <a:ext cx="5992062" cy="3562847"/>
          </a:xfrm>
          <a:prstGeom prst="rect">
            <a:avLst/>
          </a:prstGeom>
        </p:spPr>
      </p:pic>
      <p:sp>
        <p:nvSpPr>
          <p:cNvPr id="5" name="TextBox 4"/>
          <p:cNvSpPr txBox="1"/>
          <p:nvPr/>
        </p:nvSpPr>
        <p:spPr>
          <a:xfrm>
            <a:off x="1177385" y="4488377"/>
            <a:ext cx="9624646" cy="1292662"/>
          </a:xfrm>
          <a:prstGeom prst="rect">
            <a:avLst/>
          </a:prstGeom>
          <a:noFill/>
        </p:spPr>
        <p:txBody>
          <a:bodyPr wrap="square" rtlCol="0">
            <a:spAutoFit/>
          </a:bodyPr>
          <a:lstStyle/>
          <a:p>
            <a:pPr marL="285750" indent="-285750">
              <a:buFont typeface="Arial" pitchFamily="34" charset="0"/>
              <a:buChar char="•"/>
            </a:pPr>
            <a:r>
              <a:rPr lang="en-US" sz="2600" dirty="0" smtClean="0"/>
              <a:t>Sag tower provides a pair of light-weight idlers (&lt;=500mm) with renewable rope treads or rubber covered rollers.</a:t>
            </a:r>
            <a:endParaRPr lang="en-US" sz="2600" dirty="0"/>
          </a:p>
        </p:txBody>
      </p:sp>
    </p:spTree>
    <p:extLst>
      <p:ext uri="{BB962C8B-B14F-4D97-AF65-F5344CB8AC3E}">
        <p14:creationId xmlns:p14="http://schemas.microsoft.com/office/powerpoint/2010/main" val="3761263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439508" y="1825625"/>
            <a:ext cx="5914292" cy="4351338"/>
          </a:xfrm>
        </p:spPr>
        <p:txBody>
          <a:bodyPr>
            <a:normAutofit/>
          </a:bodyPr>
          <a:lstStyle/>
          <a:p>
            <a:pPr marL="0" indent="0">
              <a:buNone/>
            </a:pPr>
            <a:r>
              <a:rPr lang="en-US" sz="1800" dirty="0" smtClean="0"/>
              <a:t>l</a:t>
            </a:r>
            <a:r>
              <a:rPr lang="en-US" sz="1800" baseline="-25000" dirty="0" smtClean="0"/>
              <a:t>R</a:t>
            </a:r>
            <a:r>
              <a:rPr lang="en-US" sz="1800" dirty="0"/>
              <a:t> </a:t>
            </a:r>
            <a:r>
              <a:rPr lang="en-US" sz="1800" dirty="0" smtClean="0"/>
              <a:t>is Rope lead or Rope plane, given by</a:t>
            </a:r>
          </a:p>
          <a:p>
            <a:pPr marL="0" indent="0">
              <a:buNone/>
            </a:pPr>
            <a:endParaRPr lang="en-US" sz="1800" dirty="0"/>
          </a:p>
          <a:p>
            <a:pPr marL="0" indent="0">
              <a:buNone/>
            </a:pPr>
            <a:r>
              <a:rPr lang="en-US" sz="1800" dirty="0" smtClean="0"/>
              <a:t>l</a:t>
            </a:r>
            <a:r>
              <a:rPr lang="en-US" sz="1800" baseline="-25000" dirty="0" smtClean="0"/>
              <a:t>R</a:t>
            </a:r>
            <a:r>
              <a:rPr lang="en-US" sz="1800" dirty="0" smtClean="0"/>
              <a:t> = sqrt[ (h-h</a:t>
            </a:r>
            <a:r>
              <a:rPr lang="en-US" sz="1800" baseline="-25000" dirty="0" smtClean="0"/>
              <a:t>o</a:t>
            </a:r>
            <a:r>
              <a:rPr lang="en-US" sz="1800" dirty="0" smtClean="0"/>
              <a:t>)</a:t>
            </a:r>
            <a:r>
              <a:rPr lang="en-US" sz="1800" baseline="30000" dirty="0" smtClean="0"/>
              <a:t>2</a:t>
            </a:r>
            <a:r>
              <a:rPr lang="en-US" sz="1800" dirty="0" smtClean="0"/>
              <a:t> + (l-R</a:t>
            </a:r>
            <a:r>
              <a:rPr lang="en-US" sz="1800" baseline="-25000" dirty="0" smtClean="0"/>
              <a:t>s</a:t>
            </a:r>
            <a:r>
              <a:rPr lang="en-US" sz="1800" dirty="0" smtClean="0"/>
              <a:t>)</a:t>
            </a:r>
            <a:r>
              <a:rPr lang="en-US" sz="1800" baseline="30000" dirty="0" smtClean="0"/>
              <a:t>2</a:t>
            </a:r>
            <a:r>
              <a:rPr lang="en-US" sz="1800" dirty="0" smtClean="0"/>
              <a:t> ]</a:t>
            </a:r>
          </a:p>
          <a:p>
            <a:pPr marL="0" indent="0">
              <a:buNone/>
            </a:pPr>
            <a:endParaRPr lang="en-US" sz="1800" dirty="0"/>
          </a:p>
          <a:p>
            <a:pPr marL="0" indent="0">
              <a:buNone/>
            </a:pPr>
            <a:r>
              <a:rPr lang="en-US" sz="1800" dirty="0" smtClean="0"/>
              <a:t>h = calculated value of head frame  height</a:t>
            </a:r>
            <a:endParaRPr lang="en-US" sz="1800" dirty="0"/>
          </a:p>
          <a:p>
            <a:pPr marL="0" indent="0">
              <a:buNone/>
            </a:pPr>
            <a:r>
              <a:rPr lang="en-US" sz="1800" dirty="0" smtClean="0"/>
              <a:t>l = horizontal distance between axis of drum shaft and center of shaft section</a:t>
            </a:r>
            <a:endParaRPr lang="en-US" sz="1800" dirty="0"/>
          </a:p>
          <a:p>
            <a:pPr marL="0" indent="0">
              <a:buNone/>
            </a:pPr>
            <a:r>
              <a:rPr lang="en-US" sz="1800" dirty="0"/>
              <a:t>h</a:t>
            </a:r>
            <a:r>
              <a:rPr lang="en-US" sz="1800" baseline="-25000" dirty="0" smtClean="0"/>
              <a:t>o</a:t>
            </a:r>
            <a:r>
              <a:rPr lang="en-US" sz="1800" dirty="0" smtClean="0"/>
              <a:t> = height of axis of drum shaft above shaft collar level</a:t>
            </a:r>
          </a:p>
          <a:p>
            <a:pPr marL="0" indent="0">
              <a:buNone/>
            </a:pPr>
            <a:r>
              <a:rPr lang="en-US" sz="1800" dirty="0" smtClean="0"/>
              <a:t>R</a:t>
            </a:r>
            <a:r>
              <a:rPr lang="en-US" sz="1800" baseline="-25000" dirty="0" smtClean="0"/>
              <a:t>s</a:t>
            </a:r>
            <a:r>
              <a:rPr lang="en-US" sz="1800" dirty="0" smtClean="0"/>
              <a:t> = radius of head sheaves</a:t>
            </a:r>
          </a:p>
          <a:p>
            <a:pPr marL="0" indent="0">
              <a:buNone/>
            </a:pPr>
            <a:endParaRPr lang="en-US" sz="1800" dirty="0"/>
          </a:p>
          <a:p>
            <a:pPr marL="0" indent="0">
              <a:buNone/>
            </a:pPr>
            <a:r>
              <a:rPr lang="en-US" sz="1800" dirty="0" smtClean="0"/>
              <a:t>Rope slope,  given by</a:t>
            </a:r>
          </a:p>
          <a:p>
            <a:pPr marL="0" indent="0">
              <a:buNone/>
            </a:pPr>
            <a:r>
              <a:rPr lang="en-US" sz="1800" dirty="0" smtClean="0"/>
              <a:t>tan</a:t>
            </a:r>
            <a:r>
              <a:rPr lang="en-US" sz="1800" dirty="0"/>
              <a:t> </a:t>
            </a:r>
            <a:r>
              <a:rPr lang="en-US" sz="1800" dirty="0" smtClean="0"/>
              <a:t> = (h-h</a:t>
            </a:r>
            <a:r>
              <a:rPr lang="en-US" sz="1800" baseline="-25000" dirty="0" smtClean="0"/>
              <a:t>o</a:t>
            </a:r>
            <a:r>
              <a:rPr lang="en-US" sz="1800" dirty="0" smtClean="0"/>
              <a:t>)/(l-R</a:t>
            </a:r>
            <a:r>
              <a:rPr lang="en-US" sz="1800" baseline="-25000" dirty="0" smtClean="0"/>
              <a:t>s</a:t>
            </a:r>
            <a:r>
              <a:rPr lang="en-US" sz="1800" dirty="0" smtClean="0"/>
              <a:t>)</a:t>
            </a:r>
          </a:p>
          <a:p>
            <a:pPr marL="0" indent="0">
              <a:buNone/>
            </a:pPr>
            <a:endParaRPr lang="en-US" sz="1800" baseline="-25000" dirty="0" smtClean="0"/>
          </a:p>
          <a:p>
            <a:pPr marL="0" indent="0">
              <a:buNone/>
            </a:pPr>
            <a:endParaRPr lang="en-US" sz="1800" baseline="-25000" dirty="0"/>
          </a:p>
        </p:txBody>
      </p:sp>
      <p:sp>
        <p:nvSpPr>
          <p:cNvPr id="4" name="Title 3"/>
          <p:cNvSpPr>
            <a:spLocks noGrp="1"/>
          </p:cNvSpPr>
          <p:nvPr>
            <p:ph type="title"/>
          </p:nvPr>
        </p:nvSpPr>
        <p:spPr/>
        <p:txBody>
          <a:bodyPr>
            <a:normAutofit fontScale="90000"/>
          </a:bodyPr>
          <a:lstStyle/>
          <a:p>
            <a:r>
              <a:rPr lang="en-US" dirty="0"/>
              <a:t>Calculation of Rope plane and rope slope</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40446" y="1872159"/>
            <a:ext cx="4575615" cy="4258270"/>
          </a:xfrm>
        </p:spPr>
      </p:pic>
    </p:spTree>
    <p:extLst>
      <p:ext uri="{BB962C8B-B14F-4D97-AF65-F5344CB8AC3E}">
        <p14:creationId xmlns:p14="http://schemas.microsoft.com/office/powerpoint/2010/main" val="1243447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1850" y="762001"/>
            <a:ext cx="10515600" cy="5327650"/>
          </a:xfrm>
        </p:spPr>
        <p:txBody>
          <a:bodyPr/>
          <a:lstStyle/>
          <a:p>
            <a:r>
              <a:rPr lang="en-US" dirty="0" smtClean="0"/>
              <a:t>When head sheaves are arranged in same vertical plane on separate platforms, length of Rope planes are given by</a:t>
            </a:r>
          </a:p>
          <a:p>
            <a:endParaRPr lang="en-US" dirty="0" smtClean="0"/>
          </a:p>
          <a:p>
            <a:r>
              <a:rPr lang="en-US" sz="1800" dirty="0" smtClean="0"/>
              <a:t>l</a:t>
            </a:r>
            <a:r>
              <a:rPr lang="en-US" sz="1800" baseline="-25000" dirty="0" smtClean="0"/>
              <a:t>R</a:t>
            </a:r>
            <a:r>
              <a:rPr lang="en-US" sz="1800" baseline="-25000" dirty="0"/>
              <a:t>1</a:t>
            </a:r>
            <a:r>
              <a:rPr lang="en-US" sz="1800" dirty="0" smtClean="0"/>
              <a:t> </a:t>
            </a:r>
            <a:r>
              <a:rPr lang="en-US" sz="1800" dirty="0"/>
              <a:t>= sqrt[ (h-h</a:t>
            </a:r>
            <a:r>
              <a:rPr lang="en-US" sz="1800" baseline="-25000" dirty="0"/>
              <a:t>o</a:t>
            </a:r>
            <a:r>
              <a:rPr lang="en-US" sz="1800" dirty="0"/>
              <a:t>)</a:t>
            </a:r>
            <a:r>
              <a:rPr lang="en-US" sz="1800" baseline="30000" dirty="0"/>
              <a:t>2</a:t>
            </a:r>
            <a:r>
              <a:rPr lang="en-US" sz="1800" dirty="0"/>
              <a:t> + (l-R</a:t>
            </a:r>
            <a:r>
              <a:rPr lang="en-US" sz="1800" baseline="-25000" dirty="0"/>
              <a:t>s</a:t>
            </a:r>
            <a:r>
              <a:rPr lang="en-US" sz="1800" dirty="0"/>
              <a:t>)</a:t>
            </a:r>
            <a:r>
              <a:rPr lang="en-US" sz="1800" baseline="30000" dirty="0"/>
              <a:t>2</a:t>
            </a:r>
            <a:r>
              <a:rPr lang="en-US" sz="1800" dirty="0"/>
              <a:t> ]</a:t>
            </a:r>
          </a:p>
          <a:p>
            <a:endParaRPr lang="en-US" sz="1800" dirty="0"/>
          </a:p>
          <a:p>
            <a:r>
              <a:rPr lang="en-US" sz="1800" dirty="0" smtClean="0"/>
              <a:t>l</a:t>
            </a:r>
            <a:r>
              <a:rPr lang="en-US" sz="1800" baseline="-25000" dirty="0" smtClean="0"/>
              <a:t>R2</a:t>
            </a:r>
            <a:r>
              <a:rPr lang="en-US" sz="1800" dirty="0" smtClean="0"/>
              <a:t> </a:t>
            </a:r>
            <a:r>
              <a:rPr lang="en-US" sz="1800" dirty="0"/>
              <a:t>= sqrt[ (</a:t>
            </a:r>
            <a:r>
              <a:rPr lang="en-US" sz="1800" dirty="0" smtClean="0"/>
              <a:t>h-∆h-h</a:t>
            </a:r>
            <a:r>
              <a:rPr lang="en-US" sz="1800" baseline="-25000" dirty="0" smtClean="0"/>
              <a:t>o</a:t>
            </a:r>
            <a:r>
              <a:rPr lang="en-US" sz="1800" dirty="0" smtClean="0"/>
              <a:t>)</a:t>
            </a:r>
            <a:r>
              <a:rPr lang="en-US" sz="1800" baseline="30000" dirty="0" smtClean="0"/>
              <a:t>2</a:t>
            </a:r>
            <a:r>
              <a:rPr lang="en-US" sz="1800" dirty="0" smtClean="0"/>
              <a:t> </a:t>
            </a:r>
            <a:r>
              <a:rPr lang="en-US" sz="1800" dirty="0"/>
              <a:t>+ (</a:t>
            </a:r>
            <a:r>
              <a:rPr lang="en-US" sz="1800" dirty="0" smtClean="0"/>
              <a:t>l-l</a:t>
            </a:r>
            <a:r>
              <a:rPr lang="en-US" sz="1800" baseline="-25000" dirty="0" smtClean="0"/>
              <a:t>s</a:t>
            </a:r>
            <a:r>
              <a:rPr lang="en-US" sz="1800" dirty="0" smtClean="0"/>
              <a:t>)</a:t>
            </a:r>
            <a:r>
              <a:rPr lang="en-US" sz="1800" baseline="30000" dirty="0" smtClean="0"/>
              <a:t>2</a:t>
            </a:r>
            <a:r>
              <a:rPr lang="en-US" sz="1800" dirty="0" smtClean="0"/>
              <a:t> </a:t>
            </a:r>
            <a:r>
              <a:rPr lang="en-US" sz="1800" dirty="0"/>
              <a:t>]</a:t>
            </a:r>
          </a:p>
          <a:p>
            <a:r>
              <a:rPr lang="en-US" sz="1800" dirty="0" smtClean="0"/>
              <a:t> </a:t>
            </a:r>
          </a:p>
          <a:p>
            <a:r>
              <a:rPr lang="en-US" sz="1800" dirty="0"/>
              <a:t>∆</a:t>
            </a:r>
            <a:r>
              <a:rPr lang="en-US" sz="1800" dirty="0" smtClean="0"/>
              <a:t>h = difference in elevation of head sheaves’ centers,</a:t>
            </a:r>
          </a:p>
          <a:p>
            <a:r>
              <a:rPr lang="en-US" sz="1800" dirty="0"/>
              <a:t>l</a:t>
            </a:r>
            <a:r>
              <a:rPr lang="en-US" sz="1800" baseline="-25000" dirty="0" smtClean="0"/>
              <a:t>s </a:t>
            </a:r>
            <a:r>
              <a:rPr lang="en-US" sz="1800" dirty="0" smtClean="0"/>
              <a:t>= horizontal distance between head sheaves’ centers</a:t>
            </a:r>
            <a:endParaRPr lang="en-US" sz="1800" dirty="0"/>
          </a:p>
        </p:txBody>
      </p:sp>
    </p:spTree>
    <p:extLst>
      <p:ext uri="{BB962C8B-B14F-4D97-AF65-F5344CB8AC3E}">
        <p14:creationId xmlns:p14="http://schemas.microsoft.com/office/powerpoint/2010/main" val="665545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Determined by relative positions of mine hoist and head sheaves</a:t>
            </a:r>
          </a:p>
          <a:p>
            <a:r>
              <a:rPr lang="en-US" dirty="0" smtClean="0"/>
              <a:t>Should not exceed a definite permissible value for satisfactory rope coiling and longer rope life</a:t>
            </a:r>
          </a:p>
          <a:p>
            <a:r>
              <a:rPr lang="en-US" dirty="0" smtClean="0"/>
              <a:t>Friction sheave – one or no fleet angle</a:t>
            </a:r>
          </a:p>
          <a:p>
            <a:r>
              <a:rPr lang="en-US" dirty="0" smtClean="0"/>
              <a:t>Drum Hoist – outer and inner fleet angles</a:t>
            </a:r>
          </a:p>
          <a:p>
            <a:r>
              <a:rPr lang="en-US" dirty="0" smtClean="0"/>
              <a:t>Max Permissible fleet angle is 1º30´ for friction sheaves and smooth faced drums &amp; 2º for grooved drums</a:t>
            </a:r>
            <a:endParaRPr lang="en-US" dirty="0"/>
          </a:p>
        </p:txBody>
      </p:sp>
      <p:sp>
        <p:nvSpPr>
          <p:cNvPr id="3" name="Title 2"/>
          <p:cNvSpPr>
            <a:spLocks noGrp="1"/>
          </p:cNvSpPr>
          <p:nvPr>
            <p:ph type="title"/>
          </p:nvPr>
        </p:nvSpPr>
        <p:spPr/>
        <p:txBody>
          <a:bodyPr/>
          <a:lstStyle/>
          <a:p>
            <a:r>
              <a:rPr lang="en-US" dirty="0" smtClean="0"/>
              <a:t>Rope fleet angle</a:t>
            </a:r>
            <a:endParaRPr lang="en-US" dirty="0"/>
          </a:p>
        </p:txBody>
      </p:sp>
    </p:spTree>
    <p:extLst>
      <p:ext uri="{BB962C8B-B14F-4D97-AF65-F5344CB8AC3E}">
        <p14:creationId xmlns:p14="http://schemas.microsoft.com/office/powerpoint/2010/main" val="1788354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4613" y="4058373"/>
            <a:ext cx="9144000" cy="2387600"/>
          </a:xfrm>
        </p:spPr>
        <p:txBody>
          <a:bodyPr>
            <a:normAutofit/>
          </a:bodyPr>
          <a:lstStyle/>
          <a:p>
            <a:r>
              <a:rPr lang="en-US" sz="4400" dirty="0" smtClean="0"/>
              <a:t>                  Hoist Ropes</a:t>
            </a:r>
            <a:endParaRPr lang="en-US" sz="4400" dirty="0"/>
          </a:p>
        </p:txBody>
      </p:sp>
    </p:spTree>
    <p:extLst>
      <p:ext uri="{BB962C8B-B14F-4D97-AF65-F5344CB8AC3E}">
        <p14:creationId xmlns:p14="http://schemas.microsoft.com/office/powerpoint/2010/main" val="1756136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717352928"/>
              </p:ext>
            </p:extLst>
          </p:nvPr>
        </p:nvGraphicFramePr>
        <p:xfrm>
          <a:off x="0" y="0"/>
          <a:ext cx="12041746" cy="6748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092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normAutofit lnSpcReduction="10000"/>
          </a:bodyPr>
          <a:lstStyle/>
          <a:p>
            <a:pPr lvl="0">
              <a:buFont typeface="Wingdings" pitchFamily="2" charset="2"/>
              <a:buChar char="ü"/>
            </a:pPr>
            <a:r>
              <a:rPr lang="en-US" dirty="0" smtClean="0"/>
              <a:t> Winding Ropes</a:t>
            </a:r>
          </a:p>
          <a:p>
            <a:pPr lvl="1">
              <a:buFont typeface="Wingdings" pitchFamily="2" charset="2"/>
              <a:buChar char="§"/>
            </a:pPr>
            <a:r>
              <a:rPr lang="en-US" dirty="0"/>
              <a:t> </a:t>
            </a:r>
            <a:r>
              <a:rPr lang="en-US" dirty="0" smtClean="0"/>
              <a:t>6x7	</a:t>
            </a:r>
            <a:r>
              <a:rPr lang="en-US" dirty="0"/>
              <a:t> Lang Lay, F.C.</a:t>
            </a:r>
            <a:endParaRPr lang="en-US" dirty="0" smtClean="0"/>
          </a:p>
          <a:p>
            <a:pPr lvl="1">
              <a:buFont typeface="Wingdings" pitchFamily="2" charset="2"/>
              <a:buChar char="§"/>
            </a:pPr>
            <a:r>
              <a:rPr lang="en-US" dirty="0"/>
              <a:t> </a:t>
            </a:r>
            <a:r>
              <a:rPr lang="en-US" dirty="0" smtClean="0"/>
              <a:t>6x19	 Seale Regular </a:t>
            </a:r>
            <a:r>
              <a:rPr lang="en-US" dirty="0"/>
              <a:t>or Lang Lay, F.C</a:t>
            </a:r>
            <a:r>
              <a:rPr lang="en-US" dirty="0" smtClean="0"/>
              <a:t>.</a:t>
            </a:r>
          </a:p>
          <a:p>
            <a:pPr lvl="1">
              <a:buFont typeface="Wingdings" pitchFamily="2" charset="2"/>
              <a:buChar char="§"/>
            </a:pPr>
            <a:r>
              <a:rPr lang="en-US" dirty="0"/>
              <a:t> </a:t>
            </a:r>
            <a:r>
              <a:rPr lang="en-US" dirty="0" smtClean="0"/>
              <a:t>6x21	 Filler </a:t>
            </a:r>
            <a:r>
              <a:rPr lang="en-US" dirty="0"/>
              <a:t>Wire Regular or Lang Lay, F.C</a:t>
            </a:r>
            <a:r>
              <a:rPr lang="en-US" dirty="0" smtClean="0"/>
              <a:t>.</a:t>
            </a:r>
          </a:p>
          <a:p>
            <a:pPr lvl="1">
              <a:buFont typeface="Wingdings" pitchFamily="2" charset="2"/>
              <a:buChar char="§"/>
            </a:pPr>
            <a:r>
              <a:rPr lang="en-US" dirty="0"/>
              <a:t> </a:t>
            </a:r>
            <a:r>
              <a:rPr lang="en-US" dirty="0" smtClean="0"/>
              <a:t>6x25	</a:t>
            </a:r>
            <a:r>
              <a:rPr lang="en-US" dirty="0"/>
              <a:t> Filler Wire Regular or Lang Lay, F.C.</a:t>
            </a:r>
          </a:p>
          <a:p>
            <a:pPr lvl="1">
              <a:buFont typeface="Wingdings" pitchFamily="2" charset="2"/>
              <a:buChar char="§"/>
            </a:pPr>
            <a:r>
              <a:rPr lang="en-US" dirty="0" smtClean="0"/>
              <a:t> 6x27	 </a:t>
            </a:r>
            <a:r>
              <a:rPr lang="en-US" dirty="0"/>
              <a:t>Flattened Strand Lang Lay, F.C</a:t>
            </a:r>
            <a:r>
              <a:rPr lang="en-US" dirty="0" smtClean="0"/>
              <a:t>.</a:t>
            </a:r>
          </a:p>
          <a:p>
            <a:pPr lvl="1">
              <a:buFont typeface="Wingdings" pitchFamily="2" charset="2"/>
              <a:buChar char="§"/>
            </a:pPr>
            <a:r>
              <a:rPr lang="en-US" dirty="0"/>
              <a:t> 6x30	 Flattened Strand Lang Lay, F.C</a:t>
            </a:r>
            <a:r>
              <a:rPr lang="en-US" dirty="0" smtClean="0"/>
              <a:t>.</a:t>
            </a:r>
          </a:p>
          <a:p>
            <a:pPr lvl="1">
              <a:buFont typeface="Wingdings" pitchFamily="2" charset="2"/>
              <a:buChar char="§"/>
            </a:pPr>
            <a:r>
              <a:rPr lang="en-US" dirty="0"/>
              <a:t> </a:t>
            </a:r>
            <a:r>
              <a:rPr lang="en-US" dirty="0" smtClean="0"/>
              <a:t>Locked coil hoist Rope</a:t>
            </a:r>
          </a:p>
          <a:p>
            <a:pPr>
              <a:buFont typeface="Wingdings" pitchFamily="2" charset="2"/>
              <a:buChar char="ü"/>
            </a:pPr>
            <a:r>
              <a:rPr lang="en-US" dirty="0"/>
              <a:t> </a:t>
            </a:r>
            <a:r>
              <a:rPr lang="en-US" dirty="0" smtClean="0"/>
              <a:t>Guide Rope</a:t>
            </a:r>
            <a:endParaRPr lang="en-US" dirty="0"/>
          </a:p>
          <a:p>
            <a:pPr lvl="1">
              <a:buFont typeface="Wingdings" pitchFamily="2" charset="2"/>
              <a:buChar char="§"/>
            </a:pPr>
            <a:r>
              <a:rPr lang="en-US" dirty="0" smtClean="0"/>
              <a:t>Half Locked </a:t>
            </a:r>
            <a:r>
              <a:rPr lang="en-US" dirty="0"/>
              <a:t>C</a:t>
            </a:r>
            <a:r>
              <a:rPr lang="en-US" dirty="0" smtClean="0"/>
              <a:t>oil </a:t>
            </a:r>
            <a:r>
              <a:rPr lang="en-US" dirty="0"/>
              <a:t>G</a:t>
            </a:r>
            <a:r>
              <a:rPr lang="en-US" dirty="0" smtClean="0"/>
              <a:t>uide </a:t>
            </a:r>
            <a:r>
              <a:rPr lang="en-US" dirty="0"/>
              <a:t>R</a:t>
            </a:r>
            <a:r>
              <a:rPr lang="en-US" dirty="0" smtClean="0"/>
              <a:t>ope  </a:t>
            </a:r>
          </a:p>
        </p:txBody>
      </p:sp>
      <p:sp>
        <p:nvSpPr>
          <p:cNvPr id="13" name="Title 12"/>
          <p:cNvSpPr>
            <a:spLocks noGrp="1"/>
          </p:cNvSpPr>
          <p:nvPr>
            <p:ph type="title"/>
          </p:nvPr>
        </p:nvSpPr>
        <p:spPr/>
        <p:txBody>
          <a:bodyPr>
            <a:normAutofit/>
          </a:bodyPr>
          <a:lstStyle/>
          <a:p>
            <a:r>
              <a:rPr lang="en-US" dirty="0" smtClean="0"/>
              <a:t>Ropes Used for Different Purposes</a:t>
            </a:r>
            <a:endParaRPr lang="en-US" dirty="0"/>
          </a:p>
        </p:txBody>
      </p:sp>
    </p:spTree>
    <p:extLst>
      <p:ext uri="{BB962C8B-B14F-4D97-AF65-F5344CB8AC3E}">
        <p14:creationId xmlns:p14="http://schemas.microsoft.com/office/powerpoint/2010/main" val="3432416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 Drum Diameter &gt;= 100 x Rope diameter</a:t>
            </a:r>
          </a:p>
          <a:p>
            <a:endParaRPr lang="en-US" dirty="0" smtClean="0"/>
          </a:p>
          <a:p>
            <a:r>
              <a:rPr lang="en-US" dirty="0" smtClean="0"/>
              <a:t> Required torque = Load Torque + Rope Torque + Frictional Torque + Travelling Torque + Rotating Torque</a:t>
            </a:r>
          </a:p>
          <a:p>
            <a:endParaRPr lang="en-US" dirty="0" smtClean="0"/>
          </a:p>
          <a:p>
            <a:r>
              <a:rPr lang="en-US" dirty="0"/>
              <a:t> </a:t>
            </a:r>
            <a:r>
              <a:rPr lang="en-US" dirty="0" smtClean="0"/>
              <a:t>And all the above components are directly proportional to Drum Radius.</a:t>
            </a:r>
          </a:p>
          <a:p>
            <a:endParaRPr lang="en-US" dirty="0" smtClean="0"/>
          </a:p>
          <a:p>
            <a:r>
              <a:rPr lang="en-US" dirty="0"/>
              <a:t> </a:t>
            </a:r>
            <a:r>
              <a:rPr lang="en-US" dirty="0" smtClean="0"/>
              <a:t>This implies that lesser the rope radius, lesser will be the drum radius which in turn corresponds to lower torque requirement and hence lower power requirement.</a:t>
            </a:r>
            <a:endParaRPr lang="en-US" dirty="0"/>
          </a:p>
        </p:txBody>
      </p:sp>
      <p:sp>
        <p:nvSpPr>
          <p:cNvPr id="3" name="Title 2"/>
          <p:cNvSpPr>
            <a:spLocks noGrp="1"/>
          </p:cNvSpPr>
          <p:nvPr>
            <p:ph type="title"/>
          </p:nvPr>
        </p:nvSpPr>
        <p:spPr/>
        <p:txBody>
          <a:bodyPr/>
          <a:lstStyle/>
          <a:p>
            <a:r>
              <a:rPr lang="en-US" dirty="0" smtClean="0"/>
              <a:t>Why rope diameter should be less?</a:t>
            </a:r>
            <a:endParaRPr lang="en-US" dirty="0"/>
          </a:p>
        </p:txBody>
      </p:sp>
    </p:spTree>
    <p:extLst>
      <p:ext uri="{BB962C8B-B14F-4D97-AF65-F5344CB8AC3E}">
        <p14:creationId xmlns:p14="http://schemas.microsoft.com/office/powerpoint/2010/main" val="3505217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smtClean="0"/>
              <a:t>Amit Tiwari 11108EN001</a:t>
            </a:r>
          </a:p>
          <a:p>
            <a:pPr marL="0" indent="0">
              <a:buNone/>
            </a:pPr>
            <a:r>
              <a:rPr lang="en-US" sz="2000" dirty="0" smtClean="0"/>
              <a:t>P. Rahul Bharadwaj 11108EN002</a:t>
            </a:r>
          </a:p>
          <a:p>
            <a:pPr marL="0" indent="0">
              <a:buNone/>
            </a:pPr>
            <a:r>
              <a:rPr lang="en-US" sz="2000" dirty="0" smtClean="0"/>
              <a:t>Anirudh Singh</a:t>
            </a:r>
            <a:r>
              <a:rPr lang="en-US" sz="2000" dirty="0"/>
              <a:t> </a:t>
            </a:r>
            <a:r>
              <a:rPr lang="en-US" sz="2000" dirty="0" smtClean="0"/>
              <a:t>11108EN003</a:t>
            </a:r>
          </a:p>
          <a:p>
            <a:pPr marL="0" indent="0">
              <a:buNone/>
            </a:pPr>
            <a:r>
              <a:rPr lang="en-US" sz="2000" dirty="0" smtClean="0"/>
              <a:t>Deepu Jha 11108EN004</a:t>
            </a:r>
          </a:p>
          <a:p>
            <a:pPr marL="0" indent="0">
              <a:buNone/>
            </a:pPr>
            <a:r>
              <a:rPr lang="en-US" sz="2000" dirty="0" smtClean="0"/>
              <a:t>Alok Rai</a:t>
            </a:r>
            <a:r>
              <a:rPr lang="en-US" sz="2000" dirty="0"/>
              <a:t> </a:t>
            </a:r>
            <a:r>
              <a:rPr lang="en-US" sz="2000" dirty="0" smtClean="0"/>
              <a:t>11108EN005</a:t>
            </a:r>
          </a:p>
          <a:p>
            <a:pPr marL="0" indent="0">
              <a:buNone/>
            </a:pPr>
            <a:r>
              <a:rPr lang="en-US" sz="2000" dirty="0" smtClean="0"/>
              <a:t>Ravi Raj Dwivedi 11108EN006</a:t>
            </a:r>
          </a:p>
          <a:p>
            <a:pPr marL="0" indent="0">
              <a:buNone/>
            </a:pPr>
            <a:r>
              <a:rPr lang="en-US" sz="2000" dirty="0" smtClean="0"/>
              <a:t>Ravi Agrawal 11108EN007</a:t>
            </a:r>
          </a:p>
          <a:p>
            <a:pPr marL="0" indent="0">
              <a:buNone/>
            </a:pPr>
            <a:r>
              <a:rPr lang="en-US" sz="2000" dirty="0"/>
              <a:t>S</a:t>
            </a:r>
            <a:r>
              <a:rPr lang="en-US" sz="2000" dirty="0" smtClean="0"/>
              <a:t>hwetab Suman 11108EN008</a:t>
            </a:r>
          </a:p>
          <a:p>
            <a:pPr marL="0" indent="0">
              <a:buNone/>
            </a:pPr>
            <a:r>
              <a:rPr lang="en-US" sz="2000" dirty="0" smtClean="0"/>
              <a:t>Dushyant Saraswat 11108EN009</a:t>
            </a:r>
          </a:p>
          <a:p>
            <a:pPr marL="0" indent="0">
              <a:buNone/>
            </a:pPr>
            <a:r>
              <a:rPr lang="en-US" sz="2000" dirty="0" smtClean="0"/>
              <a:t>Prasoon Garg 11108EN010</a:t>
            </a:r>
          </a:p>
          <a:p>
            <a:pPr marL="0" indent="0">
              <a:buNone/>
            </a:pPr>
            <a:r>
              <a:rPr lang="en-US" sz="2000" dirty="0" smtClean="0"/>
              <a:t>Atish Kumar 11108EN011</a:t>
            </a:r>
            <a:endParaRPr lang="en-US" sz="2000" dirty="0"/>
          </a:p>
        </p:txBody>
      </p:sp>
      <p:sp>
        <p:nvSpPr>
          <p:cNvPr id="3" name="Title 2"/>
          <p:cNvSpPr>
            <a:spLocks noGrp="1"/>
          </p:cNvSpPr>
          <p:nvPr>
            <p:ph type="title"/>
          </p:nvPr>
        </p:nvSpPr>
        <p:spPr/>
        <p:txBody>
          <a:bodyPr>
            <a:normAutofit/>
          </a:bodyPr>
          <a:lstStyle/>
          <a:p>
            <a:r>
              <a:rPr lang="en-US" sz="3200" dirty="0" smtClean="0"/>
              <a:t>Prepared by Group 1</a:t>
            </a:r>
            <a:endParaRPr lang="en-US" sz="3200" dirty="0"/>
          </a:p>
        </p:txBody>
      </p:sp>
    </p:spTree>
    <p:extLst>
      <p:ext uri="{BB962C8B-B14F-4D97-AF65-F5344CB8AC3E}">
        <p14:creationId xmlns:p14="http://schemas.microsoft.com/office/powerpoint/2010/main" val="25797684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1"/>
          </p:nvPr>
        </p:nvSpPr>
        <p:spPr>
          <a:xfrm>
            <a:off x="838200" y="1825625"/>
            <a:ext cx="5715000" cy="4351338"/>
          </a:xfrm>
        </p:spPr>
        <p:txBody>
          <a:bodyPr/>
          <a:lstStyle/>
          <a:p>
            <a:pPr>
              <a:buFont typeface="Wingdings" pitchFamily="2" charset="2"/>
              <a:buChar char="ü"/>
            </a:pPr>
            <a:r>
              <a:rPr lang="en-US" dirty="0" smtClean="0"/>
              <a:t>Structural frame above an u/g mine shaft.</a:t>
            </a:r>
          </a:p>
          <a:p>
            <a:pPr>
              <a:buFont typeface="Wingdings" pitchFamily="2" charset="2"/>
              <a:buChar char="ü"/>
            </a:pPr>
            <a:r>
              <a:rPr lang="en-US" dirty="0" smtClean="0"/>
              <a:t>Consist of hoist tower, drum or friction hoisting.</a:t>
            </a:r>
          </a:p>
          <a:p>
            <a:pPr>
              <a:buFont typeface="Wingdings" pitchFamily="2" charset="2"/>
              <a:buChar char="ü"/>
            </a:pPr>
            <a:endParaRPr lang="en-US" dirty="0" smtClean="0"/>
          </a:p>
          <a:p>
            <a:pPr marL="0"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t>Headgear</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2154" y="832338"/>
            <a:ext cx="4904907" cy="5117606"/>
          </a:xfrm>
        </p:spPr>
      </p:pic>
    </p:spTree>
    <p:extLst>
      <p:ext uri="{BB962C8B-B14F-4D97-AF65-F5344CB8AC3E}">
        <p14:creationId xmlns:p14="http://schemas.microsoft.com/office/powerpoint/2010/main" val="2038425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ü"/>
            </a:pPr>
            <a:r>
              <a:rPr lang="en-US" dirty="0" smtClean="0"/>
              <a:t>Based on mode of main entry</a:t>
            </a:r>
          </a:p>
          <a:p>
            <a:pPr lvl="1"/>
            <a:r>
              <a:rPr lang="en-US" dirty="0"/>
              <a:t>Vertical(most commonly used</a:t>
            </a:r>
            <a:r>
              <a:rPr lang="en-US" dirty="0" smtClean="0"/>
              <a:t>)</a:t>
            </a:r>
          </a:p>
          <a:p>
            <a:pPr lvl="1"/>
            <a:r>
              <a:rPr lang="en-US" dirty="0"/>
              <a:t>Inclined(may be a single A framed type </a:t>
            </a:r>
            <a:r>
              <a:rPr lang="en-US" dirty="0" smtClean="0"/>
              <a:t>or two frame type)</a:t>
            </a:r>
            <a:endParaRPr lang="en-US" dirty="0"/>
          </a:p>
          <a:p>
            <a:pPr lvl="1"/>
            <a:endParaRPr lang="en-US" dirty="0" smtClean="0"/>
          </a:p>
          <a:p>
            <a:pPr lvl="1"/>
            <a:endParaRPr lang="en-US" dirty="0"/>
          </a:p>
          <a:p>
            <a:pPr marL="457200" lvl="1" indent="0">
              <a:buNone/>
            </a:pPr>
            <a:endParaRPr lang="en-US" dirty="0" smtClean="0"/>
          </a:p>
        </p:txBody>
      </p:sp>
      <p:sp>
        <p:nvSpPr>
          <p:cNvPr id="3" name="Title 2"/>
          <p:cNvSpPr>
            <a:spLocks noGrp="1"/>
          </p:cNvSpPr>
          <p:nvPr>
            <p:ph type="title"/>
          </p:nvPr>
        </p:nvSpPr>
        <p:spPr/>
        <p:txBody>
          <a:bodyPr>
            <a:normAutofit/>
          </a:bodyPr>
          <a:lstStyle/>
          <a:p>
            <a:r>
              <a:rPr lang="en-US" sz="4800" dirty="0" smtClean="0"/>
              <a:t>Classifications:</a:t>
            </a:r>
            <a:endParaRPr lang="en-US" sz="4800" dirty="0"/>
          </a:p>
        </p:txBody>
      </p:sp>
    </p:spTree>
    <p:extLst>
      <p:ext uri="{BB962C8B-B14F-4D97-AF65-F5344CB8AC3E}">
        <p14:creationId xmlns:p14="http://schemas.microsoft.com/office/powerpoint/2010/main" val="2700054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462" y="1254369"/>
            <a:ext cx="3280995" cy="3974123"/>
          </a:xfrm>
        </p:spPr>
      </p:pic>
      <p:sp>
        <p:nvSpPr>
          <p:cNvPr id="3" name="Title 2"/>
          <p:cNvSpPr>
            <a:spLocks noGrp="1"/>
          </p:cNvSpPr>
          <p:nvPr>
            <p:ph type="title"/>
          </p:nvPr>
        </p:nvSpPr>
        <p:spPr/>
        <p:txBody>
          <a:bodyPr/>
          <a:lstStyle/>
          <a:p>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589" y="1664677"/>
            <a:ext cx="5366035" cy="344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848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926123"/>
            <a:ext cx="10515600" cy="5250840"/>
          </a:xfrm>
        </p:spPr>
        <p:txBody>
          <a:bodyPr/>
          <a:lstStyle/>
          <a:p>
            <a:pPr>
              <a:buFont typeface="Wingdings" pitchFamily="2" charset="2"/>
              <a:buChar char="ü"/>
            </a:pPr>
            <a:r>
              <a:rPr lang="en-US" dirty="0" smtClean="0"/>
              <a:t>Based on material used</a:t>
            </a:r>
          </a:p>
          <a:p>
            <a:pPr lvl="1"/>
            <a:r>
              <a:rPr lang="en-US" dirty="0" smtClean="0"/>
              <a:t>Timber(not in use)	</a:t>
            </a:r>
          </a:p>
          <a:p>
            <a:pPr lvl="1"/>
            <a:r>
              <a:rPr lang="en-US" dirty="0" smtClean="0"/>
              <a:t>Steel	</a:t>
            </a:r>
          </a:p>
          <a:p>
            <a:pPr lvl="1"/>
            <a:r>
              <a:rPr lang="en-US" dirty="0" smtClean="0"/>
              <a:t>Concrete</a:t>
            </a:r>
          </a:p>
          <a:p>
            <a:pPr marL="0" indent="0">
              <a:buNone/>
            </a:pPr>
            <a:r>
              <a:rPr lang="en-US" dirty="0"/>
              <a:t> </a:t>
            </a:r>
            <a:r>
              <a:rPr lang="en-US" dirty="0" smtClean="0"/>
              <a:t>  </a:t>
            </a:r>
            <a:endParaRPr lang="en-US" dirty="0"/>
          </a:p>
        </p:txBody>
      </p:sp>
      <p:sp>
        <p:nvSpPr>
          <p:cNvPr id="3" name="Title 2"/>
          <p:cNvSpPr>
            <a:spLocks noGrp="1"/>
          </p:cNvSpPr>
          <p:nvPr>
            <p:ph type="title"/>
          </p:nvPr>
        </p:nvSpPr>
        <p:spPr>
          <a:xfrm>
            <a:off x="838200" y="365125"/>
            <a:ext cx="10515600" cy="525829"/>
          </a:xfrm>
        </p:spPr>
        <p:txBody>
          <a:bodyPr>
            <a:normAutofit fontScale="90000"/>
          </a:bodyPr>
          <a:lstStyle/>
          <a:p>
            <a:r>
              <a:rPr lang="en-US" dirty="0" smtClean="0"/>
              <a:t>                   </a:t>
            </a:r>
            <a:endParaRPr lang="en-US" dirty="0"/>
          </a:p>
        </p:txBody>
      </p:sp>
      <p:pic>
        <p:nvPicPr>
          <p:cNvPr id="4" name="Picture 2" descr="C:\Users\Lenovo\Desktop\narwa_3_b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0634" y="3739731"/>
            <a:ext cx="3606695" cy="24044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13351" y="5869681"/>
            <a:ext cx="3707597" cy="369332"/>
          </a:xfrm>
          <a:prstGeom prst="rect">
            <a:avLst/>
          </a:prstGeom>
          <a:noFill/>
        </p:spPr>
        <p:txBody>
          <a:bodyPr wrap="square" rtlCol="0">
            <a:spAutoFit/>
          </a:bodyPr>
          <a:lstStyle/>
          <a:p>
            <a:r>
              <a:rPr lang="en-US" dirty="0"/>
              <a:t>Steal head gear, Narwapahar </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1839" y="531118"/>
            <a:ext cx="2598361" cy="3897542"/>
          </a:xfrm>
          <a:prstGeom prst="rect">
            <a:avLst/>
          </a:prstGeom>
        </p:spPr>
      </p:pic>
      <p:sp>
        <p:nvSpPr>
          <p:cNvPr id="9" name="TextBox 8"/>
          <p:cNvSpPr txBox="1"/>
          <p:nvPr/>
        </p:nvSpPr>
        <p:spPr>
          <a:xfrm flipH="1">
            <a:off x="7959869" y="4769116"/>
            <a:ext cx="2607748" cy="646331"/>
          </a:xfrm>
          <a:prstGeom prst="rect">
            <a:avLst/>
          </a:prstGeom>
          <a:noFill/>
        </p:spPr>
        <p:txBody>
          <a:bodyPr wrap="square" rtlCol="0">
            <a:spAutoFit/>
          </a:bodyPr>
          <a:lstStyle/>
          <a:p>
            <a:r>
              <a:rPr lang="en-US" dirty="0"/>
              <a:t>Concrete head gear, </a:t>
            </a:r>
            <a:r>
              <a:rPr lang="en-US" dirty="0" smtClean="0"/>
              <a:t>        Jaduguda</a:t>
            </a:r>
            <a:endParaRPr lang="en-US" dirty="0"/>
          </a:p>
        </p:txBody>
      </p:sp>
    </p:spTree>
    <p:extLst>
      <p:ext uri="{BB962C8B-B14F-4D97-AF65-F5344CB8AC3E}">
        <p14:creationId xmlns:p14="http://schemas.microsoft.com/office/powerpoint/2010/main" val="3401038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24000" y="3602037"/>
            <a:ext cx="9144000" cy="2267643"/>
          </a:xfrm>
        </p:spPr>
        <p:txBody>
          <a:bodyPr/>
          <a:lstStyle/>
          <a:p>
            <a:pPr marL="342900" indent="-342900">
              <a:buFont typeface="Arial" pitchFamily="34" charset="0"/>
              <a:buChar char="•"/>
            </a:pPr>
            <a:r>
              <a:rPr lang="en-US" dirty="0" smtClean="0">
                <a:solidFill>
                  <a:schemeClr val="tx1"/>
                </a:solidFill>
              </a:rPr>
              <a:t>EASE IN MODIFICATION</a:t>
            </a:r>
          </a:p>
          <a:p>
            <a:pPr marL="342900" indent="-342900">
              <a:buFont typeface="Arial" pitchFamily="34" charset="0"/>
              <a:buChar char="•"/>
            </a:pPr>
            <a:r>
              <a:rPr lang="en-US" dirty="0" smtClean="0">
                <a:solidFill>
                  <a:schemeClr val="tx1"/>
                </a:solidFill>
              </a:rPr>
              <a:t>SHOP FABRICATION SAVES TIME</a:t>
            </a:r>
          </a:p>
          <a:p>
            <a:pPr marL="342900" indent="-342900">
              <a:buFont typeface="Arial" pitchFamily="34" charset="0"/>
              <a:buChar char="•"/>
            </a:pPr>
            <a:r>
              <a:rPr lang="en-US" dirty="0" smtClean="0">
                <a:solidFill>
                  <a:schemeClr val="tx1"/>
                </a:solidFill>
              </a:rPr>
              <a:t>DEALS WITH UNFAVOURABLE GROUND CONDITION</a:t>
            </a:r>
            <a:endParaRPr lang="en-US" dirty="0">
              <a:solidFill>
                <a:schemeClr val="tx1"/>
              </a:solidFill>
            </a:endParaRPr>
          </a:p>
        </p:txBody>
      </p:sp>
      <p:sp>
        <p:nvSpPr>
          <p:cNvPr id="4" name="Title 3"/>
          <p:cNvSpPr>
            <a:spLocks noGrp="1"/>
          </p:cNvSpPr>
          <p:nvPr>
            <p:ph type="ctrTitle"/>
          </p:nvPr>
        </p:nvSpPr>
        <p:spPr>
          <a:xfrm>
            <a:off x="1513049" y="707398"/>
            <a:ext cx="9144000" cy="2387600"/>
          </a:xfrm>
        </p:spPr>
        <p:txBody>
          <a:bodyPr>
            <a:normAutofit/>
          </a:bodyPr>
          <a:lstStyle/>
          <a:p>
            <a:r>
              <a:rPr lang="en-US" sz="3600" dirty="0" smtClean="0"/>
              <a:t>                     STEEL HEADGEAR</a:t>
            </a:r>
            <a:br>
              <a:rPr lang="en-US" sz="3600" dirty="0" smtClean="0"/>
            </a:br>
            <a:r>
              <a:rPr lang="en-US" sz="3600" dirty="0"/>
              <a:t/>
            </a:r>
            <a:br>
              <a:rPr lang="en-US" sz="3600" dirty="0"/>
            </a:br>
            <a:r>
              <a:rPr lang="en-US" sz="3600" dirty="0" smtClean="0"/>
              <a:t>             </a:t>
            </a:r>
            <a:r>
              <a:rPr lang="en-US" sz="2800" dirty="0" smtClean="0"/>
              <a:t>ADVANTAGES OF STEEL HEADGEAR</a:t>
            </a:r>
            <a:endParaRPr lang="en-US" sz="2800" dirty="0"/>
          </a:p>
        </p:txBody>
      </p:sp>
    </p:spTree>
    <p:extLst>
      <p:ext uri="{BB962C8B-B14F-4D97-AF65-F5344CB8AC3E}">
        <p14:creationId xmlns:p14="http://schemas.microsoft.com/office/powerpoint/2010/main" val="3050135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marL="342900" lvl="0" indent="-342900">
              <a:buFont typeface="Arial" pitchFamily="34" charset="0"/>
              <a:buChar char="•"/>
            </a:pPr>
            <a:r>
              <a:rPr lang="en-US" dirty="0">
                <a:solidFill>
                  <a:schemeClr val="tx1"/>
                </a:solidFill>
              </a:rPr>
              <a:t>SLIGHTLY CHEAPER AND NO PAINTING REQUIRED</a:t>
            </a:r>
            <a:endParaRPr lang="en-IN" dirty="0">
              <a:solidFill>
                <a:schemeClr val="tx1"/>
              </a:solidFill>
            </a:endParaRPr>
          </a:p>
          <a:p>
            <a:pPr marL="342900" lvl="0" indent="-342900">
              <a:buFont typeface="Arial" pitchFamily="34" charset="0"/>
              <a:buChar char="•"/>
            </a:pPr>
            <a:r>
              <a:rPr lang="en-US" dirty="0">
                <a:solidFill>
                  <a:schemeClr val="tx1"/>
                </a:solidFill>
              </a:rPr>
              <a:t>CLEAR APPROACH TO SHAFT</a:t>
            </a:r>
            <a:endParaRPr lang="en-IN" dirty="0">
              <a:solidFill>
                <a:schemeClr val="tx1"/>
              </a:solidFill>
            </a:endParaRPr>
          </a:p>
          <a:p>
            <a:pPr marL="342900" lvl="0" indent="-342900">
              <a:buFont typeface="Arial" pitchFamily="34" charset="0"/>
              <a:buChar char="•"/>
            </a:pPr>
            <a:r>
              <a:rPr lang="en-US" dirty="0">
                <a:solidFill>
                  <a:schemeClr val="tx1"/>
                </a:solidFill>
              </a:rPr>
              <a:t>RIGID STRUCTURE CONTROLS VIBRATIONS </a:t>
            </a:r>
            <a:endParaRPr lang="en-IN" dirty="0">
              <a:solidFill>
                <a:schemeClr val="tx1"/>
              </a:solidFill>
            </a:endParaRPr>
          </a:p>
          <a:p>
            <a:pPr marL="342900" indent="-342900">
              <a:buFont typeface="Arial" pitchFamily="34" charset="0"/>
              <a:buChar char="•"/>
            </a:pPr>
            <a:endParaRPr lang="en-US" dirty="0">
              <a:solidFill>
                <a:schemeClr val="tx1"/>
              </a:solidFill>
            </a:endParaRPr>
          </a:p>
        </p:txBody>
      </p:sp>
      <p:sp>
        <p:nvSpPr>
          <p:cNvPr id="3" name="Title 2"/>
          <p:cNvSpPr>
            <a:spLocks noGrp="1"/>
          </p:cNvSpPr>
          <p:nvPr>
            <p:ph type="ctrTitle"/>
          </p:nvPr>
        </p:nvSpPr>
        <p:spPr>
          <a:xfrm>
            <a:off x="1518524" y="482904"/>
            <a:ext cx="9144000" cy="2387600"/>
          </a:xfrm>
        </p:spPr>
        <p:txBody>
          <a:bodyPr>
            <a:normAutofit/>
          </a:bodyPr>
          <a:lstStyle/>
          <a:p>
            <a:r>
              <a:rPr lang="en-US" sz="3600" dirty="0" smtClean="0"/>
              <a:t>             CONCRETE HEADGEAR</a:t>
            </a:r>
            <a:br>
              <a:rPr lang="en-US" sz="3600" dirty="0" smtClean="0"/>
            </a:br>
            <a:r>
              <a:rPr lang="en-US" sz="3600" dirty="0"/>
              <a:t/>
            </a:r>
            <a:br>
              <a:rPr lang="en-US" sz="3600" dirty="0"/>
            </a:br>
            <a:r>
              <a:rPr lang="en-US" sz="3600" dirty="0" smtClean="0"/>
              <a:t>                         </a:t>
            </a:r>
            <a:r>
              <a:rPr lang="en-US" sz="2800" dirty="0" smtClean="0"/>
              <a:t>ADVANTAGES</a:t>
            </a:r>
            <a:endParaRPr lang="en-US" sz="2800" dirty="0"/>
          </a:p>
        </p:txBody>
      </p:sp>
    </p:spTree>
    <p:extLst>
      <p:ext uri="{BB962C8B-B14F-4D97-AF65-F5344CB8AC3E}">
        <p14:creationId xmlns:p14="http://schemas.microsoft.com/office/powerpoint/2010/main" val="4272977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pPr marL="342900" indent="-342900">
              <a:buFont typeface="Arial" pitchFamily="34" charset="0"/>
              <a:buChar char="•"/>
            </a:pPr>
            <a:r>
              <a:rPr lang="en-US" dirty="0" smtClean="0">
                <a:solidFill>
                  <a:schemeClr val="tx1"/>
                </a:solidFill>
              </a:rPr>
              <a:t>CONSTRUCTION HAMPERS OTHER OPERATIONS</a:t>
            </a:r>
          </a:p>
          <a:p>
            <a:pPr marL="342900" indent="-342900">
              <a:buFont typeface="Arial" pitchFamily="34" charset="0"/>
              <a:buChar char="•"/>
            </a:pPr>
            <a:r>
              <a:rPr lang="en-US" dirty="0" smtClean="0">
                <a:solidFill>
                  <a:schemeClr val="tx1"/>
                </a:solidFill>
              </a:rPr>
              <a:t>DIFFICULT TO MODIFY</a:t>
            </a:r>
          </a:p>
          <a:p>
            <a:pPr marL="342900" indent="-342900">
              <a:buFont typeface="Arial" pitchFamily="34" charset="0"/>
              <a:buChar char="•"/>
            </a:pPr>
            <a:r>
              <a:rPr lang="en-US" dirty="0" smtClean="0">
                <a:solidFill>
                  <a:schemeClr val="tx1"/>
                </a:solidFill>
              </a:rPr>
              <a:t>REPAIRING IS DIFFICULT</a:t>
            </a:r>
            <a:endParaRPr lang="en-US" dirty="0">
              <a:solidFill>
                <a:schemeClr val="tx1"/>
              </a:solidFill>
            </a:endParaRPr>
          </a:p>
        </p:txBody>
      </p:sp>
      <p:sp>
        <p:nvSpPr>
          <p:cNvPr id="4" name="Title 3"/>
          <p:cNvSpPr>
            <a:spLocks noGrp="1"/>
          </p:cNvSpPr>
          <p:nvPr>
            <p:ph type="ctrTitle"/>
          </p:nvPr>
        </p:nvSpPr>
        <p:spPr>
          <a:xfrm>
            <a:off x="1524000" y="1041400"/>
            <a:ext cx="9144000" cy="1373273"/>
          </a:xfrm>
        </p:spPr>
        <p:txBody>
          <a:bodyPr>
            <a:normAutofit/>
          </a:bodyPr>
          <a:lstStyle/>
          <a:p>
            <a:r>
              <a:rPr lang="en-US" sz="2800" dirty="0" smtClean="0"/>
              <a:t>                             DISADVANTAGES</a:t>
            </a:r>
            <a:endParaRPr lang="en-US" sz="2800" dirty="0"/>
          </a:p>
        </p:txBody>
      </p:sp>
    </p:spTree>
    <p:extLst>
      <p:ext uri="{BB962C8B-B14F-4D97-AF65-F5344CB8AC3E}">
        <p14:creationId xmlns:p14="http://schemas.microsoft.com/office/powerpoint/2010/main" val="12104317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eadgea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elancholy abstract design template" id="{53D6E29E-BC16-4C15-929C-E5E8D3EE1C7C}" vid="{7719C5F9-D258-4D09-B252-90C1DAED72A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EFEFB8-71C6-4A9E-8EF9-0768355D7E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headgear</Template>
  <TotalTime>271</TotalTime>
  <Words>1050</Words>
  <Application>Microsoft Office PowerPoint</Application>
  <PresentationFormat>Custom</PresentationFormat>
  <Paragraphs>188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headgear</vt:lpstr>
      <vt:lpstr>www.MINEPORTAL.in</vt:lpstr>
      <vt:lpstr> HEADGEAR</vt:lpstr>
      <vt:lpstr>Headgear</vt:lpstr>
      <vt:lpstr>Classifications:</vt:lpstr>
      <vt:lpstr> </vt:lpstr>
      <vt:lpstr>                   </vt:lpstr>
      <vt:lpstr>                     STEEL HEADGEAR               ADVANTAGES OF STEEL HEADGEAR</vt:lpstr>
      <vt:lpstr>             CONCRETE HEADGEAR                           ADVANTAGES</vt:lpstr>
      <vt:lpstr>                             DISADVANTAGES</vt:lpstr>
      <vt:lpstr> </vt:lpstr>
      <vt:lpstr>Drum hoist                 Friction hoist(Koepe)</vt:lpstr>
      <vt:lpstr>                 </vt:lpstr>
      <vt:lpstr>Height of Headgear</vt:lpstr>
      <vt:lpstr>PowerPoint Presentation</vt:lpstr>
      <vt:lpstr>PowerPoint Presentation</vt:lpstr>
      <vt:lpstr>           Design of headgear</vt:lpstr>
      <vt:lpstr>PowerPoint Presentation</vt:lpstr>
      <vt:lpstr>PowerPoint Presentation</vt:lpstr>
      <vt:lpstr>Rope Lead - Introduction</vt:lpstr>
      <vt:lpstr>PowerPoint Presentation</vt:lpstr>
      <vt:lpstr>Calculation of Rope plane and rope slope</vt:lpstr>
      <vt:lpstr>PowerPoint Presentation</vt:lpstr>
      <vt:lpstr>Rope fleet angle</vt:lpstr>
      <vt:lpstr>                  Hoist Ropes</vt:lpstr>
      <vt:lpstr>PowerPoint Presentation</vt:lpstr>
      <vt:lpstr>Ropes Used for Different Purposes</vt:lpstr>
      <vt:lpstr>Why rope diameter should be less?</vt:lpstr>
      <vt:lpstr>Prepared by Group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rope</dc:title>
  <dc:creator>Alok</dc:creator>
  <cp:lastModifiedBy>ranjan kumar</cp:lastModifiedBy>
  <cp:revision>33</cp:revision>
  <dcterms:created xsi:type="dcterms:W3CDTF">2014-01-16T01:27:20Z</dcterms:created>
  <dcterms:modified xsi:type="dcterms:W3CDTF">2018-09-21T13:16:33Z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TC034605309991</vt:lpwstr>
  </property>
</Properties>
</file>