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7"/>
  </p:handoutMasterIdLst>
  <p:sldIdLst>
    <p:sldId id="300" r:id="rId2"/>
    <p:sldId id="256" r:id="rId3"/>
    <p:sldId id="273" r:id="rId4"/>
    <p:sldId id="275" r:id="rId5"/>
    <p:sldId id="258" r:id="rId6"/>
    <p:sldId id="260" r:id="rId7"/>
    <p:sldId id="268" r:id="rId8"/>
    <p:sldId id="270" r:id="rId9"/>
    <p:sldId id="261" r:id="rId10"/>
    <p:sldId id="262" r:id="rId11"/>
    <p:sldId id="263" r:id="rId12"/>
    <p:sldId id="264" r:id="rId13"/>
    <p:sldId id="265" r:id="rId14"/>
    <p:sldId id="276" r:id="rId15"/>
    <p:sldId id="277" r:id="rId16"/>
    <p:sldId id="278" r:id="rId17"/>
    <p:sldId id="279" r:id="rId18"/>
    <p:sldId id="280" r:id="rId19"/>
    <p:sldId id="272" r:id="rId20"/>
    <p:sldId id="281" r:id="rId21"/>
    <p:sldId id="282" r:id="rId22"/>
    <p:sldId id="284" r:id="rId23"/>
    <p:sldId id="285" r:id="rId24"/>
    <p:sldId id="286" r:id="rId25"/>
    <p:sldId id="288" r:id="rId26"/>
    <p:sldId id="289" r:id="rId27"/>
    <p:sldId id="290" r:id="rId28"/>
    <p:sldId id="291" r:id="rId29"/>
    <p:sldId id="292" r:id="rId30"/>
    <p:sldId id="295" r:id="rId31"/>
    <p:sldId id="296" r:id="rId32"/>
    <p:sldId id="297" r:id="rId33"/>
    <p:sldId id="298" r:id="rId34"/>
    <p:sldId id="299" r:id="rId35"/>
    <p:sldId id="2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9F86D5-982C-42FA-AF21-66DBBB3D144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870E61DD-FB54-480D-96C3-DBDBD213FAE3}">
      <dgm:prSet phldrT="[Text]" phldr="1"/>
      <dgm:spPr/>
      <dgm:t>
        <a:bodyPr/>
        <a:lstStyle/>
        <a:p>
          <a:endParaRPr lang="en-IN" dirty="0"/>
        </a:p>
      </dgm:t>
    </dgm:pt>
    <dgm:pt modelId="{8FDDDB3D-ACEB-4B80-B26D-0476D2083122}" type="parTrans" cxnId="{558D996D-2775-4AD6-B9C6-FD5A8AB86594}">
      <dgm:prSet/>
      <dgm:spPr/>
      <dgm:t>
        <a:bodyPr/>
        <a:lstStyle/>
        <a:p>
          <a:endParaRPr lang="en-IN"/>
        </a:p>
      </dgm:t>
    </dgm:pt>
    <dgm:pt modelId="{A2FDD299-2C28-4B24-9602-4420565959FD}" type="sibTrans" cxnId="{558D996D-2775-4AD6-B9C6-FD5A8AB86594}">
      <dgm:prSet/>
      <dgm:spPr/>
      <dgm:t>
        <a:bodyPr/>
        <a:lstStyle/>
        <a:p>
          <a:endParaRPr lang="en-IN"/>
        </a:p>
      </dgm:t>
    </dgm:pt>
    <dgm:pt modelId="{8064CA26-3436-477E-8852-4CD61DE461D0}">
      <dgm:prSet phldrT="[Text]" custT="1"/>
      <dgm:spPr/>
      <dgm:t>
        <a:bodyPr/>
        <a:lstStyle/>
        <a:p>
          <a:endParaRPr lang="en-US" sz="1700" dirty="0" smtClean="0"/>
        </a:p>
        <a:p>
          <a:endParaRPr lang="en-US" sz="1700" dirty="0" smtClean="0"/>
        </a:p>
        <a:p>
          <a:endParaRPr lang="en-US" sz="1700" dirty="0" smtClean="0"/>
        </a:p>
        <a:p>
          <a:r>
            <a:rPr lang="en-US" sz="2000" dirty="0" smtClean="0"/>
            <a:t>DRAW POINT</a:t>
          </a:r>
          <a:endParaRPr lang="en-IN" sz="2000" dirty="0"/>
        </a:p>
      </dgm:t>
    </dgm:pt>
    <dgm:pt modelId="{7AAF39CE-CF82-4269-931E-EEC99F37BC2B}" type="parTrans" cxnId="{606A0201-B4DC-4376-B39E-0C4DA57CDAA2}">
      <dgm:prSet/>
      <dgm:spPr/>
      <dgm:t>
        <a:bodyPr/>
        <a:lstStyle/>
        <a:p>
          <a:endParaRPr lang="en-IN"/>
        </a:p>
      </dgm:t>
    </dgm:pt>
    <dgm:pt modelId="{98F49CB9-8C9B-471D-9371-3F7514071A43}" type="sibTrans" cxnId="{606A0201-B4DC-4376-B39E-0C4DA57CDAA2}">
      <dgm:prSet/>
      <dgm:spPr/>
      <dgm:t>
        <a:bodyPr/>
        <a:lstStyle/>
        <a:p>
          <a:endParaRPr lang="en-IN"/>
        </a:p>
      </dgm:t>
    </dgm:pt>
    <dgm:pt modelId="{5850BE57-122C-4F03-8735-B5B1DA87B79F}">
      <dgm:prSet phldrT="[Text]" phldr="1"/>
      <dgm:spPr/>
      <dgm:t>
        <a:bodyPr/>
        <a:lstStyle/>
        <a:p>
          <a:endParaRPr lang="en-IN" dirty="0"/>
        </a:p>
      </dgm:t>
    </dgm:pt>
    <dgm:pt modelId="{7C7163AA-176C-4DCD-A05F-CA3CFC1154FB}" type="parTrans" cxnId="{8475D7F2-606F-4717-9ACF-20B253289A7B}">
      <dgm:prSet/>
      <dgm:spPr/>
      <dgm:t>
        <a:bodyPr/>
        <a:lstStyle/>
        <a:p>
          <a:endParaRPr lang="en-IN"/>
        </a:p>
      </dgm:t>
    </dgm:pt>
    <dgm:pt modelId="{F6B80306-41D2-456A-BF7D-E052F5DCADF4}" type="sibTrans" cxnId="{8475D7F2-606F-4717-9ACF-20B253289A7B}">
      <dgm:prSet/>
      <dgm:spPr/>
      <dgm:t>
        <a:bodyPr/>
        <a:lstStyle/>
        <a:p>
          <a:endParaRPr lang="en-IN"/>
        </a:p>
      </dgm:t>
    </dgm:pt>
    <dgm:pt modelId="{3925E989-BDB3-4002-91E6-46FB709CAE7F}">
      <dgm:prSet phldrT="[Text]" custT="1"/>
      <dgm:spPr/>
      <dgm:t>
        <a:bodyPr/>
        <a:lstStyle/>
        <a:p>
          <a:endParaRPr lang="en-US" sz="2000" dirty="0" smtClean="0"/>
        </a:p>
        <a:p>
          <a:endParaRPr lang="en-US" sz="2000" dirty="0" smtClean="0"/>
        </a:p>
        <a:p>
          <a:endParaRPr lang="en-US" sz="2000" dirty="0" smtClean="0"/>
        </a:p>
        <a:p>
          <a:r>
            <a:rPr lang="en-US" sz="2000" dirty="0" smtClean="0"/>
            <a:t>TRANSFER POINT</a:t>
          </a:r>
          <a:endParaRPr lang="en-IN" sz="2000" dirty="0"/>
        </a:p>
      </dgm:t>
    </dgm:pt>
    <dgm:pt modelId="{6CA6839E-4093-45FC-A332-44FCBA763CDF}" type="parTrans" cxnId="{89A18E4E-F71A-45A9-867C-AC6916B95E7E}">
      <dgm:prSet/>
      <dgm:spPr/>
      <dgm:t>
        <a:bodyPr/>
        <a:lstStyle/>
        <a:p>
          <a:endParaRPr lang="en-IN"/>
        </a:p>
      </dgm:t>
    </dgm:pt>
    <dgm:pt modelId="{96895BAD-7C88-4AE1-9358-DA2C76CE7404}" type="sibTrans" cxnId="{89A18E4E-F71A-45A9-867C-AC6916B95E7E}">
      <dgm:prSet/>
      <dgm:spPr/>
      <dgm:t>
        <a:bodyPr/>
        <a:lstStyle/>
        <a:p>
          <a:endParaRPr lang="en-IN"/>
        </a:p>
      </dgm:t>
    </dgm:pt>
    <dgm:pt modelId="{23CB5BDF-E5F8-408F-984E-D264F9986721}">
      <dgm:prSet phldrT="[Text]" phldr="1"/>
      <dgm:spPr/>
      <dgm:t>
        <a:bodyPr/>
        <a:lstStyle/>
        <a:p>
          <a:endParaRPr lang="en-IN" dirty="0"/>
        </a:p>
      </dgm:t>
    </dgm:pt>
    <dgm:pt modelId="{CA710B08-7BDB-43D5-8A81-97BC9DE38091}" type="parTrans" cxnId="{75722CCA-905B-47D9-92A7-1CC194173C88}">
      <dgm:prSet/>
      <dgm:spPr/>
      <dgm:t>
        <a:bodyPr/>
        <a:lstStyle/>
        <a:p>
          <a:endParaRPr lang="en-IN"/>
        </a:p>
      </dgm:t>
    </dgm:pt>
    <dgm:pt modelId="{3AA1736F-DB7C-4A0A-9EC5-D772F913D20E}" type="sibTrans" cxnId="{75722CCA-905B-47D9-92A7-1CC194173C88}">
      <dgm:prSet/>
      <dgm:spPr/>
      <dgm:t>
        <a:bodyPr/>
        <a:lstStyle/>
        <a:p>
          <a:endParaRPr lang="en-IN"/>
        </a:p>
      </dgm:t>
    </dgm:pt>
    <dgm:pt modelId="{0AAED265-3EF9-49F8-A6CD-D8D96C0194FA}">
      <dgm:prSet phldrT="[Text]" custT="1"/>
      <dgm:spPr/>
      <dgm:t>
        <a:bodyPr/>
        <a:lstStyle/>
        <a:p>
          <a:endParaRPr lang="en-US" sz="2200" dirty="0" smtClean="0"/>
        </a:p>
        <a:p>
          <a:endParaRPr lang="en-US" sz="2200" dirty="0" smtClean="0"/>
        </a:p>
        <a:p>
          <a:endParaRPr lang="en-US" sz="2200" dirty="0" smtClean="0"/>
        </a:p>
        <a:p>
          <a:r>
            <a:rPr lang="en-US" sz="2000" dirty="0" smtClean="0"/>
            <a:t>CRUSHER</a:t>
          </a:r>
          <a:endParaRPr lang="en-IN" sz="2000" dirty="0"/>
        </a:p>
      </dgm:t>
    </dgm:pt>
    <dgm:pt modelId="{224C57AE-80E0-4485-9693-C25CB5BFC13E}" type="parTrans" cxnId="{434188C3-827C-436C-B265-E79B4E6FAEEC}">
      <dgm:prSet/>
      <dgm:spPr/>
      <dgm:t>
        <a:bodyPr/>
        <a:lstStyle/>
        <a:p>
          <a:endParaRPr lang="en-IN"/>
        </a:p>
      </dgm:t>
    </dgm:pt>
    <dgm:pt modelId="{81D7CCC0-E60A-4829-BEAA-5A1C479A671E}" type="sibTrans" cxnId="{434188C3-827C-436C-B265-E79B4E6FAEEC}">
      <dgm:prSet/>
      <dgm:spPr/>
      <dgm:t>
        <a:bodyPr/>
        <a:lstStyle/>
        <a:p>
          <a:endParaRPr lang="en-IN"/>
        </a:p>
      </dgm:t>
    </dgm:pt>
    <dgm:pt modelId="{ACFF4A74-8FEE-4F92-9E34-548553A2099F}" type="pres">
      <dgm:prSet presAssocID="{B79F86D5-982C-42FA-AF21-66DBBB3D1444}" presName="Name0" presStyleCnt="0">
        <dgm:presLayoutVars>
          <dgm:dir/>
          <dgm:animLvl val="lvl"/>
          <dgm:resizeHandles val="exact"/>
        </dgm:presLayoutVars>
      </dgm:prSet>
      <dgm:spPr/>
      <dgm:t>
        <a:bodyPr/>
        <a:lstStyle/>
        <a:p>
          <a:endParaRPr lang="en-IN"/>
        </a:p>
      </dgm:t>
    </dgm:pt>
    <dgm:pt modelId="{501EA525-4F8A-43C8-B5EF-09D0E1D5563E}" type="pres">
      <dgm:prSet presAssocID="{870E61DD-FB54-480D-96C3-DBDBD213FAE3}" presName="compositeNode" presStyleCnt="0">
        <dgm:presLayoutVars>
          <dgm:bulletEnabled val="1"/>
        </dgm:presLayoutVars>
      </dgm:prSet>
      <dgm:spPr/>
    </dgm:pt>
    <dgm:pt modelId="{2AF7B30A-55FC-4F6E-8E4D-12C21EF399DF}" type="pres">
      <dgm:prSet presAssocID="{870E61DD-FB54-480D-96C3-DBDBD213FAE3}" presName="bgRect" presStyleLbl="node1" presStyleIdx="0" presStyleCnt="3" custLinFactNeighborX="-23" custLinFactNeighborY="-1382"/>
      <dgm:spPr/>
      <dgm:t>
        <a:bodyPr/>
        <a:lstStyle/>
        <a:p>
          <a:endParaRPr lang="en-IN"/>
        </a:p>
      </dgm:t>
    </dgm:pt>
    <dgm:pt modelId="{9E5686B1-348B-452A-91BA-6FB841A1BC65}" type="pres">
      <dgm:prSet presAssocID="{870E61DD-FB54-480D-96C3-DBDBD213FAE3}" presName="parentNode" presStyleLbl="node1" presStyleIdx="0" presStyleCnt="3">
        <dgm:presLayoutVars>
          <dgm:chMax val="0"/>
          <dgm:bulletEnabled val="1"/>
        </dgm:presLayoutVars>
      </dgm:prSet>
      <dgm:spPr/>
      <dgm:t>
        <a:bodyPr/>
        <a:lstStyle/>
        <a:p>
          <a:endParaRPr lang="en-IN"/>
        </a:p>
      </dgm:t>
    </dgm:pt>
    <dgm:pt modelId="{2919704A-FEF6-4D22-97DA-6E1F9817BAD5}" type="pres">
      <dgm:prSet presAssocID="{870E61DD-FB54-480D-96C3-DBDBD213FAE3}" presName="childNode" presStyleLbl="node1" presStyleIdx="0" presStyleCnt="3">
        <dgm:presLayoutVars>
          <dgm:bulletEnabled val="1"/>
        </dgm:presLayoutVars>
      </dgm:prSet>
      <dgm:spPr/>
      <dgm:t>
        <a:bodyPr/>
        <a:lstStyle/>
        <a:p>
          <a:endParaRPr lang="en-IN"/>
        </a:p>
      </dgm:t>
    </dgm:pt>
    <dgm:pt modelId="{7EC3294F-49B2-4F7E-B18A-6C9B1666CAC6}" type="pres">
      <dgm:prSet presAssocID="{A2FDD299-2C28-4B24-9602-4420565959FD}" presName="hSp" presStyleCnt="0"/>
      <dgm:spPr/>
    </dgm:pt>
    <dgm:pt modelId="{4CC37D76-EB28-4D6D-B3E9-6E666865B48B}" type="pres">
      <dgm:prSet presAssocID="{A2FDD299-2C28-4B24-9602-4420565959FD}" presName="vProcSp" presStyleCnt="0"/>
      <dgm:spPr/>
    </dgm:pt>
    <dgm:pt modelId="{68CA66C8-D0DE-4760-B57C-179B5306A1C4}" type="pres">
      <dgm:prSet presAssocID="{A2FDD299-2C28-4B24-9602-4420565959FD}" presName="vSp1" presStyleCnt="0"/>
      <dgm:spPr/>
    </dgm:pt>
    <dgm:pt modelId="{859EC9DA-1110-4284-8F64-1D7CAB1DBD41}" type="pres">
      <dgm:prSet presAssocID="{A2FDD299-2C28-4B24-9602-4420565959FD}" presName="simulatedConn" presStyleLbl="solidFgAcc1" presStyleIdx="0" presStyleCnt="2"/>
      <dgm:spPr/>
    </dgm:pt>
    <dgm:pt modelId="{5F55306C-0D90-44C6-828A-DB2F2BC73901}" type="pres">
      <dgm:prSet presAssocID="{A2FDD299-2C28-4B24-9602-4420565959FD}" presName="vSp2" presStyleCnt="0"/>
      <dgm:spPr/>
    </dgm:pt>
    <dgm:pt modelId="{B24E4249-2AA7-4D98-B82F-79B9530CFE91}" type="pres">
      <dgm:prSet presAssocID="{A2FDD299-2C28-4B24-9602-4420565959FD}" presName="sibTrans" presStyleCnt="0"/>
      <dgm:spPr/>
    </dgm:pt>
    <dgm:pt modelId="{5903A460-46DD-4A3A-A089-1B9DAE2D7DFC}" type="pres">
      <dgm:prSet presAssocID="{5850BE57-122C-4F03-8735-B5B1DA87B79F}" presName="compositeNode" presStyleCnt="0">
        <dgm:presLayoutVars>
          <dgm:bulletEnabled val="1"/>
        </dgm:presLayoutVars>
      </dgm:prSet>
      <dgm:spPr/>
    </dgm:pt>
    <dgm:pt modelId="{CCD3E679-079D-40C1-8D8B-3DF4607757F1}" type="pres">
      <dgm:prSet presAssocID="{5850BE57-122C-4F03-8735-B5B1DA87B79F}" presName="bgRect" presStyleLbl="node1" presStyleIdx="1" presStyleCnt="3" custScaleX="106061" custScaleY="94269" custLinFactNeighborX="-803" custLinFactNeighborY="2454"/>
      <dgm:spPr/>
      <dgm:t>
        <a:bodyPr/>
        <a:lstStyle/>
        <a:p>
          <a:endParaRPr lang="en-IN"/>
        </a:p>
      </dgm:t>
    </dgm:pt>
    <dgm:pt modelId="{2BD191E1-1E48-48DC-87F4-A85BEE061179}" type="pres">
      <dgm:prSet presAssocID="{5850BE57-122C-4F03-8735-B5B1DA87B79F}" presName="parentNode" presStyleLbl="node1" presStyleIdx="1" presStyleCnt="3">
        <dgm:presLayoutVars>
          <dgm:chMax val="0"/>
          <dgm:bulletEnabled val="1"/>
        </dgm:presLayoutVars>
      </dgm:prSet>
      <dgm:spPr/>
      <dgm:t>
        <a:bodyPr/>
        <a:lstStyle/>
        <a:p>
          <a:endParaRPr lang="en-IN"/>
        </a:p>
      </dgm:t>
    </dgm:pt>
    <dgm:pt modelId="{E42A0F66-D169-46CE-B92C-4776C48C4ACD}" type="pres">
      <dgm:prSet presAssocID="{5850BE57-122C-4F03-8735-B5B1DA87B79F}" presName="childNode" presStyleLbl="node1" presStyleIdx="1" presStyleCnt="3">
        <dgm:presLayoutVars>
          <dgm:bulletEnabled val="1"/>
        </dgm:presLayoutVars>
      </dgm:prSet>
      <dgm:spPr/>
      <dgm:t>
        <a:bodyPr/>
        <a:lstStyle/>
        <a:p>
          <a:endParaRPr lang="en-IN"/>
        </a:p>
      </dgm:t>
    </dgm:pt>
    <dgm:pt modelId="{98182732-1A45-4EE7-A903-ACEA78211D84}" type="pres">
      <dgm:prSet presAssocID="{F6B80306-41D2-456A-BF7D-E052F5DCADF4}" presName="hSp" presStyleCnt="0"/>
      <dgm:spPr/>
    </dgm:pt>
    <dgm:pt modelId="{FFFE31A2-FF34-475F-84F5-99E1D410BFEB}" type="pres">
      <dgm:prSet presAssocID="{F6B80306-41D2-456A-BF7D-E052F5DCADF4}" presName="vProcSp" presStyleCnt="0"/>
      <dgm:spPr/>
    </dgm:pt>
    <dgm:pt modelId="{950F76D8-C1A9-4461-AD0F-7308FE5B77B4}" type="pres">
      <dgm:prSet presAssocID="{F6B80306-41D2-456A-BF7D-E052F5DCADF4}" presName="vSp1" presStyleCnt="0"/>
      <dgm:spPr/>
    </dgm:pt>
    <dgm:pt modelId="{CCDC0A2A-B19C-4C01-9E75-F7A47644BC5F}" type="pres">
      <dgm:prSet presAssocID="{F6B80306-41D2-456A-BF7D-E052F5DCADF4}" presName="simulatedConn" presStyleLbl="solidFgAcc1" presStyleIdx="1" presStyleCnt="2"/>
      <dgm:spPr/>
    </dgm:pt>
    <dgm:pt modelId="{93A98419-26B0-4B86-AC44-E24DD516E06E}" type="pres">
      <dgm:prSet presAssocID="{F6B80306-41D2-456A-BF7D-E052F5DCADF4}" presName="vSp2" presStyleCnt="0"/>
      <dgm:spPr/>
    </dgm:pt>
    <dgm:pt modelId="{584AFB23-1489-4DA9-84F6-F610B17AD9FB}" type="pres">
      <dgm:prSet presAssocID="{F6B80306-41D2-456A-BF7D-E052F5DCADF4}" presName="sibTrans" presStyleCnt="0"/>
      <dgm:spPr/>
    </dgm:pt>
    <dgm:pt modelId="{8903A3EA-FB91-4201-A650-D41D9EABD5DA}" type="pres">
      <dgm:prSet presAssocID="{23CB5BDF-E5F8-408F-984E-D264F9986721}" presName="compositeNode" presStyleCnt="0">
        <dgm:presLayoutVars>
          <dgm:bulletEnabled val="1"/>
        </dgm:presLayoutVars>
      </dgm:prSet>
      <dgm:spPr/>
    </dgm:pt>
    <dgm:pt modelId="{312E0029-AEFD-4BB7-89F4-F3238461E7B9}" type="pres">
      <dgm:prSet presAssocID="{23CB5BDF-E5F8-408F-984E-D264F9986721}" presName="bgRect" presStyleLbl="node1" presStyleIdx="2" presStyleCnt="3" custLinFactNeighborX="5101" custLinFactNeighborY="-1382"/>
      <dgm:spPr/>
      <dgm:t>
        <a:bodyPr/>
        <a:lstStyle/>
        <a:p>
          <a:endParaRPr lang="en-IN"/>
        </a:p>
      </dgm:t>
    </dgm:pt>
    <dgm:pt modelId="{B2734D8B-1DDB-4212-8C3E-0EAEBFEE150E}" type="pres">
      <dgm:prSet presAssocID="{23CB5BDF-E5F8-408F-984E-D264F9986721}" presName="parentNode" presStyleLbl="node1" presStyleIdx="2" presStyleCnt="3">
        <dgm:presLayoutVars>
          <dgm:chMax val="0"/>
          <dgm:bulletEnabled val="1"/>
        </dgm:presLayoutVars>
      </dgm:prSet>
      <dgm:spPr/>
      <dgm:t>
        <a:bodyPr/>
        <a:lstStyle/>
        <a:p>
          <a:endParaRPr lang="en-IN"/>
        </a:p>
      </dgm:t>
    </dgm:pt>
    <dgm:pt modelId="{9A3267F7-3521-4AB6-B691-4B0FFB4A78A4}" type="pres">
      <dgm:prSet presAssocID="{23CB5BDF-E5F8-408F-984E-D264F9986721}" presName="childNode" presStyleLbl="node1" presStyleIdx="2" presStyleCnt="3">
        <dgm:presLayoutVars>
          <dgm:bulletEnabled val="1"/>
        </dgm:presLayoutVars>
      </dgm:prSet>
      <dgm:spPr/>
      <dgm:t>
        <a:bodyPr/>
        <a:lstStyle/>
        <a:p>
          <a:endParaRPr lang="en-IN"/>
        </a:p>
      </dgm:t>
    </dgm:pt>
  </dgm:ptLst>
  <dgm:cxnLst>
    <dgm:cxn modelId="{558D996D-2775-4AD6-B9C6-FD5A8AB86594}" srcId="{B79F86D5-982C-42FA-AF21-66DBBB3D1444}" destId="{870E61DD-FB54-480D-96C3-DBDBD213FAE3}" srcOrd="0" destOrd="0" parTransId="{8FDDDB3D-ACEB-4B80-B26D-0476D2083122}" sibTransId="{A2FDD299-2C28-4B24-9602-4420565959FD}"/>
    <dgm:cxn modelId="{72897FE6-BE9C-4AEC-84F8-D3E8DF1EEA94}" type="presOf" srcId="{5850BE57-122C-4F03-8735-B5B1DA87B79F}" destId="{CCD3E679-079D-40C1-8D8B-3DF4607757F1}" srcOrd="0" destOrd="0" presId="urn:microsoft.com/office/officeart/2005/8/layout/hProcess7"/>
    <dgm:cxn modelId="{8475D7F2-606F-4717-9ACF-20B253289A7B}" srcId="{B79F86D5-982C-42FA-AF21-66DBBB3D1444}" destId="{5850BE57-122C-4F03-8735-B5B1DA87B79F}" srcOrd="1" destOrd="0" parTransId="{7C7163AA-176C-4DCD-A05F-CA3CFC1154FB}" sibTransId="{F6B80306-41D2-456A-BF7D-E052F5DCADF4}"/>
    <dgm:cxn modelId="{DADB4F22-75F5-4465-940E-F450D017D0AE}" type="presOf" srcId="{0AAED265-3EF9-49F8-A6CD-D8D96C0194FA}" destId="{9A3267F7-3521-4AB6-B691-4B0FFB4A78A4}" srcOrd="0" destOrd="0" presId="urn:microsoft.com/office/officeart/2005/8/layout/hProcess7"/>
    <dgm:cxn modelId="{2D9E6454-AF30-42EF-BC24-E069430B5B8A}" type="presOf" srcId="{23CB5BDF-E5F8-408F-984E-D264F9986721}" destId="{312E0029-AEFD-4BB7-89F4-F3238461E7B9}" srcOrd="0" destOrd="0" presId="urn:microsoft.com/office/officeart/2005/8/layout/hProcess7"/>
    <dgm:cxn modelId="{2A4F188D-8C8A-416D-B897-AD3B696B7AA0}" type="presOf" srcId="{5850BE57-122C-4F03-8735-B5B1DA87B79F}" destId="{2BD191E1-1E48-48DC-87F4-A85BEE061179}" srcOrd="1" destOrd="0" presId="urn:microsoft.com/office/officeart/2005/8/layout/hProcess7"/>
    <dgm:cxn modelId="{75722CCA-905B-47D9-92A7-1CC194173C88}" srcId="{B79F86D5-982C-42FA-AF21-66DBBB3D1444}" destId="{23CB5BDF-E5F8-408F-984E-D264F9986721}" srcOrd="2" destOrd="0" parTransId="{CA710B08-7BDB-43D5-8A81-97BC9DE38091}" sibTransId="{3AA1736F-DB7C-4A0A-9EC5-D772F913D20E}"/>
    <dgm:cxn modelId="{F8C67C3B-14BA-4BEB-AA77-A17173F6A059}" type="presOf" srcId="{B79F86D5-982C-42FA-AF21-66DBBB3D1444}" destId="{ACFF4A74-8FEE-4F92-9E34-548553A2099F}" srcOrd="0" destOrd="0" presId="urn:microsoft.com/office/officeart/2005/8/layout/hProcess7"/>
    <dgm:cxn modelId="{1AD58C43-2E1A-4CD8-9D3A-D8B2D199FB98}" type="presOf" srcId="{23CB5BDF-E5F8-408F-984E-D264F9986721}" destId="{B2734D8B-1DDB-4212-8C3E-0EAEBFEE150E}" srcOrd="1" destOrd="0" presId="urn:microsoft.com/office/officeart/2005/8/layout/hProcess7"/>
    <dgm:cxn modelId="{606A0201-B4DC-4376-B39E-0C4DA57CDAA2}" srcId="{870E61DD-FB54-480D-96C3-DBDBD213FAE3}" destId="{8064CA26-3436-477E-8852-4CD61DE461D0}" srcOrd="0" destOrd="0" parTransId="{7AAF39CE-CF82-4269-931E-EEC99F37BC2B}" sibTransId="{98F49CB9-8C9B-471D-9371-3F7514071A43}"/>
    <dgm:cxn modelId="{434188C3-827C-436C-B265-E79B4E6FAEEC}" srcId="{23CB5BDF-E5F8-408F-984E-D264F9986721}" destId="{0AAED265-3EF9-49F8-A6CD-D8D96C0194FA}" srcOrd="0" destOrd="0" parTransId="{224C57AE-80E0-4485-9693-C25CB5BFC13E}" sibTransId="{81D7CCC0-E60A-4829-BEAA-5A1C479A671E}"/>
    <dgm:cxn modelId="{54FF4B42-CA0F-4B49-9157-7250111B1994}" type="presOf" srcId="{3925E989-BDB3-4002-91E6-46FB709CAE7F}" destId="{E42A0F66-D169-46CE-B92C-4776C48C4ACD}" srcOrd="0" destOrd="0" presId="urn:microsoft.com/office/officeart/2005/8/layout/hProcess7"/>
    <dgm:cxn modelId="{89A18E4E-F71A-45A9-867C-AC6916B95E7E}" srcId="{5850BE57-122C-4F03-8735-B5B1DA87B79F}" destId="{3925E989-BDB3-4002-91E6-46FB709CAE7F}" srcOrd="0" destOrd="0" parTransId="{6CA6839E-4093-45FC-A332-44FCBA763CDF}" sibTransId="{96895BAD-7C88-4AE1-9358-DA2C76CE7404}"/>
    <dgm:cxn modelId="{B4FB3A80-2779-4967-8888-D3AB59D5ACE2}" type="presOf" srcId="{8064CA26-3436-477E-8852-4CD61DE461D0}" destId="{2919704A-FEF6-4D22-97DA-6E1F9817BAD5}" srcOrd="0" destOrd="0" presId="urn:microsoft.com/office/officeart/2005/8/layout/hProcess7"/>
    <dgm:cxn modelId="{1C88C9D3-E42E-4B93-9C57-DD3DE819B5FD}" type="presOf" srcId="{870E61DD-FB54-480D-96C3-DBDBD213FAE3}" destId="{2AF7B30A-55FC-4F6E-8E4D-12C21EF399DF}" srcOrd="0" destOrd="0" presId="urn:microsoft.com/office/officeart/2005/8/layout/hProcess7"/>
    <dgm:cxn modelId="{C7CB9C02-8E1E-44C2-85D2-1D71DEE8C6A5}" type="presOf" srcId="{870E61DD-FB54-480D-96C3-DBDBD213FAE3}" destId="{9E5686B1-348B-452A-91BA-6FB841A1BC65}" srcOrd="1" destOrd="0" presId="urn:microsoft.com/office/officeart/2005/8/layout/hProcess7"/>
    <dgm:cxn modelId="{6A30BA45-D115-4FC0-90BE-5077C5E1694D}" type="presParOf" srcId="{ACFF4A74-8FEE-4F92-9E34-548553A2099F}" destId="{501EA525-4F8A-43C8-B5EF-09D0E1D5563E}" srcOrd="0" destOrd="0" presId="urn:microsoft.com/office/officeart/2005/8/layout/hProcess7"/>
    <dgm:cxn modelId="{800CC53E-970B-4826-BBD6-7FA83DF5B0E8}" type="presParOf" srcId="{501EA525-4F8A-43C8-B5EF-09D0E1D5563E}" destId="{2AF7B30A-55FC-4F6E-8E4D-12C21EF399DF}" srcOrd="0" destOrd="0" presId="urn:microsoft.com/office/officeart/2005/8/layout/hProcess7"/>
    <dgm:cxn modelId="{97E1AB7E-36C9-4E33-A512-C2AF7FBA8F44}" type="presParOf" srcId="{501EA525-4F8A-43C8-B5EF-09D0E1D5563E}" destId="{9E5686B1-348B-452A-91BA-6FB841A1BC65}" srcOrd="1" destOrd="0" presId="urn:microsoft.com/office/officeart/2005/8/layout/hProcess7"/>
    <dgm:cxn modelId="{25291EBB-0505-4E7E-9C28-ED9688BD29C6}" type="presParOf" srcId="{501EA525-4F8A-43C8-B5EF-09D0E1D5563E}" destId="{2919704A-FEF6-4D22-97DA-6E1F9817BAD5}" srcOrd="2" destOrd="0" presId="urn:microsoft.com/office/officeart/2005/8/layout/hProcess7"/>
    <dgm:cxn modelId="{7DFDC7B3-4E38-4577-A6C3-ADEC9B450C29}" type="presParOf" srcId="{ACFF4A74-8FEE-4F92-9E34-548553A2099F}" destId="{7EC3294F-49B2-4F7E-B18A-6C9B1666CAC6}" srcOrd="1" destOrd="0" presId="urn:microsoft.com/office/officeart/2005/8/layout/hProcess7"/>
    <dgm:cxn modelId="{1D121410-7349-42F6-A5D1-78AEF2D722A5}" type="presParOf" srcId="{ACFF4A74-8FEE-4F92-9E34-548553A2099F}" destId="{4CC37D76-EB28-4D6D-B3E9-6E666865B48B}" srcOrd="2" destOrd="0" presId="urn:microsoft.com/office/officeart/2005/8/layout/hProcess7"/>
    <dgm:cxn modelId="{BCD1E115-4105-456F-BAA1-1C37C475163C}" type="presParOf" srcId="{4CC37D76-EB28-4D6D-B3E9-6E666865B48B}" destId="{68CA66C8-D0DE-4760-B57C-179B5306A1C4}" srcOrd="0" destOrd="0" presId="urn:microsoft.com/office/officeart/2005/8/layout/hProcess7"/>
    <dgm:cxn modelId="{1AA922F7-B64D-415E-AFD6-377D69541DBD}" type="presParOf" srcId="{4CC37D76-EB28-4D6D-B3E9-6E666865B48B}" destId="{859EC9DA-1110-4284-8F64-1D7CAB1DBD41}" srcOrd="1" destOrd="0" presId="urn:microsoft.com/office/officeart/2005/8/layout/hProcess7"/>
    <dgm:cxn modelId="{1AE734E5-2A8C-4E17-85E8-FAA1BBB55DDD}" type="presParOf" srcId="{4CC37D76-EB28-4D6D-B3E9-6E666865B48B}" destId="{5F55306C-0D90-44C6-828A-DB2F2BC73901}" srcOrd="2" destOrd="0" presId="urn:microsoft.com/office/officeart/2005/8/layout/hProcess7"/>
    <dgm:cxn modelId="{C09280D9-0FDE-4F84-B861-DA4E239E8492}" type="presParOf" srcId="{ACFF4A74-8FEE-4F92-9E34-548553A2099F}" destId="{B24E4249-2AA7-4D98-B82F-79B9530CFE91}" srcOrd="3" destOrd="0" presId="urn:microsoft.com/office/officeart/2005/8/layout/hProcess7"/>
    <dgm:cxn modelId="{1612F85D-1E98-4146-AAE0-97C23258B998}" type="presParOf" srcId="{ACFF4A74-8FEE-4F92-9E34-548553A2099F}" destId="{5903A460-46DD-4A3A-A089-1B9DAE2D7DFC}" srcOrd="4" destOrd="0" presId="urn:microsoft.com/office/officeart/2005/8/layout/hProcess7"/>
    <dgm:cxn modelId="{9F93F9B2-55FC-43EC-8A07-4458800DFF18}" type="presParOf" srcId="{5903A460-46DD-4A3A-A089-1B9DAE2D7DFC}" destId="{CCD3E679-079D-40C1-8D8B-3DF4607757F1}" srcOrd="0" destOrd="0" presId="urn:microsoft.com/office/officeart/2005/8/layout/hProcess7"/>
    <dgm:cxn modelId="{A5D54271-A923-431B-8489-32AF4B70FEA6}" type="presParOf" srcId="{5903A460-46DD-4A3A-A089-1B9DAE2D7DFC}" destId="{2BD191E1-1E48-48DC-87F4-A85BEE061179}" srcOrd="1" destOrd="0" presId="urn:microsoft.com/office/officeart/2005/8/layout/hProcess7"/>
    <dgm:cxn modelId="{63075349-89D8-490B-BF77-0AF57E7D55E8}" type="presParOf" srcId="{5903A460-46DD-4A3A-A089-1B9DAE2D7DFC}" destId="{E42A0F66-D169-46CE-B92C-4776C48C4ACD}" srcOrd="2" destOrd="0" presId="urn:microsoft.com/office/officeart/2005/8/layout/hProcess7"/>
    <dgm:cxn modelId="{92424A0C-7F9D-4E89-A6A1-30FE27C3C2CB}" type="presParOf" srcId="{ACFF4A74-8FEE-4F92-9E34-548553A2099F}" destId="{98182732-1A45-4EE7-A903-ACEA78211D84}" srcOrd="5" destOrd="0" presId="urn:microsoft.com/office/officeart/2005/8/layout/hProcess7"/>
    <dgm:cxn modelId="{21B40B7A-CAFD-49FB-B76E-F0DD58EB300D}" type="presParOf" srcId="{ACFF4A74-8FEE-4F92-9E34-548553A2099F}" destId="{FFFE31A2-FF34-475F-84F5-99E1D410BFEB}" srcOrd="6" destOrd="0" presId="urn:microsoft.com/office/officeart/2005/8/layout/hProcess7"/>
    <dgm:cxn modelId="{EF7D9E25-DE29-4B15-9999-EB19C9033486}" type="presParOf" srcId="{FFFE31A2-FF34-475F-84F5-99E1D410BFEB}" destId="{950F76D8-C1A9-4461-AD0F-7308FE5B77B4}" srcOrd="0" destOrd="0" presId="urn:microsoft.com/office/officeart/2005/8/layout/hProcess7"/>
    <dgm:cxn modelId="{F52BD5C9-A840-4F3B-B608-F022598A2D33}" type="presParOf" srcId="{FFFE31A2-FF34-475F-84F5-99E1D410BFEB}" destId="{CCDC0A2A-B19C-4C01-9E75-F7A47644BC5F}" srcOrd="1" destOrd="0" presId="urn:microsoft.com/office/officeart/2005/8/layout/hProcess7"/>
    <dgm:cxn modelId="{78AA6BD2-79F0-439A-8C88-2F4CD2425BEA}" type="presParOf" srcId="{FFFE31A2-FF34-475F-84F5-99E1D410BFEB}" destId="{93A98419-26B0-4B86-AC44-E24DD516E06E}" srcOrd="2" destOrd="0" presId="urn:microsoft.com/office/officeart/2005/8/layout/hProcess7"/>
    <dgm:cxn modelId="{B72A89E7-9CBA-4B5B-9159-ED3614F9A585}" type="presParOf" srcId="{ACFF4A74-8FEE-4F92-9E34-548553A2099F}" destId="{584AFB23-1489-4DA9-84F6-F610B17AD9FB}" srcOrd="7" destOrd="0" presId="urn:microsoft.com/office/officeart/2005/8/layout/hProcess7"/>
    <dgm:cxn modelId="{8D17FF73-888D-4C06-AB7E-8392B8942075}" type="presParOf" srcId="{ACFF4A74-8FEE-4F92-9E34-548553A2099F}" destId="{8903A3EA-FB91-4201-A650-D41D9EABD5DA}" srcOrd="8" destOrd="0" presId="urn:microsoft.com/office/officeart/2005/8/layout/hProcess7"/>
    <dgm:cxn modelId="{E3AC6948-ACB5-42D0-920A-DAD941ADCFAA}" type="presParOf" srcId="{8903A3EA-FB91-4201-A650-D41D9EABD5DA}" destId="{312E0029-AEFD-4BB7-89F4-F3238461E7B9}" srcOrd="0" destOrd="0" presId="urn:microsoft.com/office/officeart/2005/8/layout/hProcess7"/>
    <dgm:cxn modelId="{9EBABAF4-62EF-4D82-A18E-D2F4C17EBBFD}" type="presParOf" srcId="{8903A3EA-FB91-4201-A650-D41D9EABD5DA}" destId="{B2734D8B-1DDB-4212-8C3E-0EAEBFEE150E}" srcOrd="1" destOrd="0" presId="urn:microsoft.com/office/officeart/2005/8/layout/hProcess7"/>
    <dgm:cxn modelId="{91FCFD8D-052C-47D7-AE0C-4D250E46C6DF}" type="presParOf" srcId="{8903A3EA-FB91-4201-A650-D41D9EABD5DA}" destId="{9A3267F7-3521-4AB6-B691-4B0FFB4A78A4}" srcOrd="2" destOrd="0" presId="urn:microsoft.com/office/officeart/2005/8/layout/hProcess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F7B30A-55FC-4F6E-8E4D-12C21EF399DF}">
      <dsp:nvSpPr>
        <dsp:cNvPr id="0" name=""/>
        <dsp:cNvSpPr/>
      </dsp:nvSpPr>
      <dsp:spPr>
        <a:xfrm>
          <a:off x="417" y="95857"/>
          <a:ext cx="1946671" cy="2336006"/>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endParaRPr lang="en-IN" sz="2200" kern="1200" dirty="0"/>
        </a:p>
      </dsp:txBody>
      <dsp:txXfrm rot="16200000">
        <a:off x="-762678" y="858952"/>
        <a:ext cx="1915525" cy="389334"/>
      </dsp:txXfrm>
    </dsp:sp>
    <dsp:sp modelId="{2919704A-FEF6-4D22-97DA-6E1F9817BAD5}">
      <dsp:nvSpPr>
        <dsp:cNvPr id="0" name=""/>
        <dsp:cNvSpPr/>
      </dsp:nvSpPr>
      <dsp:spPr>
        <a:xfrm>
          <a:off x="389751" y="95857"/>
          <a:ext cx="1450270" cy="233600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lvl="0" algn="l" defTabSz="755650">
            <a:lnSpc>
              <a:spcPct val="90000"/>
            </a:lnSpc>
            <a:spcBef>
              <a:spcPct val="0"/>
            </a:spcBef>
            <a:spcAft>
              <a:spcPct val="35000"/>
            </a:spcAft>
          </a:pPr>
          <a:endParaRPr lang="en-US" sz="1700" kern="1200" dirty="0" smtClean="0"/>
        </a:p>
        <a:p>
          <a:pPr lvl="0" algn="l" defTabSz="755650">
            <a:lnSpc>
              <a:spcPct val="90000"/>
            </a:lnSpc>
            <a:spcBef>
              <a:spcPct val="0"/>
            </a:spcBef>
            <a:spcAft>
              <a:spcPct val="35000"/>
            </a:spcAft>
          </a:pPr>
          <a:endParaRPr lang="en-US" sz="1700" kern="1200" dirty="0" smtClean="0"/>
        </a:p>
        <a:p>
          <a:pPr lvl="0" algn="l" defTabSz="755650">
            <a:lnSpc>
              <a:spcPct val="90000"/>
            </a:lnSpc>
            <a:spcBef>
              <a:spcPct val="0"/>
            </a:spcBef>
            <a:spcAft>
              <a:spcPct val="35000"/>
            </a:spcAft>
          </a:pPr>
          <a:endParaRPr lang="en-US" sz="1700" kern="1200" dirty="0" smtClean="0"/>
        </a:p>
        <a:p>
          <a:pPr lvl="0" algn="l" defTabSz="755650">
            <a:lnSpc>
              <a:spcPct val="90000"/>
            </a:lnSpc>
            <a:spcBef>
              <a:spcPct val="0"/>
            </a:spcBef>
            <a:spcAft>
              <a:spcPct val="35000"/>
            </a:spcAft>
          </a:pPr>
          <a:r>
            <a:rPr lang="en-US" sz="2000" kern="1200" dirty="0" smtClean="0"/>
            <a:t>DRAW POINT</a:t>
          </a:r>
          <a:endParaRPr lang="en-IN" sz="2000" kern="1200" dirty="0"/>
        </a:p>
      </dsp:txBody>
      <dsp:txXfrm>
        <a:off x="389751" y="95857"/>
        <a:ext cx="1450270" cy="2336006"/>
      </dsp:txXfrm>
    </dsp:sp>
    <dsp:sp modelId="{CCD3E679-079D-40C1-8D8B-3DF4607757F1}">
      <dsp:nvSpPr>
        <dsp:cNvPr id="0" name=""/>
        <dsp:cNvSpPr/>
      </dsp:nvSpPr>
      <dsp:spPr>
        <a:xfrm>
          <a:off x="2000038" y="185466"/>
          <a:ext cx="2064659" cy="2202129"/>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IN" sz="2400" kern="1200" dirty="0"/>
        </a:p>
      </dsp:txBody>
      <dsp:txXfrm rot="16200000">
        <a:off x="1303631" y="881873"/>
        <a:ext cx="1805746" cy="412931"/>
      </dsp:txXfrm>
    </dsp:sp>
    <dsp:sp modelId="{859EC9DA-1110-4284-8F64-1D7CAB1DBD41}">
      <dsp:nvSpPr>
        <dsp:cNvPr id="0" name=""/>
        <dsp:cNvSpPr/>
      </dsp:nvSpPr>
      <dsp:spPr>
        <a:xfrm rot="5400000">
          <a:off x="1853760" y="1984646"/>
          <a:ext cx="343286" cy="292000"/>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2A0F66-D169-46CE-B92C-4776C48C4ACD}">
      <dsp:nvSpPr>
        <dsp:cNvPr id="0" name=""/>
        <dsp:cNvSpPr/>
      </dsp:nvSpPr>
      <dsp:spPr>
        <a:xfrm>
          <a:off x="2404416" y="185466"/>
          <a:ext cx="1538171" cy="22021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r>
            <a:rPr lang="en-US" sz="2000" kern="1200" dirty="0" smtClean="0"/>
            <a:t>TRANSFER POINT</a:t>
          </a:r>
          <a:endParaRPr lang="en-IN" sz="2000" kern="1200" dirty="0"/>
        </a:p>
      </dsp:txBody>
      <dsp:txXfrm>
        <a:off x="2404416" y="185466"/>
        <a:ext cx="1538171" cy="2202129"/>
      </dsp:txXfrm>
    </dsp:sp>
    <dsp:sp modelId="{312E0029-AEFD-4BB7-89F4-F3238461E7B9}">
      <dsp:nvSpPr>
        <dsp:cNvPr id="0" name=""/>
        <dsp:cNvSpPr/>
      </dsp:nvSpPr>
      <dsp:spPr>
        <a:xfrm>
          <a:off x="4149328" y="95857"/>
          <a:ext cx="1946671" cy="2336006"/>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endParaRPr lang="en-IN" sz="2200" kern="1200" dirty="0"/>
        </a:p>
      </dsp:txBody>
      <dsp:txXfrm rot="16200000">
        <a:off x="3386232" y="858952"/>
        <a:ext cx="1915525" cy="389334"/>
      </dsp:txXfrm>
    </dsp:sp>
    <dsp:sp modelId="{CCDC0A2A-B19C-4C01-9E75-F7A47644BC5F}">
      <dsp:nvSpPr>
        <dsp:cNvPr id="0" name=""/>
        <dsp:cNvSpPr/>
      </dsp:nvSpPr>
      <dsp:spPr>
        <a:xfrm rot="5400000">
          <a:off x="3986553" y="1984646"/>
          <a:ext cx="343286" cy="292000"/>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3267F7-3521-4AB6-B691-4B0FFB4A78A4}">
      <dsp:nvSpPr>
        <dsp:cNvPr id="0" name=""/>
        <dsp:cNvSpPr/>
      </dsp:nvSpPr>
      <dsp:spPr>
        <a:xfrm>
          <a:off x="4538662" y="95857"/>
          <a:ext cx="1450270" cy="233600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endParaRPr lang="en-US" sz="2200" kern="1200" dirty="0" smtClean="0"/>
        </a:p>
        <a:p>
          <a:pPr lvl="0" algn="l" defTabSz="977900">
            <a:lnSpc>
              <a:spcPct val="90000"/>
            </a:lnSpc>
            <a:spcBef>
              <a:spcPct val="0"/>
            </a:spcBef>
            <a:spcAft>
              <a:spcPct val="35000"/>
            </a:spcAft>
          </a:pPr>
          <a:endParaRPr lang="en-US" sz="2200" kern="1200" dirty="0" smtClean="0"/>
        </a:p>
        <a:p>
          <a:pPr lvl="0" algn="l" defTabSz="977900">
            <a:lnSpc>
              <a:spcPct val="90000"/>
            </a:lnSpc>
            <a:spcBef>
              <a:spcPct val="0"/>
            </a:spcBef>
            <a:spcAft>
              <a:spcPct val="35000"/>
            </a:spcAft>
          </a:pPr>
          <a:endParaRPr lang="en-US" sz="2200" kern="1200" dirty="0" smtClean="0"/>
        </a:p>
        <a:p>
          <a:pPr lvl="0" algn="l" defTabSz="977900">
            <a:lnSpc>
              <a:spcPct val="90000"/>
            </a:lnSpc>
            <a:spcBef>
              <a:spcPct val="0"/>
            </a:spcBef>
            <a:spcAft>
              <a:spcPct val="35000"/>
            </a:spcAft>
          </a:pPr>
          <a:r>
            <a:rPr lang="en-US" sz="2000" kern="1200" dirty="0" smtClean="0"/>
            <a:t>CRUSHER</a:t>
          </a:r>
          <a:endParaRPr lang="en-IN" sz="2000" kern="1200" dirty="0"/>
        </a:p>
      </dsp:txBody>
      <dsp:txXfrm>
        <a:off x="4538662" y="95857"/>
        <a:ext cx="1450270" cy="233600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74002A-A9E9-4D95-A43C-2429D31E3E26}" type="datetimeFigureOut">
              <a:rPr lang="en-IN" smtClean="0"/>
              <a:pPr/>
              <a:t>13-09-2018</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B8DE0-4D8C-4B79-B5E6-618E0570DA98}"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0E3636-3EF4-4B10-AE6C-F0EEBDAA8FF2}" type="datetimeFigureOut">
              <a:rPr lang="en-US" smtClean="0"/>
              <a:pPr/>
              <a:t>13-Sep-18</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1B6881E-8C5E-42D3-9E13-5E5B29E0DD4A}"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0E3636-3EF4-4B10-AE6C-F0EEBDAA8FF2}" type="datetimeFigureOut">
              <a:rPr lang="en-US" smtClean="0"/>
              <a:pPr/>
              <a:t>13-Sep-18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1B6881E-8C5E-42D3-9E13-5E5B29E0DD4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0E3636-3EF4-4B10-AE6C-F0EEBDAA8FF2}" type="datetimeFigureOut">
              <a:rPr lang="en-US" smtClean="0"/>
              <a:pPr/>
              <a:t>13-Sep-18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1B6881E-8C5E-42D3-9E13-5E5B29E0DD4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0E3636-3EF4-4B10-AE6C-F0EEBDAA8FF2}" type="datetimeFigureOut">
              <a:rPr lang="en-US" smtClean="0"/>
              <a:pPr/>
              <a:t>13-Sep-18</a:t>
            </a:fld>
            <a:endParaRPr lang="en-IN" dirty="0"/>
          </a:p>
        </p:txBody>
      </p:sp>
      <p:sp>
        <p:nvSpPr>
          <p:cNvPr id="9" name="Slide Number Placeholder 8"/>
          <p:cNvSpPr>
            <a:spLocks noGrp="1"/>
          </p:cNvSpPr>
          <p:nvPr>
            <p:ph type="sldNum" sz="quarter" idx="15"/>
          </p:nvPr>
        </p:nvSpPr>
        <p:spPr/>
        <p:txBody>
          <a:bodyPr rtlCol="0"/>
          <a:lstStyle/>
          <a:p>
            <a:fld id="{31B6881E-8C5E-42D3-9E13-5E5B29E0DD4A}"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0E3636-3EF4-4B10-AE6C-F0EEBDAA8FF2}" type="datetimeFigureOut">
              <a:rPr lang="en-US" smtClean="0"/>
              <a:pPr/>
              <a:t>13-Sep-18</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31B6881E-8C5E-42D3-9E13-5E5B29E0DD4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0E3636-3EF4-4B10-AE6C-F0EEBDAA8FF2}" type="datetimeFigureOut">
              <a:rPr lang="en-US" smtClean="0"/>
              <a:pPr/>
              <a:t>13-Sep-18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1B6881E-8C5E-42D3-9E13-5E5B29E0DD4A}" type="slidenum">
              <a:rPr lang="en-IN" smtClean="0"/>
              <a:pPr/>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0E3636-3EF4-4B10-AE6C-F0EEBDAA8FF2}" type="datetimeFigureOut">
              <a:rPr lang="en-US" smtClean="0"/>
              <a:pPr/>
              <a:t>13-Sep-18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1B6881E-8C5E-42D3-9E13-5E5B29E0DD4A}" type="slidenum">
              <a:rPr lang="en-IN" smtClean="0"/>
              <a:pPr/>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0E3636-3EF4-4B10-AE6C-F0EEBDAA8FF2}" type="datetimeFigureOut">
              <a:rPr lang="en-US" smtClean="0"/>
              <a:pPr/>
              <a:t>13-Sep-18</a:t>
            </a:fld>
            <a:endParaRPr lang="en-IN" dirty="0"/>
          </a:p>
        </p:txBody>
      </p:sp>
      <p:sp>
        <p:nvSpPr>
          <p:cNvPr id="7" name="Slide Number Placeholder 6"/>
          <p:cNvSpPr>
            <a:spLocks noGrp="1"/>
          </p:cNvSpPr>
          <p:nvPr>
            <p:ph type="sldNum" sz="quarter" idx="11"/>
          </p:nvPr>
        </p:nvSpPr>
        <p:spPr/>
        <p:txBody>
          <a:bodyPr rtlCol="0"/>
          <a:lstStyle/>
          <a:p>
            <a:fld id="{31B6881E-8C5E-42D3-9E13-5E5B29E0DD4A}"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E3636-3EF4-4B10-AE6C-F0EEBDAA8FF2}" type="datetimeFigureOut">
              <a:rPr lang="en-US" smtClean="0"/>
              <a:pPr/>
              <a:t>13-Sep-18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1B6881E-8C5E-42D3-9E13-5E5B29E0DD4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0E3636-3EF4-4B10-AE6C-F0EEBDAA8FF2}" type="datetimeFigureOut">
              <a:rPr lang="en-US" smtClean="0"/>
              <a:pPr/>
              <a:t>13-Sep-18</a:t>
            </a:fld>
            <a:endParaRPr lang="en-IN" dirty="0"/>
          </a:p>
        </p:txBody>
      </p:sp>
      <p:sp>
        <p:nvSpPr>
          <p:cNvPr id="22" name="Slide Number Placeholder 21"/>
          <p:cNvSpPr>
            <a:spLocks noGrp="1"/>
          </p:cNvSpPr>
          <p:nvPr>
            <p:ph type="sldNum" sz="quarter" idx="15"/>
          </p:nvPr>
        </p:nvSpPr>
        <p:spPr/>
        <p:txBody>
          <a:bodyPr rtlCol="0"/>
          <a:lstStyle/>
          <a:p>
            <a:fld id="{31B6881E-8C5E-42D3-9E13-5E5B29E0DD4A}"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0E3636-3EF4-4B10-AE6C-F0EEBDAA8FF2}" type="datetimeFigureOut">
              <a:rPr lang="en-US" smtClean="0"/>
              <a:pPr/>
              <a:t>13-Sep-18</a:t>
            </a:fld>
            <a:endParaRPr lang="en-IN" dirty="0"/>
          </a:p>
        </p:txBody>
      </p:sp>
      <p:sp>
        <p:nvSpPr>
          <p:cNvPr id="18" name="Slide Number Placeholder 17"/>
          <p:cNvSpPr>
            <a:spLocks noGrp="1"/>
          </p:cNvSpPr>
          <p:nvPr>
            <p:ph type="sldNum" sz="quarter" idx="11"/>
          </p:nvPr>
        </p:nvSpPr>
        <p:spPr/>
        <p:txBody>
          <a:bodyPr rtlCol="0"/>
          <a:lstStyle/>
          <a:p>
            <a:fld id="{31B6881E-8C5E-42D3-9E13-5E5B29E0DD4A}"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0E3636-3EF4-4B10-AE6C-F0EEBDAA8FF2}" type="datetimeFigureOut">
              <a:rPr lang="en-US" smtClean="0"/>
              <a:pPr/>
              <a:t>13-Sep-18</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1B6881E-8C5E-42D3-9E13-5E5B29E0DD4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smene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Methodology-Optimization of autonomous vehicle</a:t>
            </a:r>
            <a:endParaRPr lang="en-IN" dirty="0"/>
          </a:p>
        </p:txBody>
      </p:sp>
      <p:sp>
        <p:nvSpPr>
          <p:cNvPr id="3" name="Content Placeholder 2"/>
          <p:cNvSpPr>
            <a:spLocks noGrp="1"/>
          </p:cNvSpPr>
          <p:nvPr>
            <p:ph sz="quarter" idx="1"/>
          </p:nvPr>
        </p:nvSpPr>
        <p:spPr/>
        <p:txBody>
          <a:bodyPr/>
          <a:lstStyle/>
          <a:p>
            <a:r>
              <a:rPr lang="en-US" dirty="0" smtClean="0"/>
              <a:t>Optimization of autonomous vehicles can be done in two ways:-</a:t>
            </a:r>
          </a:p>
          <a:p>
            <a:endParaRPr lang="en-US" dirty="0" smtClean="0"/>
          </a:p>
          <a:p>
            <a:pPr>
              <a:buFont typeface="Wingdings" pitchFamily="2" charset="2"/>
              <a:buChar char="§"/>
            </a:pPr>
            <a:r>
              <a:rPr lang="en-US" dirty="0" smtClean="0"/>
              <a:t>Collision avoidance strategies</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Strategies for dispatch system</a:t>
            </a:r>
          </a:p>
          <a:p>
            <a:pPr>
              <a:buFont typeface="Wingdings" pitchFamily="2" charset="2"/>
              <a:buChar char="§"/>
            </a:pPr>
            <a:endParaRPr lang="en-US"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Collision avoidance strategies</a:t>
            </a:r>
            <a:endParaRPr lang="en-IN" b="1" dirty="0"/>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102620" y="1600200"/>
            <a:ext cx="6176759"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Strategicaly</a:t>
            </a:r>
            <a:r>
              <a:rPr lang="en-US" b="1" dirty="0" smtClean="0"/>
              <a:t> parameters for      </a:t>
            </a:r>
            <a:r>
              <a:rPr lang="en-US" b="1" dirty="0" err="1" smtClean="0"/>
              <a:t>lhd</a:t>
            </a:r>
            <a:r>
              <a:rPr lang="en-US" b="1" dirty="0" smtClean="0"/>
              <a:t> dispatching</a:t>
            </a:r>
            <a:endParaRPr lang="en-IN" b="1"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512520" y="1600201"/>
            <a:ext cx="5774124" cy="4589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err="1" smtClean="0"/>
              <a:t>strategical</a:t>
            </a:r>
            <a:r>
              <a:rPr lang="en-US" b="1" dirty="0" smtClean="0"/>
              <a:t> parameters for truck dispatching</a:t>
            </a:r>
            <a:endParaRPr lang="en-IN" b="1"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502548" y="1600200"/>
            <a:ext cx="5376903"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MODEL</a:t>
            </a:r>
            <a:endParaRPr lang="en-IN" dirty="0"/>
          </a:p>
        </p:txBody>
      </p:sp>
      <p:sp>
        <p:nvSpPr>
          <p:cNvPr id="3" name="Content Placeholder 2"/>
          <p:cNvSpPr>
            <a:spLocks noGrp="1"/>
          </p:cNvSpPr>
          <p:nvPr>
            <p:ph sz="quarter" idx="1"/>
          </p:nvPr>
        </p:nvSpPr>
        <p:spPr/>
        <p:txBody>
          <a:bodyPr/>
          <a:lstStyle/>
          <a:p>
            <a:r>
              <a:rPr lang="en-IN" dirty="0" smtClean="0"/>
              <a:t>The goal of the simulation is to model the real-life system of vehicles in an underground mine as close as possible.</a:t>
            </a:r>
            <a:endParaRPr lang="en-US" dirty="0" smtClean="0"/>
          </a:p>
          <a:p>
            <a:r>
              <a:rPr lang="en-US" dirty="0" smtClean="0"/>
              <a:t>Active area in mine will shift with time.</a:t>
            </a:r>
          </a:p>
          <a:p>
            <a:r>
              <a:rPr lang="en-IN" dirty="0" smtClean="0"/>
              <a:t>In a real-life system however, a lot of unpredictable factors play a </a:t>
            </a:r>
            <a:r>
              <a:rPr lang="en-IN" dirty="0" err="1" smtClean="0"/>
              <a:t>role,but</a:t>
            </a:r>
            <a:r>
              <a:rPr lang="en-IN" dirty="0" smtClean="0"/>
              <a:t> these factors are very hard, and sometimes impossible, to model accurately. </a:t>
            </a:r>
          </a:p>
          <a:p>
            <a:r>
              <a:rPr lang="en-IN" dirty="0" smtClean="0"/>
              <a:t>Thus stress is laid to develop the simplest model that is adequate to determine the desired outcome.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22114"/>
          </a:xfrm>
        </p:spPr>
        <p:txBody>
          <a:bodyPr/>
          <a:lstStyle/>
          <a:p>
            <a:r>
              <a:rPr lang="en-US" dirty="0" smtClean="0"/>
              <a:t>ASSUMPTIONS</a:t>
            </a:r>
            <a:endParaRPr lang="en-IN" dirty="0"/>
          </a:p>
        </p:txBody>
      </p:sp>
      <p:sp>
        <p:nvSpPr>
          <p:cNvPr id="3" name="Content Placeholder 2"/>
          <p:cNvSpPr>
            <a:spLocks noGrp="1"/>
          </p:cNvSpPr>
          <p:nvPr>
            <p:ph sz="quarter" idx="1"/>
          </p:nvPr>
        </p:nvSpPr>
        <p:spPr>
          <a:xfrm>
            <a:off x="457200" y="1484784"/>
            <a:ext cx="7467600" cy="4989168"/>
          </a:xfrm>
        </p:spPr>
        <p:txBody>
          <a:bodyPr/>
          <a:lstStyle/>
          <a:p>
            <a:r>
              <a:rPr lang="en-IN" sz="2000" dirty="0" smtClean="0"/>
              <a:t>The active area that is simulated consists of 7 tunnels with 15 </a:t>
            </a:r>
            <a:r>
              <a:rPr lang="en-IN" sz="2000" dirty="0" err="1" smtClean="0"/>
              <a:t>drawpoints</a:t>
            </a:r>
            <a:r>
              <a:rPr lang="en-IN" sz="2000" dirty="0" smtClean="0"/>
              <a:t> on both sides of each tunnel</a:t>
            </a:r>
          </a:p>
          <a:p>
            <a:r>
              <a:rPr lang="en-IN" sz="2000" dirty="0" smtClean="0"/>
              <a:t>Secondary blasting, in a specific tunnel, is  done when 55% or more of the </a:t>
            </a:r>
            <a:r>
              <a:rPr lang="en-IN" sz="2000" dirty="0" err="1" smtClean="0"/>
              <a:t>drawpoints</a:t>
            </a:r>
            <a:r>
              <a:rPr lang="en-IN" sz="2000" dirty="0" smtClean="0"/>
              <a:t> in that tunnel are inactive due to </a:t>
            </a:r>
            <a:r>
              <a:rPr lang="en-IN" sz="2000" dirty="0" err="1" smtClean="0"/>
              <a:t>hangups</a:t>
            </a:r>
            <a:r>
              <a:rPr lang="en-IN" sz="2000" dirty="0" smtClean="0"/>
              <a:t>, or </a:t>
            </a:r>
            <a:r>
              <a:rPr lang="en-IN" sz="2000" dirty="0" err="1" smtClean="0"/>
              <a:t>drawpoint</a:t>
            </a:r>
            <a:r>
              <a:rPr lang="en-IN" sz="2000" dirty="0" smtClean="0"/>
              <a:t> has been inactive for more than 3 days. </a:t>
            </a:r>
          </a:p>
          <a:p>
            <a:r>
              <a:rPr lang="en-IN" sz="2000" dirty="0" smtClean="0"/>
              <a:t>During secondary blasting the tunnel is closed for production until all the </a:t>
            </a:r>
            <a:r>
              <a:rPr lang="en-IN" sz="2000" dirty="0" err="1" smtClean="0"/>
              <a:t>drawpoints</a:t>
            </a:r>
            <a:r>
              <a:rPr lang="en-IN" sz="2000" dirty="0" smtClean="0"/>
              <a:t> are active again. There is also a waiting period, of about 60 minutes, after blasting before production vehicles can re-enter the specific tunnel</a:t>
            </a:r>
          </a:p>
          <a:p>
            <a:r>
              <a:rPr lang="en-IN" sz="2000" dirty="0" smtClean="0"/>
              <a:t>The crusher is switched off if it stays empty for more than 12 minutes</a:t>
            </a:r>
          </a:p>
          <a:p>
            <a:r>
              <a:rPr lang="en-IN" sz="2000" dirty="0" smtClean="0"/>
              <a:t>Limit on the amount of ore that can be drawn daily is 200mm of solid rock per day.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04664"/>
          </a:xfrm>
        </p:spPr>
        <p:txBody>
          <a:bodyPr>
            <a:noAutofit/>
          </a:bodyPr>
          <a:lstStyle/>
          <a:p>
            <a:pPr algn="ctr"/>
            <a:r>
              <a:rPr lang="en-US" sz="2400" b="1" dirty="0" err="1" smtClean="0"/>
              <a:t>Lhd</a:t>
            </a:r>
            <a:r>
              <a:rPr lang="en-US" sz="2400" b="1" dirty="0" smtClean="0"/>
              <a:t> parameter</a:t>
            </a:r>
            <a:endParaRPr lang="en-IN" sz="2400" b="1" dirty="0"/>
          </a:p>
        </p:txBody>
      </p:sp>
      <p:graphicFrame>
        <p:nvGraphicFramePr>
          <p:cNvPr id="4" name="Table 3"/>
          <p:cNvGraphicFramePr>
            <a:graphicFrameLocks noGrp="1"/>
          </p:cNvGraphicFramePr>
          <p:nvPr/>
        </p:nvGraphicFramePr>
        <p:xfrm>
          <a:off x="1" y="332656"/>
          <a:ext cx="8604448" cy="6525348"/>
        </p:xfrm>
        <a:graphic>
          <a:graphicData uri="http://schemas.openxmlformats.org/drawingml/2006/table">
            <a:tbl>
              <a:tblPr/>
              <a:tblGrid>
                <a:gridCol w="2392306"/>
                <a:gridCol w="2055646"/>
                <a:gridCol w="1994975"/>
                <a:gridCol w="2161521"/>
              </a:tblGrid>
              <a:tr h="293706">
                <a:tc>
                  <a:txBody>
                    <a:bodyPr/>
                    <a:lstStyle/>
                    <a:p>
                      <a:pPr algn="ctr">
                        <a:lnSpc>
                          <a:spcPct val="115000"/>
                        </a:lnSpc>
                        <a:spcAft>
                          <a:spcPts val="1000"/>
                        </a:spcAft>
                      </a:pPr>
                      <a:r>
                        <a:rPr lang="en-IN" sz="900" b="1" dirty="0">
                          <a:latin typeface="Calibri"/>
                          <a:ea typeface="Calibri"/>
                          <a:cs typeface="Times New Roman"/>
                        </a:rPr>
                        <a:t>PARAMETER</a:t>
                      </a:r>
                      <a:endParaRPr lang="en-IN" sz="700" dirty="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900" b="1">
                          <a:latin typeface="Calibri"/>
                          <a:ea typeface="Calibri"/>
                          <a:cs typeface="Times New Roman"/>
                        </a:rPr>
                        <a:t>MINIMUM</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900" b="1">
                          <a:latin typeface="Calibri"/>
                          <a:ea typeface="Calibri"/>
                          <a:cs typeface="Times New Roman"/>
                        </a:rPr>
                        <a:t>TYPICAL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900" b="1">
                          <a:latin typeface="Calibri"/>
                          <a:ea typeface="Calibri"/>
                          <a:cs typeface="Times New Roman"/>
                        </a:rPr>
                        <a:t>MAXIMUM</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29">
                <a:tc>
                  <a:txBody>
                    <a:bodyPr/>
                    <a:lstStyle/>
                    <a:p>
                      <a:pPr algn="ctr">
                        <a:lnSpc>
                          <a:spcPct val="115000"/>
                        </a:lnSpc>
                        <a:spcAft>
                          <a:spcPts val="0"/>
                        </a:spcAft>
                      </a:pPr>
                      <a:r>
                        <a:rPr lang="en-IN" sz="700">
                          <a:latin typeface="Calibri"/>
                          <a:ea typeface="Calibri"/>
                          <a:cs typeface="Times New Roman"/>
                        </a:rPr>
                        <a:t>Bucket load</a:t>
                      </a:r>
                      <a:r>
                        <a:rPr lang="en-IN" sz="700">
                          <a:latin typeface="Calibri"/>
                          <a:ea typeface="Calibri"/>
                          <a:cs typeface="TimesNewRoman"/>
                        </a:rPr>
                        <a:t>  </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9 ton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29">
                <a:tc>
                  <a:txBody>
                    <a:bodyPr/>
                    <a:lstStyle/>
                    <a:p>
                      <a:pPr algn="ctr">
                        <a:lnSpc>
                          <a:spcPct val="115000"/>
                        </a:lnSpc>
                        <a:spcAft>
                          <a:spcPts val="0"/>
                        </a:spcAft>
                      </a:pPr>
                      <a:r>
                        <a:rPr lang="en-IN" sz="700">
                          <a:latin typeface="Calibri"/>
                          <a:ea typeface="Calibri"/>
                          <a:cs typeface="Times New Roman"/>
                        </a:rPr>
                        <a:t>fuel tank</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450 ltrs</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29">
                <a:tc>
                  <a:txBody>
                    <a:bodyPr/>
                    <a:lstStyle/>
                    <a:p>
                      <a:pPr algn="ctr">
                        <a:lnSpc>
                          <a:spcPct val="115000"/>
                        </a:lnSpc>
                        <a:spcAft>
                          <a:spcPts val="1000"/>
                        </a:spcAft>
                      </a:pPr>
                      <a:r>
                        <a:rPr lang="en-IN" sz="700">
                          <a:latin typeface="Calibri"/>
                          <a:ea typeface="Calibri"/>
                          <a:cs typeface="Times New Roman"/>
                        </a:rPr>
                        <a:t> Load delay</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0.5 minutes</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0.6 minutes</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0.75 minutes</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29">
                <a:tc>
                  <a:txBody>
                    <a:bodyPr/>
                    <a:lstStyle/>
                    <a:p>
                      <a:pPr algn="ctr">
                        <a:lnSpc>
                          <a:spcPct val="115000"/>
                        </a:lnSpc>
                        <a:spcAft>
                          <a:spcPts val="1000"/>
                        </a:spcAft>
                      </a:pPr>
                      <a:r>
                        <a:rPr lang="en-IN" sz="700">
                          <a:latin typeface="Calibri"/>
                          <a:ea typeface="Calibri"/>
                          <a:cs typeface="Times New Roman"/>
                        </a:rPr>
                        <a:t>Off-load time</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smtClean="0">
                          <a:latin typeface="Calibri"/>
                          <a:ea typeface="Calibri"/>
                          <a:cs typeface="Times New Roman"/>
                        </a:rPr>
                        <a:t>0.25 min</a:t>
                      </a:r>
                      <a:endParaRPr lang="en-IN" sz="700" dirty="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smtClean="0">
                          <a:latin typeface="Calibri"/>
                          <a:ea typeface="Calibri"/>
                          <a:cs typeface="Times New Roman"/>
                        </a:rPr>
                        <a:t>0.33 min</a:t>
                      </a:r>
                      <a:endParaRPr lang="en-IN" sz="700" dirty="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smtClean="0">
                          <a:latin typeface="Calibri"/>
                          <a:ea typeface="Calibri"/>
                          <a:cs typeface="Times New Roman"/>
                        </a:rPr>
                        <a:t>0.45 min</a:t>
                      </a:r>
                      <a:endParaRPr lang="en-IN" sz="700" dirty="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861">
                <a:tc>
                  <a:txBody>
                    <a:bodyPr/>
                    <a:lstStyle/>
                    <a:p>
                      <a:pPr algn="ctr">
                        <a:lnSpc>
                          <a:spcPct val="115000"/>
                        </a:lnSpc>
                        <a:spcAft>
                          <a:spcPts val="1000"/>
                        </a:spcAft>
                      </a:pPr>
                      <a:r>
                        <a:rPr lang="en-IN" sz="700">
                          <a:latin typeface="Calibri"/>
                          <a:ea typeface="Calibri"/>
                          <a:cs typeface="TimesNewRoman"/>
                        </a:rPr>
                        <a:t>Acceleration empty</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0.4m/s^2</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129">
                <a:tc>
                  <a:txBody>
                    <a:bodyPr/>
                    <a:lstStyle/>
                    <a:p>
                      <a:pPr algn="ctr">
                        <a:lnSpc>
                          <a:spcPct val="115000"/>
                        </a:lnSpc>
                        <a:spcAft>
                          <a:spcPts val="1000"/>
                        </a:spcAft>
                      </a:pPr>
                      <a:r>
                        <a:rPr lang="en-IN" sz="700">
                          <a:latin typeface="Calibri"/>
                          <a:ea typeface="Calibri"/>
                          <a:cs typeface="TimesNewRoman"/>
                        </a:rPr>
                        <a:t>Acceleration full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0.35m/s^2</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872">
                <a:tc>
                  <a:txBody>
                    <a:bodyPr/>
                    <a:lstStyle/>
                    <a:p>
                      <a:pPr algn="ctr">
                        <a:lnSpc>
                          <a:spcPct val="115000"/>
                        </a:lnSpc>
                        <a:spcAft>
                          <a:spcPts val="1000"/>
                        </a:spcAft>
                      </a:pPr>
                      <a:r>
                        <a:rPr lang="en-IN" sz="700">
                          <a:latin typeface="Calibri"/>
                          <a:ea typeface="Calibri"/>
                          <a:cs typeface="Times New Roman"/>
                        </a:rPr>
                        <a:t>Deceleration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a:latin typeface="Calibri"/>
                          <a:ea typeface="Calibri"/>
                          <a:cs typeface="Times New Roman"/>
                        </a:rPr>
                        <a:t>-1m/s^2</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552">
                <a:tc>
                  <a:txBody>
                    <a:bodyPr/>
                    <a:lstStyle/>
                    <a:p>
                      <a:pPr algn="ctr">
                        <a:lnSpc>
                          <a:spcPct val="115000"/>
                        </a:lnSpc>
                        <a:spcAft>
                          <a:spcPts val="0"/>
                        </a:spcAft>
                      </a:pPr>
                      <a:r>
                        <a:rPr lang="en-IN" sz="700">
                          <a:latin typeface="Calibri"/>
                          <a:ea typeface="Calibri"/>
                          <a:cs typeface="TimesNewRoman"/>
                        </a:rPr>
                        <a:t>Max speed rim</a:t>
                      </a: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NewRoman"/>
                        </a:rPr>
                        <a:t>Tunnel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15km/h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344">
                <a:tc>
                  <a:txBody>
                    <a:bodyPr/>
                    <a:lstStyle/>
                    <a:p>
                      <a:pPr algn="ctr">
                        <a:lnSpc>
                          <a:spcPct val="115000"/>
                        </a:lnSpc>
                        <a:spcAft>
                          <a:spcPts val="0"/>
                        </a:spcAft>
                      </a:pPr>
                      <a:r>
                        <a:rPr lang="en-IN" sz="700">
                          <a:latin typeface="Calibri"/>
                          <a:ea typeface="Calibri"/>
                          <a:cs typeface="TimesNewRoman"/>
                        </a:rPr>
                        <a:t>Max speed</a:t>
                      </a: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NewRoman"/>
                        </a:rPr>
                        <a:t>extraction tunnel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16km/h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919">
                <a:tc>
                  <a:txBody>
                    <a:bodyPr/>
                    <a:lstStyle/>
                    <a:p>
                      <a:pPr algn="ctr">
                        <a:lnSpc>
                          <a:spcPct val="115000"/>
                        </a:lnSpc>
                        <a:spcAft>
                          <a:spcPts val="0"/>
                        </a:spcAft>
                      </a:pPr>
                      <a:r>
                        <a:rPr lang="en-IN" sz="700">
                          <a:latin typeface="Calibri"/>
                          <a:ea typeface="Calibri"/>
                          <a:cs typeface="TimesNewRoman"/>
                        </a:rPr>
                        <a:t>Max speed of drawpoint tunnel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4km/h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Turn speed </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4km/h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453">
                <a:tc>
                  <a:txBody>
                    <a:bodyPr/>
                    <a:lstStyle/>
                    <a:p>
                      <a:pPr algn="ctr">
                        <a:lnSpc>
                          <a:spcPct val="115000"/>
                        </a:lnSpc>
                        <a:spcAft>
                          <a:spcPts val="0"/>
                        </a:spcAft>
                      </a:pPr>
                      <a:r>
                        <a:rPr lang="en-IN" sz="700">
                          <a:latin typeface="Calibri"/>
                          <a:ea typeface="Calibri"/>
                          <a:cs typeface="TimesNewRoman"/>
                        </a:rPr>
                        <a:t>Max speed limit in</a:t>
                      </a:r>
                      <a:endParaRPr lang="en-IN" sz="700">
                        <a:latin typeface="Calibri"/>
                        <a:ea typeface="Calibri"/>
                        <a:cs typeface="Times New Roman"/>
                      </a:endParaRPr>
                    </a:p>
                    <a:p>
                      <a:pPr algn="ctr">
                        <a:lnSpc>
                          <a:spcPct val="115000"/>
                        </a:lnSpc>
                        <a:spcAft>
                          <a:spcPts val="0"/>
                        </a:spcAft>
                      </a:pPr>
                      <a:r>
                        <a:rPr lang="en-IN" sz="700">
                          <a:latin typeface="Calibri"/>
                          <a:ea typeface="Calibri"/>
                          <a:cs typeface="TimesNewRoman"/>
                        </a:rPr>
                        <a:t>transfer area</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16km/h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Refuel time</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13 min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Service interval</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125 hours</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Service duration</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240 min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360 min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600 min</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MTBF</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40 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45 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60 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86">
                <a:tc>
                  <a:txBody>
                    <a:bodyPr/>
                    <a:lstStyle/>
                    <a:p>
                      <a:pPr algn="ctr">
                        <a:lnSpc>
                          <a:spcPct val="115000"/>
                        </a:lnSpc>
                        <a:spcAft>
                          <a:spcPts val="0"/>
                        </a:spcAft>
                      </a:pPr>
                      <a:r>
                        <a:rPr lang="en-IN" sz="700">
                          <a:latin typeface="Calibri"/>
                          <a:ea typeface="Calibri"/>
                          <a:cs typeface="TimesNewRoman"/>
                        </a:rPr>
                        <a:t>MTTR</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1.5h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2h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a:latin typeface="Calibri"/>
                          <a:ea typeface="Calibri"/>
                          <a:cs typeface="Times New Roman"/>
                        </a:rPr>
                        <a:t>2.5h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680">
                <a:tc>
                  <a:txBody>
                    <a:bodyPr/>
                    <a:lstStyle/>
                    <a:p>
                      <a:pPr algn="ctr">
                        <a:lnSpc>
                          <a:spcPct val="115000"/>
                        </a:lnSpc>
                        <a:spcAft>
                          <a:spcPts val="0"/>
                        </a:spcAft>
                      </a:pPr>
                      <a:r>
                        <a:rPr lang="en-IN" sz="700">
                          <a:latin typeface="Calibri"/>
                          <a:ea typeface="Calibri"/>
                          <a:cs typeface="TimesNewRoman"/>
                        </a:rPr>
                        <a:t>FUEL CONSUMPTION</a:t>
                      </a:r>
                      <a:endParaRPr lang="en-IN" sz="700">
                        <a:latin typeface="Calibri"/>
                        <a:ea typeface="Calibri"/>
                        <a:cs typeface="Times New Roman"/>
                      </a:endParaRP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a:latin typeface="Calibri"/>
                          <a:ea typeface="Calibri"/>
                          <a:cs typeface="Times New Roman"/>
                        </a:rPr>
                        <a:t>40l/h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a:latin typeface="Calibri"/>
                          <a:ea typeface="Calibri"/>
                          <a:cs typeface="Times New Roman"/>
                        </a:rPr>
                        <a:t>45l/h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700" dirty="0">
                          <a:latin typeface="Calibri"/>
                          <a:ea typeface="Calibri"/>
                          <a:cs typeface="Times New Roman"/>
                        </a:rPr>
                        <a:t>50l/h</a:t>
                      </a:r>
                    </a:p>
                  </a:txBody>
                  <a:tcPr marL="42396" marR="423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4042"/>
          </a:xfrm>
        </p:spPr>
        <p:txBody>
          <a:bodyPr>
            <a:normAutofit fontScale="90000"/>
          </a:bodyPr>
          <a:lstStyle/>
          <a:p>
            <a:r>
              <a:rPr lang="en-US" dirty="0" smtClean="0"/>
              <a:t>Truck parameter</a:t>
            </a:r>
            <a:endParaRPr lang="en-IN" dirty="0"/>
          </a:p>
        </p:txBody>
      </p:sp>
      <p:graphicFrame>
        <p:nvGraphicFramePr>
          <p:cNvPr id="4" name="Table 3"/>
          <p:cNvGraphicFramePr>
            <a:graphicFrameLocks noGrp="1"/>
          </p:cNvGraphicFramePr>
          <p:nvPr/>
        </p:nvGraphicFramePr>
        <p:xfrm>
          <a:off x="395536" y="764702"/>
          <a:ext cx="8208912" cy="6093297"/>
        </p:xfrm>
        <a:graphic>
          <a:graphicData uri="http://schemas.openxmlformats.org/drawingml/2006/table">
            <a:tbl>
              <a:tblPr/>
              <a:tblGrid>
                <a:gridCol w="2282333"/>
                <a:gridCol w="1961149"/>
                <a:gridCol w="1903271"/>
                <a:gridCol w="2062159"/>
              </a:tblGrid>
              <a:tr h="431498">
                <a:tc>
                  <a:txBody>
                    <a:bodyPr/>
                    <a:lstStyle/>
                    <a:p>
                      <a:pPr algn="l">
                        <a:lnSpc>
                          <a:spcPct val="115000"/>
                        </a:lnSpc>
                        <a:spcAft>
                          <a:spcPts val="1000"/>
                        </a:spcAft>
                      </a:pPr>
                      <a:r>
                        <a:rPr lang="en-IN" sz="1000" b="1" dirty="0">
                          <a:latin typeface="Calibri"/>
                          <a:ea typeface="Calibri"/>
                          <a:cs typeface="Times New Roman"/>
                        </a:rPr>
                        <a:t>PARAMETER</a:t>
                      </a:r>
                      <a:endParaRPr lang="en-IN" sz="800" dirty="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1000" b="1">
                          <a:latin typeface="Calibri"/>
                          <a:ea typeface="Calibri"/>
                          <a:cs typeface="Times New Roman"/>
                        </a:rPr>
                        <a:t>MINIMUM</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1000" b="1">
                          <a:latin typeface="Calibri"/>
                          <a:ea typeface="Calibri"/>
                          <a:cs typeface="Times New Roman"/>
                        </a:rPr>
                        <a:t>TYPICAL</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1000" b="1">
                          <a:latin typeface="Calibri"/>
                          <a:ea typeface="Calibri"/>
                          <a:cs typeface="Times New Roman"/>
                        </a:rPr>
                        <a:t>MAXIMUM</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701">
                <a:tc>
                  <a:txBody>
                    <a:bodyPr/>
                    <a:lstStyle/>
                    <a:p>
                      <a:pPr algn="l">
                        <a:lnSpc>
                          <a:spcPct val="115000"/>
                        </a:lnSpc>
                        <a:spcAft>
                          <a:spcPts val="0"/>
                        </a:spcAft>
                      </a:pPr>
                      <a:r>
                        <a:rPr lang="en-IN" sz="900">
                          <a:latin typeface="Calibri"/>
                          <a:ea typeface="Calibri"/>
                          <a:cs typeface="Times New Roman"/>
                        </a:rPr>
                        <a:t>Speed limit</a:t>
                      </a:r>
                      <a:r>
                        <a:rPr lang="en-IN" sz="900">
                          <a:latin typeface="Calibri"/>
                          <a:ea typeface="Calibri"/>
                          <a:cs typeface="TimesNewRoman"/>
                        </a:rPr>
                        <a:t> </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25km/h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09">
                <a:tc>
                  <a:txBody>
                    <a:bodyPr/>
                    <a:lstStyle/>
                    <a:p>
                      <a:pPr algn="l">
                        <a:lnSpc>
                          <a:spcPct val="115000"/>
                        </a:lnSpc>
                        <a:spcAft>
                          <a:spcPts val="0"/>
                        </a:spcAft>
                      </a:pPr>
                      <a:r>
                        <a:rPr lang="en-IN" sz="800">
                          <a:latin typeface="TimesNewRoman"/>
                          <a:ea typeface="Calibri"/>
                          <a:cs typeface="TimesNewRoman"/>
                        </a:rPr>
                        <a:t>Intersection speed</a:t>
                      </a:r>
                      <a:endParaRPr lang="en-IN" sz="800">
                        <a:latin typeface="Calibri"/>
                        <a:ea typeface="Calibri"/>
                        <a:cs typeface="Times New Roman"/>
                      </a:endParaRPr>
                    </a:p>
                    <a:p>
                      <a:pPr algn="l">
                        <a:lnSpc>
                          <a:spcPct val="115000"/>
                        </a:lnSpc>
                        <a:spcAft>
                          <a:spcPts val="0"/>
                        </a:spcAft>
                      </a:pPr>
                      <a:r>
                        <a:rPr lang="en-IN" sz="800">
                          <a:latin typeface="TimesNewRoman"/>
                          <a:ea typeface="Calibri"/>
                          <a:cs typeface="TimesNewRoman"/>
                        </a:rPr>
                        <a:t>Limit</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5km/h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701">
                <a:tc>
                  <a:txBody>
                    <a:bodyPr/>
                    <a:lstStyle/>
                    <a:p>
                      <a:pPr algn="l">
                        <a:lnSpc>
                          <a:spcPct val="115000"/>
                        </a:lnSpc>
                        <a:spcAft>
                          <a:spcPts val="1000"/>
                        </a:spcAft>
                      </a:pPr>
                      <a:r>
                        <a:rPr lang="en-IN" sz="900">
                          <a:latin typeface="Calibri"/>
                          <a:ea typeface="Calibri"/>
                          <a:cs typeface="Times New Roman"/>
                        </a:rPr>
                        <a:t> Safety zone</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10 meter</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701">
                <a:tc>
                  <a:txBody>
                    <a:bodyPr/>
                    <a:lstStyle/>
                    <a:p>
                      <a:pPr algn="l">
                        <a:lnSpc>
                          <a:spcPct val="115000"/>
                        </a:lnSpc>
                        <a:spcAft>
                          <a:spcPts val="1000"/>
                        </a:spcAft>
                      </a:pPr>
                      <a:r>
                        <a:rPr lang="en-IN" sz="900">
                          <a:latin typeface="Calibri"/>
                          <a:ea typeface="Calibri"/>
                          <a:cs typeface="Times New Roman"/>
                        </a:rPr>
                        <a:t>Off-load time</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38 sec</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4">
                <a:tc>
                  <a:txBody>
                    <a:bodyPr/>
                    <a:lstStyle/>
                    <a:p>
                      <a:pPr algn="l">
                        <a:lnSpc>
                          <a:spcPct val="115000"/>
                        </a:lnSpc>
                        <a:spcAft>
                          <a:spcPts val="1000"/>
                        </a:spcAft>
                      </a:pPr>
                      <a:r>
                        <a:rPr lang="en-IN" sz="900">
                          <a:latin typeface="Calibri"/>
                          <a:ea typeface="Calibri"/>
                          <a:cs typeface="TimesNewRoman"/>
                        </a:rPr>
                        <a:t>Acceleration empty</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0.49m/s^2</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701">
                <a:tc>
                  <a:txBody>
                    <a:bodyPr/>
                    <a:lstStyle/>
                    <a:p>
                      <a:pPr algn="l">
                        <a:lnSpc>
                          <a:spcPct val="115000"/>
                        </a:lnSpc>
                        <a:spcAft>
                          <a:spcPts val="1000"/>
                        </a:spcAft>
                      </a:pPr>
                      <a:r>
                        <a:rPr lang="en-IN" sz="900">
                          <a:latin typeface="Calibri"/>
                          <a:ea typeface="Calibri"/>
                          <a:cs typeface="TimesNewRoman"/>
                        </a:rPr>
                        <a:t>Acceleration full</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0.35m/s^2</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450">
                <a:tc>
                  <a:txBody>
                    <a:bodyPr/>
                    <a:lstStyle/>
                    <a:p>
                      <a:pPr algn="l">
                        <a:lnSpc>
                          <a:spcPct val="115000"/>
                        </a:lnSpc>
                        <a:spcAft>
                          <a:spcPts val="1000"/>
                        </a:spcAft>
                      </a:pPr>
                      <a:r>
                        <a:rPr lang="en-IN" sz="900">
                          <a:latin typeface="Calibri"/>
                          <a:ea typeface="Calibri"/>
                          <a:cs typeface="Times New Roman"/>
                        </a:rPr>
                        <a:t>Deceleration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-1m/s^2</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758">
                <a:tc>
                  <a:txBody>
                    <a:bodyPr/>
                    <a:lstStyle/>
                    <a:p>
                      <a:pPr algn="l">
                        <a:lnSpc>
                          <a:spcPct val="115000"/>
                        </a:lnSpc>
                        <a:spcAft>
                          <a:spcPts val="0"/>
                        </a:spcAft>
                      </a:pPr>
                      <a:r>
                        <a:rPr lang="en-IN" sz="900">
                          <a:latin typeface="Calibri"/>
                          <a:ea typeface="Calibri"/>
                          <a:cs typeface="TimesNewRoman"/>
                        </a:rPr>
                        <a:t>Bucket size</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45 ton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045">
                <a:tc>
                  <a:txBody>
                    <a:bodyPr/>
                    <a:lstStyle/>
                    <a:p>
                      <a:pPr algn="l">
                        <a:lnSpc>
                          <a:spcPct val="115000"/>
                        </a:lnSpc>
                        <a:spcAft>
                          <a:spcPts val="0"/>
                        </a:spcAft>
                      </a:pPr>
                      <a:r>
                        <a:rPr lang="en-IN" sz="900">
                          <a:latin typeface="Calibri"/>
                          <a:ea typeface="Calibri"/>
                          <a:cs typeface="TimesNewRoman"/>
                        </a:rPr>
                        <a:t>Fuel tank</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700 ltr</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53">
                <a:tc>
                  <a:txBody>
                    <a:bodyPr/>
                    <a:lstStyle/>
                    <a:p>
                      <a:pPr algn="l">
                        <a:lnSpc>
                          <a:spcPct val="115000"/>
                        </a:lnSpc>
                        <a:spcAft>
                          <a:spcPts val="0"/>
                        </a:spcAft>
                      </a:pPr>
                      <a:r>
                        <a:rPr lang="en-IN" sz="900">
                          <a:latin typeface="Calibri"/>
                          <a:ea typeface="Calibri"/>
                          <a:cs typeface="TimesNewRoman"/>
                        </a:rPr>
                        <a:t>Refuel time</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13 min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4">
                <a:tc>
                  <a:txBody>
                    <a:bodyPr/>
                    <a:lstStyle/>
                    <a:p>
                      <a:pPr algn="l">
                        <a:lnSpc>
                          <a:spcPct val="115000"/>
                        </a:lnSpc>
                        <a:spcAft>
                          <a:spcPts val="0"/>
                        </a:spcAft>
                      </a:pPr>
                      <a:r>
                        <a:rPr lang="en-IN" sz="900">
                          <a:latin typeface="Calibri"/>
                          <a:ea typeface="Calibri"/>
                          <a:cs typeface="TimesNewRoman"/>
                        </a:rPr>
                        <a:t>Fuel consumption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70l/h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80l/h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90l/h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53">
                <a:tc>
                  <a:txBody>
                    <a:bodyPr/>
                    <a:lstStyle/>
                    <a:p>
                      <a:pPr algn="l">
                        <a:lnSpc>
                          <a:spcPct val="115000"/>
                        </a:lnSpc>
                        <a:spcAft>
                          <a:spcPts val="0"/>
                        </a:spcAft>
                      </a:pPr>
                      <a:r>
                        <a:rPr lang="en-IN" sz="900">
                          <a:latin typeface="Calibri"/>
                          <a:ea typeface="Calibri"/>
                          <a:cs typeface="TimesNewRoman"/>
                        </a:rPr>
                        <a:t>Service interval</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125 hours</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endParaRPr lang="en-IN" sz="9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53">
                <a:tc>
                  <a:txBody>
                    <a:bodyPr/>
                    <a:lstStyle/>
                    <a:p>
                      <a:pPr algn="l">
                        <a:lnSpc>
                          <a:spcPct val="115000"/>
                        </a:lnSpc>
                        <a:spcAft>
                          <a:spcPts val="0"/>
                        </a:spcAft>
                      </a:pPr>
                      <a:r>
                        <a:rPr lang="en-IN" sz="900">
                          <a:latin typeface="Calibri"/>
                          <a:ea typeface="Calibri"/>
                          <a:cs typeface="TimesNewRoman"/>
                        </a:rPr>
                        <a:t>Service duration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240 min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360 min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600 min</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53">
                <a:tc>
                  <a:txBody>
                    <a:bodyPr/>
                    <a:lstStyle/>
                    <a:p>
                      <a:pPr algn="l">
                        <a:lnSpc>
                          <a:spcPct val="115000"/>
                        </a:lnSpc>
                        <a:spcAft>
                          <a:spcPts val="0"/>
                        </a:spcAft>
                      </a:pPr>
                      <a:r>
                        <a:rPr lang="en-IN" sz="900">
                          <a:latin typeface="Calibri"/>
                          <a:ea typeface="Calibri"/>
                          <a:cs typeface="TimesNewRoman"/>
                        </a:rPr>
                        <a:t>MTBF</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40 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45 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60 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53">
                <a:tc>
                  <a:txBody>
                    <a:bodyPr/>
                    <a:lstStyle/>
                    <a:p>
                      <a:pPr algn="l">
                        <a:lnSpc>
                          <a:spcPct val="115000"/>
                        </a:lnSpc>
                        <a:spcAft>
                          <a:spcPts val="0"/>
                        </a:spcAft>
                      </a:pPr>
                      <a:r>
                        <a:rPr lang="en-IN" sz="900">
                          <a:latin typeface="Calibri"/>
                          <a:ea typeface="Calibri"/>
                          <a:cs typeface="TimesNewRoman"/>
                        </a:rPr>
                        <a:t>MTTR</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dirty="0">
                          <a:latin typeface="Calibri"/>
                          <a:ea typeface="Calibri"/>
                          <a:cs typeface="Times New Roman"/>
                        </a:rPr>
                        <a:t>1.5h</a:t>
                      </a:r>
                      <a:endParaRPr lang="en-IN" sz="800" dirty="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a:latin typeface="Calibri"/>
                          <a:ea typeface="Calibri"/>
                          <a:cs typeface="Times New Roman"/>
                        </a:rPr>
                        <a:t>2h</a:t>
                      </a:r>
                      <a:endParaRPr lang="en-IN" sz="80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n-IN" sz="900" dirty="0">
                          <a:latin typeface="Calibri"/>
                          <a:ea typeface="Calibri"/>
                          <a:cs typeface="Times New Roman"/>
                        </a:rPr>
                        <a:t>2.5h</a:t>
                      </a:r>
                      <a:endParaRPr lang="en-IN" sz="800" dirty="0">
                        <a:latin typeface="Calibri"/>
                        <a:ea typeface="Calibri"/>
                        <a:cs typeface="Times New Roman"/>
                      </a:endParaRPr>
                    </a:p>
                  </a:txBody>
                  <a:tcPr marL="48743" marR="487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Crusher parameters</a:t>
            </a:r>
            <a:br>
              <a:rPr lang="en-US" dirty="0" smtClean="0"/>
            </a:br>
            <a:endParaRPr lang="en-IN" dirty="0"/>
          </a:p>
        </p:txBody>
      </p:sp>
      <p:graphicFrame>
        <p:nvGraphicFramePr>
          <p:cNvPr id="4" name="Table 3"/>
          <p:cNvGraphicFramePr>
            <a:graphicFrameLocks noGrp="1"/>
          </p:cNvGraphicFramePr>
          <p:nvPr/>
        </p:nvGraphicFramePr>
        <p:xfrm>
          <a:off x="1353706" y="2348880"/>
          <a:ext cx="5522550" cy="2592288"/>
        </p:xfrm>
        <a:graphic>
          <a:graphicData uri="http://schemas.openxmlformats.org/drawingml/2006/table">
            <a:tbl>
              <a:tblPr/>
              <a:tblGrid>
                <a:gridCol w="1535066"/>
                <a:gridCol w="1319942"/>
                <a:gridCol w="1279990"/>
                <a:gridCol w="1387552"/>
              </a:tblGrid>
              <a:tr h="648072">
                <a:tc>
                  <a:txBody>
                    <a:bodyPr/>
                    <a:lstStyle/>
                    <a:p>
                      <a:pPr algn="l">
                        <a:lnSpc>
                          <a:spcPct val="115000"/>
                        </a:lnSpc>
                        <a:spcAft>
                          <a:spcPts val="0"/>
                        </a:spcAft>
                      </a:pPr>
                      <a:r>
                        <a:rPr lang="en-IN" sz="1400" b="1" dirty="0">
                          <a:latin typeface="Calibri"/>
                          <a:ea typeface="Calibri"/>
                          <a:cs typeface="TimesNewRoman"/>
                        </a:rPr>
                        <a:t>PARAMETER</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400" b="1">
                          <a:latin typeface="Calibri"/>
                          <a:ea typeface="Calibri"/>
                          <a:cs typeface="Times New Roman"/>
                        </a:rPr>
                        <a:t>MININMUM</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400" b="1">
                          <a:latin typeface="Calibri"/>
                          <a:ea typeface="Calibri"/>
                          <a:cs typeface="Times New Roman"/>
                        </a:rPr>
                        <a:t>TYPICAL</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400" b="1">
                          <a:latin typeface="Calibri"/>
                          <a:ea typeface="Calibri"/>
                          <a:cs typeface="Times New Roman"/>
                        </a:rPr>
                        <a:t>MAXIMUM</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l">
                        <a:lnSpc>
                          <a:spcPct val="115000"/>
                        </a:lnSpc>
                        <a:spcAft>
                          <a:spcPts val="0"/>
                        </a:spcAft>
                      </a:pPr>
                      <a:r>
                        <a:rPr lang="en-IN" sz="1200">
                          <a:latin typeface="Calibri"/>
                          <a:ea typeface="Calibri"/>
                          <a:cs typeface="TimesNewRoman"/>
                        </a:rPr>
                        <a:t>capacity</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a:latin typeface="Calibri"/>
                          <a:ea typeface="Calibri"/>
                          <a:cs typeface="Times New Roman"/>
                        </a:rPr>
                        <a:t>140 ton</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l">
                        <a:lnSpc>
                          <a:spcPct val="115000"/>
                        </a:lnSpc>
                        <a:spcAft>
                          <a:spcPts val="0"/>
                        </a:spcAft>
                      </a:pPr>
                      <a:r>
                        <a:rPr lang="en-IN" sz="1200">
                          <a:latin typeface="Calibri"/>
                          <a:ea typeface="Calibri"/>
                          <a:cs typeface="TimesNewRoman"/>
                        </a:rPr>
                        <a:t>Minimum level</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dirty="0">
                          <a:latin typeface="Calibri"/>
                          <a:ea typeface="Calibri"/>
                          <a:cs typeface="Times New Roman"/>
                        </a:rPr>
                        <a:t>30 ton</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l">
                        <a:lnSpc>
                          <a:spcPct val="115000"/>
                        </a:lnSpc>
                        <a:spcAft>
                          <a:spcPts val="0"/>
                        </a:spcAft>
                      </a:pPr>
                      <a:r>
                        <a:rPr lang="en-IN" sz="1200">
                          <a:latin typeface="Calibri"/>
                          <a:ea typeface="Calibri"/>
                          <a:cs typeface="TimesNewRoman"/>
                        </a:rPr>
                        <a:t>Crush rate</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dirty="0">
                          <a:latin typeface="Calibri"/>
                          <a:ea typeface="Calibri"/>
                          <a:cs typeface="Times New Roman"/>
                        </a:rPr>
                        <a:t>800 t/h</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endParaRPr lang="en-IN" dirty="0"/>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763688" y="188641"/>
            <a:ext cx="5266084" cy="5472608"/>
          </a:xfrm>
          <a:prstGeom prst="rect">
            <a:avLst/>
          </a:prstGeom>
          <a:noFill/>
          <a:ln w="9525">
            <a:noFill/>
            <a:miter lim="800000"/>
            <a:headEnd/>
            <a:tailEnd/>
          </a:ln>
          <a:effectLst/>
        </p:spPr>
      </p:pic>
      <p:sp>
        <p:nvSpPr>
          <p:cNvPr id="6" name="TextBox 5"/>
          <p:cNvSpPr txBox="1"/>
          <p:nvPr/>
        </p:nvSpPr>
        <p:spPr>
          <a:xfrm>
            <a:off x="755576" y="5733256"/>
            <a:ext cx="7272808" cy="1077218"/>
          </a:xfrm>
          <a:prstGeom prst="rect">
            <a:avLst/>
          </a:prstGeom>
          <a:noFill/>
        </p:spPr>
        <p:txBody>
          <a:bodyPr wrap="square" rtlCol="0">
            <a:spAutoFit/>
          </a:bodyPr>
          <a:lstStyle/>
          <a:p>
            <a:r>
              <a:rPr lang="en-IN" sz="1600" i="1" dirty="0" smtClean="0"/>
              <a:t>Simulation environment: the tunnel outlines can be seen and the circles represent draw points. The circle at the bottom represents the crusher, and the loop at the bottom is the tunnel connecting the transfer points with the crusher (this is not drawn according to scale).</a:t>
            </a:r>
            <a:endParaRPr lang="en-IN"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1357298"/>
            <a:ext cx="6172200" cy="3151822"/>
          </a:xfrm>
        </p:spPr>
        <p:txBody>
          <a:bodyPr>
            <a:normAutofit/>
          </a:bodyPr>
          <a:lstStyle/>
          <a:p>
            <a:r>
              <a:rPr lang="en-US" dirty="0" smtClean="0"/>
              <a:t>Optimization of an autonomous vehicle dispatch system in an underground mine</a:t>
            </a:r>
            <a:br>
              <a:rPr lang="en-US" dirty="0" smtClean="0"/>
            </a:br>
            <a:r>
              <a:rPr lang="en-US" dirty="0" smtClean="0"/>
              <a:t/>
            </a:r>
            <a:br>
              <a:rPr lang="en-US" dirty="0" smtClean="0"/>
            </a:br>
            <a:r>
              <a:rPr lang="en-US" dirty="0" smtClean="0"/>
              <a:t/>
            </a:r>
            <a:br>
              <a:rPr lang="en-US" dirty="0" smtClean="0"/>
            </a:br>
            <a:r>
              <a:rPr lang="en-US" sz="2200" dirty="0" smtClean="0"/>
              <a:t/>
            </a:r>
            <a:br>
              <a:rPr lang="en-US" sz="2200" dirty="0" smtClean="0"/>
            </a:br>
            <a:endParaRPr lang="en-IN" sz="2200" dirty="0"/>
          </a:p>
        </p:txBody>
      </p:sp>
      <p:sp>
        <p:nvSpPr>
          <p:cNvPr id="3" name="Subtitle 2"/>
          <p:cNvSpPr>
            <a:spLocks noGrp="1"/>
          </p:cNvSpPr>
          <p:nvPr>
            <p:ph type="subTitle" idx="1"/>
          </p:nvPr>
        </p:nvSpPr>
        <p:spPr/>
        <p:txBody>
          <a:bodyPr>
            <a:normAutofit/>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r>
              <a:rPr lang="en-US" dirty="0" smtClean="0"/>
              <a:t>Details of mine layout</a:t>
            </a:r>
            <a:endParaRPr lang="en-IN" dirty="0"/>
          </a:p>
        </p:txBody>
      </p:sp>
      <p:pic>
        <p:nvPicPr>
          <p:cNvPr id="39938" name="Picture 2"/>
          <p:cNvPicPr>
            <a:picLocks noChangeAspect="1" noChangeArrowheads="1"/>
          </p:cNvPicPr>
          <p:nvPr/>
        </p:nvPicPr>
        <p:blipFill>
          <a:blip r:embed="rId2" cstate="print"/>
          <a:srcRect/>
          <a:stretch>
            <a:fillRect/>
          </a:stretch>
        </p:blipFill>
        <p:spPr bwMode="auto">
          <a:xfrm>
            <a:off x="1475656" y="764704"/>
            <a:ext cx="5924550" cy="5400600"/>
          </a:xfrm>
          <a:prstGeom prst="rect">
            <a:avLst/>
          </a:prstGeom>
          <a:noFill/>
          <a:ln w="9525">
            <a:noFill/>
            <a:miter lim="800000"/>
            <a:headEnd/>
            <a:tailEnd/>
          </a:ln>
        </p:spPr>
      </p:pic>
      <p:sp>
        <p:nvSpPr>
          <p:cNvPr id="5" name="TextBox 4"/>
          <p:cNvSpPr txBox="1"/>
          <p:nvPr/>
        </p:nvSpPr>
        <p:spPr>
          <a:xfrm>
            <a:off x="755576" y="6237313"/>
            <a:ext cx="6984776" cy="646331"/>
          </a:xfrm>
          <a:prstGeom prst="rect">
            <a:avLst/>
          </a:prstGeom>
          <a:noFill/>
        </p:spPr>
        <p:txBody>
          <a:bodyPr wrap="square" rtlCol="0">
            <a:spAutoFit/>
          </a:bodyPr>
          <a:lstStyle/>
          <a:p>
            <a:r>
              <a:rPr lang="en-IN" i="1" dirty="0" smtClean="0"/>
              <a:t>Figure represent detailed representation of the simulated LHD environment, including dimension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323528" y="404664"/>
            <a:ext cx="8820472" cy="5040560"/>
          </a:xfrm>
          <a:prstGeom prst="rect">
            <a:avLst/>
          </a:prstGeom>
          <a:noFill/>
          <a:ln w="9525">
            <a:noFill/>
            <a:miter lim="800000"/>
            <a:headEnd/>
            <a:tailEnd/>
          </a:ln>
        </p:spPr>
      </p:pic>
      <p:sp>
        <p:nvSpPr>
          <p:cNvPr id="3" name="TextBox 2"/>
          <p:cNvSpPr txBox="1"/>
          <p:nvPr/>
        </p:nvSpPr>
        <p:spPr>
          <a:xfrm>
            <a:off x="971600" y="5661248"/>
            <a:ext cx="7416824" cy="923330"/>
          </a:xfrm>
          <a:prstGeom prst="rect">
            <a:avLst/>
          </a:prstGeom>
          <a:noFill/>
        </p:spPr>
        <p:txBody>
          <a:bodyPr wrap="square" rtlCol="0">
            <a:spAutoFit/>
          </a:bodyPr>
          <a:lstStyle/>
          <a:p>
            <a:r>
              <a:rPr lang="en-IN" i="1" dirty="0" smtClean="0"/>
              <a:t>Figure represent detailed representation of the simulated truck environment, including</a:t>
            </a:r>
            <a:r>
              <a:rPr lang="en-IN" dirty="0" smtClean="0"/>
              <a:t> </a:t>
            </a:r>
            <a:r>
              <a:rPr lang="en-IN" i="1" dirty="0" smtClean="0"/>
              <a:t>dimensions.</a:t>
            </a:r>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smtClean="0"/>
              <a:t>Strategies for </a:t>
            </a:r>
            <a:r>
              <a:rPr lang="en-US" dirty="0" err="1" smtClean="0"/>
              <a:t>dispathing</a:t>
            </a:r>
            <a:endParaRPr lang="en-IN" dirty="0"/>
          </a:p>
        </p:txBody>
      </p:sp>
      <p:sp>
        <p:nvSpPr>
          <p:cNvPr id="3" name="Content Placeholder 2"/>
          <p:cNvSpPr>
            <a:spLocks noGrp="1"/>
          </p:cNvSpPr>
          <p:nvPr>
            <p:ph sz="quarter" idx="1"/>
          </p:nvPr>
        </p:nvSpPr>
        <p:spPr>
          <a:xfrm>
            <a:off x="457200" y="980728"/>
            <a:ext cx="7467600" cy="5493224"/>
          </a:xfrm>
        </p:spPr>
        <p:txBody>
          <a:bodyPr>
            <a:normAutofit fontScale="85000" lnSpcReduction="20000"/>
          </a:bodyPr>
          <a:lstStyle/>
          <a:p>
            <a:pPr>
              <a:lnSpc>
                <a:spcPct val="150000"/>
              </a:lnSpc>
            </a:pPr>
            <a:r>
              <a:rPr lang="en-US" sz="1600" dirty="0" smtClean="0"/>
              <a:t> </a:t>
            </a:r>
            <a:r>
              <a:rPr lang="en-IN" sz="2000" dirty="0" smtClean="0"/>
              <a:t>All the strategy is run for the equivalent of one week of production </a:t>
            </a:r>
            <a:r>
              <a:rPr lang="en-IN" sz="2000" dirty="0" err="1" smtClean="0"/>
              <a:t>i.e</a:t>
            </a:r>
            <a:r>
              <a:rPr lang="en-IN" sz="2000" dirty="0" smtClean="0"/>
              <a:t> 5 days, with 3 shifts of 8 hours each per day.</a:t>
            </a:r>
          </a:p>
          <a:p>
            <a:pPr>
              <a:lnSpc>
                <a:spcPct val="150000"/>
              </a:lnSpc>
              <a:buNone/>
            </a:pPr>
            <a:r>
              <a:rPr lang="en-IN" sz="2000" dirty="0" smtClean="0"/>
              <a:t> </a:t>
            </a:r>
          </a:p>
          <a:p>
            <a:pPr>
              <a:lnSpc>
                <a:spcPct val="150000"/>
              </a:lnSpc>
            </a:pPr>
            <a:r>
              <a:rPr lang="en-IN" sz="2000" dirty="0" smtClean="0"/>
              <a:t>Zero state indicates an even ore level, with no ore loaded from any draw point, and an empty crusher level.</a:t>
            </a:r>
          </a:p>
          <a:p>
            <a:pPr>
              <a:lnSpc>
                <a:spcPct val="150000"/>
              </a:lnSpc>
            </a:pPr>
            <a:endParaRPr lang="en-IN" sz="2000" dirty="0" smtClean="0"/>
          </a:p>
          <a:p>
            <a:pPr>
              <a:lnSpc>
                <a:spcPct val="150000"/>
              </a:lnSpc>
            </a:pPr>
            <a:r>
              <a:rPr lang="en-IN" sz="2000" dirty="0" smtClean="0"/>
              <a:t>The main objective of the different dispatching strategies is therefore to maximize the total tons produced.</a:t>
            </a:r>
          </a:p>
          <a:p>
            <a:pPr>
              <a:lnSpc>
                <a:spcPct val="150000"/>
              </a:lnSpc>
            </a:pPr>
            <a:endParaRPr lang="en-IN" sz="2000" dirty="0" smtClean="0"/>
          </a:p>
          <a:p>
            <a:pPr>
              <a:lnSpc>
                <a:spcPct val="150000"/>
              </a:lnSpc>
            </a:pPr>
            <a:r>
              <a:rPr lang="en-IN" sz="2000" dirty="0" smtClean="0"/>
              <a:t>Another important objective specific to a block cave mine, is to keep the ore level above the </a:t>
            </a:r>
            <a:r>
              <a:rPr lang="en-IN" sz="2000" dirty="0" err="1" smtClean="0"/>
              <a:t>drawpoints</a:t>
            </a:r>
            <a:r>
              <a:rPr lang="en-IN" sz="2000" dirty="0" smtClean="0"/>
              <a:t> as even as possible.</a:t>
            </a:r>
          </a:p>
          <a:p>
            <a:pPr>
              <a:lnSpc>
                <a:spcPct val="150000"/>
              </a:lnSpc>
            </a:pPr>
            <a:endParaRPr lang="en-IN" sz="2000" dirty="0" smtClean="0"/>
          </a:p>
          <a:p>
            <a:pPr>
              <a:lnSpc>
                <a:spcPct val="150000"/>
              </a:lnSpc>
            </a:pPr>
            <a:r>
              <a:rPr lang="en-IN" sz="2000" dirty="0" smtClean="0"/>
              <a:t>last objective of the simulated dispatching strategies is to minimize the number of crusher shutdowns</a:t>
            </a:r>
            <a:r>
              <a:rPr lang="en-IN" sz="1600" b="1" dirty="0" smtClean="0"/>
              <a:t>.</a:t>
            </a:r>
            <a:endParaRPr lang="en-IN" sz="1600" dirty="0" smtClean="0"/>
          </a:p>
          <a:p>
            <a:endParaRPr lang="en-IN" sz="1600"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smtClean="0"/>
              <a:t>Strategy 1</a:t>
            </a:r>
            <a:endParaRPr lang="en-IN" dirty="0"/>
          </a:p>
        </p:txBody>
      </p:sp>
      <p:sp>
        <p:nvSpPr>
          <p:cNvPr id="3" name="Content Placeholder 2"/>
          <p:cNvSpPr>
            <a:spLocks noGrp="1"/>
          </p:cNvSpPr>
          <p:nvPr>
            <p:ph sz="quarter" idx="1"/>
          </p:nvPr>
        </p:nvSpPr>
        <p:spPr>
          <a:xfrm>
            <a:off x="611560" y="908720"/>
            <a:ext cx="7467600" cy="5949280"/>
          </a:xfrm>
        </p:spPr>
        <p:txBody>
          <a:bodyPr>
            <a:normAutofit/>
          </a:bodyPr>
          <a:lstStyle/>
          <a:p>
            <a:pPr>
              <a:lnSpc>
                <a:spcPct val="150000"/>
              </a:lnSpc>
            </a:pPr>
            <a:r>
              <a:rPr lang="en-IN" sz="1800" dirty="0" smtClean="0"/>
              <a:t>The first strategy is based on current dispatching strategies and will be used to compare other strategies.</a:t>
            </a:r>
          </a:p>
          <a:p>
            <a:pPr>
              <a:lnSpc>
                <a:spcPct val="150000"/>
              </a:lnSpc>
            </a:pPr>
            <a:r>
              <a:rPr lang="en-IN" sz="1800" dirty="0" smtClean="0"/>
              <a:t>Each LHD is assigned to a specific tunnel and has only one LHD assigned to it.</a:t>
            </a:r>
          </a:p>
          <a:p>
            <a:pPr>
              <a:lnSpc>
                <a:spcPct val="150000"/>
              </a:lnSpc>
            </a:pPr>
            <a:r>
              <a:rPr lang="en-IN" sz="1800" dirty="0" smtClean="0"/>
              <a:t>The LHD sequentially visits each active </a:t>
            </a:r>
            <a:r>
              <a:rPr lang="en-IN" sz="1800" dirty="0" err="1" smtClean="0"/>
              <a:t>drawpoint</a:t>
            </a:r>
            <a:r>
              <a:rPr lang="en-IN" sz="1800" dirty="0" smtClean="0"/>
              <a:t> in its assigned tunnel. After each visit to a </a:t>
            </a:r>
            <a:r>
              <a:rPr lang="en-IN" sz="1800" dirty="0" err="1" smtClean="0"/>
              <a:t>drawpoint</a:t>
            </a:r>
            <a:r>
              <a:rPr lang="en-IN" sz="1800" dirty="0" smtClean="0"/>
              <a:t> the LHD visits a transfer point one closest to the tunnel that the LHD is assigned to.</a:t>
            </a:r>
          </a:p>
          <a:p>
            <a:pPr>
              <a:lnSpc>
                <a:spcPct val="150000"/>
              </a:lnSpc>
            </a:pPr>
            <a:r>
              <a:rPr lang="en-IN" sz="1800" dirty="0" smtClean="0"/>
              <a:t> If an LHD has to be serviced, repaired or refuelled or tunnel becomes inactive because of </a:t>
            </a:r>
            <a:r>
              <a:rPr lang="en-IN" sz="1800" dirty="0" err="1" smtClean="0"/>
              <a:t>hangups</a:t>
            </a:r>
            <a:r>
              <a:rPr lang="en-IN" sz="1800" dirty="0" smtClean="0"/>
              <a:t> ,it moves to the service area. </a:t>
            </a:r>
          </a:p>
          <a:p>
            <a:pPr>
              <a:lnSpc>
                <a:spcPct val="150000"/>
              </a:lnSpc>
            </a:pPr>
            <a:r>
              <a:rPr lang="en-IN" sz="1800" smtClean="0"/>
              <a:t>The </a:t>
            </a:r>
            <a:r>
              <a:rPr lang="en-IN" sz="1800" dirty="0" smtClean="0"/>
              <a:t>trucks move in clockwise direction around the loop connecting the transfer points and the </a:t>
            </a:r>
            <a:r>
              <a:rPr lang="en-IN" sz="1800" dirty="0" err="1" smtClean="0"/>
              <a:t>crusher.If</a:t>
            </a:r>
            <a:r>
              <a:rPr lang="en-IN" sz="1800" dirty="0" smtClean="0"/>
              <a:t> a truck is empty it moves to the nearest  transfer point where no other truck is present.</a:t>
            </a:r>
          </a:p>
          <a:p>
            <a:pPr>
              <a:lnSpc>
                <a:spcPct val="150000"/>
              </a:lnSpc>
            </a:pPr>
            <a:endParaRPr lang="en-IN"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627784" y="0"/>
            <a:ext cx="2886075" cy="32194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63688" y="3933056"/>
            <a:ext cx="4419600" cy="2160239"/>
          </a:xfrm>
          <a:prstGeom prst="rect">
            <a:avLst/>
          </a:prstGeom>
          <a:noFill/>
          <a:ln w="9525">
            <a:noFill/>
            <a:miter lim="800000"/>
            <a:headEnd/>
            <a:tailEnd/>
          </a:ln>
        </p:spPr>
      </p:pic>
      <p:sp>
        <p:nvSpPr>
          <p:cNvPr id="5" name="TextBox 4"/>
          <p:cNvSpPr txBox="1"/>
          <p:nvPr/>
        </p:nvSpPr>
        <p:spPr>
          <a:xfrm>
            <a:off x="755576" y="3284984"/>
            <a:ext cx="7344816" cy="1292662"/>
          </a:xfrm>
          <a:prstGeom prst="rect">
            <a:avLst/>
          </a:prstGeom>
          <a:noFill/>
        </p:spPr>
        <p:txBody>
          <a:bodyPr wrap="square" rtlCol="0">
            <a:spAutoFit/>
          </a:bodyPr>
          <a:lstStyle/>
          <a:p>
            <a:r>
              <a:rPr lang="en-IN" sz="1200" dirty="0" smtClean="0"/>
              <a:t>The figure gives a simple representation of the sequence in which the </a:t>
            </a:r>
            <a:r>
              <a:rPr lang="en-IN" sz="1200" dirty="0" err="1" smtClean="0"/>
              <a:t>drawpoints</a:t>
            </a:r>
            <a:r>
              <a:rPr lang="en-IN" sz="1200" dirty="0" smtClean="0"/>
              <a:t> are visited by an LHD. The figure only shows 3 </a:t>
            </a:r>
            <a:r>
              <a:rPr lang="en-IN" sz="1200" dirty="0" err="1" smtClean="0"/>
              <a:t>drawpoints</a:t>
            </a:r>
            <a:r>
              <a:rPr lang="en-IN" sz="1200" dirty="0" smtClean="0"/>
              <a:t> on each side of the tunnel. The number of </a:t>
            </a:r>
            <a:r>
              <a:rPr lang="en-IN" sz="1200" dirty="0" err="1" smtClean="0"/>
              <a:t>drawpoints</a:t>
            </a:r>
            <a:r>
              <a:rPr lang="en-IN" sz="1200" dirty="0" smtClean="0"/>
              <a:t> used in the simulation is 15 on each side of a tunnel. The arrows only indicate the sequence, and not the physical movement of the LHD. Between successive </a:t>
            </a:r>
            <a:r>
              <a:rPr lang="en-IN" sz="1200" dirty="0" err="1" smtClean="0"/>
              <a:t>drawpoints</a:t>
            </a:r>
            <a:r>
              <a:rPr lang="en-IN" sz="1200" dirty="0" smtClean="0"/>
              <a:t> the LHD visits a transfer point to unload.</a:t>
            </a:r>
          </a:p>
          <a:p>
            <a:endParaRPr lang="en-IN" dirty="0"/>
          </a:p>
        </p:txBody>
      </p:sp>
      <p:sp>
        <p:nvSpPr>
          <p:cNvPr id="7" name="TextBox 6"/>
          <p:cNvSpPr txBox="1"/>
          <p:nvPr/>
        </p:nvSpPr>
        <p:spPr>
          <a:xfrm>
            <a:off x="251520" y="5805264"/>
            <a:ext cx="8136904" cy="1200329"/>
          </a:xfrm>
          <a:prstGeom prst="rect">
            <a:avLst/>
          </a:prstGeom>
          <a:noFill/>
        </p:spPr>
        <p:txBody>
          <a:bodyPr wrap="square" rtlCol="0">
            <a:spAutoFit/>
          </a:bodyPr>
          <a:lstStyle/>
          <a:p>
            <a:r>
              <a:rPr lang="en-IN" dirty="0" smtClean="0"/>
              <a:t> </a:t>
            </a:r>
          </a:p>
          <a:p>
            <a:r>
              <a:rPr lang="en-IN" sz="1200" dirty="0" smtClean="0"/>
              <a:t>The figure shows the direction of movement of the trucks around the loop connecting the transfer points and the crusher. The path actually indicates the movement of a truck that receives it load from transfer point 1 and then unloads in the crusher. The crusher is indicated with a ‘C’ and each transfer point is indicated with a ‘T’.</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US" dirty="0" smtClean="0"/>
              <a:t>Strategy 2</a:t>
            </a:r>
            <a:endParaRPr lang="en-IN" dirty="0"/>
          </a:p>
        </p:txBody>
      </p:sp>
      <p:sp>
        <p:nvSpPr>
          <p:cNvPr id="3" name="Content Placeholder 2"/>
          <p:cNvSpPr>
            <a:spLocks noGrp="1"/>
          </p:cNvSpPr>
          <p:nvPr>
            <p:ph sz="quarter" idx="1"/>
          </p:nvPr>
        </p:nvSpPr>
        <p:spPr>
          <a:xfrm>
            <a:off x="457200" y="764704"/>
            <a:ext cx="7467600" cy="5709248"/>
          </a:xfrm>
        </p:spPr>
        <p:txBody>
          <a:bodyPr/>
          <a:lstStyle/>
          <a:p>
            <a:r>
              <a:rPr lang="en-IN" sz="2000" dirty="0" smtClean="0"/>
              <a:t>This strategy is same as strategy 1. Each LHD is still assigned to a specific tunnel. However, the sequence in which the </a:t>
            </a:r>
            <a:r>
              <a:rPr lang="en-IN" sz="2000" dirty="0" err="1" smtClean="0"/>
              <a:t>drawpoints</a:t>
            </a:r>
            <a:r>
              <a:rPr lang="en-IN" sz="2000" dirty="0" smtClean="0"/>
              <a:t> are visited is reversed for every other tunnel thus keeping ore level even.</a:t>
            </a:r>
          </a:p>
          <a:p>
            <a:r>
              <a:rPr lang="en-IN" sz="2000" dirty="0" smtClean="0"/>
              <a:t>The movement of the trucks correspond exactly to that found in strategy 1</a:t>
            </a:r>
            <a:r>
              <a:rPr lang="en-IN" dirty="0" smtClean="0"/>
              <a:t>.</a:t>
            </a:r>
          </a:p>
          <a:p>
            <a:pPr>
              <a:buNone/>
            </a:pPr>
            <a:endParaRPr lang="en-IN" dirty="0"/>
          </a:p>
        </p:txBody>
      </p:sp>
      <p:pic>
        <p:nvPicPr>
          <p:cNvPr id="41986" name="Picture 2"/>
          <p:cNvPicPr>
            <a:picLocks noChangeAspect="1" noChangeArrowheads="1"/>
          </p:cNvPicPr>
          <p:nvPr/>
        </p:nvPicPr>
        <p:blipFill>
          <a:blip r:embed="rId2" cstate="print"/>
          <a:srcRect/>
          <a:stretch>
            <a:fillRect/>
          </a:stretch>
        </p:blipFill>
        <p:spPr bwMode="auto">
          <a:xfrm>
            <a:off x="1619672" y="2852936"/>
            <a:ext cx="5924550" cy="3168352"/>
          </a:xfrm>
          <a:prstGeom prst="rect">
            <a:avLst/>
          </a:prstGeom>
          <a:noFill/>
          <a:ln w="9525">
            <a:noFill/>
            <a:miter lim="800000"/>
            <a:headEnd/>
            <a:tailEnd/>
          </a:ln>
        </p:spPr>
      </p:pic>
      <p:sp>
        <p:nvSpPr>
          <p:cNvPr id="6" name="TextBox 5"/>
          <p:cNvSpPr txBox="1"/>
          <p:nvPr/>
        </p:nvSpPr>
        <p:spPr>
          <a:xfrm>
            <a:off x="539552" y="6093296"/>
            <a:ext cx="7920880" cy="461665"/>
          </a:xfrm>
          <a:prstGeom prst="rect">
            <a:avLst/>
          </a:prstGeom>
          <a:noFill/>
        </p:spPr>
        <p:txBody>
          <a:bodyPr wrap="square" rtlCol="0">
            <a:spAutoFit/>
          </a:bodyPr>
          <a:lstStyle/>
          <a:p>
            <a:r>
              <a:rPr lang="en-IN" sz="1200" dirty="0" smtClean="0"/>
              <a:t>The figure shows the </a:t>
            </a:r>
            <a:r>
              <a:rPr lang="en-IN" sz="1200" dirty="0" err="1" smtClean="0"/>
              <a:t>drawpoint</a:t>
            </a:r>
            <a:r>
              <a:rPr lang="en-IN" sz="1200" dirty="0" smtClean="0"/>
              <a:t> visiting sequence of three LHDs assigned to three adjacent tunnels. This is according to strategy 2. The figure again only shows a reduced number of </a:t>
            </a:r>
            <a:r>
              <a:rPr lang="en-IN" sz="1200" dirty="0" err="1" smtClean="0"/>
              <a:t>drawpoints</a:t>
            </a:r>
            <a:endParaRPr lang="en-IN"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ormAutofit fontScale="90000"/>
          </a:bodyPr>
          <a:lstStyle/>
          <a:p>
            <a:r>
              <a:rPr lang="en-US" dirty="0" smtClean="0"/>
              <a:t>Strategy 3</a:t>
            </a:r>
            <a:endParaRPr lang="en-IN" dirty="0"/>
          </a:p>
        </p:txBody>
      </p:sp>
      <p:sp>
        <p:nvSpPr>
          <p:cNvPr id="3" name="Content Placeholder 2"/>
          <p:cNvSpPr>
            <a:spLocks noGrp="1"/>
          </p:cNvSpPr>
          <p:nvPr>
            <p:ph sz="quarter" idx="1"/>
          </p:nvPr>
        </p:nvSpPr>
        <p:spPr>
          <a:xfrm>
            <a:off x="457200" y="764704"/>
            <a:ext cx="7467600" cy="5709248"/>
          </a:xfrm>
        </p:spPr>
        <p:txBody>
          <a:bodyPr>
            <a:normAutofit/>
          </a:bodyPr>
          <a:lstStyle/>
          <a:p>
            <a:r>
              <a:rPr lang="en-IN" sz="1600" dirty="0" smtClean="0"/>
              <a:t>This strategy has same objective as strategy 2. The LHDs are still assigned to specific tunnels, but the sequence in which the </a:t>
            </a:r>
            <a:r>
              <a:rPr lang="en-IN" sz="1600" dirty="0" err="1" smtClean="0"/>
              <a:t>drawpoints</a:t>
            </a:r>
            <a:r>
              <a:rPr lang="en-IN" sz="1600" dirty="0" smtClean="0"/>
              <a:t> are visited is not fixed. </a:t>
            </a:r>
          </a:p>
          <a:p>
            <a:r>
              <a:rPr lang="en-IN" sz="1600" dirty="0" smtClean="0"/>
              <a:t>A cost function is used to determine the next </a:t>
            </a:r>
            <a:r>
              <a:rPr lang="en-IN" sz="1600" dirty="0" err="1" smtClean="0"/>
              <a:t>drawpoint</a:t>
            </a:r>
            <a:r>
              <a:rPr lang="en-IN" sz="1600" dirty="0" smtClean="0"/>
              <a:t> that an LHD visits after it has unloaded.</a:t>
            </a:r>
          </a:p>
          <a:p>
            <a:r>
              <a:rPr lang="en-IN" sz="1600" dirty="0" smtClean="0"/>
              <a:t>The </a:t>
            </a:r>
            <a:r>
              <a:rPr lang="en-IN" sz="1600" dirty="0" err="1" smtClean="0"/>
              <a:t>drawpoint</a:t>
            </a:r>
            <a:r>
              <a:rPr lang="en-IN" sz="1600" dirty="0" smtClean="0"/>
              <a:t> that gives the smallest value for the cost function is assigned as the LHD’s new destination.</a:t>
            </a:r>
          </a:p>
          <a:p>
            <a:pPr lvl="0"/>
            <a:r>
              <a:rPr lang="en-US" sz="1600" dirty="0" smtClean="0">
                <a:solidFill>
                  <a:srgbClr val="000000"/>
                </a:solidFill>
                <a:ea typeface="Calibri" pitchFamily="34" charset="0"/>
                <a:cs typeface="TimesNewRoman" charset="0"/>
              </a:rPr>
              <a:t>The cost function contains the following two terms</a:t>
            </a:r>
            <a:r>
              <a:rPr lang="en-US" sz="1600" dirty="0" smtClean="0">
                <a:solidFill>
                  <a:srgbClr val="000000"/>
                </a:solidFill>
                <a:latin typeface="Arial" pitchFamily="34" charset="0"/>
                <a:ea typeface="Calibri" pitchFamily="34" charset="0"/>
                <a:cs typeface="TimesNewRoman" charset="0"/>
              </a:rPr>
              <a:t>:-</a:t>
            </a:r>
          </a:p>
          <a:p>
            <a:pPr lvl="0"/>
            <a:endParaRPr lang="en-US" sz="1600" dirty="0" smtClean="0">
              <a:solidFill>
                <a:srgbClr val="000000"/>
              </a:solidFill>
              <a:latin typeface="Arial" pitchFamily="34" charset="0"/>
              <a:ea typeface="Calibri" pitchFamily="34" charset="0"/>
              <a:cs typeface="TimesNewRoman" charset="0"/>
            </a:endParaRPr>
          </a:p>
          <a:p>
            <a:pPr lvl="0"/>
            <a:endParaRPr lang="en-US" sz="1600" dirty="0" smtClean="0">
              <a:solidFill>
                <a:srgbClr val="000000"/>
              </a:solidFill>
              <a:latin typeface="Arial" pitchFamily="34" charset="0"/>
              <a:ea typeface="Calibri" pitchFamily="34" charset="0"/>
              <a:cs typeface="TimesNewRoman" charset="0"/>
            </a:endParaRPr>
          </a:p>
          <a:p>
            <a:pPr lvl="0"/>
            <a:endParaRPr lang="en-US" sz="1600" dirty="0" smtClean="0">
              <a:solidFill>
                <a:srgbClr val="000000"/>
              </a:solidFill>
              <a:latin typeface="Arial" pitchFamily="34" charset="0"/>
              <a:ea typeface="Calibri" pitchFamily="34" charset="0"/>
              <a:cs typeface="TimesNewRoman" charset="0"/>
            </a:endParaRPr>
          </a:p>
          <a:p>
            <a:pPr lvl="0"/>
            <a:endParaRPr lang="en-US" sz="1600" dirty="0" smtClean="0">
              <a:solidFill>
                <a:srgbClr val="000000"/>
              </a:solidFill>
              <a:latin typeface="Arial" pitchFamily="34" charset="0"/>
              <a:ea typeface="Calibri" pitchFamily="34" charset="0"/>
              <a:cs typeface="TimesNewRoman" charset="0"/>
            </a:endParaRPr>
          </a:p>
          <a:p>
            <a:pPr lvl="0"/>
            <a:endParaRPr lang="en-US" sz="1600" dirty="0" smtClean="0">
              <a:solidFill>
                <a:srgbClr val="000000"/>
              </a:solidFill>
              <a:latin typeface="Arial" pitchFamily="34" charset="0"/>
              <a:ea typeface="Calibri" pitchFamily="34" charset="0"/>
              <a:cs typeface="TimesNewRoman" charset="0"/>
            </a:endParaRPr>
          </a:p>
          <a:p>
            <a:pPr lvl="0"/>
            <a:endParaRPr lang="en-US" sz="1600" dirty="0" smtClean="0">
              <a:solidFill>
                <a:srgbClr val="000000"/>
              </a:solidFill>
              <a:latin typeface="Arial" pitchFamily="34" charset="0"/>
              <a:ea typeface="Calibri" pitchFamily="34" charset="0"/>
              <a:cs typeface="TimesNewRoman" charset="0"/>
            </a:endParaRPr>
          </a:p>
          <a:p>
            <a:pPr lvl="0"/>
            <a:r>
              <a:rPr lang="en-IN" sz="1600" dirty="0" smtClean="0"/>
              <a:t>The cost function then looks as follows:</a:t>
            </a:r>
          </a:p>
          <a:p>
            <a:pPr lvl="0">
              <a:buNone/>
            </a:pPr>
            <a:r>
              <a:rPr lang="en-IN" sz="1600" dirty="0" smtClean="0"/>
              <a:t>                 </a:t>
            </a:r>
            <a:r>
              <a:rPr lang="en-IN" sz="1600" dirty="0" err="1" smtClean="0"/>
              <a:t>J</a:t>
            </a:r>
            <a:r>
              <a:rPr lang="en-IN" sz="1600" baseline="-25000" dirty="0" err="1" smtClean="0"/>
              <a:t>k</a:t>
            </a:r>
            <a:r>
              <a:rPr lang="en-IN" sz="1600" dirty="0" smtClean="0"/>
              <a:t>=T</a:t>
            </a:r>
            <a:r>
              <a:rPr lang="en-IN" sz="1600" baseline="-25000" dirty="0" smtClean="0"/>
              <a:t>1</a:t>
            </a:r>
            <a:r>
              <a:rPr lang="en-IN" sz="1600" dirty="0" smtClean="0"/>
              <a:t>+T</a:t>
            </a:r>
            <a:r>
              <a:rPr lang="en-IN" sz="1600" baseline="-25000" dirty="0" smtClean="0"/>
              <a:t>2,1</a:t>
            </a:r>
            <a:r>
              <a:rPr lang="en-IN" sz="1600" dirty="0" smtClean="0"/>
              <a:t>+T</a:t>
            </a:r>
            <a:r>
              <a:rPr lang="en-IN" sz="1600" baseline="-25000" dirty="0" smtClean="0"/>
              <a:t>2,2</a:t>
            </a:r>
            <a:r>
              <a:rPr lang="en-IN" sz="1600" dirty="0" smtClean="0"/>
              <a:t>+T</a:t>
            </a:r>
            <a:r>
              <a:rPr lang="en-IN" sz="1600" baseline="-25000" dirty="0" smtClean="0"/>
              <a:t>2,3</a:t>
            </a:r>
            <a:r>
              <a:rPr lang="en-IN" sz="1600" dirty="0" smtClean="0"/>
              <a:t>+T</a:t>
            </a:r>
            <a:r>
              <a:rPr lang="en-IN" sz="1600" baseline="-25000" dirty="0" smtClean="0"/>
              <a:t>2,4</a:t>
            </a:r>
            <a:r>
              <a:rPr lang="en-IN" sz="1600" dirty="0" smtClean="0"/>
              <a:t> </a:t>
            </a:r>
          </a:p>
          <a:p>
            <a:pPr>
              <a:buNone/>
            </a:pPr>
            <a:r>
              <a:rPr lang="en-IN" sz="1600" dirty="0" smtClean="0"/>
              <a:t>      With    </a:t>
            </a:r>
            <a:r>
              <a:rPr lang="en-IN" sz="1600" i="1" dirty="0" smtClean="0"/>
              <a:t>k </a:t>
            </a:r>
            <a:r>
              <a:rPr lang="en-IN" sz="1600" dirty="0" smtClean="0"/>
              <a:t>=1,2,..., # </a:t>
            </a:r>
            <a:r>
              <a:rPr lang="en-IN" sz="1600" i="1" dirty="0" err="1" smtClean="0"/>
              <a:t>drawpts</a:t>
            </a:r>
            <a:r>
              <a:rPr lang="en-IN" sz="1600" i="1" dirty="0" smtClean="0"/>
              <a:t> </a:t>
            </a:r>
            <a:r>
              <a:rPr lang="en-IN" sz="1600" dirty="0" smtClean="0"/>
              <a:t>_ </a:t>
            </a:r>
            <a:r>
              <a:rPr lang="en-IN" sz="1600" i="1" dirty="0" smtClean="0"/>
              <a:t>in </a:t>
            </a:r>
            <a:r>
              <a:rPr lang="en-IN" sz="1600" dirty="0" smtClean="0"/>
              <a:t>_ </a:t>
            </a:r>
            <a:r>
              <a:rPr lang="en-IN" sz="1600" i="1" dirty="0" err="1" smtClean="0"/>
              <a:t>tunnel</a:t>
            </a:r>
            <a:r>
              <a:rPr lang="en-IN" sz="1600" dirty="0" err="1" smtClean="0"/>
              <a:t>.Each</a:t>
            </a:r>
            <a:r>
              <a:rPr lang="en-IN" sz="1600" dirty="0" smtClean="0"/>
              <a:t> </a:t>
            </a:r>
            <a:r>
              <a:rPr lang="en-IN" sz="1600" dirty="0" err="1" smtClean="0"/>
              <a:t>drawpoint</a:t>
            </a:r>
            <a:r>
              <a:rPr lang="en-IN" sz="1600" dirty="0" smtClean="0"/>
              <a:t> has four adjacent </a:t>
            </a:r>
            <a:r>
              <a:rPr lang="en-IN" sz="1600" dirty="0" err="1" smtClean="0"/>
              <a:t>drawpoints</a:t>
            </a:r>
            <a:r>
              <a:rPr lang="en-IN" sz="1600" dirty="0" smtClean="0"/>
              <a:t> and therefore term 2 is included four times in the cost function.</a:t>
            </a: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US" sz="1200" dirty="0" smtClean="0">
              <a:latin typeface="Arial" pitchFamily="34" charset="0"/>
              <a:cs typeface="Arial" pitchFamily="34" charset="0"/>
            </a:endParaRPr>
          </a:p>
          <a:p>
            <a:pPr lvl="0"/>
            <a:endParaRPr lang="en-IN" sz="2000" dirty="0" smtClean="0"/>
          </a:p>
          <a:p>
            <a:pPr lvl="0"/>
            <a:endParaRPr lang="en-IN" sz="2000" dirty="0" smtClean="0"/>
          </a:p>
          <a:p>
            <a:pPr lvl="0"/>
            <a:endParaRPr lang="en-IN" sz="2000" dirty="0" smtClean="0"/>
          </a:p>
          <a:p>
            <a:pPr lvl="0"/>
            <a:endParaRPr lang="en-IN" sz="2000" dirty="0" smtClean="0"/>
          </a:p>
          <a:p>
            <a:pPr lvl="0"/>
            <a:endParaRPr lang="en-IN" sz="2000" dirty="0" smtClean="0"/>
          </a:p>
          <a:p>
            <a:pPr lvl="0"/>
            <a:endParaRPr lang="en-IN" sz="2000" dirty="0" smtClean="0"/>
          </a:p>
          <a:p>
            <a:pPr lvl="0"/>
            <a:endParaRPr lang="en-IN" sz="2000" dirty="0" smtClean="0"/>
          </a:p>
          <a:p>
            <a:pPr lvl="0"/>
            <a:endParaRPr lang="en-IN" sz="2000" dirty="0" smtClean="0"/>
          </a:p>
          <a:p>
            <a:pPr>
              <a:buNone/>
            </a:pPr>
            <a:endParaRPr lang="en-IN" sz="2000" dirty="0" smtClean="0"/>
          </a:p>
          <a:p>
            <a:endParaRPr lang="en-IN" sz="2000" dirty="0"/>
          </a:p>
        </p:txBody>
      </p:sp>
      <p:pic>
        <p:nvPicPr>
          <p:cNvPr id="43009" name="Picture 1"/>
          <p:cNvPicPr>
            <a:picLocks noChangeAspect="1" noChangeArrowheads="1"/>
          </p:cNvPicPr>
          <p:nvPr/>
        </p:nvPicPr>
        <p:blipFill>
          <a:blip r:embed="rId2" cstate="print"/>
          <a:srcRect/>
          <a:stretch>
            <a:fillRect/>
          </a:stretch>
        </p:blipFill>
        <p:spPr bwMode="auto">
          <a:xfrm>
            <a:off x="2843808" y="3284984"/>
            <a:ext cx="2162175" cy="657225"/>
          </a:xfrm>
          <a:prstGeom prst="rect">
            <a:avLst/>
          </a:prstGeom>
          <a:noFill/>
        </p:spPr>
      </p:pic>
      <p:pic>
        <p:nvPicPr>
          <p:cNvPr id="43010" name="Picture 2"/>
          <p:cNvPicPr>
            <a:picLocks noChangeAspect="1" noChangeArrowheads="1"/>
          </p:cNvPicPr>
          <p:nvPr/>
        </p:nvPicPr>
        <p:blipFill>
          <a:blip r:embed="rId3" cstate="print"/>
          <a:srcRect/>
          <a:stretch>
            <a:fillRect/>
          </a:stretch>
        </p:blipFill>
        <p:spPr bwMode="auto">
          <a:xfrm>
            <a:off x="2339752" y="4005064"/>
            <a:ext cx="3048000" cy="695325"/>
          </a:xfrm>
          <a:prstGeom prst="rect">
            <a:avLst/>
          </a:prstGeom>
          <a:noFill/>
        </p:spPr>
      </p:pic>
      <p:sp>
        <p:nvSpPr>
          <p:cNvPr id="43012" name="Rectangle 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smtClean="0"/>
              <a:t>Strategy 4</a:t>
            </a:r>
            <a:endParaRPr lang="en-IN" dirty="0"/>
          </a:p>
        </p:txBody>
      </p:sp>
      <p:sp>
        <p:nvSpPr>
          <p:cNvPr id="3" name="Content Placeholder 2"/>
          <p:cNvSpPr>
            <a:spLocks noGrp="1"/>
          </p:cNvSpPr>
          <p:nvPr>
            <p:ph sz="quarter" idx="1"/>
          </p:nvPr>
        </p:nvSpPr>
        <p:spPr>
          <a:xfrm>
            <a:off x="457200" y="1052736"/>
            <a:ext cx="7467600" cy="5805264"/>
          </a:xfrm>
        </p:spPr>
        <p:txBody>
          <a:bodyPr>
            <a:normAutofit fontScale="92500" lnSpcReduction="20000"/>
          </a:bodyPr>
          <a:lstStyle/>
          <a:p>
            <a:pPr>
              <a:lnSpc>
                <a:spcPct val="120000"/>
              </a:lnSpc>
            </a:pPr>
            <a:r>
              <a:rPr lang="en-IN" dirty="0" smtClean="0"/>
              <a:t>This strategy focuses on the dispatching of the trucks. The LHD movements correspond to that found in strategy 1.</a:t>
            </a:r>
          </a:p>
          <a:p>
            <a:pPr>
              <a:lnSpc>
                <a:spcPct val="120000"/>
              </a:lnSpc>
            </a:pPr>
            <a:r>
              <a:rPr lang="en-IN" dirty="0" smtClean="0"/>
              <a:t>Aim of this strategy is to space the arrivals of the trucks at the crusher  to minimize the crusher shutdowns.</a:t>
            </a:r>
            <a:endParaRPr lang="en-US" dirty="0" smtClean="0"/>
          </a:p>
          <a:p>
            <a:pPr>
              <a:lnSpc>
                <a:spcPct val="120000"/>
              </a:lnSpc>
            </a:pPr>
            <a:r>
              <a:rPr lang="en-US" dirty="0" smtClean="0"/>
              <a:t>Truck can only move to another transfer point, one ahead in the crusher loop if it is not occupied. If more than one transfer point satisfy this condition then truck will move to the closest one.</a:t>
            </a:r>
          </a:p>
          <a:p>
            <a:pPr>
              <a:lnSpc>
                <a:spcPct val="120000"/>
              </a:lnSpc>
            </a:pPr>
            <a:r>
              <a:rPr lang="en-IN" dirty="0" smtClean="0"/>
              <a:t>The decision to move to another transfer point, or not, is made when a truck has just received a load from an LHD.</a:t>
            </a:r>
          </a:p>
          <a:p>
            <a:pPr>
              <a:lnSpc>
                <a:spcPct val="120000"/>
              </a:lnSpc>
            </a:pPr>
            <a:r>
              <a:rPr lang="en-IN" dirty="0" smtClean="0"/>
              <a:t>If a truck is at the last transfer point in the crusher loop, and not yet full, then it must stay at that transfer point until it is full.</a:t>
            </a:r>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smtClean="0"/>
              <a:t>Strategy 5</a:t>
            </a:r>
            <a:endParaRPr lang="en-IN" dirty="0"/>
          </a:p>
        </p:txBody>
      </p:sp>
      <p:sp>
        <p:nvSpPr>
          <p:cNvPr id="3" name="Content Placeholder 2"/>
          <p:cNvSpPr>
            <a:spLocks noGrp="1"/>
          </p:cNvSpPr>
          <p:nvPr>
            <p:ph sz="quarter" idx="1"/>
          </p:nvPr>
        </p:nvSpPr>
        <p:spPr>
          <a:xfrm>
            <a:off x="251520" y="1268760"/>
            <a:ext cx="7467600" cy="5589240"/>
          </a:xfrm>
        </p:spPr>
        <p:txBody>
          <a:bodyPr>
            <a:normAutofit fontScale="92500"/>
          </a:bodyPr>
          <a:lstStyle/>
          <a:p>
            <a:r>
              <a:rPr lang="en-IN" dirty="0" smtClean="0"/>
              <a:t>Strategy 5 is basically the same as strategy 3 but in this case each LHD is not assigned to a specific tunnel. Truck movements correspond to that found in strategy 1.</a:t>
            </a:r>
          </a:p>
          <a:p>
            <a:r>
              <a:rPr lang="en-IN" dirty="0" smtClean="0"/>
              <a:t>The cost function is computed for all the active </a:t>
            </a:r>
            <a:r>
              <a:rPr lang="en-IN" dirty="0" err="1" smtClean="0"/>
              <a:t>drawpoints</a:t>
            </a:r>
            <a:r>
              <a:rPr lang="en-IN" dirty="0" smtClean="0"/>
              <a:t> in all the available tunnels. The </a:t>
            </a:r>
            <a:r>
              <a:rPr lang="en-IN" dirty="0" err="1" smtClean="0"/>
              <a:t>drawpoint</a:t>
            </a:r>
            <a:r>
              <a:rPr lang="en-IN" dirty="0" smtClean="0"/>
              <a:t> resulting in the lowest value for the cost function is chosen as the new destination of the LHD.</a:t>
            </a:r>
          </a:p>
          <a:p>
            <a:r>
              <a:rPr lang="en-IN" dirty="0" smtClean="0"/>
              <a:t>An available tunnel is one in which no LHD is present, and no LHD is already on its way to. It is also not closed for secondary breaking. </a:t>
            </a:r>
          </a:p>
          <a:p>
            <a:r>
              <a:rPr lang="en-IN" dirty="0" smtClean="0"/>
              <a:t>This strategy will obviously place a lot of strain on the collision avoidance algorithms</a:t>
            </a:r>
          </a:p>
          <a:p>
            <a:r>
              <a:rPr lang="en-US" dirty="0" smtClean="0"/>
              <a:t>Transfer point are assigned to the specific tunnels.</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t>
            </a:r>
            <a:endParaRPr lang="en-IN" dirty="0"/>
          </a:p>
        </p:txBody>
      </p:sp>
      <p:sp>
        <p:nvSpPr>
          <p:cNvPr id="3" name="Content Placeholder 2"/>
          <p:cNvSpPr>
            <a:spLocks noGrp="1"/>
          </p:cNvSpPr>
          <p:nvPr>
            <p:ph sz="quarter" idx="1"/>
          </p:nvPr>
        </p:nvSpPr>
        <p:spPr/>
        <p:txBody>
          <a:bodyPr/>
          <a:lstStyle/>
          <a:p>
            <a:r>
              <a:rPr lang="en-IN" dirty="0" smtClean="0"/>
              <a:t>Some of the strategies focus on the LHD dispatching (strategy 1 to 3, and 5), and one focuses on the truck dispatching (strategy 4).</a:t>
            </a:r>
          </a:p>
          <a:p>
            <a:endParaRPr lang="en-IN" dirty="0" smtClean="0"/>
          </a:p>
          <a:p>
            <a:r>
              <a:rPr lang="en-IN" dirty="0" smtClean="0"/>
              <a:t> It makes sense to combine these strategies to determine if a more optimal solution can be found for the overall system. Strategy 4 is effectively a combination of strategy 1 and 4. </a:t>
            </a:r>
          </a:p>
          <a:p>
            <a:endParaRPr lang="en-IN" dirty="0" smtClean="0"/>
          </a:p>
          <a:p>
            <a:r>
              <a:rPr lang="en-IN" dirty="0" smtClean="0"/>
              <a:t>The combinations that remain are: strategy 2 + 4, strategy 3 + 4,4+5.thus these are also tested to compute the result.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Develop a simulation to accurately simulate the movement and other activities of  autonomous vehicles in an underground mine. </a:t>
            </a:r>
          </a:p>
          <a:p>
            <a:endParaRPr lang="en-IN" dirty="0" smtClean="0"/>
          </a:p>
          <a:p>
            <a:r>
              <a:rPr lang="en-IN" dirty="0" smtClean="0"/>
              <a:t>Determine evaluation criteria to optimize the dispatch strategies</a:t>
            </a:r>
          </a:p>
          <a:p>
            <a:pPr>
              <a:buNone/>
            </a:pPr>
            <a:r>
              <a:rPr lang="en-IN" dirty="0" smtClean="0"/>
              <a:t>  </a:t>
            </a:r>
          </a:p>
          <a:p>
            <a:r>
              <a:rPr lang="en-IN" dirty="0" smtClean="0"/>
              <a:t>Develop and implement dispatch strategies with the evaluation criteria in mind</a:t>
            </a:r>
          </a:p>
          <a:p>
            <a:endParaRPr lang="en-US" dirty="0" smtClean="0"/>
          </a:p>
          <a:p>
            <a:r>
              <a:rPr lang="en-IN" dirty="0" smtClean="0"/>
              <a:t>Evaluate the improvement (if any) obtained by implementing the dispatch  strategies, as compared to the baseline strategy</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Chart 2"/>
          <p:cNvPicPr>
            <a:picLocks noChangeArrowheads="1"/>
          </p:cNvPicPr>
          <p:nvPr/>
        </p:nvPicPr>
        <p:blipFill>
          <a:blip r:embed="rId2" cstate="print"/>
          <a:srcRect b="-17"/>
          <a:stretch>
            <a:fillRect/>
          </a:stretch>
        </p:blipFill>
        <p:spPr bwMode="auto">
          <a:xfrm>
            <a:off x="2555776" y="764704"/>
            <a:ext cx="6057900" cy="2880320"/>
          </a:xfrm>
          <a:prstGeom prst="rect">
            <a:avLst/>
          </a:prstGeom>
          <a:noFill/>
          <a:ln w="9525">
            <a:noFill/>
            <a:miter lim="800000"/>
            <a:headEnd/>
            <a:tailEnd/>
          </a:ln>
        </p:spPr>
      </p:pic>
      <p:pic>
        <p:nvPicPr>
          <p:cNvPr id="48131" name="Chart 3"/>
          <p:cNvPicPr>
            <a:picLocks noChangeArrowheads="1"/>
          </p:cNvPicPr>
          <p:nvPr/>
        </p:nvPicPr>
        <p:blipFill>
          <a:blip r:embed="rId3" cstate="print"/>
          <a:srcRect b="-47"/>
          <a:stretch>
            <a:fillRect/>
          </a:stretch>
        </p:blipFill>
        <p:spPr bwMode="auto">
          <a:xfrm>
            <a:off x="323528" y="3861048"/>
            <a:ext cx="5924550" cy="2996952"/>
          </a:xfrm>
          <a:prstGeom prst="rect">
            <a:avLst/>
          </a:prstGeom>
          <a:noFill/>
          <a:ln w="9525">
            <a:noFill/>
            <a:miter lim="800000"/>
            <a:headEnd/>
            <a:tailEnd/>
          </a:ln>
        </p:spPr>
      </p:pic>
      <p:sp>
        <p:nvSpPr>
          <p:cNvPr id="5" name="TextBox 4"/>
          <p:cNvSpPr txBox="1"/>
          <p:nvPr/>
        </p:nvSpPr>
        <p:spPr>
          <a:xfrm>
            <a:off x="251520" y="260648"/>
            <a:ext cx="3744416" cy="369332"/>
          </a:xfrm>
          <a:prstGeom prst="rect">
            <a:avLst/>
          </a:prstGeom>
          <a:noFill/>
        </p:spPr>
        <p:txBody>
          <a:bodyPr wrap="square" rtlCol="0">
            <a:spAutoFit/>
          </a:bodyPr>
          <a:lstStyle/>
          <a:p>
            <a:r>
              <a:rPr lang="en-US" dirty="0" smtClean="0"/>
              <a:t>CRUSHER RESULT: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Chart 5"/>
          <p:cNvPicPr>
            <a:picLocks noChangeArrowheads="1"/>
          </p:cNvPicPr>
          <p:nvPr/>
        </p:nvPicPr>
        <p:blipFill>
          <a:blip r:embed="rId2" cstate="print"/>
          <a:srcRect/>
          <a:stretch>
            <a:fillRect/>
          </a:stretch>
        </p:blipFill>
        <p:spPr bwMode="auto">
          <a:xfrm>
            <a:off x="2843808" y="980728"/>
            <a:ext cx="5200650" cy="2708920"/>
          </a:xfrm>
          <a:prstGeom prst="rect">
            <a:avLst/>
          </a:prstGeom>
          <a:noFill/>
          <a:ln w="9525">
            <a:noFill/>
            <a:miter lim="800000"/>
            <a:headEnd/>
            <a:tailEnd/>
          </a:ln>
        </p:spPr>
      </p:pic>
      <p:pic>
        <p:nvPicPr>
          <p:cNvPr id="50179" name="Chart 6"/>
          <p:cNvPicPr>
            <a:picLocks noChangeArrowheads="1"/>
          </p:cNvPicPr>
          <p:nvPr/>
        </p:nvPicPr>
        <p:blipFill>
          <a:blip r:embed="rId3" cstate="print"/>
          <a:srcRect/>
          <a:stretch>
            <a:fillRect/>
          </a:stretch>
        </p:blipFill>
        <p:spPr bwMode="auto">
          <a:xfrm>
            <a:off x="755576" y="3861048"/>
            <a:ext cx="5457825" cy="2996952"/>
          </a:xfrm>
          <a:prstGeom prst="rect">
            <a:avLst/>
          </a:prstGeom>
          <a:noFill/>
          <a:ln w="9525">
            <a:noFill/>
            <a:miter lim="800000"/>
            <a:headEnd/>
            <a:tailEnd/>
          </a:ln>
        </p:spPr>
      </p:pic>
      <p:sp>
        <p:nvSpPr>
          <p:cNvPr id="4" name="TextBox 3"/>
          <p:cNvSpPr txBox="1"/>
          <p:nvPr/>
        </p:nvSpPr>
        <p:spPr>
          <a:xfrm>
            <a:off x="323528" y="260648"/>
            <a:ext cx="5040560" cy="369332"/>
          </a:xfrm>
          <a:prstGeom prst="rect">
            <a:avLst/>
          </a:prstGeom>
          <a:noFill/>
        </p:spPr>
        <p:txBody>
          <a:bodyPr wrap="square" rtlCol="0">
            <a:spAutoFit/>
          </a:bodyPr>
          <a:lstStyle/>
          <a:p>
            <a:r>
              <a:rPr lang="en-US" dirty="0" smtClean="0"/>
              <a:t>Optimal number of trucks for strategy 4:-</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Chart 7"/>
          <p:cNvPicPr>
            <a:picLocks noChangeArrowheads="1"/>
          </p:cNvPicPr>
          <p:nvPr/>
        </p:nvPicPr>
        <p:blipFill>
          <a:blip r:embed="rId2" cstate="print"/>
          <a:srcRect/>
          <a:stretch>
            <a:fillRect/>
          </a:stretch>
        </p:blipFill>
        <p:spPr bwMode="auto">
          <a:xfrm>
            <a:off x="3203848" y="692696"/>
            <a:ext cx="5467350" cy="2808312"/>
          </a:xfrm>
          <a:prstGeom prst="rect">
            <a:avLst/>
          </a:prstGeom>
          <a:noFill/>
          <a:ln w="9525">
            <a:noFill/>
            <a:miter lim="800000"/>
            <a:headEnd/>
            <a:tailEnd/>
          </a:ln>
        </p:spPr>
      </p:pic>
      <p:pic>
        <p:nvPicPr>
          <p:cNvPr id="52227" name="Chart 8"/>
          <p:cNvPicPr>
            <a:picLocks noChangeArrowheads="1"/>
          </p:cNvPicPr>
          <p:nvPr/>
        </p:nvPicPr>
        <p:blipFill>
          <a:blip r:embed="rId3" cstate="print"/>
          <a:srcRect/>
          <a:stretch>
            <a:fillRect/>
          </a:stretch>
        </p:blipFill>
        <p:spPr bwMode="auto">
          <a:xfrm>
            <a:off x="467544" y="3717032"/>
            <a:ext cx="5486400" cy="3140968"/>
          </a:xfrm>
          <a:prstGeom prst="rect">
            <a:avLst/>
          </a:prstGeom>
          <a:noFill/>
          <a:ln w="9525">
            <a:noFill/>
            <a:miter lim="800000"/>
            <a:headEnd/>
            <a:tailEnd/>
          </a:ln>
        </p:spPr>
      </p:pic>
      <p:sp>
        <p:nvSpPr>
          <p:cNvPr id="4" name="TextBox 3"/>
          <p:cNvSpPr txBox="1"/>
          <p:nvPr/>
        </p:nvSpPr>
        <p:spPr>
          <a:xfrm>
            <a:off x="251520" y="260648"/>
            <a:ext cx="4104456" cy="369332"/>
          </a:xfrm>
          <a:prstGeom prst="rect">
            <a:avLst/>
          </a:prstGeom>
          <a:noFill/>
        </p:spPr>
        <p:txBody>
          <a:bodyPr wrap="square" rtlCol="0">
            <a:spAutoFit/>
          </a:bodyPr>
          <a:lstStyle/>
          <a:p>
            <a:r>
              <a:rPr lang="en-US" dirty="0" smtClean="0"/>
              <a:t>DRAWPOINT RESULT:</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US" dirty="0" smtClean="0"/>
              <a:t>conclusion</a:t>
            </a:r>
            <a:endParaRPr lang="en-IN" dirty="0"/>
          </a:p>
        </p:txBody>
      </p:sp>
      <p:sp>
        <p:nvSpPr>
          <p:cNvPr id="3" name="Content Placeholder 2"/>
          <p:cNvSpPr>
            <a:spLocks noGrp="1"/>
          </p:cNvSpPr>
          <p:nvPr>
            <p:ph sz="quarter" idx="1"/>
          </p:nvPr>
        </p:nvSpPr>
        <p:spPr>
          <a:xfrm>
            <a:off x="457200" y="1196752"/>
            <a:ext cx="7467600" cy="5277200"/>
          </a:xfrm>
        </p:spPr>
        <p:txBody>
          <a:bodyPr>
            <a:normAutofit fontScale="85000" lnSpcReduction="20000"/>
          </a:bodyPr>
          <a:lstStyle/>
          <a:p>
            <a:r>
              <a:rPr lang="en-IN" dirty="0" smtClean="0"/>
              <a:t>strategy 2 performed the best in terms of total tons produced, and strategy 5 the worst.</a:t>
            </a:r>
          </a:p>
          <a:p>
            <a:endParaRPr lang="en-IN" dirty="0" smtClean="0"/>
          </a:p>
          <a:p>
            <a:r>
              <a:rPr lang="en-IN" dirty="0" smtClean="0"/>
              <a:t> Strategy 2 also produced one of the lowest number of crusher shutdowns. </a:t>
            </a:r>
          </a:p>
          <a:p>
            <a:endParaRPr lang="en-IN" dirty="0" smtClean="0"/>
          </a:p>
          <a:p>
            <a:r>
              <a:rPr lang="en-IN" dirty="0" smtClean="0"/>
              <a:t>Strategy 4 and their combinations produced low values for the total tons dumped in the crusher, but produced the least number of crusher shutdowns.</a:t>
            </a:r>
          </a:p>
          <a:p>
            <a:endParaRPr lang="en-IN" dirty="0" smtClean="0"/>
          </a:p>
          <a:p>
            <a:r>
              <a:rPr lang="en-US" dirty="0" smtClean="0"/>
              <a:t>Optimal number of trucks are 4.</a:t>
            </a:r>
          </a:p>
          <a:p>
            <a:endParaRPr lang="en-US" dirty="0" smtClean="0"/>
          </a:p>
          <a:p>
            <a:r>
              <a:rPr lang="en-US" dirty="0" smtClean="0"/>
              <a:t>Strategy 3 being the best in keeping the ore level even and also achieving high level of production value.</a:t>
            </a:r>
          </a:p>
          <a:p>
            <a:endParaRPr lang="en-US" dirty="0" smtClean="0"/>
          </a:p>
          <a:p>
            <a:r>
              <a:rPr lang="en-US" dirty="0" smtClean="0"/>
              <a:t>Strategy 5 have lowest </a:t>
            </a:r>
            <a:r>
              <a:rPr lang="en-US" dirty="0" err="1" smtClean="0"/>
              <a:t>drawpoint</a:t>
            </a:r>
            <a:r>
              <a:rPr lang="en-US" dirty="0" smtClean="0"/>
              <a:t> deviation but it cannot be compared with other strategies as it production level is less.</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22114"/>
          </a:xfrm>
        </p:spPr>
        <p:txBody>
          <a:bodyPr/>
          <a:lstStyle/>
          <a:p>
            <a:r>
              <a:rPr lang="en-US" dirty="0" smtClean="0"/>
              <a:t>Future  Scope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Various assumptions were used to develop the simulation model , therefore possible future work exists in terms of refining the simulation to reflect a true system even more accurately.</a:t>
            </a:r>
          </a:p>
          <a:p>
            <a:endParaRPr lang="en-IN" dirty="0" smtClean="0"/>
          </a:p>
          <a:p>
            <a:r>
              <a:rPr lang="en-IN" dirty="0" smtClean="0"/>
              <a:t>Develop a model, which explicitly describes the processes in a mine in terms of </a:t>
            </a:r>
            <a:r>
              <a:rPr lang="en-IN" dirty="0" err="1" smtClean="0"/>
              <a:t>money.the</a:t>
            </a:r>
            <a:r>
              <a:rPr lang="en-IN" dirty="0" smtClean="0"/>
              <a:t> strategies will then be refined to maximize the profit.</a:t>
            </a:r>
          </a:p>
          <a:p>
            <a:endParaRPr lang="en-IN" dirty="0" smtClean="0"/>
          </a:p>
          <a:p>
            <a:r>
              <a:rPr lang="en-IN" dirty="0" smtClean="0"/>
              <a:t>Improve on the proposed strategies, and to investigate the physical implementation of these strategies more thoroughly.</a:t>
            </a:r>
          </a:p>
          <a:p>
            <a:endParaRPr lang="en-IN" dirty="0" smtClean="0"/>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b="1" dirty="0"/>
          </a:p>
        </p:txBody>
      </p:sp>
      <p:sp>
        <p:nvSpPr>
          <p:cNvPr id="3" name="Content Placeholder 2"/>
          <p:cNvSpPr>
            <a:spLocks noGrp="1"/>
          </p:cNvSpPr>
          <p:nvPr>
            <p:ph sz="quarter" idx="1"/>
          </p:nvPr>
        </p:nvSpPr>
        <p:spPr/>
        <p:txBody>
          <a:bodyPr>
            <a:normAutofit fontScale="77500" lnSpcReduction="20000"/>
          </a:bodyPr>
          <a:lstStyle/>
          <a:p>
            <a:pPr lvl="0"/>
            <a:r>
              <a:rPr lang="en-IN" u="sng" dirty="0" smtClean="0">
                <a:hlinkClick r:id="rId2"/>
              </a:rPr>
              <a:t>www.smenet.org</a:t>
            </a:r>
            <a:endParaRPr lang="en-IN" dirty="0" smtClean="0"/>
          </a:p>
          <a:p>
            <a:pPr>
              <a:buNone/>
            </a:pPr>
            <a:r>
              <a:rPr lang="en-IN" b="1" dirty="0" smtClean="0"/>
              <a:t> </a:t>
            </a:r>
            <a:endParaRPr lang="en-IN" dirty="0" smtClean="0"/>
          </a:p>
          <a:p>
            <a:pPr lvl="0"/>
            <a:r>
              <a:rPr lang="en-IN" u="sng" dirty="0" smtClean="0">
                <a:hlinkClick r:id="rId3"/>
              </a:rPr>
              <a:t>www.Google.com</a:t>
            </a:r>
            <a:endParaRPr lang="en-IN" dirty="0" smtClean="0"/>
          </a:p>
          <a:p>
            <a:pPr>
              <a:buNone/>
            </a:pPr>
            <a:r>
              <a:rPr lang="en-IN" b="1" u="sng" dirty="0" smtClean="0"/>
              <a:t> </a:t>
            </a:r>
            <a:endParaRPr lang="en-IN" dirty="0" smtClean="0"/>
          </a:p>
          <a:p>
            <a:pPr lvl="0"/>
            <a:r>
              <a:rPr lang="en-IN" dirty="0" smtClean="0"/>
              <a:t>UNIVERSITY OF PRETORIA (p.sayamann)</a:t>
            </a:r>
          </a:p>
          <a:p>
            <a:pPr lvl="0">
              <a:buNone/>
            </a:pPr>
            <a:endParaRPr lang="en-IN" dirty="0" smtClean="0"/>
          </a:p>
          <a:p>
            <a:pPr lvl="0"/>
            <a:r>
              <a:rPr lang="en-IN" dirty="0" smtClean="0"/>
              <a:t>PUKKILA, J. and SÄRKKÄ, P. Intelligent mine technology program and its implementation.</a:t>
            </a:r>
          </a:p>
          <a:p>
            <a:pPr>
              <a:buNone/>
            </a:pPr>
            <a:r>
              <a:rPr lang="en-IN" dirty="0" smtClean="0"/>
              <a:t> </a:t>
            </a:r>
          </a:p>
          <a:p>
            <a:pPr lvl="0"/>
            <a:r>
              <a:rPr lang="en-IN" dirty="0" smtClean="0"/>
              <a:t>YAVIN, Y. Modelling the motion of an underground mining vehicle.</a:t>
            </a:r>
          </a:p>
          <a:p>
            <a:pPr lvl="0"/>
            <a:endParaRPr lang="en-IN" dirty="0" smtClean="0"/>
          </a:p>
          <a:p>
            <a:pPr lvl="0"/>
            <a:r>
              <a:rPr lang="en-US" dirty="0" smtClean="0"/>
              <a:t>Venetia mine of de beers group in </a:t>
            </a:r>
            <a:r>
              <a:rPr lang="en-US" dirty="0" err="1" smtClean="0"/>
              <a:t>Botswana,South</a:t>
            </a:r>
            <a:r>
              <a:rPr lang="en-US" dirty="0" smtClean="0"/>
              <a:t> Africa.</a:t>
            </a:r>
          </a:p>
          <a:p>
            <a:pPr lvl="0"/>
            <a:endParaRPr lang="en-US" dirty="0" smtClean="0"/>
          </a:p>
          <a:p>
            <a:r>
              <a:rPr lang="en-IN" dirty="0" err="1" smtClean="0"/>
              <a:t>Camisani-Calzolari</a:t>
            </a:r>
            <a:r>
              <a:rPr lang="en-IN" dirty="0" smtClean="0"/>
              <a:t> F.R. (2004), “Modelling of an autonomous underground mine vehicle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lstStyle/>
          <a:p>
            <a:r>
              <a:rPr lang="en-US" dirty="0" smtClean="0"/>
              <a:t>The project deals with the optimization of autonomous vehicle dispatch system for a block cave mine.</a:t>
            </a:r>
          </a:p>
        </p:txBody>
      </p:sp>
      <p:graphicFrame>
        <p:nvGraphicFramePr>
          <p:cNvPr id="4" name="Diagram 3"/>
          <p:cNvGraphicFramePr/>
          <p:nvPr/>
        </p:nvGraphicFramePr>
        <p:xfrm>
          <a:off x="1331640" y="3789040"/>
          <a:ext cx="6096000"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699792" y="2708920"/>
            <a:ext cx="295232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DSPATCH SYSTEM</a:t>
            </a:r>
            <a:endParaRPr lang="en-IN" dirty="0"/>
          </a:p>
        </p:txBody>
      </p:sp>
      <p:sp>
        <p:nvSpPr>
          <p:cNvPr id="6" name="Down Arrow 5"/>
          <p:cNvSpPr/>
          <p:nvPr/>
        </p:nvSpPr>
        <p:spPr>
          <a:xfrm>
            <a:off x="4067944" y="3501008"/>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772816"/>
          </a:xfrm>
        </p:spPr>
        <p:txBody>
          <a:bodyPr>
            <a:normAutofit fontScale="90000"/>
          </a:bodyPr>
          <a:lstStyle/>
          <a:p>
            <a:r>
              <a:rPr lang="en-US" sz="4000" b="1" dirty="0" smtClean="0"/>
              <a:t>literature review</a:t>
            </a:r>
            <a:r>
              <a:rPr lang="en-US" b="1" dirty="0" smtClean="0"/>
              <a:t>:</a:t>
            </a:r>
            <a:br>
              <a:rPr lang="en-US" b="1" dirty="0" smtClean="0"/>
            </a:br>
            <a:r>
              <a:rPr lang="en-US" b="1" dirty="0" smtClean="0"/>
              <a:t/>
            </a:r>
            <a:br>
              <a:rPr lang="en-US" b="1" dirty="0" smtClean="0"/>
            </a:br>
            <a:r>
              <a:rPr lang="en-US" b="1" dirty="0" smtClean="0"/>
              <a:t>Need For Automation in underground mine</a:t>
            </a:r>
            <a:endParaRPr lang="en-IN" b="1" dirty="0"/>
          </a:p>
        </p:txBody>
      </p:sp>
      <p:sp>
        <p:nvSpPr>
          <p:cNvPr id="3" name="Content Placeholder 2"/>
          <p:cNvSpPr>
            <a:spLocks noGrp="1"/>
          </p:cNvSpPr>
          <p:nvPr>
            <p:ph sz="quarter" idx="1"/>
          </p:nvPr>
        </p:nvSpPr>
        <p:spPr>
          <a:xfrm>
            <a:off x="457200" y="1844824"/>
            <a:ext cx="7467600" cy="5013176"/>
          </a:xfrm>
        </p:spPr>
        <p:txBody>
          <a:bodyPr>
            <a:normAutofit lnSpcReduction="10000"/>
          </a:bodyPr>
          <a:lstStyle/>
          <a:p>
            <a:r>
              <a:rPr lang="en-US" dirty="0" smtClean="0"/>
              <a:t>Conventional mining method for dispatching rely on intuition of supervisor.</a:t>
            </a:r>
          </a:p>
          <a:p>
            <a:endParaRPr lang="en-US" dirty="0" smtClean="0"/>
          </a:p>
          <a:p>
            <a:r>
              <a:rPr lang="en-IN" dirty="0" smtClean="0"/>
              <a:t>Hazardous environment of underground mines and increase death rates</a:t>
            </a:r>
          </a:p>
          <a:p>
            <a:endParaRPr lang="en-IN" dirty="0" smtClean="0"/>
          </a:p>
          <a:p>
            <a:r>
              <a:rPr lang="en-US" dirty="0" smtClean="0"/>
              <a:t>Mismanagement due to improper supervision</a:t>
            </a:r>
          </a:p>
          <a:p>
            <a:endParaRPr lang="en-US" dirty="0" smtClean="0"/>
          </a:p>
          <a:p>
            <a:r>
              <a:rPr lang="en-IN" dirty="0" smtClean="0"/>
              <a:t>With autonomous vehicles an operator can be in a control room safely above ground, and production efficiency could increase</a:t>
            </a: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for optimization of autonomous vehicle</a:t>
            </a:r>
            <a:endParaRPr lang="en-IN" b="1"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q"/>
            </a:pPr>
            <a:endParaRPr lang="en-US" dirty="0" smtClean="0"/>
          </a:p>
          <a:p>
            <a:pPr>
              <a:buFont typeface="Wingdings" pitchFamily="2" charset="2"/>
              <a:buChar char="q"/>
            </a:pPr>
            <a:r>
              <a:rPr lang="en-US" dirty="0" smtClean="0"/>
              <a:t>Draw point hang-ups</a:t>
            </a:r>
          </a:p>
          <a:p>
            <a:pPr>
              <a:buFont typeface="Wingdings" pitchFamily="2" charset="2"/>
              <a:buChar char="q"/>
            </a:pPr>
            <a:endParaRPr lang="en-US" dirty="0" smtClean="0"/>
          </a:p>
          <a:p>
            <a:pPr>
              <a:buFont typeface="Wingdings" pitchFamily="2" charset="2"/>
              <a:buChar char="q"/>
            </a:pPr>
            <a:r>
              <a:rPr lang="en-US" dirty="0" smtClean="0"/>
              <a:t>Vehicle breakdowns.</a:t>
            </a:r>
          </a:p>
          <a:p>
            <a:pPr>
              <a:buFont typeface="Wingdings" pitchFamily="2" charset="2"/>
              <a:buChar char="q"/>
            </a:pPr>
            <a:endParaRPr lang="en-US" dirty="0" smtClean="0"/>
          </a:p>
          <a:p>
            <a:pPr>
              <a:buFont typeface="Wingdings" pitchFamily="2" charset="2"/>
              <a:buChar char="q"/>
            </a:pPr>
            <a:r>
              <a:rPr lang="en-US" dirty="0" smtClean="0"/>
              <a:t>Trucks shutdowns</a:t>
            </a:r>
          </a:p>
          <a:p>
            <a:pPr>
              <a:buFont typeface="Wingdings" pitchFamily="2" charset="2"/>
              <a:buChar char="q"/>
            </a:pPr>
            <a:endParaRPr lang="en-US" dirty="0" smtClean="0"/>
          </a:p>
          <a:p>
            <a:pPr>
              <a:buFont typeface="Wingdings" pitchFamily="2" charset="2"/>
              <a:buChar char="q"/>
            </a:pPr>
            <a:r>
              <a:rPr lang="en-US" dirty="0" smtClean="0"/>
              <a:t>Frequent crusher shutdowns</a:t>
            </a:r>
          </a:p>
          <a:p>
            <a:pPr>
              <a:buNone/>
            </a:pPr>
            <a:endParaRPr lang="en-US" dirty="0" smtClean="0"/>
          </a:p>
          <a:p>
            <a:pPr>
              <a:buFont typeface="Wingdings" pitchFamily="2" charset="2"/>
              <a:buChar char="q"/>
            </a:pPr>
            <a:r>
              <a:rPr lang="en-US" dirty="0" smtClean="0"/>
              <a:t>Mismanagement in workings.</a:t>
            </a:r>
          </a:p>
          <a:p>
            <a:pPr>
              <a:buFont typeface="Wingdings" pitchFamily="2" charset="2"/>
              <a:buChar char="q"/>
            </a:pPr>
            <a:endParaRPr lang="en-US" dirty="0" smtClean="0"/>
          </a:p>
          <a:p>
            <a:pPr>
              <a:buFont typeface="Wingdings" pitchFamily="2" charset="2"/>
              <a:buChar char="q"/>
            </a:pPr>
            <a:r>
              <a:rPr lang="en-US" dirty="0" smtClean="0"/>
              <a:t>Pressure of increased productivity</a:t>
            </a:r>
          </a:p>
          <a:p>
            <a:pPr>
              <a:buFont typeface="Wingdings" pitchFamily="2" charset="2"/>
              <a:buChar char="q"/>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Mining automation</a:t>
            </a:r>
            <a:endParaRPr lang="en-IN" b="1" dirty="0"/>
          </a:p>
        </p:txBody>
      </p:sp>
      <p:sp>
        <p:nvSpPr>
          <p:cNvPr id="3" name="Content Placeholder 2"/>
          <p:cNvSpPr>
            <a:spLocks noGrp="1"/>
          </p:cNvSpPr>
          <p:nvPr>
            <p:ph sz="quarter" idx="1"/>
          </p:nvPr>
        </p:nvSpPr>
        <p:spPr/>
        <p:txBody>
          <a:bodyPr>
            <a:normAutofit fontScale="85000" lnSpcReduction="20000"/>
          </a:bodyPr>
          <a:lstStyle/>
          <a:p>
            <a:pPr lvl="0"/>
            <a:endParaRPr lang="en-IN" sz="1800" dirty="0" smtClean="0"/>
          </a:p>
          <a:p>
            <a:pPr lvl="0"/>
            <a:endParaRPr lang="en-IN" sz="1800" dirty="0" smtClean="0"/>
          </a:p>
          <a:p>
            <a:pPr lvl="0"/>
            <a:r>
              <a:rPr lang="en-IN" sz="2900" dirty="0" smtClean="0"/>
              <a:t>Type of mining automation: computer-aided mining (CAM) and  telerobotic mining (TRM). </a:t>
            </a:r>
          </a:p>
          <a:p>
            <a:pPr lvl="0"/>
            <a:endParaRPr lang="en-IN" sz="2900" dirty="0" smtClean="0"/>
          </a:p>
          <a:p>
            <a:pPr lvl="0"/>
            <a:r>
              <a:rPr lang="en-IN" sz="2900" dirty="0" smtClean="0"/>
              <a:t>Communication network connecting all the parts of the automated system for real-time monitoring and control</a:t>
            </a:r>
          </a:p>
          <a:p>
            <a:pPr lvl="0"/>
            <a:endParaRPr lang="en-IN" sz="2900" dirty="0" smtClean="0"/>
          </a:p>
          <a:p>
            <a:pPr lvl="0"/>
            <a:r>
              <a:rPr lang="en-IN" sz="2900" dirty="0" smtClean="0"/>
              <a:t>Information and data acquisition system (local sensors on vehicles, central database etc.). </a:t>
            </a:r>
          </a:p>
          <a:p>
            <a:pPr lvl="0"/>
            <a:endParaRPr lang="en-IN" sz="2900" dirty="0" smtClean="0"/>
          </a:p>
          <a:p>
            <a:pPr lvl="0"/>
            <a:r>
              <a:rPr lang="en-IN" sz="2900" dirty="0" smtClean="0"/>
              <a:t>Computerized database with open access for mine planning, control and maintenance systems. </a:t>
            </a:r>
          </a:p>
          <a:p>
            <a:pPr lvl="0"/>
            <a:endParaRPr lang="en-IN" sz="2900" dirty="0" smtClean="0"/>
          </a:p>
          <a:p>
            <a:pPr lvl="0">
              <a:buNone/>
            </a:pPr>
            <a:endParaRPr lang="en-IN" sz="2900"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Vehicle dispatch system in mining</a:t>
            </a:r>
            <a:endParaRPr lang="en-IN" b="1" dirty="0"/>
          </a:p>
        </p:txBody>
      </p:sp>
      <p:sp>
        <p:nvSpPr>
          <p:cNvPr id="3" name="Content Placeholder 2"/>
          <p:cNvSpPr>
            <a:spLocks noGrp="1"/>
          </p:cNvSpPr>
          <p:nvPr>
            <p:ph sz="quarter" idx="1"/>
          </p:nvPr>
        </p:nvSpPr>
        <p:spPr/>
        <p:txBody>
          <a:bodyPr/>
          <a:lstStyle/>
          <a:p>
            <a:r>
              <a:rPr lang="en-IN" dirty="0" smtClean="0"/>
              <a:t>Objective is to control a certain number of vehicles to complete tasks.</a:t>
            </a:r>
          </a:p>
          <a:p>
            <a:endParaRPr lang="en-IN" dirty="0" smtClean="0"/>
          </a:p>
          <a:p>
            <a:r>
              <a:rPr lang="en-IN" dirty="0" smtClean="0"/>
              <a:t>AGVs follow fixed routes </a:t>
            </a:r>
          </a:p>
          <a:p>
            <a:endParaRPr lang="en-IN" dirty="0" smtClean="0"/>
          </a:p>
          <a:p>
            <a:r>
              <a:rPr lang="en-IN" dirty="0" smtClean="0"/>
              <a:t>Active area in a mine is constantly shifting</a:t>
            </a:r>
          </a:p>
          <a:p>
            <a:endParaRPr lang="en-IN" dirty="0" smtClean="0"/>
          </a:p>
          <a:p>
            <a:r>
              <a:rPr lang="en-US" dirty="0" smtClean="0"/>
              <a:t>Communication with satellite is inhibited</a:t>
            </a:r>
          </a:p>
          <a:p>
            <a:endParaRPr lang="en-US" dirty="0" smtClean="0"/>
          </a:p>
          <a:p>
            <a:r>
              <a:rPr lang="en-US" b="1" dirty="0" smtClean="0"/>
              <a:t>Sensors</a:t>
            </a:r>
            <a:r>
              <a:rPr lang="en-US" dirty="0" smtClean="0"/>
              <a:t> could be the possible solution..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Methodology-Optimization of autonomous vehicle</a:t>
            </a:r>
            <a:endParaRPr lang="en-IN" b="1" dirty="0"/>
          </a:p>
        </p:txBody>
      </p:sp>
      <p:sp>
        <p:nvSpPr>
          <p:cNvPr id="3" name="Content Placeholder 2"/>
          <p:cNvSpPr>
            <a:spLocks noGrp="1"/>
          </p:cNvSpPr>
          <p:nvPr>
            <p:ph sz="quarter" idx="1"/>
          </p:nvPr>
        </p:nvSpPr>
        <p:spPr/>
        <p:txBody>
          <a:bodyPr/>
          <a:lstStyle/>
          <a:p>
            <a:pPr>
              <a:buNone/>
            </a:pPr>
            <a:r>
              <a:rPr lang="en-US" dirty="0" smtClean="0"/>
              <a:t>Parameter consider for formation of strategy:-</a:t>
            </a:r>
          </a:p>
          <a:p>
            <a:r>
              <a:rPr lang="en-US" dirty="0" smtClean="0"/>
              <a:t>Controllable parameter</a:t>
            </a:r>
          </a:p>
          <a:p>
            <a:pPr lvl="1">
              <a:buFont typeface="Wingdings" pitchFamily="2" charset="2"/>
              <a:buChar char="Ø"/>
            </a:pPr>
            <a:r>
              <a:rPr lang="en-US" dirty="0" smtClean="0"/>
              <a:t> Vehicles speed</a:t>
            </a:r>
          </a:p>
          <a:p>
            <a:pPr lvl="1">
              <a:buFont typeface="Wingdings" pitchFamily="2" charset="2"/>
              <a:buChar char="Ø"/>
            </a:pPr>
            <a:r>
              <a:rPr lang="en-US" dirty="0" smtClean="0"/>
              <a:t> Direction of movement</a:t>
            </a:r>
          </a:p>
          <a:p>
            <a:pPr lvl="1">
              <a:buFont typeface="Wingdings" pitchFamily="2" charset="2"/>
              <a:buChar char="Ø"/>
            </a:pPr>
            <a:r>
              <a:rPr lang="en-US" dirty="0" smtClean="0"/>
              <a:t>Number of vehicle in the system</a:t>
            </a:r>
          </a:p>
          <a:p>
            <a:endParaRPr lang="en-US" dirty="0" smtClean="0"/>
          </a:p>
          <a:p>
            <a:r>
              <a:rPr lang="en-US" dirty="0" smtClean="0"/>
              <a:t>Fixed parameter</a:t>
            </a:r>
          </a:p>
          <a:p>
            <a:pPr lvl="1">
              <a:buFont typeface="Wingdings" pitchFamily="2" charset="2"/>
              <a:buChar char="Ø"/>
            </a:pPr>
            <a:r>
              <a:rPr lang="en-US" dirty="0" smtClean="0"/>
              <a:t>Maximum acceleration</a:t>
            </a:r>
          </a:p>
          <a:p>
            <a:pPr lvl="1">
              <a:buFont typeface="Wingdings" pitchFamily="2" charset="2"/>
              <a:buChar char="Ø"/>
            </a:pPr>
            <a:r>
              <a:rPr lang="en-US" dirty="0" smtClean="0"/>
              <a:t>Maximum speed</a:t>
            </a:r>
          </a:p>
          <a:p>
            <a:pPr lvl="1">
              <a:buFont typeface="Wingdings" pitchFamily="2" charset="2"/>
              <a:buChar char="Ø"/>
            </a:pPr>
            <a:r>
              <a:rPr lang="en-US" dirty="0" smtClean="0"/>
              <a:t>Fuel consumption</a:t>
            </a:r>
          </a:p>
          <a:p>
            <a:pPr lvl="1">
              <a:buFont typeface="Wingdings" pitchFamily="2" charset="2"/>
              <a:buChar char="Ø"/>
            </a:pPr>
            <a:r>
              <a:rPr lang="en-US" dirty="0" smtClean="0"/>
              <a:t>Capacity of crusher</a:t>
            </a:r>
          </a:p>
          <a:p>
            <a:pPr lvl="1">
              <a:buFont typeface="Wingdings" pitchFamily="2" charset="2"/>
              <a:buChar char="Ø"/>
            </a:pPr>
            <a:r>
              <a:rPr lang="en-US" dirty="0" smtClean="0"/>
              <a:t>Capacity of vehicle</a:t>
            </a:r>
          </a:p>
          <a:p>
            <a:pPr>
              <a:buNone/>
            </a:pP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827</TotalTime>
  <Words>1914</Words>
  <Application>Microsoft Office PowerPoint</Application>
  <PresentationFormat>On-screen Show (4:3)</PresentationFormat>
  <Paragraphs>331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Slide 1</vt:lpstr>
      <vt:lpstr>Optimization of an autonomous vehicle dispatch system in an underground mine    </vt:lpstr>
      <vt:lpstr>Objectives</vt:lpstr>
      <vt:lpstr>introduction</vt:lpstr>
      <vt:lpstr>literature review:  Need For Automation in underground mine</vt:lpstr>
      <vt:lpstr>Need for optimization of autonomous vehicle</vt:lpstr>
      <vt:lpstr>Mining automation</vt:lpstr>
      <vt:lpstr>Vehicle dispatch system in mining</vt:lpstr>
      <vt:lpstr>Methodology-Optimization of autonomous vehicle</vt:lpstr>
      <vt:lpstr>Methodology-Optimization of autonomous vehicle</vt:lpstr>
      <vt:lpstr>      Collision avoidance strategies</vt:lpstr>
      <vt:lpstr> Strategicaly parameters for      lhd dispatching</vt:lpstr>
      <vt:lpstr> strategical parameters for truck dispatching</vt:lpstr>
      <vt:lpstr>SIMULATION MODEL</vt:lpstr>
      <vt:lpstr>ASSUMPTIONS</vt:lpstr>
      <vt:lpstr>Lhd parameter</vt:lpstr>
      <vt:lpstr>Truck parameter</vt:lpstr>
      <vt:lpstr>Crusher parameters </vt:lpstr>
      <vt:lpstr>Slide 19</vt:lpstr>
      <vt:lpstr>Details of mine layout</vt:lpstr>
      <vt:lpstr>Slide 21</vt:lpstr>
      <vt:lpstr>Strategies for dispathing</vt:lpstr>
      <vt:lpstr>Strategy 1</vt:lpstr>
      <vt:lpstr>Slide 24</vt:lpstr>
      <vt:lpstr>Strategy 2</vt:lpstr>
      <vt:lpstr>Strategy 3</vt:lpstr>
      <vt:lpstr>Strategy 4</vt:lpstr>
      <vt:lpstr>Strategy 5</vt:lpstr>
      <vt:lpstr>combination</vt:lpstr>
      <vt:lpstr>Slide 30</vt:lpstr>
      <vt:lpstr>Slide 31</vt:lpstr>
      <vt:lpstr>Slide 32</vt:lpstr>
      <vt:lpstr>conclusion</vt:lpstr>
      <vt:lpstr>Future  Scope</vt:lpstr>
      <vt:lpstr>references</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an autonomous vehicle dispatch system in an underground mine</dc:title>
  <dc:creator>abhishek</dc:creator>
  <cp:lastModifiedBy>rcc</cp:lastModifiedBy>
  <cp:revision>91</cp:revision>
  <dcterms:created xsi:type="dcterms:W3CDTF">2011-12-07T19:26:21Z</dcterms:created>
  <dcterms:modified xsi:type="dcterms:W3CDTF">2018-09-13T06:22:06Z</dcterms:modified>
</cp:coreProperties>
</file>