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1" r:id="rId2"/>
    <p:sldId id="300" r:id="rId3"/>
    <p:sldId id="286" r:id="rId4"/>
    <p:sldId id="288" r:id="rId5"/>
    <p:sldId id="274" r:id="rId6"/>
    <p:sldId id="282" r:id="rId7"/>
    <p:sldId id="277" r:id="rId8"/>
    <p:sldId id="289" r:id="rId9"/>
    <p:sldId id="290" r:id="rId10"/>
    <p:sldId id="278" r:id="rId11"/>
    <p:sldId id="259" r:id="rId12"/>
    <p:sldId id="260" r:id="rId13"/>
    <p:sldId id="291" r:id="rId14"/>
    <p:sldId id="261" r:id="rId15"/>
    <p:sldId id="262" r:id="rId16"/>
    <p:sldId id="263" r:id="rId17"/>
    <p:sldId id="264" r:id="rId18"/>
    <p:sldId id="292" r:id="rId19"/>
    <p:sldId id="293" r:id="rId20"/>
    <p:sldId id="283" r:id="rId21"/>
    <p:sldId id="298" r:id="rId22"/>
    <p:sldId id="294" r:id="rId23"/>
    <p:sldId id="295" r:id="rId24"/>
    <p:sldId id="296" r:id="rId25"/>
    <p:sldId id="275" r:id="rId26"/>
    <p:sldId id="297" r:id="rId27"/>
    <p:sldId id="29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54" autoAdjust="0"/>
    <p:restoredTop sz="98654" autoAdjust="0"/>
  </p:normalViewPr>
  <p:slideViewPr>
    <p:cSldViewPr>
      <p:cViewPr>
        <p:scale>
          <a:sx n="71" d="100"/>
          <a:sy n="71" d="100"/>
        </p:scale>
        <p:origin x="-129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2B22A-CE91-4166-AF5E-98A95FF7C9F5}" type="datetimeFigureOut">
              <a:rPr lang="en-US" smtClean="0"/>
              <a:pPr/>
              <a:t>12-Sep-18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5E25C-7DC5-40A3-88A0-85C48C66E15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515E25C-7DC5-40A3-88A0-85C48C66E151}" type="slidenum">
              <a:rPr lang="en-IN" smtClean="0"/>
              <a:pPr/>
              <a:t>25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515E25C-7DC5-40A3-88A0-85C48C66E151}" type="slidenum">
              <a:rPr lang="en-IN" smtClean="0"/>
              <a:pPr/>
              <a:t>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geoinfo.usc.edu/bardet/reports/Journal_papers/5simplex.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8600" y="609600"/>
            <a:ext cx="8382000" cy="1470025"/>
          </a:xfrm>
        </p:spPr>
        <p:txBody>
          <a:bodyPr>
            <a:normAutofit/>
          </a:bodyPr>
          <a:lstStyle/>
          <a:p>
            <a:r>
              <a:rPr lang="en-IN" sz="3200" b="1" dirty="0" smtClean="0">
                <a:latin typeface="Adobe Garamond Pro Bold" pitchFamily="18" charset="0"/>
              </a:rPr>
              <a:t>EVALUATION OF SLOPE STABILITY FOR WASTE ROCK DUMPS IN A MINE</a:t>
            </a:r>
            <a:endParaRPr lang="en-IN" sz="3200" b="1" dirty="0">
              <a:latin typeface="Adobe Garamond Pro Bold" pitchFamily="18" charset="0"/>
            </a:endParaRPr>
          </a:p>
        </p:txBody>
      </p:sp>
      <p:sp>
        <p:nvSpPr>
          <p:cNvPr id="7" name="Subtitle 6"/>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5334000" cy="381000"/>
          </a:xfrm>
        </p:spPr>
        <p:txBody>
          <a:bodyPr>
            <a:noAutofit/>
          </a:bodyPr>
          <a:lstStyle/>
          <a:p>
            <a:r>
              <a:rPr lang="en-US" sz="3600" b="1" dirty="0" smtClean="0">
                <a:solidFill>
                  <a:schemeClr val="tx1"/>
                </a:solidFill>
              </a:rPr>
              <a:t>Modes of Slope Failure</a:t>
            </a:r>
            <a:endParaRPr lang="en-US" sz="3600" b="1" dirty="0">
              <a:solidFill>
                <a:schemeClr val="tx1"/>
              </a:solidFill>
            </a:endParaRPr>
          </a:p>
        </p:txBody>
      </p:sp>
      <p:sp>
        <p:nvSpPr>
          <p:cNvPr id="3" name="Content Placeholder 2"/>
          <p:cNvSpPr>
            <a:spLocks noGrp="1"/>
          </p:cNvSpPr>
          <p:nvPr>
            <p:ph sz="quarter" idx="1"/>
          </p:nvPr>
        </p:nvSpPr>
        <p:spPr>
          <a:xfrm>
            <a:off x="457200" y="1066800"/>
            <a:ext cx="8229600" cy="5059363"/>
          </a:xfrm>
        </p:spPr>
        <p:txBody>
          <a:bodyPr>
            <a:normAutofit fontScale="92500" lnSpcReduction="10000"/>
          </a:bodyPr>
          <a:lstStyle/>
          <a:p>
            <a:r>
              <a:rPr lang="en-US" dirty="0" smtClean="0"/>
              <a:t>Plane failure</a:t>
            </a:r>
          </a:p>
          <a:p>
            <a:endParaRPr lang="en-US" dirty="0" smtClean="0"/>
          </a:p>
          <a:p>
            <a:pPr>
              <a:buNone/>
            </a:pPr>
            <a:endParaRPr lang="en-US" dirty="0" smtClean="0"/>
          </a:p>
          <a:p>
            <a:r>
              <a:rPr lang="en-US" dirty="0" smtClean="0"/>
              <a:t>Wedge failure</a:t>
            </a:r>
          </a:p>
          <a:p>
            <a:endParaRPr lang="en-US" dirty="0" smtClean="0"/>
          </a:p>
          <a:p>
            <a:endParaRPr lang="en-US" dirty="0" smtClean="0"/>
          </a:p>
          <a:p>
            <a:r>
              <a:rPr lang="en-US" dirty="0" smtClean="0"/>
              <a:t>Circular failure</a:t>
            </a:r>
          </a:p>
          <a:p>
            <a:pPr>
              <a:buNone/>
            </a:pPr>
            <a:endParaRPr lang="en-US" dirty="0" smtClean="0"/>
          </a:p>
          <a:p>
            <a:pPr>
              <a:buNone/>
            </a:pPr>
            <a:endParaRPr lang="en-US" dirty="0" smtClean="0"/>
          </a:p>
          <a:p>
            <a:r>
              <a:rPr lang="en-US" dirty="0" smtClean="0"/>
              <a:t>Toppling Failure</a:t>
            </a:r>
          </a:p>
          <a:p>
            <a:endParaRPr lang="en-US" dirty="0"/>
          </a:p>
        </p:txBody>
      </p:sp>
      <p:pic>
        <p:nvPicPr>
          <p:cNvPr id="5" name="Picture 4" descr="S6.jpg"/>
          <p:cNvPicPr/>
          <p:nvPr/>
        </p:nvPicPr>
        <p:blipFill>
          <a:blip r:embed="rId2" cstate="print"/>
          <a:stretch>
            <a:fillRect/>
          </a:stretch>
        </p:blipFill>
        <p:spPr>
          <a:xfrm>
            <a:off x="3810000" y="838200"/>
            <a:ext cx="2286000" cy="1216152"/>
          </a:xfrm>
          <a:prstGeom prst="rect">
            <a:avLst/>
          </a:prstGeom>
        </p:spPr>
      </p:pic>
      <p:pic>
        <p:nvPicPr>
          <p:cNvPr id="6" name="Picture 5" descr="S9.jpg"/>
          <p:cNvPicPr/>
          <p:nvPr/>
        </p:nvPicPr>
        <p:blipFill>
          <a:blip r:embed="rId3" cstate="print"/>
          <a:stretch>
            <a:fillRect/>
          </a:stretch>
        </p:blipFill>
        <p:spPr>
          <a:xfrm>
            <a:off x="3886200" y="2209800"/>
            <a:ext cx="2286000" cy="1216152"/>
          </a:xfrm>
          <a:prstGeom prst="rect">
            <a:avLst/>
          </a:prstGeom>
          <a:ln>
            <a:solidFill>
              <a:schemeClr val="tx1"/>
            </a:solidFill>
          </a:ln>
        </p:spPr>
      </p:pic>
      <p:pic>
        <p:nvPicPr>
          <p:cNvPr id="7" name="Picture 6" descr="S5.jpg"/>
          <p:cNvPicPr/>
          <p:nvPr/>
        </p:nvPicPr>
        <p:blipFill>
          <a:blip r:embed="rId4" cstate="print"/>
          <a:stretch>
            <a:fillRect/>
          </a:stretch>
        </p:blipFill>
        <p:spPr>
          <a:xfrm>
            <a:off x="3962400" y="3733800"/>
            <a:ext cx="2286000" cy="12161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186826_0_1.jpg"/>
          <p:cNvPicPr/>
          <p:nvPr/>
        </p:nvPicPr>
        <p:blipFill>
          <a:blip r:embed="rId5" cstate="print"/>
          <a:stretch>
            <a:fillRect/>
          </a:stretch>
        </p:blipFill>
        <p:spPr>
          <a:xfrm>
            <a:off x="3962400" y="5257800"/>
            <a:ext cx="2286000" cy="121796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2" presetClass="entr" presetSubtype="2"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2" presetClass="entr" presetSubtype="2"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2" presetClass="entr" presetSubtype="2"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57200"/>
            <a:ext cx="6705600" cy="646331"/>
          </a:xfrm>
          <a:prstGeom prst="rect">
            <a:avLst/>
          </a:prstGeom>
          <a:noFill/>
        </p:spPr>
        <p:txBody>
          <a:bodyPr wrap="square" rtlCol="0">
            <a:spAutoFit/>
          </a:bodyPr>
          <a:lstStyle/>
          <a:p>
            <a:pPr algn="ctr"/>
            <a:r>
              <a:rPr lang="en-US" sz="3600" dirty="0" smtClean="0">
                <a:solidFill>
                  <a:schemeClr val="accent1"/>
                </a:solidFill>
                <a:latin typeface="Times New Roman" pitchFamily="18" charset="0"/>
                <a:cs typeface="Times New Roman" pitchFamily="18" charset="0"/>
              </a:rPr>
              <a:t>Assessment of Slope Stability</a:t>
            </a:r>
            <a:endParaRPr lang="en-US" sz="3600" dirty="0">
              <a:solidFill>
                <a:schemeClr val="accent1"/>
              </a:solidFill>
              <a:latin typeface="Times New Roman" pitchFamily="18" charset="0"/>
              <a:cs typeface="Times New Roman" pitchFamily="18" charset="0"/>
            </a:endParaRPr>
          </a:p>
        </p:txBody>
      </p:sp>
      <p:pic>
        <p:nvPicPr>
          <p:cNvPr id="4" name="Picture 7"/>
          <p:cNvPicPr>
            <a:picLocks noChangeAspect="1" noChangeArrowheads="1"/>
          </p:cNvPicPr>
          <p:nvPr/>
        </p:nvPicPr>
        <p:blipFill>
          <a:blip r:embed="rId2" cstate="print"/>
          <a:stretch>
            <a:fillRect/>
          </a:stretch>
        </p:blipFill>
        <p:spPr bwMode="auto">
          <a:xfrm>
            <a:off x="7924800" y="0"/>
            <a:ext cx="1219200" cy="990600"/>
          </a:xfrm>
          <a:prstGeom prst="rect">
            <a:avLst/>
          </a:prstGeom>
          <a:noFill/>
          <a:ln w="9525">
            <a:noFill/>
            <a:miter lim="800000"/>
            <a:headEnd/>
            <a:tailEnd/>
          </a:ln>
        </p:spPr>
      </p:pic>
      <p:sp>
        <p:nvSpPr>
          <p:cNvPr id="5" name="TextBox 4"/>
          <p:cNvSpPr txBox="1"/>
          <p:nvPr/>
        </p:nvSpPr>
        <p:spPr>
          <a:xfrm>
            <a:off x="533400" y="1066801"/>
            <a:ext cx="8305800" cy="7571303"/>
          </a:xfrm>
          <a:prstGeom prst="rect">
            <a:avLst/>
          </a:prstGeom>
          <a:noFill/>
        </p:spPr>
        <p:txBody>
          <a:bodyPr wrap="square" rtlCol="0">
            <a:spAutoFit/>
          </a:bodyPr>
          <a:lstStyle/>
          <a:p>
            <a:pPr marL="0" lvl="2">
              <a:lnSpc>
                <a:spcPct val="150000"/>
              </a:lnSpc>
              <a:buFont typeface="Wingdings" pitchFamily="2" charset="2"/>
              <a:buChar char="Ø"/>
            </a:pPr>
            <a:r>
              <a:rPr lang="en-US" sz="2400" dirty="0" smtClean="0">
                <a:solidFill>
                  <a:srgbClr val="FF0000"/>
                </a:solidFill>
                <a:latin typeface="Times New Roman" pitchFamily="18" charset="0"/>
                <a:cs typeface="Times New Roman" pitchFamily="18" charset="0"/>
              </a:rPr>
              <a:t>Numerical </a:t>
            </a:r>
            <a:r>
              <a:rPr lang="en-US" sz="2400" dirty="0" err="1" smtClean="0">
                <a:solidFill>
                  <a:srgbClr val="FF0000"/>
                </a:solidFill>
                <a:latin typeface="Times New Roman" pitchFamily="18" charset="0"/>
                <a:cs typeface="Times New Roman" pitchFamily="18" charset="0"/>
              </a:rPr>
              <a:t>Modelling</a:t>
            </a:r>
            <a:r>
              <a:rPr lang="en-US" sz="2400" dirty="0" smtClean="0">
                <a:solidFill>
                  <a:srgbClr val="FF0000"/>
                </a:solidFill>
                <a:latin typeface="Times New Roman" pitchFamily="18" charset="0"/>
                <a:cs typeface="Times New Roman" pitchFamily="18" charset="0"/>
              </a:rPr>
              <a:t> using FLAC2D Version5.0.</a:t>
            </a:r>
          </a:p>
          <a:p>
            <a:pPr marL="0" lvl="2" algn="just">
              <a:lnSpc>
                <a:spcPct val="150000"/>
              </a:lnSpc>
              <a:buFont typeface="Wingdings" pitchFamily="2" charset="2"/>
              <a:buChar char="v"/>
            </a:pPr>
            <a:r>
              <a:rPr lang="en-US" sz="2000" dirty="0" smtClean="0">
                <a:latin typeface="Times New Roman" pitchFamily="18" charset="0"/>
                <a:cs typeface="Times New Roman" pitchFamily="18" charset="0"/>
              </a:rPr>
              <a:t>FLAC/Slope is a mini-version of FLAC that is designed specifically to   perform factor-of-safety calculations for slope stability analysis, which is operated entirely from FLAC’s graphical interface.</a:t>
            </a:r>
          </a:p>
          <a:p>
            <a:pPr marL="0" lvl="2" algn="just">
              <a:lnSpc>
                <a:spcPct val="150000"/>
              </a:lnSpc>
              <a:buFont typeface="Wingdings" pitchFamily="2" charset="2"/>
              <a:buChar char="v"/>
            </a:pPr>
            <a:r>
              <a:rPr lang="en-US" sz="2000" dirty="0" smtClean="0">
                <a:latin typeface="Times New Roman" pitchFamily="18" charset="0"/>
                <a:cs typeface="Times New Roman" pitchFamily="18" charset="0"/>
              </a:rPr>
              <a:t>FLAC/Slope provides an alternative to traditional “limit equilibrium” programs to determine factor of safety.</a:t>
            </a:r>
          </a:p>
          <a:p>
            <a:pPr marL="0" lvl="2" algn="just">
              <a:lnSpc>
                <a:spcPct val="150000"/>
              </a:lnSpc>
              <a:buFont typeface="Wingdings" pitchFamily="2" charset="2"/>
              <a:buChar char="v"/>
            </a:pPr>
            <a:r>
              <a:rPr lang="en-US" sz="2000" dirty="0" smtClean="0">
                <a:latin typeface="Times New Roman" pitchFamily="18" charset="0"/>
                <a:cs typeface="Times New Roman" pitchFamily="18" charset="0"/>
              </a:rPr>
              <a:t>In contrast, it provides a full solution of the coupled stress/displacement, equilibrium and constitutive equations. </a:t>
            </a:r>
          </a:p>
          <a:p>
            <a:pPr marL="0" lvl="2" algn="just">
              <a:lnSpc>
                <a:spcPct val="150000"/>
              </a:lnSpc>
              <a:buFont typeface="Wingdings" pitchFamily="2" charset="2"/>
              <a:buChar char="v"/>
            </a:pPr>
            <a:r>
              <a:rPr lang="en-US" sz="2000" dirty="0" smtClean="0">
                <a:latin typeface="Times New Roman" pitchFamily="18" charset="0"/>
                <a:cs typeface="Times New Roman" pitchFamily="18" charset="0"/>
              </a:rPr>
              <a:t>Given a set of properties, the system is determined to be stable or unstable, by automatically performing a series of simulations while changing the strength properties, the factor of safety can be found to correspond to the point of stability.</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lvl="2">
              <a:lnSpc>
                <a:spcPct val="150000"/>
              </a:lnSpc>
            </a:pPr>
            <a:endParaRPr lang="en-US" sz="2400" dirty="0" smtClean="0">
              <a:latin typeface="Times New Roman" pitchFamily="18" charset="0"/>
              <a:cs typeface="Times New Roman" pitchFamily="18" charset="0"/>
            </a:endParaRPr>
          </a:p>
          <a:p>
            <a:pPr>
              <a:lnSpc>
                <a:spcPct val="150000"/>
              </a:lnSpc>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876800"/>
          <a:ext cx="8610600" cy="1391920"/>
        </p:xfrm>
        <a:graphic>
          <a:graphicData uri="http://schemas.openxmlformats.org/drawingml/2006/table">
            <a:tbl>
              <a:tblPr firstRow="1" bandRow="1">
                <a:tableStyleId>{5C22544A-7EE6-4342-B048-85BDC9FD1C3A}</a:tableStyleId>
              </a:tblPr>
              <a:tblGrid>
                <a:gridCol w="3048000"/>
                <a:gridCol w="2057400"/>
                <a:gridCol w="1981200"/>
                <a:gridCol w="1524000"/>
              </a:tblGrid>
              <a:tr h="881316">
                <a:tc>
                  <a:txBody>
                    <a:bodyPr/>
                    <a:lstStyle/>
                    <a:p>
                      <a:pPr algn="ctr"/>
                      <a:r>
                        <a:rPr lang="en-US" dirty="0" smtClean="0">
                          <a:latin typeface="Times New Roman" pitchFamily="18" charset="0"/>
                          <a:cs typeface="Times New Roman" pitchFamily="18" charset="0"/>
                        </a:rPr>
                        <a:t>Rock Mass Density</a:t>
                      </a:r>
                    </a:p>
                    <a:p>
                      <a:pPr algn="ct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kN</a:t>
                      </a:r>
                      <a:r>
                        <a:rPr lang="en-US" dirty="0" smtClean="0">
                          <a:latin typeface="Times New Roman" pitchFamily="18" charset="0"/>
                          <a:cs typeface="Times New Roman" pitchFamily="18" charset="0"/>
                        </a:rPr>
                        <a:t>/m3)</a:t>
                      </a:r>
                      <a:endParaRPr lang="en-US" dirty="0"/>
                    </a:p>
                  </a:txBody>
                  <a:tcPr/>
                </a:tc>
                <a:tc>
                  <a:txBody>
                    <a:bodyPr/>
                    <a:lstStyle/>
                    <a:p>
                      <a:pPr algn="ctr"/>
                      <a:r>
                        <a:rPr lang="en-US" dirty="0" smtClean="0">
                          <a:latin typeface="Times New Roman" pitchFamily="18" charset="0"/>
                          <a:cs typeface="Times New Roman" pitchFamily="18" charset="0"/>
                        </a:rPr>
                        <a:t>Cohesion</a:t>
                      </a:r>
                    </a:p>
                    <a:p>
                      <a:pPr algn="ctr"/>
                      <a:r>
                        <a:rPr lang="en-US" dirty="0" smtClean="0">
                          <a:latin typeface="Times New Roman" pitchFamily="18" charset="0"/>
                          <a:cs typeface="Times New Roman" pitchFamily="18" charset="0"/>
                        </a:rPr>
                        <a:t>(Kpa)</a:t>
                      </a:r>
                      <a:endParaRPr lang="en-US" dirty="0"/>
                    </a:p>
                  </a:txBody>
                  <a:tcPr/>
                </a:tc>
                <a:tc>
                  <a:txBody>
                    <a:bodyPr/>
                    <a:lstStyle/>
                    <a:p>
                      <a:pPr algn="ctr"/>
                      <a:r>
                        <a:rPr lang="en-US" dirty="0" smtClean="0">
                          <a:latin typeface="Times New Roman" pitchFamily="18" charset="0"/>
                          <a:cs typeface="Times New Roman" pitchFamily="18" charset="0"/>
                        </a:rPr>
                        <a:t>Angle of Internal Fricton</a:t>
                      </a:r>
                      <a:endParaRPr lang="en-US" dirty="0"/>
                    </a:p>
                  </a:txBody>
                  <a:tcPr/>
                </a:tc>
                <a:tc>
                  <a:txBody>
                    <a:bodyPr/>
                    <a:lstStyle/>
                    <a:p>
                      <a:pPr algn="ctr"/>
                      <a:r>
                        <a:rPr lang="en-US" dirty="0" smtClean="0">
                          <a:latin typeface="Times New Roman" pitchFamily="18" charset="0"/>
                          <a:cs typeface="Times New Roman" pitchFamily="18" charset="0"/>
                        </a:rPr>
                        <a:t>Slope Angle</a:t>
                      </a:r>
                      <a:endParaRPr lang="en-US" dirty="0"/>
                    </a:p>
                  </a:txBody>
                  <a:tcPr/>
                </a:tc>
              </a:tr>
              <a:tr h="510604">
                <a:tc>
                  <a:txBody>
                    <a:bodyPr/>
                    <a:lstStyle/>
                    <a:p>
                      <a:pPr algn="ctr"/>
                      <a:r>
                        <a:rPr lang="en-US" dirty="0" smtClean="0">
                          <a:latin typeface="Times New Roman" pitchFamily="18" charset="0"/>
                          <a:cs typeface="Times New Roman" pitchFamily="18" charset="0"/>
                        </a:rPr>
                        <a:t>16.8 </a:t>
                      </a:r>
                      <a:endParaRPr lang="en-US" dirty="0"/>
                    </a:p>
                  </a:txBody>
                  <a:tcPr/>
                </a:tc>
                <a:tc>
                  <a:txBody>
                    <a:bodyPr/>
                    <a:lstStyle/>
                    <a:p>
                      <a:pPr algn="ctr"/>
                      <a:r>
                        <a:rPr lang="en-US" dirty="0" smtClean="0">
                          <a:latin typeface="Times New Roman" pitchFamily="18" charset="0"/>
                          <a:cs typeface="Times New Roman" pitchFamily="18" charset="0"/>
                        </a:rPr>
                        <a:t>40</a:t>
                      </a:r>
                      <a:endParaRPr lang="en-US" dirty="0"/>
                    </a:p>
                  </a:txBody>
                  <a:tcPr/>
                </a:tc>
                <a:tc>
                  <a:txBody>
                    <a:bodyPr/>
                    <a:lstStyle/>
                    <a:p>
                      <a:pPr algn="ctr"/>
                      <a:r>
                        <a:rPr lang="en-US" dirty="0" smtClean="0">
                          <a:latin typeface="Times New Roman" pitchFamily="18" charset="0"/>
                          <a:cs typeface="Times New Roman" pitchFamily="18" charset="0"/>
                        </a:rPr>
                        <a:t>23˚</a:t>
                      </a:r>
                      <a:endParaRPr lang="en-US" dirty="0"/>
                    </a:p>
                  </a:txBody>
                  <a:tcPr/>
                </a:tc>
                <a:tc>
                  <a:txBody>
                    <a:bodyPr/>
                    <a:lstStyle/>
                    <a:p>
                      <a:pPr algn="ctr"/>
                      <a:r>
                        <a:rPr lang="en-US" smtClean="0">
                          <a:latin typeface="Times New Roman" pitchFamily="18" charset="0"/>
                          <a:cs typeface="Times New Roman" pitchFamily="18" charset="0"/>
                        </a:rPr>
                        <a:t>28˚ </a:t>
                      </a:r>
                      <a:endParaRPr lang="en-US" dirty="0"/>
                    </a:p>
                  </a:txBody>
                  <a:tcPr/>
                </a:tc>
              </a:tr>
            </a:tbl>
          </a:graphicData>
        </a:graphic>
      </p:graphicFrame>
      <p:sp>
        <p:nvSpPr>
          <p:cNvPr id="3" name="TextBox 2"/>
          <p:cNvSpPr txBox="1"/>
          <p:nvPr/>
        </p:nvSpPr>
        <p:spPr>
          <a:xfrm>
            <a:off x="457200" y="1066800"/>
            <a:ext cx="78486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Input Parameters for the Numerical Modeling</a:t>
            </a:r>
            <a:endParaRPr lang="en-US" sz="2400" dirty="0">
              <a:latin typeface="Times New Roman" pitchFamily="18" charset="0"/>
              <a:cs typeface="Times New Roman" pitchFamily="18" charset="0"/>
            </a:endParaRPr>
          </a:p>
        </p:txBody>
      </p:sp>
      <p:pic>
        <p:nvPicPr>
          <p:cNvPr id="5" name="Picture 7"/>
          <p:cNvPicPr>
            <a:picLocks noChangeAspect="1" noChangeArrowheads="1"/>
          </p:cNvPicPr>
          <p:nvPr/>
        </p:nvPicPr>
        <p:blipFill>
          <a:blip r:embed="rId2" cstate="print"/>
          <a:stretch>
            <a:fillRect/>
          </a:stretch>
        </p:blipFill>
        <p:spPr bwMode="auto">
          <a:xfrm>
            <a:off x="7924800" y="0"/>
            <a:ext cx="1219200" cy="990600"/>
          </a:xfrm>
          <a:prstGeom prst="rect">
            <a:avLst/>
          </a:prstGeom>
          <a:noFill/>
          <a:ln w="9525">
            <a:noFill/>
            <a:miter lim="800000"/>
            <a:headEnd/>
            <a:tailEnd/>
          </a:ln>
        </p:spPr>
      </p:pic>
      <p:sp>
        <p:nvSpPr>
          <p:cNvPr id="6" name="TextBox 5"/>
          <p:cNvSpPr txBox="1"/>
          <p:nvPr/>
        </p:nvSpPr>
        <p:spPr>
          <a:xfrm>
            <a:off x="228600" y="1752600"/>
            <a:ext cx="8153400" cy="2585323"/>
          </a:xfrm>
          <a:prstGeom prst="rect">
            <a:avLst/>
          </a:prstGeom>
          <a:noFill/>
        </p:spPr>
        <p:txBody>
          <a:bodyPr wrap="square" rtlCol="0">
            <a:spAutoFit/>
          </a:bodyPr>
          <a:lstStyle/>
          <a:p>
            <a:pPr algn="just">
              <a:lnSpc>
                <a:spcPct val="150000"/>
              </a:lnSpc>
              <a:buFont typeface="Wingdings" pitchFamily="2" charset="2"/>
              <a:buChar char="Ø"/>
            </a:pPr>
            <a:r>
              <a:rPr lang="en-US" sz="2400" dirty="0" smtClean="0">
                <a:latin typeface="Times New Roman" pitchFamily="18" charset="0"/>
                <a:cs typeface="Times New Roman" pitchFamily="18" charset="0"/>
              </a:rPr>
              <a:t>Parametric studies of the past “case study” were conducted through numerical models (FLAC/Slope) to study the effect of cohesion (30-50 kPa) and friction angle (18°-26° at the interval of 2°) and slope angle was varied from 22° to 34°.</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4038600"/>
          <a:ext cx="6324600" cy="1463040"/>
        </p:xfrm>
        <a:graphic>
          <a:graphicData uri="http://schemas.openxmlformats.org/drawingml/2006/table">
            <a:tbl>
              <a:tblPr firstRow="1" bandRow="1">
                <a:tableStyleId>{5C22544A-7EE6-4342-B048-85BDC9FD1C3A}</a:tableStyleId>
              </a:tblPr>
              <a:tblGrid>
                <a:gridCol w="2286000"/>
                <a:gridCol w="1981200"/>
                <a:gridCol w="2057400"/>
              </a:tblGrid>
              <a:tr h="262467">
                <a:tc>
                  <a:txBody>
                    <a:bodyPr/>
                    <a:lstStyle/>
                    <a:p>
                      <a:pPr algn="ctr"/>
                      <a:endParaRPr lang="en-US" dirty="0"/>
                    </a:p>
                  </a:txBody>
                  <a:tcPr/>
                </a:tc>
                <a:tc>
                  <a:txBody>
                    <a:bodyPr/>
                    <a:lstStyle/>
                    <a:p>
                      <a:pPr algn="ctr"/>
                      <a:r>
                        <a:rPr lang="en-US" dirty="0" smtClean="0"/>
                        <a:t>Dump Foundation</a:t>
                      </a:r>
                      <a:endParaRPr lang="en-US" dirty="0"/>
                    </a:p>
                  </a:txBody>
                  <a:tcPr/>
                </a:tc>
                <a:tc>
                  <a:txBody>
                    <a:bodyPr/>
                    <a:lstStyle/>
                    <a:p>
                      <a:pPr algn="ctr"/>
                      <a:r>
                        <a:rPr lang="en-US" dirty="0" smtClean="0"/>
                        <a:t>Dump Material</a:t>
                      </a:r>
                      <a:endParaRPr lang="en-US" dirty="0"/>
                    </a:p>
                  </a:txBody>
                  <a:tcPr/>
                </a:tc>
              </a:tr>
              <a:tr h="262467">
                <a:tc>
                  <a:txBody>
                    <a:bodyPr/>
                    <a:lstStyle/>
                    <a:p>
                      <a:pPr algn="ctr"/>
                      <a:r>
                        <a:rPr lang="en-US" dirty="0" smtClean="0"/>
                        <a:t>Cohesion ( </a:t>
                      </a:r>
                      <a:r>
                        <a:rPr lang="en-US" dirty="0" err="1" smtClean="0"/>
                        <a:t>kPa</a:t>
                      </a:r>
                      <a:r>
                        <a:rPr lang="en-US" dirty="0" smtClean="0"/>
                        <a:t>)</a:t>
                      </a:r>
                      <a:endParaRPr lang="en-US" dirty="0"/>
                    </a:p>
                  </a:txBody>
                  <a:tcPr/>
                </a:tc>
                <a:tc>
                  <a:txBody>
                    <a:bodyPr/>
                    <a:lstStyle/>
                    <a:p>
                      <a:pPr algn="ctr"/>
                      <a:r>
                        <a:rPr lang="en-US" dirty="0" smtClean="0"/>
                        <a:t>85</a:t>
                      </a:r>
                      <a:endParaRPr lang="en-US" dirty="0"/>
                    </a:p>
                  </a:txBody>
                  <a:tcPr/>
                </a:tc>
                <a:tc>
                  <a:txBody>
                    <a:bodyPr/>
                    <a:lstStyle/>
                    <a:p>
                      <a:pPr algn="ctr"/>
                      <a:r>
                        <a:rPr lang="en-US" dirty="0" smtClean="0"/>
                        <a:t>40</a:t>
                      </a:r>
                      <a:endParaRPr lang="en-US" dirty="0"/>
                    </a:p>
                  </a:txBody>
                  <a:tcPr/>
                </a:tc>
              </a:tr>
              <a:tr h="262467">
                <a:tc>
                  <a:txBody>
                    <a:bodyPr/>
                    <a:lstStyle/>
                    <a:p>
                      <a:pPr algn="ctr"/>
                      <a:r>
                        <a:rPr lang="en-US" dirty="0" smtClean="0"/>
                        <a:t>Friction Angle ( °)</a:t>
                      </a:r>
                      <a:endParaRPr lang="en-US" dirty="0"/>
                    </a:p>
                  </a:txBody>
                  <a:tcPr/>
                </a:tc>
                <a:tc>
                  <a:txBody>
                    <a:bodyPr/>
                    <a:lstStyle/>
                    <a:p>
                      <a:pPr algn="ctr"/>
                      <a:r>
                        <a:rPr lang="en-US" dirty="0" smtClean="0"/>
                        <a:t>28</a:t>
                      </a:r>
                      <a:endParaRPr lang="en-US" dirty="0"/>
                    </a:p>
                  </a:txBody>
                  <a:tcPr/>
                </a:tc>
                <a:tc>
                  <a:txBody>
                    <a:bodyPr/>
                    <a:lstStyle/>
                    <a:p>
                      <a:pPr algn="ctr"/>
                      <a:r>
                        <a:rPr lang="en-US" dirty="0" smtClean="0"/>
                        <a:t>23</a:t>
                      </a:r>
                      <a:endParaRPr lang="en-US" dirty="0"/>
                    </a:p>
                  </a:txBody>
                  <a:tcPr/>
                </a:tc>
              </a:tr>
              <a:tr h="262467">
                <a:tc>
                  <a:txBody>
                    <a:bodyPr/>
                    <a:lstStyle/>
                    <a:p>
                      <a:pPr algn="ctr"/>
                      <a:r>
                        <a:rPr lang="en-US" dirty="0" smtClean="0"/>
                        <a:t>Bulk density ( </a:t>
                      </a:r>
                      <a:r>
                        <a:rPr lang="en-US" dirty="0" err="1" smtClean="0"/>
                        <a:t>kN</a:t>
                      </a:r>
                      <a:r>
                        <a:rPr lang="en-US" dirty="0" smtClean="0"/>
                        <a:t>/m³)</a:t>
                      </a:r>
                      <a:endParaRPr lang="en-US" dirty="0"/>
                    </a:p>
                  </a:txBody>
                  <a:tcPr/>
                </a:tc>
                <a:tc>
                  <a:txBody>
                    <a:bodyPr/>
                    <a:lstStyle/>
                    <a:p>
                      <a:pPr algn="ctr"/>
                      <a:r>
                        <a:rPr lang="en-US" dirty="0" smtClean="0"/>
                        <a:t>19.6</a:t>
                      </a:r>
                      <a:endParaRPr lang="en-US" dirty="0"/>
                    </a:p>
                  </a:txBody>
                  <a:tcPr/>
                </a:tc>
                <a:tc>
                  <a:txBody>
                    <a:bodyPr/>
                    <a:lstStyle/>
                    <a:p>
                      <a:pPr algn="ctr"/>
                      <a:r>
                        <a:rPr lang="en-US" dirty="0" smtClean="0"/>
                        <a:t>16.8</a:t>
                      </a:r>
                      <a:endParaRPr lang="en-US" dirty="0"/>
                    </a:p>
                  </a:txBody>
                  <a:tcPr/>
                </a:tc>
              </a:tr>
            </a:tbl>
          </a:graphicData>
        </a:graphic>
      </p:graphicFrame>
      <p:sp>
        <p:nvSpPr>
          <p:cNvPr id="3" name="TextBox 2"/>
          <p:cNvSpPr txBox="1"/>
          <p:nvPr/>
        </p:nvSpPr>
        <p:spPr>
          <a:xfrm>
            <a:off x="1600200" y="762000"/>
            <a:ext cx="5558060" cy="523220"/>
          </a:xfrm>
          <a:prstGeom prst="rect">
            <a:avLst/>
          </a:prstGeom>
          <a:noFill/>
        </p:spPr>
        <p:txBody>
          <a:bodyPr wrap="none" rtlCol="0">
            <a:spAutoFit/>
          </a:bodyPr>
          <a:lstStyle/>
          <a:p>
            <a:r>
              <a:rPr lang="en-US" sz="2800" dirty="0" smtClean="0"/>
              <a:t>Case study from Block – II, OCP, BCCL</a:t>
            </a:r>
            <a:endParaRPr lang="en-US" sz="2800" dirty="0"/>
          </a:p>
        </p:txBody>
      </p:sp>
      <p:sp>
        <p:nvSpPr>
          <p:cNvPr id="4" name="TextBox 3"/>
          <p:cNvSpPr txBox="1"/>
          <p:nvPr/>
        </p:nvSpPr>
        <p:spPr>
          <a:xfrm>
            <a:off x="2819400" y="1752600"/>
            <a:ext cx="4038600" cy="1477328"/>
          </a:xfrm>
          <a:prstGeom prst="rect">
            <a:avLst/>
          </a:prstGeom>
          <a:noFill/>
        </p:spPr>
        <p:txBody>
          <a:bodyPr wrap="square" rtlCol="0">
            <a:spAutoFit/>
          </a:bodyPr>
          <a:lstStyle/>
          <a:p>
            <a:r>
              <a:rPr lang="en-US" dirty="0" smtClean="0"/>
              <a:t>Angle of repose for each lift = 37°</a:t>
            </a:r>
          </a:p>
          <a:p>
            <a:r>
              <a:rPr lang="en-US" dirty="0" smtClean="0"/>
              <a:t>Overall height of dump = 90m</a:t>
            </a:r>
          </a:p>
          <a:p>
            <a:r>
              <a:rPr lang="en-US" dirty="0" smtClean="0"/>
              <a:t>Each lift = 30m</a:t>
            </a:r>
          </a:p>
          <a:p>
            <a:r>
              <a:rPr lang="en-US" dirty="0" smtClean="0"/>
              <a:t>Each bench width = 25m</a:t>
            </a:r>
          </a:p>
          <a:p>
            <a:r>
              <a:rPr lang="en-US" dirty="0" smtClean="0"/>
              <a:t>Overall slope angle = 28°</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rot="5400000" flipH="1" flipV="1">
            <a:off x="113903" y="2704703"/>
            <a:ext cx="11430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113506" y="4380706"/>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212068"/>
            <a:ext cx="762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140 m</a:t>
            </a:r>
            <a:endParaRPr lang="en-US" dirty="0">
              <a:latin typeface="Times New Roman" pitchFamily="18" charset="0"/>
              <a:cs typeface="Times New Roman" pitchFamily="18" charset="0"/>
            </a:endParaRPr>
          </a:p>
        </p:txBody>
      </p:sp>
      <p:cxnSp>
        <p:nvCxnSpPr>
          <p:cNvPr id="10" name="Straight Arrow Connector 9"/>
          <p:cNvCxnSpPr/>
          <p:nvPr/>
        </p:nvCxnSpPr>
        <p:spPr>
          <a:xfrm rot="5400000" flipH="1" flipV="1">
            <a:off x="8077597" y="2742803"/>
            <a:ext cx="12184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8154194" y="3580606"/>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58200" y="2754868"/>
            <a:ext cx="685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90 m</a:t>
            </a:r>
            <a:endParaRPr lang="en-US" dirty="0">
              <a:latin typeface="Times New Roman" pitchFamily="18" charset="0"/>
              <a:cs typeface="Times New Roman" pitchFamily="18" charset="0"/>
            </a:endParaRPr>
          </a:p>
        </p:txBody>
      </p:sp>
      <p:cxnSp>
        <p:nvCxnSpPr>
          <p:cNvPr id="21" name="Straight Arrow Connector 20"/>
          <p:cNvCxnSpPr/>
          <p:nvPr/>
        </p:nvCxnSpPr>
        <p:spPr>
          <a:xfrm rot="10800000">
            <a:off x="5410200" y="3810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62600" y="3440668"/>
            <a:ext cx="685800" cy="369332"/>
          </a:xfrm>
          <a:prstGeom prst="rect">
            <a:avLst/>
          </a:prstGeom>
          <a:noFill/>
        </p:spPr>
        <p:txBody>
          <a:bodyPr wrap="square" rtlCol="0">
            <a:spAutoFit/>
          </a:bodyPr>
          <a:lstStyle/>
          <a:p>
            <a:r>
              <a:rPr lang="en-US" dirty="0" smtClean="0">
                <a:solidFill>
                  <a:srgbClr val="FF0000"/>
                </a:solidFill>
              </a:rPr>
              <a:t>35•</a:t>
            </a:r>
            <a:endParaRPr lang="en-US" dirty="0">
              <a:solidFill>
                <a:srgbClr val="FF0000"/>
              </a:solidFill>
            </a:endParaRPr>
          </a:p>
        </p:txBody>
      </p:sp>
      <p:cxnSp>
        <p:nvCxnSpPr>
          <p:cNvPr id="31" name="Straight Connector 30"/>
          <p:cNvCxnSpPr/>
          <p:nvPr/>
        </p:nvCxnSpPr>
        <p:spPr>
          <a:xfrm rot="10800000">
            <a:off x="457200" y="2133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7200" y="51816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458200" y="2133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458200" y="41148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19200" y="685800"/>
            <a:ext cx="68580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Slope Geometry of the Model</a:t>
            </a:r>
            <a:endParaRPr lang="en-US" sz="2400" dirty="0">
              <a:latin typeface="Times New Roman" pitchFamily="18" charset="0"/>
              <a:cs typeface="Times New Roman" pitchFamily="18" charset="0"/>
            </a:endParaRPr>
          </a:p>
        </p:txBody>
      </p:sp>
      <p:pic>
        <p:nvPicPr>
          <p:cNvPr id="19" name="Picture 7"/>
          <p:cNvPicPr>
            <a:picLocks noChangeAspect="1" noChangeArrowheads="1"/>
          </p:cNvPicPr>
          <p:nvPr/>
        </p:nvPicPr>
        <p:blipFill>
          <a:blip r:embed="rId2" cstate="print"/>
          <a:stretch>
            <a:fillRect/>
          </a:stretch>
        </p:blipFill>
        <p:spPr bwMode="auto">
          <a:xfrm>
            <a:off x="7924800" y="0"/>
            <a:ext cx="1219200" cy="990600"/>
          </a:xfrm>
          <a:prstGeom prst="rect">
            <a:avLst/>
          </a:prstGeom>
          <a:noFill/>
          <a:ln w="9525">
            <a:no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990600" y="1371600"/>
            <a:ext cx="7404100" cy="4757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5943600"/>
            <a:ext cx="64770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Fine grid mesh of the Model</a:t>
            </a:r>
            <a:endParaRPr lang="en-US" sz="2800"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cstate="print"/>
          <a:srcRect/>
          <a:stretch>
            <a:fillRect/>
          </a:stretch>
        </p:blipFill>
        <p:spPr bwMode="auto">
          <a:xfrm>
            <a:off x="838200" y="762000"/>
            <a:ext cx="73914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19200"/>
            <a:ext cx="7620000" cy="523220"/>
          </a:xfrm>
          <a:prstGeom prst="rect">
            <a:avLst/>
          </a:prstGeom>
          <a:noFill/>
        </p:spPr>
        <p:txBody>
          <a:bodyPr wrap="square" rtlCol="0">
            <a:spAutoFit/>
          </a:bodyPr>
          <a:lstStyle/>
          <a:p>
            <a:pPr>
              <a:buFont typeface="Wingdings" pitchFamily="2" charset="2"/>
              <a:buChar char="Ø"/>
            </a:pPr>
            <a:r>
              <a:rPr lang="en-US" sz="2800" dirty="0" smtClean="0">
                <a:solidFill>
                  <a:schemeClr val="accent1"/>
                </a:solidFill>
                <a:latin typeface="Times New Roman" pitchFamily="18" charset="0"/>
                <a:cs typeface="Times New Roman" pitchFamily="18" charset="0"/>
              </a:rPr>
              <a:t>Input Parameters for the Study of Models: -</a:t>
            </a:r>
            <a:endParaRPr lang="en-US" sz="2800" dirty="0">
              <a:solidFill>
                <a:schemeClr val="accent1"/>
              </a:solidFill>
              <a:latin typeface="Times New Roman" pitchFamily="18" charset="0"/>
              <a:cs typeface="Times New Roman" pitchFamily="18" charset="0"/>
            </a:endParaRPr>
          </a:p>
        </p:txBody>
      </p:sp>
      <p:pic>
        <p:nvPicPr>
          <p:cNvPr id="14" name="Picture 7"/>
          <p:cNvPicPr>
            <a:picLocks noChangeAspect="1" noChangeArrowheads="1"/>
          </p:cNvPicPr>
          <p:nvPr/>
        </p:nvPicPr>
        <p:blipFill>
          <a:blip r:embed="rId2" cstate="print"/>
          <a:stretch>
            <a:fillRect/>
          </a:stretch>
        </p:blipFill>
        <p:spPr bwMode="auto">
          <a:xfrm>
            <a:off x="7924800" y="0"/>
            <a:ext cx="1219200" cy="990600"/>
          </a:xfrm>
          <a:prstGeom prst="rect">
            <a:avLst/>
          </a:prstGeom>
          <a:noFill/>
          <a:ln w="9525">
            <a:noFill/>
            <a:miter lim="800000"/>
            <a:headEnd/>
            <a:tailEnd/>
          </a:ln>
        </p:spPr>
      </p:pic>
      <p:sp>
        <p:nvSpPr>
          <p:cNvPr id="17" name="TextBox 16"/>
          <p:cNvSpPr txBox="1"/>
          <p:nvPr/>
        </p:nvSpPr>
        <p:spPr>
          <a:xfrm>
            <a:off x="304800" y="1981200"/>
            <a:ext cx="8382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Table 1.1 Safety factors for various slope angles (rise = 90m)</a:t>
            </a:r>
          </a:p>
        </p:txBody>
      </p:sp>
      <p:sp>
        <p:nvSpPr>
          <p:cNvPr id="18" name="TextBox 17"/>
          <p:cNvSpPr txBox="1"/>
          <p:nvPr/>
        </p:nvSpPr>
        <p:spPr>
          <a:xfrm>
            <a:off x="304800" y="1828800"/>
            <a:ext cx="8839200" cy="369332"/>
          </a:xfrm>
          <a:prstGeom prst="rect">
            <a:avLst/>
          </a:prstGeom>
          <a:noFill/>
        </p:spPr>
        <p:txBody>
          <a:bodyPr wrap="square" rtlCol="0">
            <a:spAutoFit/>
          </a:bodyPr>
          <a:lstStyle/>
          <a:p>
            <a:endParaRPr lang="en-US" dirty="0"/>
          </a:p>
        </p:txBody>
      </p:sp>
      <p:graphicFrame>
        <p:nvGraphicFramePr>
          <p:cNvPr id="19" name="Table 18"/>
          <p:cNvGraphicFramePr>
            <a:graphicFrameLocks noGrp="1"/>
          </p:cNvGraphicFramePr>
          <p:nvPr/>
        </p:nvGraphicFramePr>
        <p:xfrm>
          <a:off x="304800" y="2590800"/>
          <a:ext cx="8610600" cy="2987040"/>
        </p:xfrm>
        <a:graphic>
          <a:graphicData uri="http://schemas.openxmlformats.org/drawingml/2006/table">
            <a:tbl>
              <a:tblPr firstRow="1" bandRow="1">
                <a:tableStyleId>{5C22544A-7EE6-4342-B048-85BDC9FD1C3A}</a:tableStyleId>
              </a:tblPr>
              <a:tblGrid>
                <a:gridCol w="914400"/>
                <a:gridCol w="1752600"/>
                <a:gridCol w="1905000"/>
                <a:gridCol w="1981200"/>
                <a:gridCol w="2057400"/>
              </a:tblGrid>
              <a:tr h="262467">
                <a:tc>
                  <a:txBody>
                    <a:bodyPr/>
                    <a:lstStyle/>
                    <a:p>
                      <a:r>
                        <a:rPr kumimoji="0" lang="en-US" sz="2000" b="1" kern="1200" dirty="0" smtClean="0">
                          <a:solidFill>
                            <a:schemeClr val="lt1"/>
                          </a:solidFill>
                          <a:latin typeface="Times New Roman" pitchFamily="18" charset="0"/>
                          <a:ea typeface="+mn-ea"/>
                          <a:cs typeface="Times New Roman" pitchFamily="18" charset="0"/>
                        </a:rPr>
                        <a:t>Sl. No.</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Slope angle (°)</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Cohesion (kPa)</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Friction angle(°)</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Factor of</a:t>
                      </a:r>
                      <a:r>
                        <a:rPr kumimoji="0" lang="en-US" sz="2000" b="1" kern="1200" baseline="0" dirty="0" smtClean="0">
                          <a:solidFill>
                            <a:schemeClr val="lt1"/>
                          </a:solidFill>
                          <a:latin typeface="Times New Roman" pitchFamily="18" charset="0"/>
                          <a:ea typeface="+mn-ea"/>
                          <a:cs typeface="Times New Roman" pitchFamily="18" charset="0"/>
                        </a:rPr>
                        <a:t> </a:t>
                      </a:r>
                      <a:r>
                        <a:rPr kumimoji="0" lang="en-US" sz="2000" b="1" kern="1200" dirty="0" smtClean="0">
                          <a:solidFill>
                            <a:schemeClr val="lt1"/>
                          </a:solidFill>
                          <a:latin typeface="Times New Roman" pitchFamily="18" charset="0"/>
                          <a:ea typeface="+mn-ea"/>
                          <a:cs typeface="Times New Roman" pitchFamily="18" charset="0"/>
                        </a:rPr>
                        <a:t>Safety</a:t>
                      </a:r>
                      <a:endParaRPr lang="en-US" sz="2000" dirty="0">
                        <a:latin typeface="Times New Roman" pitchFamily="18" charset="0"/>
                        <a:cs typeface="Times New Roman" pitchFamily="18" charset="0"/>
                      </a:endParaRPr>
                    </a:p>
                  </a:txBody>
                  <a:tcPr/>
                </a:tc>
              </a:tr>
              <a:tr h="262467">
                <a:tc>
                  <a:txBody>
                    <a:bodyPr/>
                    <a:lstStyle/>
                    <a:p>
                      <a:pPr algn="ctr"/>
                      <a:r>
                        <a:rPr kumimoji="0" lang="en-US" sz="2800" kern="1200" dirty="0" smtClean="0">
                          <a:solidFill>
                            <a:schemeClr val="dk1"/>
                          </a:solidFill>
                          <a:latin typeface="Times New Roman" pitchFamily="18" charset="0"/>
                          <a:ea typeface="+mn-ea"/>
                          <a:cs typeface="Times New Roman" pitchFamily="18" charset="0"/>
                        </a:rPr>
                        <a:t>1.</a:t>
                      </a:r>
                      <a:endParaRPr lang="en-US" sz="2800" dirty="0">
                        <a:latin typeface="Times New Roman" pitchFamily="18" charset="0"/>
                        <a:cs typeface="Times New Roman" pitchFamily="18" charset="0"/>
                      </a:endParaRPr>
                    </a:p>
                  </a:txBody>
                  <a:tcPr/>
                </a:tc>
                <a:tc>
                  <a:txBody>
                    <a:bodyPr/>
                    <a:lstStyle/>
                    <a:p>
                      <a:pPr algn="ctr"/>
                      <a:r>
                        <a:rPr lang="en-US" sz="2800" dirty="0" smtClean="0">
                          <a:solidFill>
                            <a:srgbClr val="C00000"/>
                          </a:solidFill>
                          <a:latin typeface="Times New Roman" pitchFamily="18" charset="0"/>
                          <a:cs typeface="Times New Roman" pitchFamily="18" charset="0"/>
                        </a:rPr>
                        <a:t>22</a:t>
                      </a:r>
                      <a:endParaRPr lang="en-US" sz="2800" dirty="0">
                        <a:solidFill>
                          <a:srgbClr val="C00000"/>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algn="ctr"/>
                      <a:r>
                        <a:rPr lang="en-US" sz="2800" dirty="0" smtClean="0">
                          <a:solidFill>
                            <a:srgbClr val="C00000"/>
                          </a:solidFill>
                          <a:latin typeface="Times New Roman" pitchFamily="18" charset="0"/>
                          <a:cs typeface="Times New Roman" pitchFamily="18" charset="0"/>
                        </a:rPr>
                        <a:t>1.38</a:t>
                      </a:r>
                      <a:endParaRPr lang="en-US" sz="2800" dirty="0">
                        <a:solidFill>
                          <a:srgbClr val="C00000"/>
                        </a:solidFill>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25</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1.28</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1.19</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31</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1.09</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txBody>
                  <a:tcPr/>
                </a:tc>
                <a:tc>
                  <a:txBody>
                    <a:bodyPr/>
                    <a:lstStyle/>
                    <a:p>
                      <a:pPr algn="ctr"/>
                      <a:r>
                        <a:rPr lang="en-US" sz="2800" dirty="0" smtClean="0">
                          <a:solidFill>
                            <a:srgbClr val="C00000"/>
                          </a:solidFill>
                          <a:latin typeface="Times New Roman" pitchFamily="18" charset="0"/>
                          <a:cs typeface="Times New Roman" pitchFamily="18" charset="0"/>
                        </a:rPr>
                        <a:t>34</a:t>
                      </a:r>
                      <a:endParaRPr lang="en-US" sz="2800" dirty="0">
                        <a:solidFill>
                          <a:srgbClr val="C00000"/>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algn="ctr"/>
                      <a:r>
                        <a:rPr lang="en-US" sz="2800" dirty="0" smtClean="0">
                          <a:solidFill>
                            <a:srgbClr val="C00000"/>
                          </a:solidFill>
                          <a:latin typeface="Times New Roman" pitchFamily="18" charset="0"/>
                          <a:cs typeface="Times New Roman" pitchFamily="18" charset="0"/>
                        </a:rPr>
                        <a:t>0.98</a:t>
                      </a:r>
                      <a:endParaRPr lang="en-US" sz="2800" dirty="0">
                        <a:solidFill>
                          <a:srgbClr val="C0000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096000"/>
            <a:ext cx="876300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Fig.1a.) Rise = 90m, C= 40 kPa, Slope angle= 28°, Friction angle = 23° (FOS = 1.19</a:t>
            </a:r>
            <a:r>
              <a:rPr lang="en-US" b="1" dirty="0" smtClean="0"/>
              <a:t>)</a:t>
            </a:r>
            <a:endParaRPr lang="en-US" dirty="0" smtClean="0"/>
          </a:p>
          <a:p>
            <a:endParaRPr lang="en-US" dirty="0"/>
          </a:p>
        </p:txBody>
      </p:sp>
      <p:pic>
        <p:nvPicPr>
          <p:cNvPr id="12289" name="Picture 1" descr="C:\Users\Prudhviraj\Desktop\Pen D\pru flac models\p4_c40f23.emf"/>
          <p:cNvPicPr>
            <a:picLocks noChangeAspect="1" noChangeArrowheads="1"/>
          </p:cNvPicPr>
          <p:nvPr/>
        </p:nvPicPr>
        <p:blipFill>
          <a:blip r:embed="rId2"/>
          <a:srcRect/>
          <a:stretch>
            <a:fillRect/>
          </a:stretch>
        </p:blipFill>
        <p:spPr bwMode="auto">
          <a:xfrm>
            <a:off x="0" y="-381000"/>
            <a:ext cx="8996363" cy="648176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943600"/>
            <a:ext cx="7851508" cy="276999"/>
          </a:xfrm>
          <a:prstGeom prst="rect">
            <a:avLst/>
          </a:prstGeom>
          <a:noFill/>
        </p:spPr>
        <p:txBody>
          <a:bodyPr wrap="none" rtlCol="0">
            <a:spAutoFit/>
          </a:bodyPr>
          <a:lstStyle/>
          <a:p>
            <a:r>
              <a:rPr lang="en-US" sz="1200" dirty="0" smtClean="0"/>
              <a:t>Variation of Factor of Safety with cohesion for same friction angle (23°) and density (16.8 KN/m</a:t>
            </a:r>
            <a:r>
              <a:rPr lang="en-US" sz="1200" baseline="30000" dirty="0" smtClean="0"/>
              <a:t>3</a:t>
            </a:r>
            <a:r>
              <a:rPr lang="en-US" sz="1200" dirty="0" smtClean="0"/>
              <a:t>) at overall slope angle 28°</a:t>
            </a:r>
            <a:endParaRPr lang="en-US" sz="1200" dirty="0"/>
          </a:p>
        </p:txBody>
      </p:sp>
      <p:graphicFrame>
        <p:nvGraphicFramePr>
          <p:cNvPr id="4" name="Table 3"/>
          <p:cNvGraphicFramePr>
            <a:graphicFrameLocks noGrp="1"/>
          </p:cNvGraphicFramePr>
          <p:nvPr/>
        </p:nvGraphicFramePr>
        <p:xfrm>
          <a:off x="0" y="1828800"/>
          <a:ext cx="9144000" cy="3291840"/>
        </p:xfrm>
        <a:graphic>
          <a:graphicData uri="http://schemas.openxmlformats.org/drawingml/2006/table">
            <a:tbl>
              <a:tblPr firstRow="1" bandRow="1">
                <a:tableStyleId>{5C22544A-7EE6-4342-B048-85BDC9FD1C3A}</a:tableStyleId>
              </a:tblPr>
              <a:tblGrid>
                <a:gridCol w="914400"/>
                <a:gridCol w="2133600"/>
                <a:gridCol w="2286000"/>
                <a:gridCol w="1828800"/>
                <a:gridCol w="1981200"/>
              </a:tblGrid>
              <a:tr h="262467">
                <a:tc>
                  <a:txBody>
                    <a:bodyPr/>
                    <a:lstStyle/>
                    <a:p>
                      <a:r>
                        <a:rPr kumimoji="0" lang="en-US" sz="2000" b="1" kern="1200" dirty="0" smtClean="0">
                          <a:solidFill>
                            <a:schemeClr val="lt1"/>
                          </a:solidFill>
                          <a:latin typeface="Times New Roman" pitchFamily="18" charset="0"/>
                          <a:ea typeface="+mn-ea"/>
                          <a:cs typeface="Times New Roman" pitchFamily="18" charset="0"/>
                        </a:rPr>
                        <a:t>Sl. No.</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Friction</a:t>
                      </a:r>
                      <a:r>
                        <a:rPr kumimoji="0" lang="en-US" sz="2000" b="1" kern="1200" baseline="0" dirty="0" smtClean="0">
                          <a:solidFill>
                            <a:schemeClr val="lt1"/>
                          </a:solidFill>
                          <a:latin typeface="Times New Roman" pitchFamily="18" charset="0"/>
                          <a:ea typeface="+mn-ea"/>
                          <a:cs typeface="Times New Roman" pitchFamily="18" charset="0"/>
                        </a:rPr>
                        <a:t> Angle</a:t>
                      </a:r>
                      <a:r>
                        <a:rPr kumimoji="0" lang="en-US" sz="2000" b="1" kern="1200" dirty="0" smtClean="0">
                          <a:solidFill>
                            <a:schemeClr val="lt1"/>
                          </a:solidFill>
                          <a:latin typeface="Times New Roman" pitchFamily="18" charset="0"/>
                          <a:ea typeface="+mn-ea"/>
                          <a:cs typeface="Times New Roman" pitchFamily="18" charset="0"/>
                        </a:rPr>
                        <a:t> (°)</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Bulk density (</a:t>
                      </a:r>
                      <a:r>
                        <a:rPr kumimoji="0" lang="en-US" sz="2000" b="1" kern="1200" dirty="0" err="1" smtClean="0">
                          <a:solidFill>
                            <a:schemeClr val="lt1"/>
                          </a:solidFill>
                          <a:latin typeface="Times New Roman" pitchFamily="18" charset="0"/>
                          <a:ea typeface="+mn-ea"/>
                          <a:cs typeface="Times New Roman" pitchFamily="18" charset="0"/>
                        </a:rPr>
                        <a:t>kN</a:t>
                      </a:r>
                      <a:r>
                        <a:rPr kumimoji="0" lang="en-US" sz="2000" b="1" kern="1200" dirty="0" smtClean="0">
                          <a:solidFill>
                            <a:schemeClr val="lt1"/>
                          </a:solidFill>
                          <a:latin typeface="Times New Roman" pitchFamily="18" charset="0"/>
                          <a:ea typeface="+mn-ea"/>
                          <a:cs typeface="Times New Roman" pitchFamily="18" charset="0"/>
                        </a:rPr>
                        <a:t>/m³)</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Cohesion (kPa)</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Factor of</a:t>
                      </a:r>
                      <a:r>
                        <a:rPr kumimoji="0" lang="en-US" sz="2000" b="1" kern="1200" baseline="0" dirty="0" smtClean="0">
                          <a:solidFill>
                            <a:schemeClr val="lt1"/>
                          </a:solidFill>
                          <a:latin typeface="Times New Roman" pitchFamily="18" charset="0"/>
                          <a:ea typeface="+mn-ea"/>
                          <a:cs typeface="Times New Roman" pitchFamily="18" charset="0"/>
                        </a:rPr>
                        <a:t> </a:t>
                      </a:r>
                      <a:r>
                        <a:rPr kumimoji="0" lang="en-US" sz="2000" b="1" kern="1200" dirty="0" smtClean="0">
                          <a:solidFill>
                            <a:schemeClr val="lt1"/>
                          </a:solidFill>
                          <a:latin typeface="Times New Roman" pitchFamily="18" charset="0"/>
                          <a:ea typeface="+mn-ea"/>
                          <a:cs typeface="Times New Roman" pitchFamily="18" charset="0"/>
                        </a:rPr>
                        <a:t>Safety</a:t>
                      </a:r>
                      <a:endParaRPr lang="en-US" sz="2000" dirty="0">
                        <a:latin typeface="Times New Roman" pitchFamily="18" charset="0"/>
                        <a:cs typeface="Times New Roman" pitchFamily="18" charset="0"/>
                      </a:endParaRPr>
                    </a:p>
                  </a:txBody>
                  <a:tcPr/>
                </a:tc>
              </a:tr>
              <a:tr h="262467">
                <a:tc>
                  <a:txBody>
                    <a:bodyPr/>
                    <a:lstStyle/>
                    <a:p>
                      <a:pPr algn="ctr"/>
                      <a:r>
                        <a:rPr kumimoji="0" lang="en-US" sz="2800" kern="1200" dirty="0" smtClean="0">
                          <a:solidFill>
                            <a:schemeClr val="dk1"/>
                          </a:solidFill>
                          <a:latin typeface="Times New Roman" pitchFamily="18" charset="0"/>
                          <a:ea typeface="+mn-ea"/>
                          <a:cs typeface="Times New Roman" pitchFamily="18" charset="0"/>
                        </a:rPr>
                        <a:t>1.</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23</a:t>
                      </a:r>
                      <a:endParaRPr lang="en-US" sz="2800" dirty="0">
                        <a:solidFill>
                          <a:schemeClr val="tx1"/>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30</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1.11</a:t>
                      </a:r>
                      <a:endParaRPr lang="en-US" sz="2800" dirty="0">
                        <a:solidFill>
                          <a:schemeClr val="tx1"/>
                        </a:solidFill>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35</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1.15</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Times New Roman" pitchFamily="18" charset="0"/>
                          <a:cs typeface="Times New Roman" pitchFamily="18" charset="0"/>
                        </a:rPr>
                        <a:t>16.8</a:t>
                      </a:r>
                    </a:p>
                  </a:txBody>
                  <a:tcPr/>
                </a:tc>
                <a:tc>
                  <a:txBody>
                    <a:bodyPr/>
                    <a:lstStyle/>
                    <a:p>
                      <a:pPr algn="ctr"/>
                      <a:r>
                        <a:rPr lang="en-US" sz="2800" dirty="0" smtClean="0">
                          <a:latin typeface="Times New Roman" pitchFamily="18" charset="0"/>
                          <a:cs typeface="Times New Roman" pitchFamily="18" charset="0"/>
                        </a:rPr>
                        <a:t>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1.19</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23</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45</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1.22</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23</a:t>
                      </a:r>
                      <a:endParaRPr lang="en-US" sz="2800" dirty="0">
                        <a:solidFill>
                          <a:schemeClr val="tx1"/>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50</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1.26</a:t>
                      </a:r>
                      <a:endParaRPr lang="en-US" sz="2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943600"/>
            <a:ext cx="8134791" cy="276999"/>
          </a:xfrm>
          <a:prstGeom prst="rect">
            <a:avLst/>
          </a:prstGeom>
          <a:noFill/>
        </p:spPr>
        <p:txBody>
          <a:bodyPr wrap="none" rtlCol="0">
            <a:spAutoFit/>
          </a:bodyPr>
          <a:lstStyle/>
          <a:p>
            <a:r>
              <a:rPr lang="en-US" sz="1200" dirty="0" smtClean="0"/>
              <a:t>Variation of Factor of Safety with Friction angle for same Cohesion (40 </a:t>
            </a:r>
            <a:r>
              <a:rPr lang="en-US" sz="1200" dirty="0" err="1" smtClean="0"/>
              <a:t>KPa</a:t>
            </a:r>
            <a:r>
              <a:rPr lang="en-US" sz="1200" dirty="0" smtClean="0"/>
              <a:t>) and density (16.8 KN/m</a:t>
            </a:r>
            <a:r>
              <a:rPr lang="en-US" sz="1200" baseline="30000" dirty="0" smtClean="0"/>
              <a:t>3</a:t>
            </a:r>
            <a:r>
              <a:rPr lang="en-US" sz="1200" dirty="0" smtClean="0"/>
              <a:t>) at overall slope angle 28°</a:t>
            </a:r>
            <a:endParaRPr lang="en-US" sz="1200" dirty="0"/>
          </a:p>
        </p:txBody>
      </p:sp>
      <p:graphicFrame>
        <p:nvGraphicFramePr>
          <p:cNvPr id="4" name="Table 3"/>
          <p:cNvGraphicFramePr>
            <a:graphicFrameLocks noGrp="1"/>
          </p:cNvGraphicFramePr>
          <p:nvPr/>
        </p:nvGraphicFramePr>
        <p:xfrm>
          <a:off x="0" y="1981200"/>
          <a:ext cx="9144000" cy="3291840"/>
        </p:xfrm>
        <a:graphic>
          <a:graphicData uri="http://schemas.openxmlformats.org/drawingml/2006/table">
            <a:tbl>
              <a:tblPr firstRow="1" bandRow="1">
                <a:tableStyleId>{5C22544A-7EE6-4342-B048-85BDC9FD1C3A}</a:tableStyleId>
              </a:tblPr>
              <a:tblGrid>
                <a:gridCol w="914400"/>
                <a:gridCol w="2133600"/>
                <a:gridCol w="1981200"/>
                <a:gridCol w="2133600"/>
                <a:gridCol w="1981200"/>
              </a:tblGrid>
              <a:tr h="262467">
                <a:tc>
                  <a:txBody>
                    <a:bodyPr/>
                    <a:lstStyle/>
                    <a:p>
                      <a:r>
                        <a:rPr kumimoji="0" lang="en-US" sz="2000" b="1" kern="1200" dirty="0" smtClean="0">
                          <a:solidFill>
                            <a:schemeClr val="lt1"/>
                          </a:solidFill>
                          <a:latin typeface="Times New Roman" pitchFamily="18" charset="0"/>
                          <a:ea typeface="+mn-ea"/>
                          <a:cs typeface="Times New Roman" pitchFamily="18" charset="0"/>
                        </a:rPr>
                        <a:t>Sl. No.</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Cohesion (</a:t>
                      </a:r>
                      <a:r>
                        <a:rPr kumimoji="0" lang="en-US" sz="2000" b="1" kern="1200" dirty="0" err="1" smtClean="0">
                          <a:solidFill>
                            <a:schemeClr val="lt1"/>
                          </a:solidFill>
                          <a:latin typeface="Times New Roman" pitchFamily="18" charset="0"/>
                          <a:ea typeface="+mn-ea"/>
                          <a:cs typeface="Times New Roman" pitchFamily="18" charset="0"/>
                        </a:rPr>
                        <a:t>kPa</a:t>
                      </a:r>
                      <a:r>
                        <a:rPr kumimoji="0" lang="en-US" sz="2000" b="1" kern="1200" dirty="0" smtClean="0">
                          <a:solidFill>
                            <a:schemeClr val="lt1"/>
                          </a:solidFill>
                          <a:latin typeface="Times New Roman" pitchFamily="18" charset="0"/>
                          <a:ea typeface="+mn-ea"/>
                          <a:cs typeface="Times New Roman" pitchFamily="18" charset="0"/>
                        </a:rPr>
                        <a:t>)</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Bulk density (</a:t>
                      </a:r>
                      <a:r>
                        <a:rPr kumimoji="0" lang="en-US" sz="2000" b="1" kern="1200" dirty="0" err="1" smtClean="0">
                          <a:solidFill>
                            <a:schemeClr val="lt1"/>
                          </a:solidFill>
                          <a:latin typeface="Times New Roman" pitchFamily="18" charset="0"/>
                          <a:ea typeface="+mn-ea"/>
                          <a:cs typeface="Times New Roman" pitchFamily="18" charset="0"/>
                        </a:rPr>
                        <a:t>kN</a:t>
                      </a:r>
                      <a:r>
                        <a:rPr kumimoji="0" lang="en-US" sz="2000" b="1" kern="1200" dirty="0" smtClean="0">
                          <a:solidFill>
                            <a:schemeClr val="lt1"/>
                          </a:solidFill>
                          <a:latin typeface="Times New Roman" pitchFamily="18" charset="0"/>
                          <a:ea typeface="+mn-ea"/>
                          <a:cs typeface="Times New Roman" pitchFamily="18" charset="0"/>
                        </a:rPr>
                        <a:t>/m³)</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Friction angle (°)</a:t>
                      </a:r>
                      <a:endParaRPr lang="en-US" sz="2000" dirty="0">
                        <a:latin typeface="Times New Roman" pitchFamily="18" charset="0"/>
                        <a:cs typeface="Times New Roman" pitchFamily="18" charset="0"/>
                      </a:endParaRPr>
                    </a:p>
                  </a:txBody>
                  <a:tcPr/>
                </a:tc>
                <a:tc>
                  <a:txBody>
                    <a:bodyPr/>
                    <a:lstStyle/>
                    <a:p>
                      <a:r>
                        <a:rPr kumimoji="0" lang="en-US" sz="2000" b="1" kern="1200" dirty="0" smtClean="0">
                          <a:solidFill>
                            <a:schemeClr val="lt1"/>
                          </a:solidFill>
                          <a:latin typeface="Times New Roman" pitchFamily="18" charset="0"/>
                          <a:ea typeface="+mn-ea"/>
                          <a:cs typeface="Times New Roman" pitchFamily="18" charset="0"/>
                        </a:rPr>
                        <a:t>Factor of</a:t>
                      </a:r>
                      <a:r>
                        <a:rPr kumimoji="0" lang="en-US" sz="2000" b="1" kern="1200" baseline="0" dirty="0" smtClean="0">
                          <a:solidFill>
                            <a:schemeClr val="lt1"/>
                          </a:solidFill>
                          <a:latin typeface="Times New Roman" pitchFamily="18" charset="0"/>
                          <a:ea typeface="+mn-ea"/>
                          <a:cs typeface="Times New Roman" pitchFamily="18" charset="0"/>
                        </a:rPr>
                        <a:t> </a:t>
                      </a:r>
                      <a:r>
                        <a:rPr kumimoji="0" lang="en-US" sz="2000" b="1" kern="1200" dirty="0" smtClean="0">
                          <a:solidFill>
                            <a:schemeClr val="lt1"/>
                          </a:solidFill>
                          <a:latin typeface="Times New Roman" pitchFamily="18" charset="0"/>
                          <a:ea typeface="+mn-ea"/>
                          <a:cs typeface="Times New Roman" pitchFamily="18" charset="0"/>
                        </a:rPr>
                        <a:t>Safety</a:t>
                      </a:r>
                      <a:endParaRPr lang="en-US" sz="2000" dirty="0">
                        <a:latin typeface="Times New Roman" pitchFamily="18" charset="0"/>
                        <a:cs typeface="Times New Roman" pitchFamily="18" charset="0"/>
                      </a:endParaRPr>
                    </a:p>
                  </a:txBody>
                  <a:tcPr/>
                </a:tc>
              </a:tr>
              <a:tr h="262467">
                <a:tc>
                  <a:txBody>
                    <a:bodyPr/>
                    <a:lstStyle/>
                    <a:p>
                      <a:pPr algn="ctr"/>
                      <a:r>
                        <a:rPr kumimoji="0" lang="en-US" sz="2800" kern="1200" dirty="0" smtClean="0">
                          <a:solidFill>
                            <a:schemeClr val="dk1"/>
                          </a:solidFill>
                          <a:latin typeface="Times New Roman" pitchFamily="18" charset="0"/>
                          <a:ea typeface="+mn-ea"/>
                          <a:cs typeface="Times New Roman" pitchFamily="18" charset="0"/>
                        </a:rPr>
                        <a:t>1.</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40</a:t>
                      </a:r>
                      <a:endParaRPr lang="en-US" sz="2800" dirty="0">
                        <a:solidFill>
                          <a:schemeClr val="tx1"/>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18</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0.97</a:t>
                      </a:r>
                      <a:endParaRPr lang="en-US" sz="2800" dirty="0">
                        <a:solidFill>
                          <a:schemeClr val="tx1"/>
                        </a:solidFill>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40</a:t>
                      </a:r>
                      <a:endParaRPr lang="en-US" sz="2800" dirty="0">
                        <a:solidFill>
                          <a:schemeClr val="tx1"/>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1.06</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40</a:t>
                      </a:r>
                      <a:endParaRPr lang="en-US" sz="2800" dirty="0">
                        <a:solidFill>
                          <a:schemeClr val="tx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Times New Roman" pitchFamily="18" charset="0"/>
                          <a:cs typeface="Times New Roman" pitchFamily="18" charset="0"/>
                        </a:rPr>
                        <a:t>16.8</a:t>
                      </a:r>
                    </a:p>
                  </a:txBody>
                  <a:tcPr/>
                </a:tc>
                <a:tc>
                  <a:txBody>
                    <a:bodyPr/>
                    <a:lstStyle/>
                    <a:p>
                      <a:pPr algn="ctr"/>
                      <a:r>
                        <a:rPr lang="en-US" sz="2800" dirty="0" smtClean="0">
                          <a:latin typeface="Times New Roman" pitchFamily="18" charset="0"/>
                          <a:cs typeface="Times New Roman" pitchFamily="18" charset="0"/>
                        </a:rPr>
                        <a:t>22</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1.14</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40</a:t>
                      </a:r>
                      <a:endParaRPr lang="en-US" sz="2800" dirty="0">
                        <a:solidFill>
                          <a:schemeClr val="tx1"/>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24</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1.23</a:t>
                      </a:r>
                      <a:endParaRPr lang="en-US" sz="2800" dirty="0">
                        <a:latin typeface="Times New Roman" pitchFamily="18" charset="0"/>
                        <a:cs typeface="Times New Roman" pitchFamily="18" charset="0"/>
                      </a:endParaRPr>
                    </a:p>
                  </a:txBody>
                  <a:tcPr/>
                </a:tc>
              </a:tr>
              <a:tr h="262467">
                <a:tc>
                  <a:txBody>
                    <a:bodyPr/>
                    <a:lstStyle/>
                    <a:p>
                      <a:pPr algn="ct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40</a:t>
                      </a:r>
                      <a:endParaRPr lang="en-US" sz="2800" dirty="0">
                        <a:solidFill>
                          <a:schemeClr val="tx1"/>
                        </a:solidFill>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26</a:t>
                      </a:r>
                      <a:endParaRPr lang="en-US" sz="2800" dirty="0">
                        <a:latin typeface="Times New Roman" pitchFamily="18" charset="0"/>
                        <a:cs typeface="Times New Roman" pitchFamily="18" charset="0"/>
                      </a:endParaRPr>
                    </a:p>
                  </a:txBody>
                  <a:tcPr/>
                </a:tc>
                <a:tc>
                  <a:txBody>
                    <a:bodyPr/>
                    <a:lstStyle/>
                    <a:p>
                      <a:pPr algn="ctr"/>
                      <a:r>
                        <a:rPr lang="en-US" sz="2800" dirty="0" smtClean="0">
                          <a:solidFill>
                            <a:schemeClr val="tx1"/>
                          </a:solidFill>
                          <a:latin typeface="Times New Roman" pitchFamily="18" charset="0"/>
                          <a:cs typeface="Times New Roman" pitchFamily="18" charset="0"/>
                        </a:rPr>
                        <a:t>1.32</a:t>
                      </a:r>
                      <a:endParaRPr lang="en-US" sz="2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867400"/>
            <a:ext cx="86868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Fig.1c.) Rise = 90m, C=40 kPa, Slope angle= 28°, Friction angle = 18° (FOS = 0.97)</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9217" name="Picture 1" descr="C:\Users\Prudhviraj\Desktop\Pen D\pru flac models\pr_c40f18.emf"/>
          <p:cNvPicPr>
            <a:picLocks noChangeAspect="1" noChangeArrowheads="1"/>
          </p:cNvPicPr>
          <p:nvPr/>
        </p:nvPicPr>
        <p:blipFill>
          <a:blip r:embed="rId2"/>
          <a:srcRect/>
          <a:stretch>
            <a:fillRect/>
          </a:stretch>
        </p:blipFill>
        <p:spPr bwMode="auto">
          <a:xfrm>
            <a:off x="228600" y="0"/>
            <a:ext cx="8686800" cy="610552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rudhviraj\Desktop\Pen D\pru flac models\pr_c50f23.emf"/>
          <p:cNvPicPr>
            <a:picLocks noChangeAspect="1" noChangeArrowheads="1"/>
          </p:cNvPicPr>
          <p:nvPr/>
        </p:nvPicPr>
        <p:blipFill>
          <a:blip r:embed="rId2"/>
          <a:srcRect/>
          <a:stretch>
            <a:fillRect/>
          </a:stretch>
        </p:blipFill>
        <p:spPr bwMode="auto">
          <a:xfrm>
            <a:off x="457200" y="0"/>
            <a:ext cx="8081963" cy="5338763"/>
          </a:xfrm>
          <a:prstGeom prst="rect">
            <a:avLst/>
          </a:prstGeom>
          <a:noFill/>
        </p:spPr>
      </p:pic>
      <p:sp>
        <p:nvSpPr>
          <p:cNvPr id="3" name="TextBox 2"/>
          <p:cNvSpPr txBox="1"/>
          <p:nvPr/>
        </p:nvSpPr>
        <p:spPr>
          <a:xfrm>
            <a:off x="304800" y="5867400"/>
            <a:ext cx="86868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Fig.1d.) Rise = 90m, C=50 kPa, Slope angle= 28°, Friction angle = 23° (FOS = 1.26)</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533400" y="990600"/>
            <a:ext cx="6629400" cy="3992563"/>
          </a:xfrm>
          <a:prstGeom prst="rect">
            <a:avLst/>
          </a:prstGeom>
          <a:noFill/>
          <a:ln w="9525">
            <a:noFill/>
            <a:miter lim="800000"/>
            <a:headEnd/>
            <a:tailEnd/>
          </a:ln>
        </p:spPr>
      </p:pic>
      <p:sp>
        <p:nvSpPr>
          <p:cNvPr id="4" name="TextBox 3"/>
          <p:cNvSpPr txBox="1"/>
          <p:nvPr/>
        </p:nvSpPr>
        <p:spPr>
          <a:xfrm>
            <a:off x="7188015" y="2514600"/>
            <a:ext cx="1955985" cy="584775"/>
          </a:xfrm>
          <a:prstGeom prst="rect">
            <a:avLst/>
          </a:prstGeom>
          <a:noFill/>
        </p:spPr>
        <p:txBody>
          <a:bodyPr wrap="none" rtlCol="0">
            <a:spAutoFit/>
          </a:bodyPr>
          <a:lstStyle/>
          <a:p>
            <a:r>
              <a:rPr lang="en-US" sz="1600" dirty="0" smtClean="0"/>
              <a:t>friction angle (23°)</a:t>
            </a:r>
          </a:p>
          <a:p>
            <a:r>
              <a:rPr lang="en-US" sz="1600" dirty="0" smtClean="0"/>
              <a:t> density (16.8 </a:t>
            </a:r>
            <a:r>
              <a:rPr lang="en-US" sz="1600" dirty="0" err="1" smtClean="0"/>
              <a:t>kN</a:t>
            </a:r>
            <a:r>
              <a:rPr lang="en-US" sz="1600" dirty="0" smtClean="0"/>
              <a:t>/m³)</a:t>
            </a:r>
            <a:endParaRPr lang="en-US" sz="1600" dirty="0"/>
          </a:p>
        </p:txBody>
      </p:sp>
      <p:sp>
        <p:nvSpPr>
          <p:cNvPr id="5" name="TextBox 4"/>
          <p:cNvSpPr txBox="1"/>
          <p:nvPr/>
        </p:nvSpPr>
        <p:spPr>
          <a:xfrm>
            <a:off x="1600200" y="5410200"/>
            <a:ext cx="5008422" cy="369332"/>
          </a:xfrm>
          <a:prstGeom prst="rect">
            <a:avLst/>
          </a:prstGeom>
          <a:noFill/>
        </p:spPr>
        <p:txBody>
          <a:bodyPr wrap="none" rtlCol="0">
            <a:spAutoFit/>
          </a:bodyPr>
          <a:lstStyle/>
          <a:p>
            <a:r>
              <a:rPr lang="en-US" dirty="0" smtClean="0"/>
              <a:t>Fig :2.a. Variation of Factor of Safety with Cohesion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533400" y="1143000"/>
            <a:ext cx="6629400" cy="3962400"/>
          </a:xfrm>
          <a:prstGeom prst="rect">
            <a:avLst/>
          </a:prstGeom>
          <a:noFill/>
          <a:ln w="9525">
            <a:noFill/>
            <a:miter lim="800000"/>
            <a:headEnd/>
            <a:tailEnd/>
          </a:ln>
        </p:spPr>
      </p:pic>
      <p:sp>
        <p:nvSpPr>
          <p:cNvPr id="3" name="TextBox 2"/>
          <p:cNvSpPr txBox="1"/>
          <p:nvPr/>
        </p:nvSpPr>
        <p:spPr>
          <a:xfrm>
            <a:off x="7215267" y="2514600"/>
            <a:ext cx="1928733" cy="584775"/>
          </a:xfrm>
          <a:prstGeom prst="rect">
            <a:avLst/>
          </a:prstGeom>
          <a:noFill/>
        </p:spPr>
        <p:txBody>
          <a:bodyPr wrap="none" rtlCol="0">
            <a:spAutoFit/>
          </a:bodyPr>
          <a:lstStyle/>
          <a:p>
            <a:r>
              <a:rPr lang="en-US" sz="1600" dirty="0" smtClean="0"/>
              <a:t>Cohesion (40 </a:t>
            </a:r>
            <a:r>
              <a:rPr lang="en-US" sz="1600" dirty="0" err="1" smtClean="0"/>
              <a:t>kPa</a:t>
            </a:r>
            <a:r>
              <a:rPr lang="en-US" sz="1600" dirty="0" smtClean="0"/>
              <a:t>)</a:t>
            </a:r>
          </a:p>
          <a:p>
            <a:r>
              <a:rPr lang="en-US" sz="1600" dirty="0" smtClean="0"/>
              <a:t>Density (16.8 </a:t>
            </a:r>
            <a:r>
              <a:rPr lang="en-US" sz="1600" dirty="0" err="1" smtClean="0"/>
              <a:t>kN</a:t>
            </a:r>
            <a:r>
              <a:rPr lang="en-US" sz="1600" dirty="0" smtClean="0"/>
              <a:t>/m³)</a:t>
            </a:r>
            <a:endParaRPr lang="en-US" sz="1600" dirty="0"/>
          </a:p>
        </p:txBody>
      </p:sp>
      <p:sp>
        <p:nvSpPr>
          <p:cNvPr id="4" name="TextBox 3"/>
          <p:cNvSpPr txBox="1"/>
          <p:nvPr/>
        </p:nvSpPr>
        <p:spPr>
          <a:xfrm>
            <a:off x="1600200" y="5410200"/>
            <a:ext cx="5370701" cy="369332"/>
          </a:xfrm>
          <a:prstGeom prst="rect">
            <a:avLst/>
          </a:prstGeom>
          <a:noFill/>
        </p:spPr>
        <p:txBody>
          <a:bodyPr wrap="none" rtlCol="0">
            <a:spAutoFit/>
          </a:bodyPr>
          <a:lstStyle/>
          <a:p>
            <a:r>
              <a:rPr lang="en-US" dirty="0" smtClean="0"/>
              <a:t>Fig :2.b. Variation of Factor of Safety with Friction angle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rrowheads="1"/>
          </p:cNvPicPr>
          <p:nvPr/>
        </p:nvPicPr>
        <p:blipFill>
          <a:blip r:embed="rId2" cstate="print"/>
          <a:srcRect/>
          <a:stretch>
            <a:fillRect/>
          </a:stretch>
        </p:blipFill>
        <p:spPr bwMode="auto">
          <a:xfrm>
            <a:off x="685800" y="990600"/>
            <a:ext cx="6629400" cy="3962400"/>
          </a:xfrm>
          <a:prstGeom prst="rect">
            <a:avLst/>
          </a:prstGeom>
          <a:noFill/>
          <a:ln w="9525">
            <a:noFill/>
            <a:miter lim="800000"/>
            <a:headEnd/>
            <a:tailEnd/>
          </a:ln>
        </p:spPr>
      </p:pic>
      <p:sp>
        <p:nvSpPr>
          <p:cNvPr id="3" name="TextBox 2"/>
          <p:cNvSpPr txBox="1"/>
          <p:nvPr/>
        </p:nvSpPr>
        <p:spPr>
          <a:xfrm>
            <a:off x="7414039" y="2590800"/>
            <a:ext cx="1729961" cy="584775"/>
          </a:xfrm>
          <a:prstGeom prst="rect">
            <a:avLst/>
          </a:prstGeom>
          <a:noFill/>
        </p:spPr>
        <p:txBody>
          <a:bodyPr wrap="none" rtlCol="0">
            <a:spAutoFit/>
          </a:bodyPr>
          <a:lstStyle/>
          <a:p>
            <a:r>
              <a:rPr lang="en-US" sz="1600" dirty="0" smtClean="0"/>
              <a:t>friction angle (23°)</a:t>
            </a:r>
          </a:p>
          <a:p>
            <a:r>
              <a:rPr lang="en-US" sz="1600" dirty="0" smtClean="0"/>
              <a:t>cohesion ( 40 </a:t>
            </a:r>
            <a:r>
              <a:rPr lang="en-US" sz="1600" dirty="0" err="1" smtClean="0"/>
              <a:t>kPa</a:t>
            </a:r>
            <a:r>
              <a:rPr lang="en-US" sz="1600" dirty="0" smtClean="0"/>
              <a:t> )</a:t>
            </a:r>
            <a:endParaRPr lang="en-US" sz="1600" dirty="0"/>
          </a:p>
        </p:txBody>
      </p:sp>
      <p:sp>
        <p:nvSpPr>
          <p:cNvPr id="4" name="TextBox 3"/>
          <p:cNvSpPr txBox="1"/>
          <p:nvPr/>
        </p:nvSpPr>
        <p:spPr>
          <a:xfrm>
            <a:off x="1600200" y="5410200"/>
            <a:ext cx="5154296" cy="369332"/>
          </a:xfrm>
          <a:prstGeom prst="rect">
            <a:avLst/>
          </a:prstGeom>
          <a:noFill/>
        </p:spPr>
        <p:txBody>
          <a:bodyPr wrap="none" rtlCol="0">
            <a:spAutoFit/>
          </a:bodyPr>
          <a:lstStyle/>
          <a:p>
            <a:r>
              <a:rPr lang="en-US" dirty="0" smtClean="0"/>
              <a:t>Fig :2.c. Variation of Factor of Safety with Slope angle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304800"/>
            <a:ext cx="3923736" cy="461665"/>
          </a:xfrm>
          <a:prstGeom prst="rect">
            <a:avLst/>
          </a:prstGeom>
          <a:noFill/>
        </p:spPr>
        <p:txBody>
          <a:bodyPr wrap="square" rtlCol="0">
            <a:spAutoFit/>
          </a:bodyPr>
          <a:lstStyle/>
          <a:p>
            <a:r>
              <a:rPr lang="en-US" sz="2400" dirty="0" smtClean="0"/>
              <a:t>Conclusion</a:t>
            </a:r>
          </a:p>
        </p:txBody>
      </p:sp>
      <p:sp>
        <p:nvSpPr>
          <p:cNvPr id="3" name="TextBox 2"/>
          <p:cNvSpPr txBox="1"/>
          <p:nvPr/>
        </p:nvSpPr>
        <p:spPr>
          <a:xfrm>
            <a:off x="304800" y="990600"/>
            <a:ext cx="8458200" cy="5594096"/>
          </a:xfrm>
          <a:prstGeom prst="rect">
            <a:avLst/>
          </a:prstGeom>
          <a:noFill/>
        </p:spPr>
        <p:txBody>
          <a:bodyPr wrap="square" rtlCol="0">
            <a:spAutoFit/>
          </a:bodyPr>
          <a:lstStyle/>
          <a:p>
            <a:pPr algn="just">
              <a:lnSpc>
                <a:spcPct val="150000"/>
              </a:lnSpc>
            </a:pPr>
            <a:r>
              <a:rPr lang="en-IN" sz="1600" dirty="0" smtClean="0"/>
              <a:t>1. From </a:t>
            </a:r>
            <a:r>
              <a:rPr lang="en-US" sz="1600" dirty="0" smtClean="0">
                <a:latin typeface="Times New Roman" pitchFamily="18" charset="0"/>
                <a:cs typeface="Times New Roman" pitchFamily="18" charset="0"/>
              </a:rPr>
              <a:t>Fig 2.c,</a:t>
            </a:r>
            <a:r>
              <a:rPr lang="en-IN" sz="1600" dirty="0" smtClean="0"/>
              <a:t> it is concluded that as the slope angle increases, the stability of the slopes decreases.</a:t>
            </a:r>
          </a:p>
          <a:p>
            <a:pPr algn="just">
              <a:lnSpc>
                <a:spcPct val="150000"/>
              </a:lnSpc>
            </a:pPr>
            <a:endParaRPr lang="en-IN" sz="1600" dirty="0" smtClean="0"/>
          </a:p>
          <a:p>
            <a:pPr algn="just">
              <a:lnSpc>
                <a:spcPct val="150000"/>
              </a:lnSpc>
            </a:pPr>
            <a:r>
              <a:rPr lang="en-IN" sz="1600" dirty="0" smtClean="0"/>
              <a:t>2. From fig 2.a and fig 2.b, it is concluded that as the cohesion and angle of internal friction increases, the factor of safety increases. As the cohesion increases, the binding property enhances which makes the slopes stable. High water content can weaken cohesion because abundant water both lubricates and adds weight to a mass. Moreover alternating expansion by wetting and contraction by drying of water reduces strength of cohesion.</a:t>
            </a:r>
          </a:p>
          <a:p>
            <a:pPr algn="just">
              <a:lnSpc>
                <a:spcPct val="150000"/>
              </a:lnSpc>
            </a:pPr>
            <a:endParaRPr lang="en-IN" sz="1600" dirty="0" smtClean="0"/>
          </a:p>
          <a:p>
            <a:pPr algn="just">
              <a:lnSpc>
                <a:spcPct val="150000"/>
              </a:lnSpc>
            </a:pPr>
            <a:r>
              <a:rPr lang="en-IN" sz="1600" dirty="0" smtClean="0"/>
              <a:t>3. While running the numerical model FLAC/Slope it was observed that factor of safety changes with change in the resolution of the numerical mesh (coarse, medium and fine). In case of coarse mesh the factor of safety is quite approximate, while in fine mesh the factor of safety converges to the nearest possible value making it more accurate. However, calculation in coarse mesh is faster than in fine mesh. So depending upon the requirement and time availability of modeller, the mesh has to be selected.</a:t>
            </a:r>
            <a:endParaRPr lang="en-I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1524000"/>
            <a:ext cx="9144000" cy="38856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fontAlgn="base">
              <a:lnSpc>
                <a:spcPct val="200000"/>
              </a:lnSpc>
              <a:spcBef>
                <a:spcPct val="0"/>
              </a:spcBef>
              <a:spcAft>
                <a:spcPct val="0"/>
              </a:spcAft>
              <a:buFont typeface="Arial" pitchFamily="34" charset="0"/>
              <a:buChar char="•"/>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Based on the various analyses,</a:t>
            </a:r>
            <a:r>
              <a:rPr kumimoji="0" lang="en-US" b="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following recommendations have been made</a:t>
            </a:r>
            <a:r>
              <a:rPr kumimoji="0" lang="en-US" b="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to ensure stability of the slope </a:t>
            </a:r>
          </a:p>
          <a:p>
            <a:pPr lvl="2" fontAlgn="base">
              <a:lnSpc>
                <a:spcPct val="200000"/>
              </a:lnSpc>
              <a:spcBef>
                <a:spcPct val="0"/>
              </a:spcBef>
              <a:spcAft>
                <a:spcPct val="0"/>
              </a:spcAf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2" eaLnBrk="0" fontAlgn="base" hangingPunct="0">
              <a:lnSpc>
                <a:spcPct val="200000"/>
              </a:lnSpc>
              <a:spcBef>
                <a:spcPct val="0"/>
              </a:spcBef>
              <a:spcAft>
                <a:spcPct val="0"/>
              </a:spcAf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a:t>
            </a:r>
            <a:r>
              <a:rPr kumimoji="0" lang="en-US" b="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slope of the existing dumping yard do not exhibit any major failure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b)</a:t>
            </a:r>
            <a:r>
              <a:rPr kumimoji="0" lang="en-US" b="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existing slope have safety factor in the range of 1.02 to 1.35 with 		slope angles between 23</a:t>
            </a:r>
            <a:r>
              <a:rPr kumimoji="0" lang="en-US" b="0" i="0" u="none" strike="noStrike" cap="none" normalizeH="0" baseline="30000" dirty="0" smtClean="0">
                <a:ln>
                  <a:noFill/>
                </a:ln>
                <a:solidFill>
                  <a:srgbClr val="000000"/>
                </a:solidFill>
                <a:effectLst/>
                <a:latin typeface="Times New Roman" pitchFamily="18" charset="0"/>
                <a:ea typeface="Calibri" pitchFamily="34" charset="0"/>
                <a:cs typeface="Times New Roman" pitchFamily="18" charset="0"/>
              </a:rPr>
              <a:t>o</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and 33</a:t>
            </a:r>
            <a:r>
              <a:rPr kumimoji="0" lang="en-US" b="0" i="0" u="none" strike="noStrike" cap="none" normalizeH="0" baseline="30000" dirty="0" smtClean="0">
                <a:ln>
                  <a:noFill/>
                </a:ln>
                <a:solidFill>
                  <a:srgbClr val="000000"/>
                </a:solidFill>
                <a:effectLst/>
                <a:latin typeface="Times New Roman" pitchFamily="18" charset="0"/>
                <a:ea typeface="Calibri" pitchFamily="34" charset="0"/>
                <a:cs typeface="Times New Roman" pitchFamily="18" charset="0"/>
              </a:rPr>
              <a:t>o</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 </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safety factor with the proposed angle of dump slope of 28</a:t>
            </a:r>
            <a:r>
              <a:rPr kumimoji="0" lang="en-US"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0</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1.19.</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304800"/>
            <a:ext cx="3923736" cy="461665"/>
          </a:xfrm>
          <a:prstGeom prst="rect">
            <a:avLst/>
          </a:prstGeom>
          <a:noFill/>
        </p:spPr>
        <p:txBody>
          <a:bodyPr wrap="square" rtlCol="0">
            <a:spAutoFit/>
          </a:bodyPr>
          <a:lstStyle/>
          <a:p>
            <a:r>
              <a:rPr lang="en-US" sz="2400" dirty="0" smtClean="0"/>
              <a:t>FUTURE SCOPE</a:t>
            </a:r>
          </a:p>
        </p:txBody>
      </p:sp>
      <p:sp>
        <p:nvSpPr>
          <p:cNvPr id="3" name="TextBox 2"/>
          <p:cNvSpPr txBox="1"/>
          <p:nvPr/>
        </p:nvSpPr>
        <p:spPr>
          <a:xfrm>
            <a:off x="304800" y="990600"/>
            <a:ext cx="8458200" cy="5262979"/>
          </a:xfrm>
          <a:prstGeom prst="rect">
            <a:avLst/>
          </a:prstGeom>
          <a:noFill/>
        </p:spPr>
        <p:txBody>
          <a:bodyPr wrap="square" rtlCol="0">
            <a:spAutoFit/>
          </a:bodyPr>
          <a:lstStyle/>
          <a:p>
            <a:pPr marL="342900" indent="-342900" algn="just">
              <a:lnSpc>
                <a:spcPct val="150000"/>
              </a:lnSpc>
              <a:buAutoNum type="arabicPeriod"/>
            </a:pPr>
            <a:endParaRPr lang="en-US" sz="1600" dirty="0" smtClean="0"/>
          </a:p>
          <a:p>
            <a:pPr marL="342900" indent="-342900" algn="just">
              <a:lnSpc>
                <a:spcPct val="150000"/>
              </a:lnSpc>
              <a:buAutoNum type="arabicPeriod"/>
            </a:pPr>
            <a:endParaRPr lang="en-US" sz="1600" dirty="0" smtClean="0"/>
          </a:p>
          <a:p>
            <a:pPr marL="342900" indent="-342900" algn="just">
              <a:lnSpc>
                <a:spcPct val="150000"/>
              </a:lnSpc>
              <a:buAutoNum type="arabicPeriod"/>
            </a:pPr>
            <a:endParaRPr lang="en-US" sz="1600" dirty="0" smtClean="0"/>
          </a:p>
          <a:p>
            <a:pPr marL="342900" indent="-342900" algn="just">
              <a:lnSpc>
                <a:spcPct val="150000"/>
              </a:lnSpc>
              <a:buAutoNum type="arabicPeriod"/>
            </a:pPr>
            <a:r>
              <a:rPr lang="en-US" sz="1600" dirty="0" smtClean="0"/>
              <a:t>Software can be used to improve factor of safety  by varying different parameters.</a:t>
            </a:r>
          </a:p>
          <a:p>
            <a:pPr marL="342900" indent="-342900" algn="just">
              <a:lnSpc>
                <a:spcPct val="150000"/>
              </a:lnSpc>
            </a:pPr>
            <a:endParaRPr lang="en-US" sz="1600" dirty="0" smtClean="0"/>
          </a:p>
          <a:p>
            <a:pPr marL="342900" indent="-342900" algn="just">
              <a:lnSpc>
                <a:spcPct val="150000"/>
              </a:lnSpc>
              <a:buAutoNum type="arabicPeriod" startAt="2"/>
            </a:pPr>
            <a:r>
              <a:rPr lang="en-US" sz="1600" dirty="0" smtClean="0"/>
              <a:t>If factor of safety can’t be improved by varying parameter then other techniques like providing support, proper drainage systems etc should be implemented.</a:t>
            </a:r>
          </a:p>
          <a:p>
            <a:pPr marL="342900" indent="-342900" algn="just">
              <a:lnSpc>
                <a:spcPct val="150000"/>
              </a:lnSpc>
            </a:pPr>
            <a:endParaRPr lang="en-US" sz="1600" dirty="0" smtClean="0"/>
          </a:p>
          <a:p>
            <a:pPr marL="342900" indent="-342900" algn="just">
              <a:lnSpc>
                <a:spcPct val="150000"/>
              </a:lnSpc>
              <a:buAutoNum type="arabicPeriod" startAt="3"/>
            </a:pPr>
            <a:r>
              <a:rPr lang="en-US" sz="1600" dirty="0" smtClean="0"/>
              <a:t>Software can be used to determine stability of pit as well as dump.</a:t>
            </a:r>
          </a:p>
          <a:p>
            <a:pPr marL="342900" indent="-342900" algn="just">
              <a:lnSpc>
                <a:spcPct val="150000"/>
              </a:lnSpc>
              <a:buAutoNum type="arabicPeriod" startAt="3"/>
            </a:pPr>
            <a:endParaRPr lang="en-US" sz="1600" dirty="0" smtClean="0"/>
          </a:p>
          <a:p>
            <a:pPr marL="342900" indent="-342900" algn="just">
              <a:lnSpc>
                <a:spcPct val="150000"/>
              </a:lnSpc>
            </a:pPr>
            <a:endParaRPr lang="en-US" sz="1600" dirty="0" smtClean="0"/>
          </a:p>
          <a:p>
            <a:pPr marL="342900" indent="-342900" algn="just">
              <a:lnSpc>
                <a:spcPct val="150000"/>
              </a:lnSpc>
              <a:buAutoNum type="arabicPeriod"/>
            </a:pPr>
            <a:endParaRPr lang="en-IN" sz="1600" dirty="0" smtClean="0"/>
          </a:p>
          <a:p>
            <a:pPr algn="just">
              <a:lnSpc>
                <a:spcPct val="150000"/>
              </a:lnSpc>
            </a:pPr>
            <a:endParaRPr lang="en-IN" sz="1600" dirty="0" smtClean="0"/>
          </a:p>
          <a:p>
            <a:pPr algn="just">
              <a:lnSpc>
                <a:spcPct val="150000"/>
              </a:lnSpc>
            </a:pPr>
            <a:endParaRPr lang="en-IN" sz="1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IN" dirty="0"/>
          </a:p>
        </p:txBody>
      </p:sp>
      <p:sp>
        <p:nvSpPr>
          <p:cNvPr id="3" name="Content Placeholder 2"/>
          <p:cNvSpPr>
            <a:spLocks noGrp="1"/>
          </p:cNvSpPr>
          <p:nvPr>
            <p:ph idx="1"/>
          </p:nvPr>
        </p:nvSpPr>
        <p:spPr>
          <a:xfrm>
            <a:off x="381000" y="1600200"/>
            <a:ext cx="8229600" cy="4983163"/>
          </a:xfrm>
        </p:spPr>
        <p:txBody>
          <a:bodyPr>
            <a:normAutofit lnSpcReduction="10000"/>
          </a:bodyPr>
          <a:lstStyle/>
          <a:p>
            <a:r>
              <a:rPr lang="en-US" sz="1800" dirty="0" smtClean="0"/>
              <a:t>Abramson et al. (2001), Slope stability and stabilization 2</a:t>
            </a:r>
            <a:r>
              <a:rPr lang="en-US" sz="1800" baseline="30000" dirty="0" smtClean="0"/>
              <a:t>nd </a:t>
            </a:r>
            <a:r>
              <a:rPr lang="en-US" sz="1800" dirty="0" smtClean="0"/>
              <a:t>edition. </a:t>
            </a:r>
          </a:p>
          <a:p>
            <a:pPr lvl="0"/>
            <a:r>
              <a:rPr lang="en-US" sz="1800" dirty="0" smtClean="0"/>
              <a:t>Roy, I (1999). 'Influence of  Geo-engineering Parameters on the Stability of Dumps, (PhD Dissertation)'.  Indian Institute of  Technology, </a:t>
            </a:r>
            <a:r>
              <a:rPr lang="en-US" sz="1800" dirty="0" err="1" smtClean="0"/>
              <a:t>Kharagpur</a:t>
            </a:r>
            <a:r>
              <a:rPr lang="en-US" sz="1800" dirty="0" smtClean="0"/>
              <a:t>, India.</a:t>
            </a:r>
          </a:p>
          <a:p>
            <a:pPr lvl="0"/>
            <a:r>
              <a:rPr lang="en-US" sz="1800" dirty="0" smtClean="0"/>
              <a:t>Das, S. K. (2001). 'Problems of  </a:t>
            </a:r>
            <a:r>
              <a:rPr lang="en-US" sz="1800" dirty="0" err="1" smtClean="0"/>
              <a:t>Highwall</a:t>
            </a:r>
            <a:r>
              <a:rPr lang="en-US" sz="1800" dirty="0" smtClean="0"/>
              <a:t> and Spoil Dump Stability and  Various Preventive Measures in Highly Mechanized Opencast Mines'.  The Indian Mining and Engineering Journal , 63pp.</a:t>
            </a:r>
          </a:p>
          <a:p>
            <a:pPr lvl="0"/>
            <a:r>
              <a:rPr lang="en-US" sz="1800" i="1" dirty="0" err="1" smtClean="0"/>
              <a:t>Hoek</a:t>
            </a:r>
            <a:r>
              <a:rPr lang="en-US" sz="1800" dirty="0" smtClean="0"/>
              <a:t>, E &amp; </a:t>
            </a:r>
            <a:r>
              <a:rPr lang="en-US" sz="1800" i="1" dirty="0" smtClean="0"/>
              <a:t>Bray</a:t>
            </a:r>
            <a:r>
              <a:rPr lang="en-US" sz="1800" dirty="0" smtClean="0"/>
              <a:t>. Rock Slope Engineering</a:t>
            </a:r>
          </a:p>
          <a:p>
            <a:r>
              <a:rPr lang="en-IN" sz="1800" dirty="0" err="1" smtClean="0"/>
              <a:t>Omraci</a:t>
            </a:r>
            <a:r>
              <a:rPr lang="en-IN" sz="1800" dirty="0" smtClean="0"/>
              <a:t>, </a:t>
            </a:r>
            <a:r>
              <a:rPr lang="en-IN" sz="1800" dirty="0" err="1" smtClean="0"/>
              <a:t>Kamel</a:t>
            </a:r>
            <a:r>
              <a:rPr lang="en-IN" sz="1800" dirty="0" smtClean="0"/>
              <a:t> et.al, </a:t>
            </a:r>
            <a:r>
              <a:rPr lang="en-IN" sz="1800" i="1" dirty="0" smtClean="0"/>
              <a:t>Stability analysis of lateritic waste deposits,2003 </a:t>
            </a:r>
            <a:endParaRPr lang="en-IN" sz="1800" dirty="0" smtClean="0"/>
          </a:p>
          <a:p>
            <a:r>
              <a:rPr lang="en-IN" sz="1800" dirty="0" err="1" smtClean="0"/>
              <a:t>Stanciucu</a:t>
            </a:r>
            <a:r>
              <a:rPr lang="en-IN" sz="1800" dirty="0" smtClean="0"/>
              <a:t>, </a:t>
            </a:r>
            <a:r>
              <a:rPr lang="en-IN" sz="1800" dirty="0" err="1" smtClean="0"/>
              <a:t>Mihaela</a:t>
            </a:r>
            <a:r>
              <a:rPr lang="en-IN" sz="1800" dirty="0" smtClean="0"/>
              <a:t>, Evaluation of waste embankment slope stability: </a:t>
            </a:r>
            <a:r>
              <a:rPr lang="en-IN" sz="1800" dirty="0" err="1" smtClean="0"/>
              <a:t>Valea</a:t>
            </a:r>
            <a:r>
              <a:rPr lang="en-IN" sz="1800" dirty="0" smtClean="0"/>
              <a:t> </a:t>
            </a:r>
            <a:r>
              <a:rPr lang="en-IN" sz="1800" dirty="0" err="1" smtClean="0"/>
              <a:t>Manastirii</a:t>
            </a:r>
            <a:r>
              <a:rPr lang="en-IN" sz="1800" dirty="0" smtClean="0"/>
              <a:t>, </a:t>
            </a:r>
            <a:r>
              <a:rPr lang="en-IN" sz="1800" dirty="0" err="1" smtClean="0"/>
              <a:t>Gorj</a:t>
            </a:r>
            <a:r>
              <a:rPr lang="en-IN" sz="1800" dirty="0" smtClean="0"/>
              <a:t>, Romania, 2005. </a:t>
            </a:r>
          </a:p>
          <a:p>
            <a:r>
              <a:rPr lang="en-US" sz="1800" dirty="0" smtClean="0"/>
              <a:t>T. Cameron Kenny, Stability of slopes in over burden excavations</a:t>
            </a:r>
            <a:endParaRPr lang="en-US" sz="1800" dirty="0" smtClean="0">
              <a:latin typeface="Adobe Caslon Pro" pitchFamily="18" charset="0"/>
            </a:endParaRPr>
          </a:p>
          <a:p>
            <a:r>
              <a:rPr lang="en-US" sz="1800" dirty="0" smtClean="0"/>
              <a:t>Itasca. (2001), “FLAC Version 5.0. Manual”, Minneapolis: ICG.</a:t>
            </a:r>
            <a:endParaRPr lang="en-US" sz="1800" dirty="0" smtClean="0">
              <a:latin typeface="Adobe Caslon Pro" pitchFamily="18" charset="0"/>
            </a:endParaRPr>
          </a:p>
          <a:p>
            <a:r>
              <a:rPr lang="en-US" sz="1800" dirty="0" smtClean="0"/>
              <a:t>http://www.rocscience.com</a:t>
            </a:r>
            <a:endParaRPr lang="en-US" sz="1800" dirty="0" smtClean="0">
              <a:latin typeface="Adobe Caslon Pro" pitchFamily="18" charset="0"/>
            </a:endParaRPr>
          </a:p>
          <a:p>
            <a:r>
              <a:rPr lang="en-US" sz="1800" dirty="0" smtClean="0">
                <a:hlinkClick r:id="rId2"/>
              </a:rPr>
              <a:t>http://geoinfo.usc.edu/bardet/reports/Journal_papers/5simplex.pdf</a:t>
            </a:r>
            <a:endParaRPr lang="en-US" sz="1800" dirty="0" smtClean="0"/>
          </a:p>
          <a:p>
            <a:r>
              <a:rPr lang="en-US" sz="1800" dirty="0" smtClean="0"/>
              <a:t>Journal on </a:t>
            </a:r>
            <a:r>
              <a:rPr lang="en-IN" sz="1800" dirty="0" smtClean="0"/>
              <a:t>Stability evaluation and optimal excavated design of rock slope at </a:t>
            </a:r>
            <a:r>
              <a:rPr lang="en-IN" sz="1800" dirty="0" err="1" smtClean="0"/>
              <a:t>Antaibao</a:t>
            </a:r>
            <a:r>
              <a:rPr lang="en-IN" sz="1800" dirty="0" smtClean="0"/>
              <a:t> open pit coal mine, China by M.C. He, J.L. </a:t>
            </a:r>
            <a:r>
              <a:rPr lang="en-IN" sz="1800" dirty="0" err="1" smtClean="0"/>
              <a:t>Feng</a:t>
            </a:r>
            <a:r>
              <a:rPr lang="en-IN" sz="1800" dirty="0" smtClean="0"/>
              <a:t>, X.M. Sun</a:t>
            </a:r>
            <a:endParaRPr lang="en-US" sz="1800" dirty="0" smtClean="0">
              <a:latin typeface="Adobe Caslon Pro" pitchFamily="18" charset="0"/>
            </a:endParaRPr>
          </a:p>
          <a:p>
            <a:r>
              <a:rPr lang="en-US" sz="1800" dirty="0" smtClean="0">
                <a:hlinkClick r:id="rId3"/>
              </a:rPr>
              <a:t>http://www.wikipedia.com</a:t>
            </a:r>
            <a:endParaRPr lang="en-US" sz="1800" dirty="0" smtClean="0"/>
          </a:p>
          <a:p>
            <a:pPr>
              <a:buNone/>
            </a:pPr>
            <a:endParaRPr lang="en-IN" sz="1800" dirty="0">
              <a:latin typeface="Adobe Caslon Pro"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pPr algn="ctr"/>
            <a:r>
              <a:rPr lang="en-US" sz="3600" dirty="0" smtClean="0">
                <a:solidFill>
                  <a:schemeClr val="tx1"/>
                </a:solidFill>
                <a:latin typeface="Times New Roman" pitchFamily="18" charset="0"/>
                <a:cs typeface="Times New Roman" pitchFamily="18" charset="0"/>
              </a:rPr>
              <a:t>Outline of the Presentation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62000" y="1143000"/>
            <a:ext cx="8229600" cy="5486400"/>
          </a:xfrm>
        </p:spPr>
        <p:txBody>
          <a:bodyPr>
            <a:normAutofit fontScale="70000" lnSpcReduction="20000"/>
          </a:bodyPr>
          <a:lstStyle/>
          <a:p>
            <a:pPr>
              <a:lnSpc>
                <a:spcPct val="160000"/>
              </a:lnSpc>
              <a:buFont typeface="Wingdings" pitchFamily="2" charset="2"/>
              <a:buChar char="Ø"/>
            </a:pPr>
            <a:r>
              <a:rPr lang="en-US" dirty="0" smtClean="0">
                <a:latin typeface="Times New Roman" pitchFamily="18" charset="0"/>
                <a:cs typeface="Times New Roman" pitchFamily="18" charset="0"/>
              </a:rPr>
              <a:t>Objective of the Study.</a:t>
            </a:r>
            <a:endParaRPr lang="en-US" sz="3200" dirty="0" smtClean="0">
              <a:latin typeface="Times New Roman" pitchFamily="18" charset="0"/>
              <a:cs typeface="Times New Roman" pitchFamily="18" charset="0"/>
            </a:endParaRPr>
          </a:p>
          <a:p>
            <a:pPr>
              <a:lnSpc>
                <a:spcPct val="160000"/>
              </a:lnSpc>
              <a:buFont typeface="Wingdings" pitchFamily="2" charset="2"/>
              <a:buChar char="Ø"/>
            </a:pPr>
            <a:r>
              <a:rPr lang="en-US" sz="3200" dirty="0" smtClean="0">
                <a:latin typeface="Times New Roman" pitchFamily="18" charset="0"/>
                <a:cs typeface="Times New Roman" pitchFamily="18" charset="0"/>
              </a:rPr>
              <a:t>Methodology.</a:t>
            </a:r>
          </a:p>
          <a:p>
            <a:pPr>
              <a:lnSpc>
                <a:spcPct val="160000"/>
              </a:lnSpc>
              <a:buFont typeface="Wingdings" pitchFamily="2" charset="2"/>
              <a:buChar char="Ø"/>
            </a:pPr>
            <a:r>
              <a:rPr lang="en-US" sz="3200" dirty="0" smtClean="0">
                <a:latin typeface="Times New Roman" pitchFamily="18" charset="0"/>
                <a:cs typeface="Times New Roman" pitchFamily="18" charset="0"/>
              </a:rPr>
              <a:t>Literature Review.</a:t>
            </a:r>
          </a:p>
          <a:p>
            <a:pPr>
              <a:lnSpc>
                <a:spcPct val="160000"/>
              </a:lnSpc>
              <a:buFont typeface="Wingdings" pitchFamily="2" charset="2"/>
              <a:buChar char="Ø"/>
            </a:pPr>
            <a:r>
              <a:rPr lang="en-US" sz="3200" dirty="0" smtClean="0">
                <a:latin typeface="Times New Roman" pitchFamily="18" charset="0"/>
                <a:cs typeface="Times New Roman" pitchFamily="18" charset="0"/>
              </a:rPr>
              <a:t>Factors which Influencing Slope Stability of dump.</a:t>
            </a:r>
          </a:p>
          <a:p>
            <a:pPr>
              <a:lnSpc>
                <a:spcPct val="160000"/>
              </a:lnSpc>
              <a:buFont typeface="Wingdings" pitchFamily="2" charset="2"/>
              <a:buChar char="Ø"/>
            </a:pPr>
            <a:r>
              <a:rPr lang="en-US" sz="3200" dirty="0" smtClean="0">
                <a:latin typeface="Times New Roman" pitchFamily="18" charset="0"/>
                <a:cs typeface="Times New Roman" pitchFamily="18" charset="0"/>
              </a:rPr>
              <a:t>Modes of slope failure.</a:t>
            </a:r>
          </a:p>
          <a:p>
            <a:pPr>
              <a:lnSpc>
                <a:spcPct val="160000"/>
              </a:lnSpc>
              <a:buFont typeface="Wingdings" pitchFamily="2" charset="2"/>
              <a:buChar char="Ø"/>
            </a:pPr>
            <a:r>
              <a:rPr lang="en-US" sz="3200" dirty="0" smtClean="0">
                <a:latin typeface="Times New Roman" pitchFamily="18" charset="0"/>
                <a:cs typeface="Times New Roman" pitchFamily="18" charset="0"/>
              </a:rPr>
              <a:t>Slope Stability Assessment. </a:t>
            </a:r>
          </a:p>
          <a:p>
            <a:pPr>
              <a:lnSpc>
                <a:spcPct val="160000"/>
              </a:lnSpc>
              <a:buFont typeface="Wingdings" pitchFamily="2" charset="2"/>
              <a:buChar char="Ø"/>
            </a:pPr>
            <a:r>
              <a:rPr lang="en-US" sz="3200" dirty="0" smtClean="0">
                <a:latin typeface="Times New Roman" pitchFamily="18" charset="0"/>
                <a:cs typeface="Times New Roman" pitchFamily="18" charset="0"/>
              </a:rPr>
              <a:t>Input parameters for the Numerical Modeling.</a:t>
            </a:r>
          </a:p>
          <a:p>
            <a:pPr>
              <a:lnSpc>
                <a:spcPct val="160000"/>
              </a:lnSpc>
              <a:buFont typeface="Wingdings" pitchFamily="2" charset="2"/>
              <a:buChar char="Ø"/>
            </a:pPr>
            <a:r>
              <a:rPr lang="en-US" sz="3200" dirty="0" smtClean="0">
                <a:latin typeface="Times New Roman" pitchFamily="18" charset="0"/>
                <a:cs typeface="Times New Roman" pitchFamily="18" charset="0"/>
              </a:rPr>
              <a:t>Numerical models</a:t>
            </a:r>
          </a:p>
          <a:p>
            <a:pPr>
              <a:lnSpc>
                <a:spcPct val="160000"/>
              </a:lnSpc>
              <a:buFont typeface="Wingdings" pitchFamily="2" charset="2"/>
              <a:buChar char="Ø"/>
            </a:pPr>
            <a:r>
              <a:rPr lang="en-US" dirty="0" smtClean="0">
                <a:latin typeface="Times New Roman" pitchFamily="18" charset="0"/>
                <a:cs typeface="Times New Roman" pitchFamily="18" charset="0"/>
              </a:rPr>
              <a:t>Conclusions</a:t>
            </a:r>
            <a:endParaRPr lang="en-US" sz="3200" dirty="0" smtClean="0">
              <a:latin typeface="Times New Roman" pitchFamily="18" charset="0"/>
              <a:cs typeface="Times New Roman" pitchFamily="18" charset="0"/>
            </a:endParaRPr>
          </a:p>
          <a:p>
            <a:pPr>
              <a:lnSpc>
                <a:spcPct val="160000"/>
              </a:lnSpc>
              <a:buFont typeface="Wingdings" pitchFamily="2" charset="2"/>
              <a:buChar char="Ø"/>
            </a:pPr>
            <a:r>
              <a:rPr lang="en-US" sz="3200" dirty="0" smtClean="0">
                <a:latin typeface="Times New Roman" pitchFamily="18" charset="0"/>
                <a:cs typeface="Times New Roman" pitchFamily="18" charset="0"/>
              </a:rPr>
              <a:t>References.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Font typeface="Arial" pitchFamily="34" charset="0"/>
              <a:buChar char="•"/>
            </a:pPr>
            <a:endParaRPr lang="en-GB" dirty="0" smtClean="0"/>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b="1" dirty="0"/>
          </a:p>
        </p:txBody>
      </p:sp>
      <p:sp>
        <p:nvSpPr>
          <p:cNvPr id="3" name="Content Placeholder 2"/>
          <p:cNvSpPr>
            <a:spLocks noGrp="1"/>
          </p:cNvSpPr>
          <p:nvPr>
            <p:ph idx="1"/>
          </p:nvPr>
        </p:nvSpPr>
        <p:spPr>
          <a:xfrm>
            <a:off x="457200" y="2133600"/>
            <a:ext cx="8229600" cy="4525963"/>
          </a:xfrm>
        </p:spPr>
        <p:txBody>
          <a:bodyPr>
            <a:normAutofit/>
          </a:bodyPr>
          <a:lstStyle/>
          <a:p>
            <a:pPr>
              <a:buNone/>
            </a:pPr>
            <a:r>
              <a:rPr lang="en-US" sz="2800" dirty="0" smtClean="0">
                <a:latin typeface="Times New Roman" pitchFamily="18" charset="0"/>
                <a:cs typeface="Times New Roman" pitchFamily="18" charset="0"/>
              </a:rPr>
              <a:t>The prime objectives of the project are addressed towards:</a:t>
            </a:r>
          </a:p>
          <a:p>
            <a:pPr lvl="1">
              <a:buNone/>
            </a:pPr>
            <a:endParaRPr lang="en-IN" sz="2000" dirty="0" smtClean="0">
              <a:latin typeface="Times New Roman" pitchFamily="18" charset="0"/>
              <a:cs typeface="Times New Roman" pitchFamily="18" charset="0"/>
            </a:endParaRPr>
          </a:p>
          <a:p>
            <a:pPr lvl="1">
              <a:lnSpc>
                <a:spcPct val="150000"/>
              </a:lnSpc>
            </a:pPr>
            <a:r>
              <a:rPr lang="en-US" sz="2000" dirty="0" smtClean="0">
                <a:latin typeface="Times New Roman" pitchFamily="18" charset="0"/>
                <a:cs typeface="Times New Roman" pitchFamily="18" charset="0"/>
              </a:rPr>
              <a:t>Evaluating stability of waste dump in an open cast mine</a:t>
            </a:r>
          </a:p>
          <a:p>
            <a:pPr lvl="1">
              <a:lnSpc>
                <a:spcPct val="150000"/>
              </a:lnSpc>
            </a:pPr>
            <a:r>
              <a:rPr lang="en-US" sz="2000" dirty="0" smtClean="0">
                <a:latin typeface="Times New Roman" pitchFamily="18" charset="0"/>
                <a:cs typeface="Times New Roman" pitchFamily="18" charset="0"/>
              </a:rPr>
              <a:t>Optimizing the stability of dump slopes in an opencast mine using numerical models</a:t>
            </a:r>
            <a:endParaRPr lang="en-IN" sz="9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11162"/>
          </a:xfrm>
        </p:spPr>
        <p:txBody>
          <a:bodyPr>
            <a:normAutofit fontScale="90000"/>
          </a:bodyPr>
          <a:lstStyle/>
          <a:p>
            <a:r>
              <a:rPr lang="en-US" b="1" dirty="0" smtClean="0"/>
              <a:t>Methodology</a:t>
            </a:r>
            <a:endParaRPr lang="en-IN" b="1" dirty="0"/>
          </a:p>
        </p:txBody>
      </p:sp>
      <p:sp>
        <p:nvSpPr>
          <p:cNvPr id="3" name="Content Placeholder 2"/>
          <p:cNvSpPr>
            <a:spLocks noGrp="1"/>
          </p:cNvSpPr>
          <p:nvPr>
            <p:ph idx="1"/>
          </p:nvPr>
        </p:nvSpPr>
        <p:spPr>
          <a:xfrm>
            <a:off x="533400" y="838200"/>
            <a:ext cx="8229600" cy="4525963"/>
          </a:xfrm>
        </p:spPr>
        <p:txBody>
          <a:bodyPr>
            <a:noAutofit/>
          </a:bodyPr>
          <a:lstStyle/>
          <a:p>
            <a:pPr lvl="0"/>
            <a:r>
              <a:rPr lang="en-US" sz="2000" dirty="0" smtClean="0">
                <a:latin typeface="Times New Roman" pitchFamily="18" charset="0"/>
                <a:cs typeface="Times New Roman" pitchFamily="18" charset="0"/>
              </a:rPr>
              <a:t>Extensive literature review has been carried out for understanding the different modes of slope failures.</a:t>
            </a:r>
          </a:p>
          <a:p>
            <a:pPr lvl="0"/>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Numerical model FLAC/Slope was critically reviewed for its application to evaluation of the stability of slopes.</a:t>
            </a:r>
          </a:p>
          <a:p>
            <a:pPr lvl="0"/>
            <a:endParaRPr lang="en-IN"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Field investigations</a:t>
            </a:r>
          </a:p>
          <a:p>
            <a:pPr lvl="0"/>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Information/data has been collected from a case study of a mine, as well as from the literature.</a:t>
            </a:r>
          </a:p>
          <a:p>
            <a:pPr lvl="0">
              <a:buNone/>
            </a:pP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Parametric studies have been conducted through FLAC/Slope to study the effect of cohesion and friction angle.</a:t>
            </a:r>
            <a:endParaRPr lang="en-IN" sz="2000" dirty="0">
              <a:latin typeface="Times New Roman" pitchFamily="18" charset="0"/>
              <a:cs typeface="Times New Roman" pitchFamily="18" charset="0"/>
            </a:endParaRPr>
          </a:p>
        </p:txBody>
      </p:sp>
      <p:cxnSp>
        <p:nvCxnSpPr>
          <p:cNvPr id="19" name="Straight Connector 18"/>
          <p:cNvCxnSpPr/>
          <p:nvPr/>
        </p:nvCxnSpPr>
        <p:spPr>
          <a:xfrm>
            <a:off x="914400" y="762000"/>
            <a:ext cx="792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33400" y="1143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14400" y="15240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8382000" y="1143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14400" y="18288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8420894" y="2170906"/>
            <a:ext cx="685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914400" y="25146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571500" y="2171700"/>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4495800" y="15240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p:cNvCxnSpPr/>
          <p:nvPr/>
        </p:nvCxnSpPr>
        <p:spPr>
          <a:xfrm rot="10800000">
            <a:off x="914400" y="28194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914400" y="32766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914400" y="35814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914400" y="42672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914400" y="46482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914400" y="53340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572294" y="3923506"/>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572294" y="4990306"/>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8420894" y="3923506"/>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8420894" y="4990306"/>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Down Arrow 59"/>
          <p:cNvSpPr/>
          <p:nvPr/>
        </p:nvSpPr>
        <p:spPr>
          <a:xfrm>
            <a:off x="4495800" y="25146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Down Arrow 60"/>
          <p:cNvSpPr/>
          <p:nvPr/>
        </p:nvSpPr>
        <p:spPr>
          <a:xfrm>
            <a:off x="4495800" y="32766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Down Arrow 61"/>
          <p:cNvSpPr/>
          <p:nvPr/>
        </p:nvSpPr>
        <p:spPr>
          <a:xfrm>
            <a:off x="4495800" y="42672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p:nvPr/>
        </p:nvCxnSpPr>
        <p:spPr>
          <a:xfrm rot="5400000" flipH="1" flipV="1">
            <a:off x="686594" y="30472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8535194" y="3047206"/>
            <a:ext cx="456406" cy="7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066800"/>
            <a:ext cx="8610600" cy="5791200"/>
          </a:xfrm>
        </p:spPr>
        <p:txBody>
          <a:bodyPr>
            <a:norm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Slope stability problem is the greatest problem faced by the open pit mining and civil engineering areas.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An understanding of geology, hydrology, and rock properties is the central to applying slope stability principles properly.</a:t>
            </a:r>
          </a:p>
          <a:p>
            <a:pPr marL="176213" indent="-176213" algn="just">
              <a:lnSpc>
                <a:spcPct val="150000"/>
              </a:lnSpc>
              <a:buFont typeface="Wingdings" pitchFamily="2" charset="2"/>
              <a:buChar char="Ø"/>
              <a:tabLst>
                <a:tab pos="2516188" algn="l"/>
              </a:tabLst>
            </a:pPr>
            <a:r>
              <a:rPr lang="en-US" sz="2000" dirty="0" smtClean="0">
                <a:latin typeface="Times New Roman" pitchFamily="18" charset="0"/>
                <a:cs typeface="Times New Roman" pitchFamily="18" charset="0"/>
              </a:rPr>
              <a:t>   In slope stability analysis we determine the Factor of Safety as a ratio of                  resisting forces to driving forces</a:t>
            </a:r>
          </a:p>
          <a:p>
            <a:pPr marL="176213" indent="-176213" algn="ctr">
              <a:lnSpc>
                <a:spcPct val="150000"/>
              </a:lnSpc>
              <a:buNone/>
              <a:tabLst>
                <a:tab pos="2516188" algn="l"/>
              </a:tabLst>
            </a:pPr>
            <a:r>
              <a:rPr lang="en-US" sz="2000" dirty="0" smtClean="0">
                <a:latin typeface="Times New Roman" pitchFamily="18" charset="0"/>
                <a:cs typeface="Times New Roman" pitchFamily="18" charset="0"/>
              </a:rPr>
              <a:t>F</a:t>
            </a:r>
            <a:r>
              <a:rPr lang="en-US" sz="2000" baseline="-25000"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 = Resisting Force / Driving Force</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Theoretically, any slope with a Factor of Safety less than one will fail and any slope with a factor of safety greater than one will not.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Design focuses on the rock slope parameters and geometry that will provide the maximum factor of safety.</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endParaRPr lang="en-US" dirty="0"/>
          </a:p>
        </p:txBody>
      </p:sp>
      <p:sp>
        <p:nvSpPr>
          <p:cNvPr id="5" name="Title 4"/>
          <p:cNvSpPr>
            <a:spLocks noGrp="1"/>
          </p:cNvSpPr>
          <p:nvPr>
            <p:ph type="title"/>
          </p:nvPr>
        </p:nvSpPr>
        <p:spPr>
          <a:xfrm>
            <a:off x="457200" y="381000"/>
            <a:ext cx="8229600" cy="685800"/>
          </a:xfrm>
        </p:spPr>
        <p:txBody>
          <a:bodyPr/>
          <a:lstStyle/>
          <a:p>
            <a:pPr algn="ctr"/>
            <a:r>
              <a:rPr lang="en-US" sz="3600"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u="sng" dirty="0" smtClean="0"/>
              <a:t>Factors affecting slope stability of a dump</a:t>
            </a:r>
            <a:endParaRPr lang="en-IN" sz="2400" b="1" u="sng" dirty="0"/>
          </a:p>
        </p:txBody>
      </p:sp>
      <p:sp>
        <p:nvSpPr>
          <p:cNvPr id="3" name="Content Placeholder 2"/>
          <p:cNvSpPr>
            <a:spLocks noGrp="1"/>
          </p:cNvSpPr>
          <p:nvPr>
            <p:ph idx="1"/>
          </p:nvPr>
        </p:nvSpPr>
        <p:spPr>
          <a:xfrm>
            <a:off x="762000" y="2332037"/>
            <a:ext cx="8229600" cy="4525963"/>
          </a:xfrm>
        </p:spPr>
        <p:txBody>
          <a:bodyPr>
            <a:normAutofit/>
          </a:bodyPr>
          <a:lstStyle/>
          <a:p>
            <a:pPr lvl="1">
              <a:lnSpc>
                <a:spcPct val="150000"/>
              </a:lnSpc>
            </a:pPr>
            <a:r>
              <a:rPr lang="en-US" sz="1800" dirty="0" smtClean="0"/>
              <a:t>Grain Size Distribution of the waste rock (dump) material.</a:t>
            </a:r>
          </a:p>
          <a:p>
            <a:pPr lvl="1">
              <a:lnSpc>
                <a:spcPct val="150000"/>
              </a:lnSpc>
            </a:pPr>
            <a:r>
              <a:rPr lang="en-US" sz="1800" dirty="0" err="1" smtClean="0"/>
              <a:t>Atterberg</a:t>
            </a:r>
            <a:r>
              <a:rPr lang="en-US" sz="1800" dirty="0" smtClean="0"/>
              <a:t> limits like Liquid limit, Plastic  limit ,Shrinkage limit and Plasticity  index.</a:t>
            </a:r>
          </a:p>
          <a:p>
            <a:pPr lvl="1">
              <a:lnSpc>
                <a:spcPct val="150000"/>
              </a:lnSpc>
            </a:pPr>
            <a:r>
              <a:rPr lang="en-US" sz="1800" dirty="0" smtClean="0"/>
              <a:t>Co-efficient  of permeability</a:t>
            </a:r>
          </a:p>
          <a:p>
            <a:pPr lvl="1">
              <a:lnSpc>
                <a:spcPct val="150000"/>
              </a:lnSpc>
            </a:pPr>
            <a:r>
              <a:rPr lang="en-US" sz="1800" dirty="0" smtClean="0"/>
              <a:t>Bulk density of dump mass </a:t>
            </a:r>
          </a:p>
          <a:p>
            <a:pPr lvl="1">
              <a:lnSpc>
                <a:spcPct val="150000"/>
              </a:lnSpc>
            </a:pPr>
            <a:r>
              <a:rPr lang="en-US" sz="1800" dirty="0" smtClean="0"/>
              <a:t>Shear strength parameters</a:t>
            </a:r>
          </a:p>
        </p:txBody>
      </p:sp>
      <p:sp>
        <p:nvSpPr>
          <p:cNvPr id="4" name="Content Placeholder 2"/>
          <p:cNvSpPr txBox="1">
            <a:spLocks/>
          </p:cNvSpPr>
          <p:nvPr/>
        </p:nvSpPr>
        <p:spPr>
          <a:xfrm>
            <a:off x="1524000" y="35814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Box 4"/>
          <p:cNvSpPr txBox="1"/>
          <p:nvPr/>
        </p:nvSpPr>
        <p:spPr>
          <a:xfrm>
            <a:off x="1676400" y="1524000"/>
            <a:ext cx="4419351" cy="369332"/>
          </a:xfrm>
          <a:prstGeom prst="rect">
            <a:avLst/>
          </a:prstGeom>
          <a:noFill/>
        </p:spPr>
        <p:txBody>
          <a:bodyPr wrap="none" rtlCol="0">
            <a:spAutoFit/>
          </a:bodyPr>
          <a:lstStyle/>
          <a:p>
            <a:pPr lvl="3"/>
            <a:r>
              <a:rPr lang="en-US" b="1" dirty="0" smtClean="0"/>
              <a:t>    Geo technical parameters:</a:t>
            </a: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0"/>
            <a:ext cx="8229600" cy="4525963"/>
          </a:xfrm>
        </p:spPr>
        <p:txBody>
          <a:bodyPr>
            <a:normAutofit/>
          </a:bodyPr>
          <a:lstStyle/>
          <a:p>
            <a:pPr>
              <a:lnSpc>
                <a:spcPct val="150000"/>
              </a:lnSpc>
            </a:pPr>
            <a:r>
              <a:rPr lang="en-US" sz="1800" dirty="0" smtClean="0"/>
              <a:t>Effect  on the  shear  strength  parameters  of   dump materials  due to  water  saturation  during rainy  season.</a:t>
            </a:r>
          </a:p>
          <a:p>
            <a:pPr>
              <a:lnSpc>
                <a:spcPct val="150000"/>
              </a:lnSpc>
            </a:pPr>
            <a:r>
              <a:rPr lang="en-US" sz="1800" dirty="0" smtClean="0"/>
              <a:t>Upward thrust of water i.e. hydro-static force due to accumulated water table within the dump.</a:t>
            </a:r>
          </a:p>
          <a:p>
            <a:pPr lvl="0">
              <a:lnSpc>
                <a:spcPct val="150000"/>
              </a:lnSpc>
            </a:pPr>
            <a:r>
              <a:rPr lang="en-US" sz="1800" dirty="0" smtClean="0"/>
              <a:t>Seepage force of water due to accumulated water table within the dump.</a:t>
            </a:r>
          </a:p>
          <a:p>
            <a:pPr>
              <a:lnSpc>
                <a:spcPct val="150000"/>
              </a:lnSpc>
            </a:pPr>
            <a:r>
              <a:rPr lang="en-US" sz="1800" dirty="0" smtClean="0"/>
              <a:t>Seepage  due  to surface  drainage  of water  flowing  through  the  gullies  formed  at the  Surface  of  the dump</a:t>
            </a:r>
            <a:r>
              <a:rPr lang="en-US" sz="1800" i="1" dirty="0" smtClean="0"/>
              <a:t>.</a:t>
            </a:r>
            <a:endParaRPr lang="en-US" sz="1800" dirty="0" smtClean="0"/>
          </a:p>
          <a:p>
            <a:pPr lvl="0"/>
            <a:endParaRPr lang="en-US" sz="1800" dirty="0" smtClean="0"/>
          </a:p>
          <a:p>
            <a:endParaRPr lang="en-US" sz="1800" dirty="0"/>
          </a:p>
        </p:txBody>
      </p:sp>
      <p:sp>
        <p:nvSpPr>
          <p:cNvPr id="4" name="Title 3"/>
          <p:cNvSpPr txBox="1">
            <a:spLocks noGrp="1"/>
          </p:cNvSpPr>
          <p:nvPr>
            <p:ph type="title"/>
          </p:nvPr>
        </p:nvSpPr>
        <p:spPr>
          <a:xfrm>
            <a:off x="1295400" y="1066800"/>
            <a:ext cx="6960047" cy="400110"/>
          </a:xfrm>
          <a:prstGeom prst="rect">
            <a:avLst/>
          </a:prstGeom>
          <a:noFill/>
        </p:spPr>
        <p:txBody>
          <a:bodyPr wrap="none" rtlCol="0">
            <a:spAutoFit/>
          </a:bodyPr>
          <a:lstStyle/>
          <a:p>
            <a:r>
              <a:rPr lang="en-US" sz="2000" b="1" dirty="0" smtClean="0"/>
              <a:t>Hydro-geological parameters influencing dump Slope Stability:</a:t>
            </a:r>
            <a:endParaRPr lang="en-IN"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Geo-mining parameters</a:t>
            </a:r>
            <a:endParaRPr lang="en-US" sz="2400" dirty="0"/>
          </a:p>
        </p:txBody>
      </p:sp>
      <p:sp>
        <p:nvSpPr>
          <p:cNvPr id="3" name="Content Placeholder 2"/>
          <p:cNvSpPr>
            <a:spLocks noGrp="1"/>
          </p:cNvSpPr>
          <p:nvPr>
            <p:ph idx="1"/>
          </p:nvPr>
        </p:nvSpPr>
        <p:spPr>
          <a:xfrm>
            <a:off x="914400" y="1981200"/>
            <a:ext cx="8229600" cy="4525963"/>
          </a:xfrm>
        </p:spPr>
        <p:txBody>
          <a:bodyPr>
            <a:normAutofit/>
          </a:bodyPr>
          <a:lstStyle/>
          <a:p>
            <a:pPr>
              <a:lnSpc>
                <a:spcPct val="200000"/>
              </a:lnSpc>
            </a:pPr>
            <a:r>
              <a:rPr lang="en-US" sz="1800" dirty="0" smtClean="0"/>
              <a:t>Mine floor inclination</a:t>
            </a:r>
          </a:p>
          <a:p>
            <a:pPr>
              <a:lnSpc>
                <a:spcPct val="200000"/>
              </a:lnSpc>
            </a:pPr>
            <a:r>
              <a:rPr lang="en-US" sz="1800" dirty="0" smtClean="0"/>
              <a:t>Seismicity of the area and blast vibration of quarry on the dump</a:t>
            </a:r>
          </a:p>
          <a:p>
            <a:pPr>
              <a:lnSpc>
                <a:spcPct val="200000"/>
              </a:lnSpc>
            </a:pPr>
            <a:r>
              <a:rPr lang="en-US" sz="1800" dirty="0" smtClean="0"/>
              <a:t>Profile of the dump</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1524</Words>
  <Application>Microsoft Office PowerPoint</Application>
  <PresentationFormat>On-screen Show (4:3)</PresentationFormat>
  <Paragraphs>253</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EVALUATION OF SLOPE STABILITY FOR WASTE ROCK DUMPS IN A MINE</vt:lpstr>
      <vt:lpstr>Slide 2</vt:lpstr>
      <vt:lpstr>Outline of the Presentation</vt:lpstr>
      <vt:lpstr>Objectives</vt:lpstr>
      <vt:lpstr>Methodology</vt:lpstr>
      <vt:lpstr>INTRODUCTION</vt:lpstr>
      <vt:lpstr>Factors affecting slope stability of a dump</vt:lpstr>
      <vt:lpstr>Hydro-geological parameters influencing dump Slope Stability:</vt:lpstr>
      <vt:lpstr>Geo-mining parameters</vt:lpstr>
      <vt:lpstr>Modes of Slope Failure</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SLOPE STABILITY FOR WASTE ROCK DUMPS IN A MINE</dc:title>
  <dc:creator>PrudhviraJ</dc:creator>
  <cp:lastModifiedBy>rcc</cp:lastModifiedBy>
  <cp:revision>104</cp:revision>
  <dcterms:created xsi:type="dcterms:W3CDTF">2006-08-16T00:00:00Z</dcterms:created>
  <dcterms:modified xsi:type="dcterms:W3CDTF">2018-09-12T10:38:20Z</dcterms:modified>
</cp:coreProperties>
</file>