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9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4A9739-CF75-466C-AC76-64A9486FC4BF}" type="datetimeFigureOut">
              <a:rPr lang="en-IN" smtClean="0"/>
              <a:pPr/>
              <a:t>12-09-2018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DFC-6EC7-4FA2-BFF2-C74A40CF2C6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A9739-CF75-466C-AC76-64A9486FC4BF}" type="datetimeFigureOut">
              <a:rPr lang="en-IN" smtClean="0"/>
              <a:pPr/>
              <a:t>12-09-2018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DFC-6EC7-4FA2-BFF2-C74A40CF2C6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A9739-CF75-466C-AC76-64A9486FC4BF}" type="datetimeFigureOut">
              <a:rPr lang="en-IN" smtClean="0"/>
              <a:pPr/>
              <a:t>12-09-2018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DFC-6EC7-4FA2-BFF2-C74A40CF2C6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A9739-CF75-466C-AC76-64A9486FC4BF}" type="datetimeFigureOut">
              <a:rPr lang="en-IN" smtClean="0"/>
              <a:pPr/>
              <a:t>12-09-2018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DFC-6EC7-4FA2-BFF2-C74A40CF2C6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4A9739-CF75-466C-AC76-64A9486FC4BF}" type="datetimeFigureOut">
              <a:rPr lang="en-IN" smtClean="0"/>
              <a:pPr/>
              <a:t>12-09-2018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6ADFC-6EC7-4FA2-BFF2-C74A40CF2C6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4A9739-CF75-466C-AC76-64A9486FC4BF}" type="datetimeFigureOut">
              <a:rPr lang="en-IN" smtClean="0"/>
              <a:pPr/>
              <a:t>12-09-2018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6ADFC-6EC7-4FA2-BFF2-C74A40CF2C6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4A9739-CF75-466C-AC76-64A9486FC4BF}" type="datetimeFigureOut">
              <a:rPr lang="en-IN" smtClean="0"/>
              <a:pPr/>
              <a:t>12-09-2018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D6ADFC-6EC7-4FA2-BFF2-C74A40CF2C6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4A9739-CF75-466C-AC76-64A9486FC4BF}" type="datetimeFigureOut">
              <a:rPr lang="en-IN" smtClean="0"/>
              <a:pPr/>
              <a:t>12-09-2018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D6ADFC-6EC7-4FA2-BFF2-C74A40CF2C6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A9739-CF75-466C-AC76-64A9486FC4BF}" type="datetimeFigureOut">
              <a:rPr lang="en-IN" smtClean="0"/>
              <a:pPr/>
              <a:t>12-09-2018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D6ADFC-6EC7-4FA2-BFF2-C74A40CF2C6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4A9739-CF75-466C-AC76-64A9486FC4BF}" type="datetimeFigureOut">
              <a:rPr lang="en-IN" smtClean="0"/>
              <a:pPr/>
              <a:t>12-09-2018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6ADFC-6EC7-4FA2-BFF2-C74A40CF2C60}"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44A9739-CF75-466C-AC76-64A9486FC4BF}" type="datetimeFigureOut">
              <a:rPr lang="en-IN" smtClean="0"/>
              <a:pPr/>
              <a:t>12-09-2018</a:t>
            </a:fld>
            <a:endParaRPr lang="en-IN"/>
          </a:p>
        </p:txBody>
      </p:sp>
      <p:sp>
        <p:nvSpPr>
          <p:cNvPr id="9" name="Slide Number Placeholder 8"/>
          <p:cNvSpPr>
            <a:spLocks noGrp="1"/>
          </p:cNvSpPr>
          <p:nvPr>
            <p:ph type="sldNum" sz="quarter" idx="11"/>
          </p:nvPr>
        </p:nvSpPr>
        <p:spPr/>
        <p:txBody>
          <a:bodyPr/>
          <a:lstStyle/>
          <a:p>
            <a:fld id="{4DD6ADFC-6EC7-4FA2-BFF2-C74A40CF2C60}"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DD6ADFC-6EC7-4FA2-BFF2-C74A40CF2C60}"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44A9739-CF75-466C-AC76-64A9486FC4BF}" type="datetimeFigureOut">
              <a:rPr lang="en-IN" smtClean="0"/>
              <a:pPr/>
              <a:t>12-09-2018</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229600" cy="1143000"/>
          </a:xfrm>
        </p:spPr>
        <p:txBody>
          <a:bodyPr>
            <a:normAutofit fontScale="90000"/>
          </a:bodyPr>
          <a:lstStyle/>
          <a:p>
            <a:r>
              <a:rPr lang="en-US" b="1" u="sng" dirty="0" smtClean="0"/>
              <a:t>The role of water in slope stability</a:t>
            </a:r>
            <a:endParaRPr lang="en-IN" b="1" u="sng" dirty="0"/>
          </a:p>
        </p:txBody>
      </p:sp>
      <p:sp>
        <p:nvSpPr>
          <p:cNvPr id="3" name="Content Placeholder 2"/>
          <p:cNvSpPr>
            <a:spLocks noGrp="1"/>
          </p:cNvSpPr>
          <p:nvPr>
            <p:ph idx="1"/>
          </p:nvPr>
        </p:nvSpPr>
        <p:spPr/>
        <p:txBody>
          <a:bodyPr>
            <a:normAutofit/>
          </a:bodyPr>
          <a:lstStyle/>
          <a:p>
            <a:pPr>
              <a:buNone/>
            </a:pPr>
            <a:r>
              <a:rPr lang="en-US" sz="2400" dirty="0" smtClean="0"/>
              <a:t>1.</a:t>
            </a:r>
            <a:r>
              <a:rPr lang="en-IN" sz="2400" dirty="0" smtClean="0"/>
              <a:t> Addition of water from rainfall adds weight to the slope. Weight is force, and force is stress divided by area, so the stress increases and this can lead t o slope instability.</a:t>
            </a:r>
          </a:p>
          <a:p>
            <a:pPr>
              <a:buNone/>
            </a:pPr>
            <a:r>
              <a:rPr lang="en-US" sz="2400" dirty="0" smtClean="0"/>
              <a:t>2.</a:t>
            </a:r>
            <a:r>
              <a:rPr lang="en-IN" sz="2400" dirty="0" smtClean="0"/>
              <a:t> Water has the ability to change the angle of repose (the slope angle which is the stable angle for the slope).</a:t>
            </a:r>
          </a:p>
          <a:p>
            <a:pPr>
              <a:buNone/>
            </a:pPr>
            <a:r>
              <a:rPr lang="en-IN" sz="2400" dirty="0"/>
              <a:t>3. 3. Water can dissolve the mineral cements that hold grains together.  If the cement is made of calcite, gypsum, or halite, all of which are very soluble in water, water entering the soil can dissolve this cement and thus reduce the cohesion between the mineral grains.</a:t>
            </a:r>
          </a:p>
          <a:p>
            <a:pPr>
              <a:buNone/>
            </a:pPr>
            <a:r>
              <a:rPr lang="en-IN" dirty="0" smtClean="0"/>
              <a:t/>
            </a:r>
            <a:br>
              <a:rPr lang="en-IN" dirty="0" smtClean="0"/>
            </a:br>
            <a:endParaRPr lang="en-IN" dirty="0"/>
          </a:p>
        </p:txBody>
      </p:sp>
    </p:spTree>
    <p:extLst>
      <p:ext uri="{BB962C8B-B14F-4D97-AF65-F5344CB8AC3E}">
        <p14:creationId xmlns:p14="http://schemas.microsoft.com/office/powerpoint/2010/main" xmlns="" val="587738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Autofit/>
          </a:bodyPr>
          <a:lstStyle/>
          <a:p>
            <a:pPr>
              <a:buNone/>
            </a:pPr>
            <a:r>
              <a:rPr lang="en-US" sz="2400" dirty="0" smtClean="0"/>
              <a:t>4.</a:t>
            </a:r>
            <a:r>
              <a:rPr lang="en-IN" sz="2400" dirty="0" smtClean="0"/>
              <a:t> Groundwater exists nearly everywhere beneath the surface of the earth.   It is water that fills the pore spaces between grains in rock or soil or fills fractures in the rock. </a:t>
            </a:r>
            <a:r>
              <a:rPr lang="en-IN" sz="2400" u="sng" dirty="0" smtClean="0">
                <a:solidFill>
                  <a:schemeClr val="tx2">
                    <a:lumMod val="50000"/>
                  </a:schemeClr>
                </a:solidFill>
              </a:rPr>
              <a:t>The water table </a:t>
            </a:r>
            <a:r>
              <a:rPr lang="en-IN" sz="2400" dirty="0" smtClean="0"/>
              <a:t>is the surface that separates the saturated zone below, wherein all pore space is filled with water from the unsaturated zone above.   Changes in the level of the water table occur due changes in rainfall. The water table tends to rise during wet seasons when more water infiltrates into the system, and falls during dry seasons when less water infiltrates.  Such changes in the level of the water table can have effects on the factors (1 through 3) discussed above.</a:t>
            </a:r>
            <a:br>
              <a:rPr lang="en-IN" sz="2400" dirty="0" smtClean="0"/>
            </a:br>
            <a:endParaRPr lang="en-IN" sz="2400" dirty="0"/>
          </a:p>
        </p:txBody>
      </p:sp>
    </p:spTree>
    <p:extLst>
      <p:ext uri="{BB962C8B-B14F-4D97-AF65-F5344CB8AC3E}">
        <p14:creationId xmlns:p14="http://schemas.microsoft.com/office/powerpoint/2010/main" xmlns="" val="3135000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2890664" cy="871208"/>
          </a:xfrm>
        </p:spPr>
        <p:txBody>
          <a:bodyPr>
            <a:normAutofit/>
          </a:bodyPr>
          <a:lstStyle/>
          <a:p>
            <a:r>
              <a:rPr lang="en-US" u="sng" dirty="0" smtClean="0"/>
              <a:t>Flow chart</a:t>
            </a:r>
            <a:endParaRPr lang="en-IN" u="sng"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2644333" y="1600200"/>
            <a:ext cx="3245734"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99670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3532972"/>
          </a:xfrm>
        </p:spPr>
        <p:txBody>
          <a:bodyPr/>
          <a:lstStyle/>
          <a:p>
            <a:r>
              <a:rPr lang="en-US" b="1" u="sng" dirty="0" smtClean="0"/>
              <a:t>Literature review</a:t>
            </a:r>
            <a:endParaRPr lang="en-IN" b="1" u="sng" dirty="0"/>
          </a:p>
        </p:txBody>
      </p:sp>
    </p:spTree>
    <p:extLst>
      <p:ext uri="{BB962C8B-B14F-4D97-AF65-F5344CB8AC3E}">
        <p14:creationId xmlns:p14="http://schemas.microsoft.com/office/powerpoint/2010/main" xmlns="" val="3775477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Mine water problem in open pit </a:t>
            </a:r>
            <a:r>
              <a:rPr lang="en-IN" b="1" u="sng" dirty="0" smtClean="0"/>
              <a:t>slope stability </a:t>
            </a:r>
            <a:endParaRPr lang="en-IN" b="1" u="sng" dirty="0"/>
          </a:p>
        </p:txBody>
      </p:sp>
      <p:sp>
        <p:nvSpPr>
          <p:cNvPr id="3" name="Content Placeholder 2"/>
          <p:cNvSpPr>
            <a:spLocks noGrp="1"/>
          </p:cNvSpPr>
          <p:nvPr>
            <p:ph idx="1"/>
          </p:nvPr>
        </p:nvSpPr>
        <p:spPr/>
        <p:txBody>
          <a:bodyPr>
            <a:noAutofit/>
          </a:bodyPr>
          <a:lstStyle/>
          <a:p>
            <a:r>
              <a:rPr lang="en-IN" sz="4000" dirty="0" smtClean="0"/>
              <a:t>It </a:t>
            </a:r>
            <a:r>
              <a:rPr lang="en-IN" sz="4000" dirty="0"/>
              <a:t>has been recognised that the most important factor which is tending to produce the movement of stable and unstable open pit slope is high water table, e.g. high pore pressure ratio above slip surface (</a:t>
            </a:r>
            <a:r>
              <a:rPr lang="en-IN" sz="4000" dirty="0" err="1"/>
              <a:t>Enver</a:t>
            </a:r>
            <a:r>
              <a:rPr lang="en-IN" sz="4000" dirty="0"/>
              <a:t> h. </a:t>
            </a:r>
            <a:r>
              <a:rPr lang="en-IN" sz="4000" dirty="0" err="1"/>
              <a:t>mandzic</a:t>
            </a:r>
            <a:r>
              <a:rPr lang="en-IN" sz="4000" dirty="0"/>
              <a:t>, 1992).</a:t>
            </a:r>
          </a:p>
          <a:p>
            <a:endParaRPr lang="en-IN" sz="4000" dirty="0"/>
          </a:p>
        </p:txBody>
      </p:sp>
    </p:spTree>
    <p:extLst>
      <p:ext uri="{BB962C8B-B14F-4D97-AF65-F5344CB8AC3E}">
        <p14:creationId xmlns:p14="http://schemas.microsoft.com/office/powerpoint/2010/main" xmlns="" val="893621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General aspect of mine water influence on slope stability</a:t>
            </a:r>
            <a:endParaRPr lang="en-IN" b="1" dirty="0"/>
          </a:p>
        </p:txBody>
      </p:sp>
      <p:pic>
        <p:nvPicPr>
          <p:cNvPr id="5" name="Content Placeholder 4" descr="5.png"/>
          <p:cNvPicPr>
            <a:picLocks noGrp="1" noChangeAspect="1"/>
          </p:cNvPicPr>
          <p:nvPr>
            <p:ph sz="half" idx="1"/>
          </p:nvPr>
        </p:nvPicPr>
        <p:blipFill>
          <a:blip r:embed="rId2"/>
          <a:stretch>
            <a:fillRect/>
          </a:stretch>
        </p:blipFill>
        <p:spPr>
          <a:xfrm>
            <a:off x="214282" y="2224814"/>
            <a:ext cx="4281518" cy="2500330"/>
          </a:xfrm>
        </p:spPr>
      </p:pic>
      <p:sp>
        <p:nvSpPr>
          <p:cNvPr id="4" name="Content Placeholder 3"/>
          <p:cNvSpPr>
            <a:spLocks noGrp="1"/>
          </p:cNvSpPr>
          <p:nvPr>
            <p:ph sz="half" idx="2"/>
          </p:nvPr>
        </p:nvSpPr>
        <p:spPr/>
        <p:txBody>
          <a:bodyPr>
            <a:normAutofit lnSpcReduction="10000"/>
          </a:bodyPr>
          <a:lstStyle/>
          <a:p>
            <a:r>
              <a:rPr lang="en-US" dirty="0" smtClean="0"/>
              <a:t>Water pressure which reduces the shearing strength.(force F).</a:t>
            </a:r>
          </a:p>
          <a:p>
            <a:r>
              <a:rPr lang="en-US" dirty="0" smtClean="0"/>
              <a:t>Water pressure as an uplift force along the failure surface.(force U).</a:t>
            </a:r>
          </a:p>
          <a:p>
            <a:r>
              <a:rPr lang="en-US" dirty="0" smtClean="0"/>
              <a:t>Water pressure in tension crack(force V)</a:t>
            </a:r>
          </a:p>
          <a:p>
            <a:endParaRPr lang="en-US" dirty="0" smtClean="0"/>
          </a:p>
        </p:txBody>
      </p:sp>
    </p:spTree>
    <p:extLst>
      <p:ext uri="{BB962C8B-B14F-4D97-AF65-F5344CB8AC3E}">
        <p14:creationId xmlns:p14="http://schemas.microsoft.com/office/powerpoint/2010/main" xmlns="" val="805127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Method for pit slope stability </a:t>
            </a:r>
            <a:r>
              <a:rPr lang="en-US" b="1" u="sng" dirty="0" err="1" smtClean="0"/>
              <a:t>assesment</a:t>
            </a:r>
            <a:endParaRPr lang="en-IN" b="1" u="sng" dirty="0"/>
          </a:p>
        </p:txBody>
      </p:sp>
      <p:sp>
        <p:nvSpPr>
          <p:cNvPr id="3" name="Content Placeholder 2"/>
          <p:cNvSpPr>
            <a:spLocks noGrp="1"/>
          </p:cNvSpPr>
          <p:nvPr>
            <p:ph idx="1"/>
          </p:nvPr>
        </p:nvSpPr>
        <p:spPr/>
        <p:txBody>
          <a:bodyPr>
            <a:normAutofit/>
          </a:bodyPr>
          <a:lstStyle/>
          <a:p>
            <a:r>
              <a:rPr lang="en-IN" sz="4000" dirty="0" smtClean="0"/>
              <a:t>Limit equilibrium analyses of the rock slopes were performed with SLOPE/W program. This program provides an estimate for the factor of safety.</a:t>
            </a:r>
          </a:p>
        </p:txBody>
      </p:sp>
    </p:spTree>
    <p:extLst>
      <p:ext uri="{BB962C8B-B14F-4D97-AF65-F5344CB8AC3E}">
        <p14:creationId xmlns:p14="http://schemas.microsoft.com/office/powerpoint/2010/main" xmlns="" val="1375549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effectLst/>
              </a:rPr>
              <a:t>Limit equilibrium principles</a:t>
            </a:r>
            <a:endParaRPr lang="en-IN" b="1" u="sng" dirty="0"/>
          </a:p>
        </p:txBody>
      </p:sp>
      <p:sp>
        <p:nvSpPr>
          <p:cNvPr id="3" name="Content Placeholder 2"/>
          <p:cNvSpPr>
            <a:spLocks noGrp="1"/>
          </p:cNvSpPr>
          <p:nvPr>
            <p:ph idx="1"/>
          </p:nvPr>
        </p:nvSpPr>
        <p:spPr/>
        <p:txBody>
          <a:bodyPr>
            <a:normAutofit/>
          </a:bodyPr>
          <a:lstStyle/>
          <a:p>
            <a:r>
              <a:rPr lang="en-IN" sz="3600" dirty="0"/>
              <a:t>All limit equilibrium methods utilise the Mohr‐Coulomb expression to determine the shear </a:t>
            </a:r>
            <a:r>
              <a:rPr lang="en-IN" sz="3600" dirty="0" smtClean="0"/>
              <a:t>strength </a:t>
            </a:r>
            <a:r>
              <a:rPr lang="en-IN" sz="3600" dirty="0"/>
              <a:t>along the sliding </a:t>
            </a:r>
            <a:r>
              <a:rPr lang="en-IN" sz="3600" dirty="0" smtClean="0"/>
              <a:t>surface.</a:t>
            </a:r>
          </a:p>
          <a:p>
            <a:r>
              <a:rPr lang="en-IN" sz="3600" dirty="0"/>
              <a:t>The shear stress at which a soil fails in shear is defined as the shear strength of the </a:t>
            </a:r>
            <a:r>
              <a:rPr lang="en-IN" sz="3600" dirty="0" smtClean="0"/>
              <a:t>soil.</a:t>
            </a:r>
          </a:p>
        </p:txBody>
      </p:sp>
    </p:spTree>
    <p:extLst>
      <p:ext uri="{BB962C8B-B14F-4D97-AF65-F5344CB8AC3E}">
        <p14:creationId xmlns:p14="http://schemas.microsoft.com/office/powerpoint/2010/main" xmlns="" val="2093626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19" y="476672"/>
            <a:ext cx="8160543" cy="6120680"/>
          </a:xfrm>
        </p:spPr>
        <p:txBody>
          <a:bodyPr>
            <a:normAutofit fontScale="92500" lnSpcReduction="10000"/>
          </a:bodyPr>
          <a:lstStyle/>
          <a:p>
            <a:pPr marL="114300" indent="0">
              <a:buNone/>
            </a:pPr>
            <a:r>
              <a:rPr lang="en-IN" sz="2800" dirty="0"/>
              <a:t>Shear strength (available): </a:t>
            </a:r>
            <a:endParaRPr lang="en-IN" sz="2800" dirty="0" smtClean="0"/>
          </a:p>
          <a:p>
            <a:pPr marL="114300" indent="0">
              <a:buNone/>
            </a:pPr>
            <a:endParaRPr lang="en-US" dirty="0" smtClean="0"/>
          </a:p>
          <a:p>
            <a:pPr marL="114300" indent="0">
              <a:buNone/>
            </a:pPr>
            <a:endParaRPr lang="en-IN" sz="2800" dirty="0" smtClean="0"/>
          </a:p>
          <a:p>
            <a:pPr marL="114300" indent="0">
              <a:buNone/>
            </a:pPr>
            <a:r>
              <a:rPr lang="en-IN" sz="2800" dirty="0" smtClean="0"/>
              <a:t>Shear </a:t>
            </a:r>
            <a:r>
              <a:rPr lang="en-IN" sz="2800" dirty="0"/>
              <a:t>stress (mobilised</a:t>
            </a:r>
            <a:r>
              <a:rPr lang="en-IN" sz="2800" dirty="0" smtClean="0"/>
              <a:t>):</a:t>
            </a:r>
          </a:p>
          <a:p>
            <a:endParaRPr lang="en-US" dirty="0"/>
          </a:p>
          <a:p>
            <a:endParaRPr lang="en-IN" dirty="0" smtClean="0"/>
          </a:p>
          <a:p>
            <a:pPr marL="114300" indent="0">
              <a:buNone/>
            </a:pPr>
            <a:endParaRPr lang="en-US" dirty="0" smtClean="0"/>
          </a:p>
          <a:p>
            <a:pPr marL="114300" indent="0">
              <a:buNone/>
            </a:pPr>
            <a:endParaRPr lang="en-US" sz="3200" dirty="0"/>
          </a:p>
          <a:p>
            <a:pPr marL="114300" indent="0">
              <a:buNone/>
            </a:pPr>
            <a:r>
              <a:rPr lang="en-IN" sz="3200" dirty="0" smtClean="0"/>
              <a:t>Where</a:t>
            </a:r>
            <a:r>
              <a:rPr lang="en-IN" sz="3200" dirty="0"/>
              <a:t>,</a:t>
            </a:r>
          </a:p>
          <a:p>
            <a:r>
              <a:rPr lang="en-IN" sz="3200" dirty="0"/>
              <a:t>a = attraction,</a:t>
            </a:r>
          </a:p>
          <a:p>
            <a:r>
              <a:rPr lang="en-IN" sz="3200" dirty="0"/>
              <a:t>c’ = cohesion,</a:t>
            </a:r>
          </a:p>
          <a:p>
            <a:r>
              <a:rPr lang="en-IN" sz="3200" dirty="0"/>
              <a:t>φ’ = friction angle respectively in effective stress terms, </a:t>
            </a:r>
          </a:p>
          <a:p>
            <a:r>
              <a:rPr lang="en-IN" sz="3200" dirty="0"/>
              <a:t>and F = factor of safety (FOS).</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55975" y="188640"/>
            <a:ext cx="4198525" cy="1011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67944" y="1366699"/>
            <a:ext cx="4344119" cy="15121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25556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03648" y="332656"/>
            <a:ext cx="5832648" cy="1512168"/>
          </a:xfrm>
          <a:prstGeom prst="rect">
            <a:avLst/>
          </a:prstGeom>
          <a:noFill/>
          <a:extLst>
            <a:ext uri="{909E8E84-426E-40DD-AFC4-6F175D3DCCD1}">
              <a14:hiddenFill xmlns:a14="http://schemas.microsoft.com/office/drawing/2010/main" xmlns="">
                <a:solidFill>
                  <a:srgbClr val="FFFFFF"/>
                </a:solidFill>
              </a14:hiddenFill>
            </a:ext>
          </a:extLst>
        </p:spPr>
      </p:pic>
      <p:pic>
        <p:nvPicPr>
          <p:cNvPr id="5124" name="Picture 4" descr="4"/>
          <p:cNvPicPr>
            <a:picLocks noChangeAspect="1" noChangeArrowheads="1"/>
          </p:cNvPicPr>
          <p:nvPr/>
        </p:nvPicPr>
        <p:blipFill>
          <a:blip r:embed="rId3">
            <a:extLst>
              <a:ext uri="{28A0092B-C50C-407E-A947-70E740481C1C}">
                <a14:useLocalDpi xmlns:a14="http://schemas.microsoft.com/office/drawing/2010/main" xmlns="" val="0"/>
              </a:ext>
            </a:extLst>
          </a:blip>
          <a:srcRect t="19031" b="7959"/>
          <a:stretch>
            <a:fillRect/>
          </a:stretch>
        </p:blipFill>
        <p:spPr bwMode="auto">
          <a:xfrm>
            <a:off x="0" y="2348880"/>
            <a:ext cx="8497968" cy="3528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60185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2032456"/>
          </a:xfrm>
        </p:spPr>
        <p:txBody>
          <a:bodyPr>
            <a:normAutofit/>
          </a:bodyPr>
          <a:lstStyle/>
          <a:p>
            <a:r>
              <a:rPr lang="en-US" b="1" u="sng" dirty="0" smtClean="0"/>
              <a:t>Mine water risk in open pit slope stability</a:t>
            </a:r>
            <a:endParaRPr lang="en-IN" b="1" u="sng" dirty="0"/>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p:txBody>
          <a:bodyPr/>
          <a:lstStyle/>
          <a:p>
            <a:endParaRPr lang="en-US"/>
          </a:p>
        </p:txBody>
      </p:sp>
    </p:spTree>
    <p:extLst>
      <p:ext uri="{BB962C8B-B14F-4D97-AF65-F5344CB8AC3E}">
        <p14:creationId xmlns:p14="http://schemas.microsoft.com/office/powerpoint/2010/main" xmlns="" val="3665722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51720" y="764704"/>
            <a:ext cx="4824536" cy="1080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7" name="Picture 3" descr="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7584" y="2204864"/>
            <a:ext cx="7488832" cy="388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21006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Methods that use limit equilibrium principle</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402014521"/>
              </p:ext>
            </p:extLst>
          </p:nvPr>
        </p:nvGraphicFramePr>
        <p:xfrm>
          <a:off x="827584" y="2276872"/>
          <a:ext cx="7488832" cy="3200849"/>
        </p:xfrm>
        <a:graphic>
          <a:graphicData uri="http://schemas.openxmlformats.org/drawingml/2006/table">
            <a:tbl>
              <a:tblPr firstRow="1" firstCol="1" bandRow="1">
                <a:tableStyleId>{5C22544A-7EE6-4342-B048-85BDC9FD1C3A}</a:tableStyleId>
              </a:tblPr>
              <a:tblGrid>
                <a:gridCol w="7488832"/>
              </a:tblGrid>
              <a:tr h="648072">
                <a:tc>
                  <a:txBody>
                    <a:bodyPr/>
                    <a:lstStyle/>
                    <a:p>
                      <a:pPr algn="ctr">
                        <a:lnSpc>
                          <a:spcPct val="115000"/>
                        </a:lnSpc>
                        <a:spcAft>
                          <a:spcPts val="0"/>
                        </a:spcAft>
                      </a:pPr>
                      <a:r>
                        <a:rPr lang="en-US" sz="2400" dirty="0" smtClean="0">
                          <a:effectLst/>
                          <a:latin typeface="+mn-lt"/>
                          <a:ea typeface="+mn-ea"/>
                          <a:cs typeface="+mn-cs"/>
                        </a:rPr>
                        <a:t>Methods</a:t>
                      </a:r>
                      <a:endParaRPr lang="en-IN" sz="2400" dirty="0">
                        <a:effectLst/>
                        <a:latin typeface="Calibri"/>
                        <a:ea typeface="Calibri"/>
                        <a:cs typeface="Times New Roman"/>
                      </a:endParaRPr>
                    </a:p>
                  </a:txBody>
                  <a:tcPr marL="68580" marR="68580" marT="0" marB="0" anchor="ctr"/>
                </a:tc>
              </a:tr>
              <a:tr h="498034">
                <a:tc>
                  <a:txBody>
                    <a:bodyPr/>
                    <a:lstStyle/>
                    <a:p>
                      <a:pPr algn="ctr">
                        <a:lnSpc>
                          <a:spcPct val="115000"/>
                        </a:lnSpc>
                        <a:spcAft>
                          <a:spcPts val="0"/>
                        </a:spcAft>
                      </a:pPr>
                      <a:r>
                        <a:rPr lang="en-IN" sz="2000" dirty="0" smtClean="0">
                          <a:effectLst/>
                        </a:rPr>
                        <a:t>1.Ordinary</a:t>
                      </a:r>
                      <a:endParaRPr lang="en-IN" sz="2000" dirty="0">
                        <a:effectLst/>
                        <a:latin typeface="Calibri"/>
                        <a:ea typeface="Calibri"/>
                        <a:cs typeface="Times New Roman"/>
                      </a:endParaRPr>
                    </a:p>
                  </a:txBody>
                  <a:tcPr marL="68580" marR="68580" marT="0" marB="0" anchor="ctr"/>
                </a:tc>
              </a:tr>
              <a:tr h="520800">
                <a:tc>
                  <a:txBody>
                    <a:bodyPr/>
                    <a:lstStyle/>
                    <a:p>
                      <a:pPr algn="ctr">
                        <a:lnSpc>
                          <a:spcPct val="115000"/>
                        </a:lnSpc>
                        <a:spcAft>
                          <a:spcPts val="0"/>
                        </a:spcAft>
                      </a:pPr>
                      <a:r>
                        <a:rPr lang="en-IN" sz="2000" dirty="0" smtClean="0">
                          <a:effectLst/>
                        </a:rPr>
                        <a:t>2.Bishop </a:t>
                      </a:r>
                      <a:r>
                        <a:rPr lang="en-IN" sz="2000" dirty="0">
                          <a:effectLst/>
                        </a:rPr>
                        <a:t>simplified</a:t>
                      </a:r>
                      <a:endParaRPr lang="en-IN" sz="2000" dirty="0">
                        <a:effectLst/>
                        <a:latin typeface="Calibri"/>
                        <a:ea typeface="Calibri"/>
                        <a:cs typeface="Times New Roman"/>
                      </a:endParaRPr>
                    </a:p>
                  </a:txBody>
                  <a:tcPr marL="68580" marR="68580" marT="0" marB="0" anchor="ctr"/>
                </a:tc>
              </a:tr>
              <a:tr h="495187">
                <a:tc>
                  <a:txBody>
                    <a:bodyPr/>
                    <a:lstStyle/>
                    <a:p>
                      <a:pPr algn="ctr">
                        <a:lnSpc>
                          <a:spcPct val="115000"/>
                        </a:lnSpc>
                        <a:spcAft>
                          <a:spcPts val="0"/>
                        </a:spcAft>
                      </a:pPr>
                      <a:r>
                        <a:rPr lang="en-IN" sz="2000" dirty="0" smtClean="0">
                          <a:effectLst/>
                        </a:rPr>
                        <a:t>3.Janbu </a:t>
                      </a:r>
                      <a:r>
                        <a:rPr lang="en-IN" sz="2000" dirty="0">
                          <a:effectLst/>
                        </a:rPr>
                        <a:t>simplified</a:t>
                      </a:r>
                      <a:endParaRPr lang="en-IN" sz="2000" dirty="0">
                        <a:effectLst/>
                        <a:latin typeface="Calibri"/>
                        <a:ea typeface="Calibri"/>
                        <a:cs typeface="Times New Roman"/>
                      </a:endParaRPr>
                    </a:p>
                  </a:txBody>
                  <a:tcPr marL="68580" marR="68580" marT="0" marB="0" anchor="ctr"/>
                </a:tc>
              </a:tr>
              <a:tr h="519378">
                <a:tc>
                  <a:txBody>
                    <a:bodyPr/>
                    <a:lstStyle/>
                    <a:p>
                      <a:pPr algn="ctr">
                        <a:lnSpc>
                          <a:spcPct val="115000"/>
                        </a:lnSpc>
                        <a:spcAft>
                          <a:spcPts val="0"/>
                        </a:spcAft>
                      </a:pPr>
                      <a:r>
                        <a:rPr lang="en-IN" sz="2000" dirty="0" smtClean="0">
                          <a:effectLst/>
                        </a:rPr>
                        <a:t>4.Janbu </a:t>
                      </a:r>
                      <a:r>
                        <a:rPr lang="en-IN" sz="2000" dirty="0">
                          <a:effectLst/>
                        </a:rPr>
                        <a:t>GPS</a:t>
                      </a:r>
                      <a:endParaRPr lang="en-IN" sz="2000" dirty="0">
                        <a:effectLst/>
                        <a:latin typeface="Calibri"/>
                        <a:ea typeface="Calibri"/>
                        <a:cs typeface="Times New Roman"/>
                      </a:endParaRPr>
                    </a:p>
                  </a:txBody>
                  <a:tcPr marL="68580" marR="68580" marT="0" marB="0" anchor="ctr"/>
                </a:tc>
              </a:tr>
              <a:tr h="519378">
                <a:tc>
                  <a:txBody>
                    <a:bodyPr/>
                    <a:lstStyle/>
                    <a:p>
                      <a:pPr algn="ctr">
                        <a:lnSpc>
                          <a:spcPct val="115000"/>
                        </a:lnSpc>
                        <a:spcAft>
                          <a:spcPts val="0"/>
                        </a:spcAft>
                      </a:pPr>
                      <a:r>
                        <a:rPr lang="en-IN" sz="2000" dirty="0" smtClean="0">
                          <a:effectLst/>
                        </a:rPr>
                        <a:t>5.Morgenst</a:t>
                      </a:r>
                      <a:r>
                        <a:rPr lang="en-IN" sz="2000" dirty="0">
                          <a:effectLst/>
                        </a:rPr>
                        <a:t>. - Price</a:t>
                      </a:r>
                      <a:endParaRPr lang="en-IN" sz="20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xmlns="" val="454270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Difference between all 5 methods</a:t>
            </a:r>
            <a:endParaRPr lang="en-IN" b="1" u="sng" dirty="0"/>
          </a:p>
        </p:txBody>
      </p:sp>
      <p:sp>
        <p:nvSpPr>
          <p:cNvPr id="3" name="Content Placeholder 2"/>
          <p:cNvSpPr>
            <a:spLocks noGrp="1"/>
          </p:cNvSpPr>
          <p:nvPr>
            <p:ph idx="1"/>
          </p:nvPr>
        </p:nvSpPr>
        <p:spPr/>
        <p:txBody>
          <a:bodyPr>
            <a:normAutofit/>
          </a:bodyPr>
          <a:lstStyle/>
          <a:p>
            <a:r>
              <a:rPr lang="en-IN" sz="3600" dirty="0" smtClean="0"/>
              <a:t>All </a:t>
            </a:r>
            <a:r>
              <a:rPr lang="en-IN" sz="3600" dirty="0"/>
              <a:t>LE methods are based on certain assumptions for the </a:t>
            </a:r>
            <a:r>
              <a:rPr lang="en-IN" sz="3600" dirty="0" smtClean="0"/>
              <a:t>inter slice </a:t>
            </a:r>
            <a:r>
              <a:rPr lang="en-IN" sz="3600" dirty="0"/>
              <a:t>normal (E) and shear (T) forces, and the basic difference among the methods is how these forces are determined or assumed.</a:t>
            </a:r>
          </a:p>
        </p:txBody>
      </p:sp>
    </p:spTree>
    <p:extLst>
      <p:ext uri="{BB962C8B-B14F-4D97-AF65-F5344CB8AC3E}">
        <p14:creationId xmlns:p14="http://schemas.microsoft.com/office/powerpoint/2010/main" xmlns="" val="31773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416" y="548680"/>
            <a:ext cx="8229600" cy="919864"/>
          </a:xfrm>
        </p:spPr>
        <p:txBody>
          <a:bodyPr>
            <a:normAutofit fontScale="90000"/>
          </a:bodyPr>
          <a:lstStyle/>
          <a:p>
            <a:r>
              <a:rPr lang="en-IN" dirty="0">
                <a:effectLst/>
              </a:rPr>
              <a:t>Summary of LE methods (Abramson et at. 2002, Nash 1987)</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946483339"/>
              </p:ext>
            </p:extLst>
          </p:nvPr>
        </p:nvGraphicFramePr>
        <p:xfrm>
          <a:off x="251520" y="1772816"/>
          <a:ext cx="8136904" cy="3692945"/>
        </p:xfrm>
        <a:graphic>
          <a:graphicData uri="http://schemas.openxmlformats.org/drawingml/2006/table">
            <a:tbl>
              <a:tblPr firstRow="1" firstCol="1" bandRow="1">
                <a:tableStyleId>{5C22544A-7EE6-4342-B048-85BDC9FD1C3A}</a:tableStyleId>
              </a:tblPr>
              <a:tblGrid>
                <a:gridCol w="1440160"/>
                <a:gridCol w="3993329"/>
                <a:gridCol w="2703415"/>
              </a:tblGrid>
              <a:tr h="450443">
                <a:tc>
                  <a:txBody>
                    <a:bodyPr/>
                    <a:lstStyle/>
                    <a:p>
                      <a:pPr algn="ctr">
                        <a:lnSpc>
                          <a:spcPct val="115000"/>
                        </a:lnSpc>
                        <a:spcAft>
                          <a:spcPts val="0"/>
                        </a:spcAft>
                      </a:pPr>
                      <a:r>
                        <a:rPr lang="en-IN" sz="1200" dirty="0">
                          <a:effectLst/>
                        </a:rPr>
                        <a:t>Methods</a:t>
                      </a:r>
                      <a:endParaRPr lang="en-IN"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800" dirty="0">
                          <a:effectLst/>
                        </a:rPr>
                        <a:t>Cir.      Non </a:t>
                      </a:r>
                      <a:r>
                        <a:rPr lang="en-IN" sz="1800" dirty="0" err="1">
                          <a:effectLst/>
                        </a:rPr>
                        <a:t>cir</a:t>
                      </a:r>
                      <a:r>
                        <a:rPr lang="en-IN" sz="1800" dirty="0">
                          <a:effectLst/>
                        </a:rPr>
                        <a:t>        M=0       F=0</a:t>
                      </a:r>
                      <a:endParaRPr lang="en-IN" sz="18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Assumptions for T and E</a:t>
                      </a:r>
                      <a:endParaRPr lang="en-IN" sz="1100">
                        <a:effectLst/>
                        <a:latin typeface="Calibri"/>
                        <a:ea typeface="Calibri"/>
                        <a:cs typeface="Times New Roman"/>
                      </a:endParaRPr>
                    </a:p>
                  </a:txBody>
                  <a:tcPr marL="68580" marR="68580" marT="0" marB="0" anchor="ctr"/>
                </a:tc>
              </a:tr>
              <a:tr h="412710">
                <a:tc>
                  <a:txBody>
                    <a:bodyPr/>
                    <a:lstStyle/>
                    <a:p>
                      <a:pPr algn="ctr">
                        <a:lnSpc>
                          <a:spcPct val="115000"/>
                        </a:lnSpc>
                        <a:spcAft>
                          <a:spcPts val="0"/>
                        </a:spcAft>
                      </a:pPr>
                      <a:r>
                        <a:rPr lang="en-IN" sz="1600" dirty="0">
                          <a:effectLst/>
                        </a:rPr>
                        <a:t>Ordinary</a:t>
                      </a:r>
                      <a:endParaRPr lang="en-IN"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600" dirty="0">
                          <a:effectLst/>
                        </a:rPr>
                        <a:t>Yes          -                 Yes                   -</a:t>
                      </a:r>
                      <a:endParaRPr lang="en-IN"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600" dirty="0">
                          <a:effectLst/>
                        </a:rPr>
                        <a:t>Neglects both E and T</a:t>
                      </a:r>
                      <a:endParaRPr lang="en-IN" sz="1600" dirty="0">
                        <a:effectLst/>
                        <a:latin typeface="Calibri"/>
                        <a:ea typeface="Calibri"/>
                        <a:cs typeface="Times New Roman"/>
                      </a:endParaRPr>
                    </a:p>
                  </a:txBody>
                  <a:tcPr marL="68580" marR="68580" marT="0" marB="0" anchor="ctr"/>
                </a:tc>
              </a:tr>
              <a:tr h="756320">
                <a:tc>
                  <a:txBody>
                    <a:bodyPr/>
                    <a:lstStyle/>
                    <a:p>
                      <a:pPr algn="ctr">
                        <a:lnSpc>
                          <a:spcPct val="115000"/>
                        </a:lnSpc>
                        <a:spcAft>
                          <a:spcPts val="0"/>
                        </a:spcAft>
                      </a:pPr>
                      <a:r>
                        <a:rPr lang="en-IN" sz="1600" dirty="0">
                          <a:effectLst/>
                        </a:rPr>
                        <a:t>Bishop simplified</a:t>
                      </a:r>
                      <a:endParaRPr lang="en-IN"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600" dirty="0">
                          <a:effectLst/>
                        </a:rPr>
                        <a:t>Yes          *                  Yes              **</a:t>
                      </a:r>
                      <a:endParaRPr lang="en-IN"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600" dirty="0">
                          <a:effectLst/>
                        </a:rPr>
                        <a:t>Considers E, but neglects T</a:t>
                      </a:r>
                      <a:endParaRPr lang="en-IN" sz="1600" dirty="0">
                        <a:effectLst/>
                        <a:latin typeface="Calibri"/>
                        <a:ea typeface="Calibri"/>
                        <a:cs typeface="Times New Roman"/>
                      </a:endParaRPr>
                    </a:p>
                  </a:txBody>
                  <a:tcPr marL="68580" marR="68580" marT="0" marB="0" anchor="ctr"/>
                </a:tc>
              </a:tr>
              <a:tr h="756320">
                <a:tc>
                  <a:txBody>
                    <a:bodyPr/>
                    <a:lstStyle/>
                    <a:p>
                      <a:pPr algn="ctr">
                        <a:lnSpc>
                          <a:spcPct val="115000"/>
                        </a:lnSpc>
                        <a:spcAft>
                          <a:spcPts val="0"/>
                        </a:spcAft>
                      </a:pPr>
                      <a:r>
                        <a:rPr lang="en-IN" sz="1600" dirty="0" err="1">
                          <a:effectLst/>
                        </a:rPr>
                        <a:t>Janbu</a:t>
                      </a:r>
                      <a:r>
                        <a:rPr lang="en-IN" sz="1600" dirty="0">
                          <a:effectLst/>
                        </a:rPr>
                        <a:t> simplified</a:t>
                      </a:r>
                      <a:endParaRPr lang="en-IN"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600" dirty="0">
                          <a:effectLst/>
                        </a:rPr>
                        <a:t>*            Yes                -                  Yes</a:t>
                      </a:r>
                      <a:endParaRPr lang="en-IN"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600" dirty="0">
                          <a:effectLst/>
                        </a:rPr>
                        <a:t>Considers E, but neglects T</a:t>
                      </a:r>
                      <a:endParaRPr lang="en-IN" sz="1600" dirty="0">
                        <a:effectLst/>
                        <a:latin typeface="Calibri"/>
                        <a:ea typeface="Calibri"/>
                        <a:cs typeface="Times New Roman"/>
                      </a:endParaRPr>
                    </a:p>
                  </a:txBody>
                  <a:tcPr marL="68580" marR="68580" marT="0" marB="0" anchor="ctr"/>
                </a:tc>
              </a:tr>
              <a:tr h="756320">
                <a:tc>
                  <a:txBody>
                    <a:bodyPr/>
                    <a:lstStyle/>
                    <a:p>
                      <a:pPr algn="ctr">
                        <a:lnSpc>
                          <a:spcPct val="115000"/>
                        </a:lnSpc>
                        <a:spcAft>
                          <a:spcPts val="0"/>
                        </a:spcAft>
                      </a:pPr>
                      <a:r>
                        <a:rPr lang="en-IN" sz="1600" dirty="0" err="1">
                          <a:effectLst/>
                        </a:rPr>
                        <a:t>Janbu</a:t>
                      </a:r>
                      <a:r>
                        <a:rPr lang="en-IN" sz="1600" dirty="0">
                          <a:effectLst/>
                        </a:rPr>
                        <a:t> GPS</a:t>
                      </a:r>
                      <a:endParaRPr lang="en-IN"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600" dirty="0">
                          <a:effectLst/>
                        </a:rPr>
                        <a:t>Yes         </a:t>
                      </a:r>
                      <a:r>
                        <a:rPr lang="en-IN" sz="1600" dirty="0" err="1">
                          <a:effectLst/>
                        </a:rPr>
                        <a:t>Yes</a:t>
                      </a:r>
                      <a:r>
                        <a:rPr lang="en-IN" sz="1600" dirty="0">
                          <a:effectLst/>
                        </a:rPr>
                        <a:t>              ***                Yes</a:t>
                      </a:r>
                      <a:endParaRPr lang="en-IN"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600" dirty="0">
                          <a:effectLst/>
                        </a:rPr>
                        <a:t>Considers both E and </a:t>
                      </a:r>
                      <a:r>
                        <a:rPr lang="en-IN" sz="1600" dirty="0" smtClean="0">
                          <a:effectLst/>
                        </a:rPr>
                        <a:t>T</a:t>
                      </a:r>
                      <a:endParaRPr lang="en-IN" sz="1600" dirty="0">
                        <a:effectLst/>
                        <a:latin typeface="Calibri"/>
                        <a:ea typeface="Calibri"/>
                        <a:cs typeface="Times New Roman"/>
                      </a:endParaRPr>
                    </a:p>
                  </a:txBody>
                  <a:tcPr marL="68580" marR="68580" marT="0" marB="0" anchor="ctr"/>
                </a:tc>
              </a:tr>
              <a:tr h="36239">
                <a:tc>
                  <a:txBody>
                    <a:bodyPr/>
                    <a:lstStyle/>
                    <a:p>
                      <a:pPr algn="ctr">
                        <a:lnSpc>
                          <a:spcPct val="115000"/>
                        </a:lnSpc>
                        <a:spcAft>
                          <a:spcPts val="0"/>
                        </a:spcAft>
                      </a:pPr>
                      <a:r>
                        <a:rPr lang="en-IN" sz="1600" dirty="0" err="1">
                          <a:effectLst/>
                        </a:rPr>
                        <a:t>Morgenst</a:t>
                      </a:r>
                      <a:r>
                        <a:rPr lang="en-IN" sz="1600" dirty="0">
                          <a:effectLst/>
                        </a:rPr>
                        <a:t>. - Price</a:t>
                      </a:r>
                      <a:endParaRPr lang="en-IN"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600" dirty="0">
                          <a:effectLst/>
                        </a:rPr>
                        <a:t>Yes         </a:t>
                      </a:r>
                      <a:r>
                        <a:rPr lang="en-IN" sz="1600" dirty="0" err="1">
                          <a:effectLst/>
                        </a:rPr>
                        <a:t>Yes</a:t>
                      </a:r>
                      <a:r>
                        <a:rPr lang="en-IN" sz="1600" dirty="0">
                          <a:effectLst/>
                        </a:rPr>
                        <a:t>              </a:t>
                      </a:r>
                      <a:r>
                        <a:rPr lang="en-IN" sz="1600" dirty="0" err="1">
                          <a:effectLst/>
                        </a:rPr>
                        <a:t>Yes</a:t>
                      </a:r>
                      <a:r>
                        <a:rPr lang="en-IN" sz="1600" dirty="0">
                          <a:effectLst/>
                        </a:rPr>
                        <a:t>              </a:t>
                      </a:r>
                      <a:r>
                        <a:rPr lang="en-IN" sz="1600" dirty="0" err="1">
                          <a:effectLst/>
                        </a:rPr>
                        <a:t>Yes</a:t>
                      </a:r>
                      <a:endParaRPr lang="en-IN" sz="16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600" dirty="0">
                          <a:effectLst/>
                        </a:rPr>
                        <a:t>Defined by f(x), T = f(x).</a:t>
                      </a:r>
                      <a:r>
                        <a:rPr lang="en-IN" sz="1600" dirty="0" err="1">
                          <a:effectLst/>
                        </a:rPr>
                        <a:t>λ.E</a:t>
                      </a:r>
                      <a:endParaRPr lang="en-IN" sz="1600" dirty="0">
                        <a:effectLst/>
                        <a:latin typeface="Calibri"/>
                        <a:ea typeface="Calibri"/>
                        <a:cs typeface="Times New Roman"/>
                      </a:endParaRPr>
                    </a:p>
                  </a:txBody>
                  <a:tcPr marL="68580" marR="68580" marT="0" marB="0" anchor="ctr"/>
                </a:tc>
              </a:tr>
            </a:tbl>
          </a:graphicData>
        </a:graphic>
      </p:graphicFrame>
      <p:graphicFrame>
        <p:nvGraphicFramePr>
          <p:cNvPr id="5" name="Object 4"/>
          <p:cNvGraphicFramePr>
            <a:graphicFrameLocks noChangeAspect="1"/>
          </p:cNvGraphicFramePr>
          <p:nvPr/>
        </p:nvGraphicFramePr>
        <p:xfrm>
          <a:off x="1471613" y="3124200"/>
          <a:ext cx="142875" cy="152400"/>
        </p:xfrm>
        <a:graphic>
          <a:graphicData uri="http://schemas.openxmlformats.org/presentationml/2006/ole">
            <p:oleObj spid="_x0000_s1029" r:id="rId3" imgW="139639" imgH="152334" progId="">
              <p:embed/>
            </p:oleObj>
          </a:graphicData>
        </a:graphic>
      </p:graphicFrame>
      <p:sp>
        <p:nvSpPr>
          <p:cNvPr id="7" name="Rectangle 6"/>
          <p:cNvSpPr/>
          <p:nvPr/>
        </p:nvSpPr>
        <p:spPr>
          <a:xfrm>
            <a:off x="251520" y="5657671"/>
            <a:ext cx="8604448" cy="1200329"/>
          </a:xfrm>
          <a:prstGeom prst="rect">
            <a:avLst/>
          </a:prstGeom>
        </p:spPr>
        <p:txBody>
          <a:bodyPr wrap="square">
            <a:spAutoFit/>
          </a:bodyPr>
          <a:lstStyle/>
          <a:p>
            <a:r>
              <a:rPr lang="en-IN" dirty="0"/>
              <a:t>*   Can be used for both circular and non-circular failure surfaces,</a:t>
            </a:r>
          </a:p>
          <a:p>
            <a:r>
              <a:rPr lang="en-IN" dirty="0"/>
              <a:t>** satisfies vertical force equilibrium for base normal force, and</a:t>
            </a:r>
          </a:p>
          <a:p>
            <a:r>
              <a:rPr lang="en-IN" dirty="0"/>
              <a:t>*** satisfies moment equilibrium for intermediate thin slices (</a:t>
            </a:r>
            <a:r>
              <a:rPr lang="en-IN" dirty="0" err="1"/>
              <a:t>Janbu</a:t>
            </a:r>
            <a:r>
              <a:rPr lang="en-IN" dirty="0"/>
              <a:t> 1957, Grande 1997).</a:t>
            </a:r>
          </a:p>
        </p:txBody>
      </p:sp>
    </p:spTree>
    <p:extLst>
      <p:ext uri="{BB962C8B-B14F-4D97-AF65-F5344CB8AC3E}">
        <p14:creationId xmlns:p14="http://schemas.microsoft.com/office/powerpoint/2010/main" xmlns="" val="3307448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effectLst/>
              </a:rPr>
              <a:t>Water problem in </a:t>
            </a:r>
            <a:r>
              <a:rPr lang="en-IN" b="1" i="1" dirty="0" smtClean="0">
                <a:effectLst/>
              </a:rPr>
              <a:t>open cast mining</a:t>
            </a:r>
            <a:endParaRPr lang="en-IN" b="1" dirty="0"/>
          </a:p>
        </p:txBody>
      </p:sp>
      <p:sp>
        <p:nvSpPr>
          <p:cNvPr id="3" name="Content Placeholder 2"/>
          <p:cNvSpPr>
            <a:spLocks noGrp="1"/>
          </p:cNvSpPr>
          <p:nvPr>
            <p:ph idx="1"/>
          </p:nvPr>
        </p:nvSpPr>
        <p:spPr/>
        <p:txBody>
          <a:bodyPr>
            <a:normAutofit/>
          </a:bodyPr>
          <a:lstStyle/>
          <a:p>
            <a:pPr>
              <a:buFont typeface="Wingdings" pitchFamily="2" charset="2"/>
              <a:buChar char="q"/>
            </a:pPr>
            <a:r>
              <a:rPr lang="en-IN" sz="3200" u="sng" dirty="0" smtClean="0"/>
              <a:t>1.Open </a:t>
            </a:r>
            <a:r>
              <a:rPr lang="en-IN" sz="3200" u="sng" dirty="0"/>
              <a:t>cast mining without relevant water </a:t>
            </a:r>
            <a:r>
              <a:rPr lang="en-IN" sz="3200" u="sng" dirty="0" smtClean="0"/>
              <a:t>problem</a:t>
            </a:r>
          </a:p>
          <a:p>
            <a:pPr marL="0" indent="0">
              <a:buNone/>
            </a:pPr>
            <a:r>
              <a:rPr lang="en-IN" sz="3200" dirty="0" smtClean="0"/>
              <a:t>Frequently </a:t>
            </a:r>
            <a:r>
              <a:rPr lang="en-IN" sz="3200" dirty="0"/>
              <a:t>this is the case in the initial phases of many mining operations, or where the working is not too deep. The only water  inflow come from superficial </a:t>
            </a:r>
            <a:r>
              <a:rPr lang="en-IN" sz="3200" dirty="0" err="1"/>
              <a:t>acquifers</a:t>
            </a:r>
            <a:r>
              <a:rPr lang="en-IN" sz="3200" dirty="0"/>
              <a:t> or from the weathered zone.</a:t>
            </a:r>
          </a:p>
          <a:p>
            <a:endParaRPr lang="en-IN" u="sng" dirty="0"/>
          </a:p>
        </p:txBody>
      </p:sp>
    </p:spTree>
    <p:extLst>
      <p:ext uri="{BB962C8B-B14F-4D97-AF65-F5344CB8AC3E}">
        <p14:creationId xmlns:p14="http://schemas.microsoft.com/office/powerpoint/2010/main" xmlns="" val="4220763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4526280"/>
          </a:xfrm>
        </p:spPr>
        <p:txBody>
          <a:bodyPr>
            <a:normAutofit/>
          </a:bodyPr>
          <a:lstStyle/>
          <a:p>
            <a:pPr>
              <a:buFont typeface="Wingdings" pitchFamily="2" charset="2"/>
              <a:buChar char="q"/>
            </a:pPr>
            <a:r>
              <a:rPr lang="en-IN" sz="3600" b="1" u="sng" dirty="0" smtClean="0"/>
              <a:t>2. Open </a:t>
            </a:r>
            <a:r>
              <a:rPr lang="en-IN" sz="3600" b="1" u="sng" dirty="0"/>
              <a:t>pit mining below </a:t>
            </a:r>
            <a:r>
              <a:rPr lang="en-IN" sz="3600" b="1" u="sng" dirty="0" err="1"/>
              <a:t>piezometric</a:t>
            </a:r>
            <a:r>
              <a:rPr lang="en-IN" sz="3600" b="1" u="sng" dirty="0"/>
              <a:t> </a:t>
            </a:r>
            <a:r>
              <a:rPr lang="en-IN" sz="3600" b="1" u="sng" dirty="0" smtClean="0"/>
              <a:t>line</a:t>
            </a:r>
          </a:p>
          <a:p>
            <a:endParaRPr lang="en-US" b="1" u="sng" dirty="0"/>
          </a:p>
          <a:p>
            <a:pPr marL="0" indent="0">
              <a:buNone/>
            </a:pPr>
            <a:r>
              <a:rPr lang="en-IN" dirty="0"/>
              <a:t>In this category are mines with the problem of working under the </a:t>
            </a:r>
            <a:r>
              <a:rPr lang="en-IN" dirty="0" err="1"/>
              <a:t>piezometric</a:t>
            </a:r>
            <a:r>
              <a:rPr lang="en-IN" dirty="0"/>
              <a:t> level are combined with the problems of direct water inflow from rainfall or surface runoff common to all open pit mine. This involve installing slope drainage in order to improve stability condition. (Fernandez r </a:t>
            </a:r>
            <a:r>
              <a:rPr lang="en-IN" dirty="0" err="1"/>
              <a:t>rubio</a:t>
            </a:r>
            <a:r>
              <a:rPr lang="en-IN" dirty="0"/>
              <a:t> ,1986).</a:t>
            </a:r>
          </a:p>
          <a:p>
            <a:endParaRPr lang="en-IN" dirty="0"/>
          </a:p>
          <a:p>
            <a:endParaRPr lang="en-IN" dirty="0"/>
          </a:p>
        </p:txBody>
      </p:sp>
    </p:spTree>
    <p:extLst>
      <p:ext uri="{BB962C8B-B14F-4D97-AF65-F5344CB8AC3E}">
        <p14:creationId xmlns:p14="http://schemas.microsoft.com/office/powerpoint/2010/main" xmlns="" val="4275828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0728"/>
            <a:ext cx="8229600" cy="1143000"/>
          </a:xfrm>
        </p:spPr>
        <p:txBody>
          <a:bodyPr>
            <a:normAutofit fontScale="90000"/>
          </a:bodyPr>
          <a:lstStyle/>
          <a:p>
            <a:r>
              <a:rPr lang="en-IN" b="1" dirty="0">
                <a:effectLst/>
              </a:rPr>
              <a:t>Factor of safety related to different slope condition  </a:t>
            </a:r>
            <a:r>
              <a:rPr lang="en-IN" b="1" dirty="0" smtClean="0">
                <a:effectLst/>
              </a:rPr>
              <a:t>( </a:t>
            </a:r>
            <a:r>
              <a:rPr lang="en-IN" b="1" dirty="0" err="1" smtClean="0">
                <a:effectLst/>
              </a:rPr>
              <a:t>Hoek</a:t>
            </a:r>
            <a:r>
              <a:rPr lang="en-IN" b="1" dirty="0" smtClean="0">
                <a:effectLst/>
              </a:rPr>
              <a:t> </a:t>
            </a:r>
            <a:r>
              <a:rPr lang="en-IN" b="1" dirty="0">
                <a:effectLst/>
              </a:rPr>
              <a:t>and Bray,1981)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309392953"/>
              </p:ext>
            </p:extLst>
          </p:nvPr>
        </p:nvGraphicFramePr>
        <p:xfrm>
          <a:off x="179512" y="2708920"/>
          <a:ext cx="8229600" cy="3438946"/>
        </p:xfrm>
        <a:graphic>
          <a:graphicData uri="http://schemas.openxmlformats.org/drawingml/2006/table">
            <a:tbl>
              <a:tblPr firstRow="1" bandRow="1">
                <a:tableStyleId>{5C22544A-7EE6-4342-B048-85BDC9FD1C3A}</a:tableStyleId>
              </a:tblPr>
              <a:tblGrid>
                <a:gridCol w="2170584"/>
                <a:gridCol w="6059016"/>
              </a:tblGrid>
              <a:tr h="370840">
                <a:tc>
                  <a:txBody>
                    <a:bodyPr/>
                    <a:lstStyle/>
                    <a:p>
                      <a:r>
                        <a:rPr lang="en-IN" dirty="0" smtClean="0"/>
                        <a:t>Factor of Safety</a:t>
                      </a:r>
                      <a:endParaRPr lang="en-IN" dirty="0"/>
                    </a:p>
                  </a:txBody>
                  <a:tcPr/>
                </a:tc>
                <a:tc>
                  <a:txBody>
                    <a:bodyPr/>
                    <a:lstStyle/>
                    <a:p>
                      <a:r>
                        <a:rPr lang="en-IN" dirty="0" smtClean="0"/>
                        <a:t>Details of Slope</a:t>
                      </a:r>
                      <a:endParaRPr lang="en-IN" dirty="0"/>
                    </a:p>
                  </a:txBody>
                  <a:tcPr/>
                </a:tc>
              </a:tr>
              <a:tr h="763850">
                <a:tc>
                  <a:txBody>
                    <a:bodyPr/>
                    <a:lstStyle/>
                    <a:p>
                      <a:r>
                        <a:rPr kumimoji="0" lang="en-IN" sz="1800" kern="1200" dirty="0" smtClean="0">
                          <a:solidFill>
                            <a:schemeClr val="dk1"/>
                          </a:solidFill>
                          <a:effectLst/>
                          <a:latin typeface="+mn-lt"/>
                          <a:ea typeface="+mn-ea"/>
                          <a:cs typeface="+mn-cs"/>
                        </a:rPr>
                        <a:t>&lt;1.0</a:t>
                      </a:r>
                      <a:endParaRPr lang="en-IN" dirty="0"/>
                    </a:p>
                  </a:txBody>
                  <a:tcPr/>
                </a:tc>
                <a:tc>
                  <a:txBody>
                    <a:bodyPr/>
                    <a:lstStyle/>
                    <a:p>
                      <a:r>
                        <a:rPr kumimoji="0" lang="en-IN" sz="1800" kern="1200" dirty="0" smtClean="0">
                          <a:solidFill>
                            <a:schemeClr val="dk1"/>
                          </a:solidFill>
                          <a:effectLst/>
                          <a:latin typeface="+mn-lt"/>
                          <a:ea typeface="+mn-ea"/>
                          <a:cs typeface="+mn-cs"/>
                        </a:rPr>
                        <a:t>Unsafe</a:t>
                      </a:r>
                      <a:endParaRPr lang="en-IN" dirty="0"/>
                    </a:p>
                  </a:txBody>
                  <a:tcPr/>
                </a:tc>
              </a:tr>
              <a:tr h="720080">
                <a:tc>
                  <a:txBody>
                    <a:bodyPr/>
                    <a:lstStyle/>
                    <a:p>
                      <a:r>
                        <a:rPr kumimoji="0" lang="en-IN" sz="1800" kern="1200" dirty="0" smtClean="0">
                          <a:solidFill>
                            <a:schemeClr val="dk1"/>
                          </a:solidFill>
                          <a:effectLst/>
                          <a:latin typeface="+mn-lt"/>
                          <a:ea typeface="+mn-ea"/>
                          <a:cs typeface="+mn-cs"/>
                        </a:rPr>
                        <a:t>1.0-1.25</a:t>
                      </a:r>
                      <a:endParaRPr lang="en-IN" dirty="0"/>
                    </a:p>
                  </a:txBody>
                  <a:tcPr/>
                </a:tc>
                <a:tc>
                  <a:txBody>
                    <a:bodyPr/>
                    <a:lstStyle/>
                    <a:p>
                      <a:r>
                        <a:rPr kumimoji="0" lang="en-IN" sz="1800" kern="1200" dirty="0" smtClean="0">
                          <a:solidFill>
                            <a:schemeClr val="dk1"/>
                          </a:solidFill>
                          <a:effectLst/>
                          <a:latin typeface="+mn-lt"/>
                          <a:ea typeface="+mn-ea"/>
                          <a:cs typeface="+mn-cs"/>
                        </a:rPr>
                        <a:t>Questionable safety</a:t>
                      </a:r>
                      <a:endParaRPr lang="en-IN" dirty="0"/>
                    </a:p>
                  </a:txBody>
                  <a:tcPr/>
                </a:tc>
              </a:tr>
              <a:tr h="864096">
                <a:tc>
                  <a:txBody>
                    <a:bodyPr/>
                    <a:lstStyle/>
                    <a:p>
                      <a:r>
                        <a:rPr kumimoji="0" lang="en-IN" sz="1800" kern="1200" dirty="0" smtClean="0">
                          <a:solidFill>
                            <a:schemeClr val="dk1"/>
                          </a:solidFill>
                          <a:effectLst/>
                          <a:latin typeface="+mn-lt"/>
                          <a:ea typeface="+mn-ea"/>
                          <a:cs typeface="+mn-cs"/>
                        </a:rPr>
                        <a:t>1.25-1.4</a:t>
                      </a:r>
                      <a:endParaRPr lang="en-IN" dirty="0"/>
                    </a:p>
                  </a:txBody>
                  <a:tcPr/>
                </a:tc>
                <a:tc>
                  <a:txBody>
                    <a:bodyPr/>
                    <a:lstStyle/>
                    <a:p>
                      <a:r>
                        <a:rPr kumimoji="0" lang="en-IN" sz="1800" kern="1200" dirty="0" smtClean="0">
                          <a:solidFill>
                            <a:schemeClr val="dk1"/>
                          </a:solidFill>
                          <a:effectLst/>
                          <a:latin typeface="+mn-lt"/>
                          <a:ea typeface="+mn-ea"/>
                          <a:cs typeface="+mn-cs"/>
                        </a:rPr>
                        <a:t>Satisfactory for routine cuts and fills, Questionable for dams</a:t>
                      </a:r>
                      <a:endParaRPr lang="en-IN" dirty="0"/>
                    </a:p>
                  </a:txBody>
                  <a:tcPr/>
                </a:tc>
              </a:tr>
              <a:tr h="720080">
                <a:tc>
                  <a:txBody>
                    <a:bodyPr/>
                    <a:lstStyle/>
                    <a:p>
                      <a:r>
                        <a:rPr kumimoji="0" lang="en-IN" sz="1800" kern="1200" dirty="0" smtClean="0">
                          <a:solidFill>
                            <a:schemeClr val="dk1"/>
                          </a:solidFill>
                          <a:effectLst/>
                          <a:latin typeface="+mn-lt"/>
                          <a:ea typeface="+mn-ea"/>
                          <a:cs typeface="+mn-cs"/>
                        </a:rPr>
                        <a:t>&gt;1.4</a:t>
                      </a:r>
                      <a:endParaRPr lang="en-IN" dirty="0"/>
                    </a:p>
                  </a:txBody>
                  <a:tcPr/>
                </a:tc>
                <a:tc>
                  <a:txBody>
                    <a:bodyPr/>
                    <a:lstStyle/>
                    <a:p>
                      <a:r>
                        <a:rPr kumimoji="0" lang="en-IN" sz="1800" kern="1200" dirty="0" smtClean="0">
                          <a:solidFill>
                            <a:schemeClr val="dk1"/>
                          </a:solidFill>
                          <a:effectLst/>
                          <a:latin typeface="+mn-lt"/>
                          <a:ea typeface="+mn-ea"/>
                          <a:cs typeface="+mn-cs"/>
                        </a:rPr>
                        <a:t>Satisfactory for dams</a:t>
                      </a:r>
                      <a:endParaRPr lang="en-IN" dirty="0"/>
                    </a:p>
                  </a:txBody>
                  <a:tcPr/>
                </a:tc>
              </a:tr>
            </a:tbl>
          </a:graphicData>
        </a:graphic>
      </p:graphicFrame>
    </p:spTree>
    <p:extLst>
      <p:ext uri="{BB962C8B-B14F-4D97-AF65-F5344CB8AC3E}">
        <p14:creationId xmlns:p14="http://schemas.microsoft.com/office/powerpoint/2010/main" xmlns="" val="319978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Study area</a:t>
            </a:r>
            <a:endParaRPr lang="en-IN" b="1" u="sng" dirty="0"/>
          </a:p>
        </p:txBody>
      </p:sp>
      <p:sp>
        <p:nvSpPr>
          <p:cNvPr id="3" name="Content Placeholder 2"/>
          <p:cNvSpPr>
            <a:spLocks noGrp="1"/>
          </p:cNvSpPr>
          <p:nvPr>
            <p:ph idx="1"/>
          </p:nvPr>
        </p:nvSpPr>
        <p:spPr>
          <a:xfrm>
            <a:off x="611560" y="1700808"/>
            <a:ext cx="8229600" cy="4526280"/>
          </a:xfrm>
        </p:spPr>
        <p:txBody>
          <a:bodyPr>
            <a:normAutofit/>
          </a:bodyPr>
          <a:lstStyle/>
          <a:p>
            <a:pPr>
              <a:buFont typeface="Wingdings" pitchFamily="2" charset="2"/>
              <a:buChar char="q"/>
            </a:pPr>
            <a:r>
              <a:rPr lang="en-IN" sz="2800" dirty="0"/>
              <a:t>The study area selected for the project work is </a:t>
            </a:r>
            <a:r>
              <a:rPr lang="en-IN" sz="2800" b="1" dirty="0"/>
              <a:t>lumpy chromite mine of M/s Jindal Stainless Ltd</a:t>
            </a:r>
            <a:r>
              <a:rPr lang="en-IN" sz="2800" b="1" dirty="0" smtClean="0"/>
              <a:t>.</a:t>
            </a:r>
          </a:p>
          <a:p>
            <a:pPr>
              <a:buFont typeface="Wingdings" pitchFamily="2" charset="2"/>
              <a:buChar char="q"/>
            </a:pPr>
            <a:r>
              <a:rPr lang="en-IN" sz="2800" dirty="0" smtClean="0"/>
              <a:t> </a:t>
            </a:r>
            <a:r>
              <a:rPr lang="en-IN" sz="2800" dirty="0"/>
              <a:t>The mine is situated in Orissa state of India. The strike length of the quarry will be 320 m. </a:t>
            </a:r>
            <a:endParaRPr lang="en-IN" sz="2800" dirty="0" smtClean="0"/>
          </a:p>
          <a:p>
            <a:pPr>
              <a:buFont typeface="Wingdings" pitchFamily="2" charset="2"/>
              <a:buChar char="q"/>
            </a:pPr>
            <a:r>
              <a:rPr lang="en-IN" sz="2800" dirty="0" smtClean="0"/>
              <a:t>The </a:t>
            </a:r>
            <a:r>
              <a:rPr lang="en-IN" sz="2800" dirty="0"/>
              <a:t>ore body is about 10 m </a:t>
            </a:r>
            <a:r>
              <a:rPr lang="en-IN" sz="2800" dirty="0" smtClean="0"/>
              <a:t>wide.</a:t>
            </a:r>
          </a:p>
          <a:p>
            <a:pPr>
              <a:buFont typeface="Wingdings" pitchFamily="2" charset="2"/>
              <a:buChar char="q"/>
            </a:pPr>
            <a:r>
              <a:rPr lang="en-IN" sz="2800" dirty="0" smtClean="0"/>
              <a:t>The </a:t>
            </a:r>
            <a:r>
              <a:rPr lang="en-IN" sz="2800" dirty="0"/>
              <a:t>Cr2O3 is about 35</a:t>
            </a:r>
            <a:r>
              <a:rPr lang="en-IN" sz="2800" dirty="0" smtClean="0"/>
              <a:t>%.</a:t>
            </a:r>
          </a:p>
          <a:p>
            <a:pPr>
              <a:buFont typeface="Wingdings" pitchFamily="2" charset="2"/>
              <a:buChar char="q"/>
            </a:pPr>
            <a:r>
              <a:rPr lang="en-IN" sz="2800" dirty="0" smtClean="0"/>
              <a:t> </a:t>
            </a:r>
            <a:r>
              <a:rPr lang="en-IN" sz="2800" dirty="0"/>
              <a:t>The mine is being developed to produce 40,000 tonne of ore with 6.5 lakhs m3 OB. </a:t>
            </a:r>
            <a:endParaRPr lang="en-IN" sz="2800" dirty="0" smtClean="0"/>
          </a:p>
          <a:p>
            <a:pPr>
              <a:buFont typeface="Wingdings" pitchFamily="2" charset="2"/>
              <a:buChar char="q"/>
            </a:pPr>
            <a:r>
              <a:rPr lang="en-IN" sz="2800" dirty="0" smtClean="0"/>
              <a:t>The </a:t>
            </a:r>
            <a:r>
              <a:rPr lang="en-IN" sz="2800" dirty="0"/>
              <a:t>life of the mine is 10 years.</a:t>
            </a:r>
          </a:p>
        </p:txBody>
      </p:sp>
    </p:spTree>
    <p:extLst>
      <p:ext uri="{BB962C8B-B14F-4D97-AF65-F5344CB8AC3E}">
        <p14:creationId xmlns:p14="http://schemas.microsoft.com/office/powerpoint/2010/main" xmlns="" val="31023555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u="sng" dirty="0">
                <a:effectLst/>
              </a:rPr>
              <a:t>Geo-Technical properties of study area </a:t>
            </a:r>
            <a:endParaRPr lang="en-IN"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252833148"/>
              </p:ext>
            </p:extLst>
          </p:nvPr>
        </p:nvGraphicFramePr>
        <p:xfrm>
          <a:off x="683568" y="1844825"/>
          <a:ext cx="7776864" cy="4392487"/>
        </p:xfrm>
        <a:graphic>
          <a:graphicData uri="http://schemas.openxmlformats.org/drawingml/2006/table">
            <a:tbl>
              <a:tblPr firstRow="1" firstCol="1" bandRow="1">
                <a:tableStyleId>{5C22544A-7EE6-4342-B048-85BDC9FD1C3A}</a:tableStyleId>
              </a:tblPr>
              <a:tblGrid>
                <a:gridCol w="1756988"/>
                <a:gridCol w="1851234"/>
                <a:gridCol w="1758672"/>
                <a:gridCol w="2409970"/>
              </a:tblGrid>
              <a:tr h="884602">
                <a:tc>
                  <a:txBody>
                    <a:bodyPr/>
                    <a:lstStyle/>
                    <a:p>
                      <a:pPr algn="ctr">
                        <a:lnSpc>
                          <a:spcPct val="115000"/>
                        </a:lnSpc>
                        <a:spcAft>
                          <a:spcPts val="1000"/>
                        </a:spcAft>
                      </a:pPr>
                      <a:r>
                        <a:rPr lang="en-IN" sz="2000" kern="1600" dirty="0">
                          <a:effectLst/>
                        </a:rPr>
                        <a:t>Lithology</a:t>
                      </a:r>
                      <a:endParaRPr lang="en-IN" sz="20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kern="1600" dirty="0">
                          <a:effectLst/>
                        </a:rPr>
                        <a:t>Density (KN/m</a:t>
                      </a:r>
                      <a:r>
                        <a:rPr lang="en-IN" sz="2000" kern="1600" baseline="30000" dirty="0">
                          <a:effectLst/>
                        </a:rPr>
                        <a:t>3</a:t>
                      </a:r>
                      <a:r>
                        <a:rPr lang="en-IN" sz="2000" kern="1600" dirty="0">
                          <a:effectLst/>
                        </a:rPr>
                        <a:t>)</a:t>
                      </a:r>
                      <a:endParaRPr lang="en-IN" sz="2000" dirty="0">
                        <a:effectLst/>
                        <a:latin typeface="Calibri"/>
                        <a:ea typeface="Calibri"/>
                        <a:cs typeface="Times New Roman"/>
                      </a:endParaRPr>
                    </a:p>
                  </a:txBody>
                  <a:tcPr marL="68580" marR="68580" marT="0" marB="0" anchor="ctr"/>
                </a:tc>
                <a:tc>
                  <a:txBody>
                    <a:bodyPr/>
                    <a:lstStyle/>
                    <a:p>
                      <a:pPr algn="ctr">
                        <a:lnSpc>
                          <a:spcPct val="115000"/>
                        </a:lnSpc>
                        <a:spcBef>
                          <a:spcPts val="1200"/>
                        </a:spcBef>
                        <a:spcAft>
                          <a:spcPts val="1000"/>
                        </a:spcAft>
                      </a:pPr>
                      <a:r>
                        <a:rPr lang="en-IN" sz="2000" kern="1600" dirty="0">
                          <a:effectLst/>
                        </a:rPr>
                        <a:t>Cohesion (</a:t>
                      </a:r>
                      <a:r>
                        <a:rPr lang="en-IN" sz="2000" kern="1600" dirty="0" err="1">
                          <a:effectLst/>
                        </a:rPr>
                        <a:t>kPa</a:t>
                      </a:r>
                      <a:r>
                        <a:rPr lang="en-IN" sz="2000" kern="1600" dirty="0">
                          <a:effectLst/>
                        </a:rPr>
                        <a:t>)</a:t>
                      </a:r>
                      <a:endParaRPr lang="en-IN" sz="20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kern="1600" dirty="0">
                          <a:effectLst/>
                        </a:rPr>
                        <a:t>Friction angle (degree)</a:t>
                      </a:r>
                      <a:endParaRPr lang="en-IN" sz="2000" dirty="0">
                        <a:effectLst/>
                        <a:latin typeface="Calibri"/>
                        <a:ea typeface="Calibri"/>
                        <a:cs typeface="Times New Roman"/>
                      </a:endParaRPr>
                    </a:p>
                  </a:txBody>
                  <a:tcPr marL="68580" marR="68580" marT="0" marB="0" anchor="ctr"/>
                </a:tc>
              </a:tr>
              <a:tr h="771581">
                <a:tc>
                  <a:txBody>
                    <a:bodyPr/>
                    <a:lstStyle/>
                    <a:p>
                      <a:pPr algn="ctr">
                        <a:lnSpc>
                          <a:spcPct val="115000"/>
                        </a:lnSpc>
                        <a:spcAft>
                          <a:spcPts val="1000"/>
                        </a:spcAft>
                      </a:pPr>
                      <a:r>
                        <a:rPr lang="en-IN" sz="1800" kern="1600" dirty="0">
                          <a:effectLst/>
                        </a:rPr>
                        <a:t>Talus material</a:t>
                      </a:r>
                      <a:endParaRPr lang="en-IN" sz="18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200" kern="1600">
                          <a:effectLst/>
                        </a:rPr>
                        <a:t>14.6</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200" kern="1600">
                          <a:effectLst/>
                        </a:rPr>
                        <a:t>68</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200" kern="1600">
                          <a:effectLst/>
                        </a:rPr>
                        <a:t>25</a:t>
                      </a:r>
                      <a:endParaRPr lang="en-IN" sz="1100">
                        <a:effectLst/>
                        <a:latin typeface="Calibri"/>
                        <a:ea typeface="Calibri"/>
                        <a:cs typeface="Times New Roman"/>
                      </a:endParaRPr>
                    </a:p>
                  </a:txBody>
                  <a:tcPr marL="68580" marR="68580" marT="0" marB="0" anchor="ctr"/>
                </a:tc>
              </a:tr>
              <a:tr h="858349">
                <a:tc>
                  <a:txBody>
                    <a:bodyPr/>
                    <a:lstStyle/>
                    <a:p>
                      <a:pPr algn="ctr">
                        <a:lnSpc>
                          <a:spcPct val="115000"/>
                        </a:lnSpc>
                        <a:spcAft>
                          <a:spcPts val="1000"/>
                        </a:spcAft>
                      </a:pPr>
                      <a:r>
                        <a:rPr lang="en-IN" sz="1800" kern="1600" dirty="0">
                          <a:effectLst/>
                        </a:rPr>
                        <a:t>Quartzite</a:t>
                      </a:r>
                      <a:endParaRPr lang="en-IN" sz="18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200" kern="1600">
                          <a:effectLst/>
                        </a:rPr>
                        <a:t>25.8</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200" kern="1600">
                          <a:effectLst/>
                        </a:rPr>
                        <a:t>228</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200" kern="1600">
                          <a:effectLst/>
                        </a:rPr>
                        <a:t>27</a:t>
                      </a:r>
                      <a:endParaRPr lang="en-IN" sz="1100">
                        <a:effectLst/>
                        <a:latin typeface="Calibri"/>
                        <a:ea typeface="Calibri"/>
                        <a:cs typeface="Times New Roman"/>
                      </a:endParaRPr>
                    </a:p>
                  </a:txBody>
                  <a:tcPr marL="68580" marR="68580" marT="0" marB="0" anchor="ctr"/>
                </a:tc>
              </a:tr>
              <a:tr h="900619">
                <a:tc>
                  <a:txBody>
                    <a:bodyPr/>
                    <a:lstStyle/>
                    <a:p>
                      <a:pPr algn="ctr">
                        <a:lnSpc>
                          <a:spcPct val="115000"/>
                        </a:lnSpc>
                        <a:spcAft>
                          <a:spcPts val="1000"/>
                        </a:spcAft>
                      </a:pPr>
                      <a:r>
                        <a:rPr lang="en-IN" sz="1800" kern="1600" dirty="0">
                          <a:effectLst/>
                        </a:rPr>
                        <a:t>Hard </a:t>
                      </a:r>
                      <a:r>
                        <a:rPr lang="en-IN" sz="1800" kern="1600" dirty="0" err="1">
                          <a:effectLst/>
                        </a:rPr>
                        <a:t>serpentinite</a:t>
                      </a:r>
                      <a:endParaRPr lang="en-IN" sz="18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200" kern="1600">
                          <a:effectLst/>
                        </a:rPr>
                        <a:t>21.6</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200" kern="1600">
                          <a:effectLst/>
                        </a:rPr>
                        <a:t>193</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200" kern="1600">
                          <a:effectLst/>
                        </a:rPr>
                        <a:t>28</a:t>
                      </a:r>
                      <a:endParaRPr lang="en-IN" sz="1100">
                        <a:effectLst/>
                        <a:latin typeface="Calibri"/>
                        <a:ea typeface="Calibri"/>
                        <a:cs typeface="Times New Roman"/>
                      </a:endParaRPr>
                    </a:p>
                  </a:txBody>
                  <a:tcPr marL="68580" marR="68580" marT="0" marB="0" anchor="ctr"/>
                </a:tc>
              </a:tr>
              <a:tr h="977336">
                <a:tc>
                  <a:txBody>
                    <a:bodyPr/>
                    <a:lstStyle/>
                    <a:p>
                      <a:pPr algn="ctr">
                        <a:lnSpc>
                          <a:spcPct val="115000"/>
                        </a:lnSpc>
                        <a:spcAft>
                          <a:spcPts val="1000"/>
                        </a:spcAft>
                      </a:pPr>
                      <a:r>
                        <a:rPr lang="en-IN" sz="1800" kern="1600" dirty="0">
                          <a:effectLst/>
                        </a:rPr>
                        <a:t>Soft </a:t>
                      </a:r>
                      <a:r>
                        <a:rPr lang="en-IN" sz="1800" kern="1600" dirty="0" err="1">
                          <a:effectLst/>
                        </a:rPr>
                        <a:t>serpentinite</a:t>
                      </a:r>
                      <a:endParaRPr lang="en-IN" sz="18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200" kern="1600">
                          <a:effectLst/>
                        </a:rPr>
                        <a:t>16.0</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200" kern="1600">
                          <a:effectLst/>
                        </a:rPr>
                        <a:t>101</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200" kern="1600" dirty="0">
                          <a:effectLst/>
                        </a:rPr>
                        <a:t>26</a:t>
                      </a:r>
                      <a:endParaRPr lang="en-IN" sz="11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xmlns="" val="2484808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620000" cy="1143000"/>
          </a:xfrm>
        </p:spPr>
        <p:txBody>
          <a:bodyPr>
            <a:normAutofit fontScale="90000"/>
          </a:bodyPr>
          <a:lstStyle/>
          <a:p>
            <a:r>
              <a:rPr lang="en-US" b="1" u="sng" dirty="0" smtClean="0"/>
              <a:t>Dimension &amp; Characterization of ultimate pit slope in the study area</a:t>
            </a:r>
            <a:endParaRPr lang="en-IN" b="1" u="sng" dirty="0"/>
          </a:p>
        </p:txBody>
      </p:sp>
      <p:sp>
        <p:nvSpPr>
          <p:cNvPr id="3" name="Content Placeholder 2"/>
          <p:cNvSpPr>
            <a:spLocks noGrp="1"/>
          </p:cNvSpPr>
          <p:nvPr>
            <p:ph idx="1"/>
          </p:nvPr>
        </p:nvSpPr>
        <p:spPr>
          <a:xfrm>
            <a:off x="251520" y="1916832"/>
            <a:ext cx="7620000" cy="4800600"/>
          </a:xfrm>
        </p:spPr>
        <p:txBody>
          <a:bodyPr>
            <a:normAutofit/>
          </a:bodyPr>
          <a:lstStyle/>
          <a:p>
            <a:r>
              <a:rPr lang="en-IN" sz="3200" dirty="0"/>
              <a:t>The southern slopes are characterized by quartzite and hard </a:t>
            </a:r>
            <a:r>
              <a:rPr lang="en-IN" sz="3200" dirty="0" err="1"/>
              <a:t>Serpentinite</a:t>
            </a:r>
            <a:r>
              <a:rPr lang="en-IN" sz="3200" dirty="0" smtClean="0"/>
              <a:t>.</a:t>
            </a:r>
          </a:p>
          <a:p>
            <a:r>
              <a:rPr lang="en-IN" sz="3200" dirty="0" smtClean="0"/>
              <a:t> </a:t>
            </a:r>
            <a:r>
              <a:rPr lang="en-IN" sz="3200" dirty="0"/>
              <a:t>The RL of the upper part of the southern slope is 280 m RL. </a:t>
            </a:r>
            <a:endParaRPr lang="en-IN" sz="3200" dirty="0" smtClean="0"/>
          </a:p>
          <a:p>
            <a:r>
              <a:rPr lang="en-IN" sz="3200" dirty="0" smtClean="0"/>
              <a:t>The </a:t>
            </a:r>
            <a:r>
              <a:rPr lang="en-IN" sz="3200" dirty="0"/>
              <a:t>pit bottom has been fixed at 120 m RL. So, the pit is designed for an ultimate depth of 160 m.</a:t>
            </a:r>
          </a:p>
        </p:txBody>
      </p:sp>
    </p:spTree>
    <p:extLst>
      <p:ext uri="{BB962C8B-B14F-4D97-AF65-F5344CB8AC3E}">
        <p14:creationId xmlns:p14="http://schemas.microsoft.com/office/powerpoint/2010/main" xmlns="" val="3105342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Introduction</a:t>
            </a:r>
            <a:endParaRPr lang="en-IN" b="1" u="sng" dirty="0"/>
          </a:p>
        </p:txBody>
      </p:sp>
      <p:sp>
        <p:nvSpPr>
          <p:cNvPr id="3" name="Content Placeholder 2"/>
          <p:cNvSpPr>
            <a:spLocks noGrp="1"/>
          </p:cNvSpPr>
          <p:nvPr>
            <p:ph idx="1"/>
          </p:nvPr>
        </p:nvSpPr>
        <p:spPr/>
        <p:txBody>
          <a:bodyPr>
            <a:normAutofit/>
          </a:bodyPr>
          <a:lstStyle/>
          <a:p>
            <a:r>
              <a:rPr lang="en-IN" sz="3600" dirty="0" smtClean="0"/>
              <a:t>Slope stability analysis plays an integral role in the design of various mining applications including waste dumps, heap leach piles, solution ponds, and tailings dams. Generally, limit equilibrium analysis using one of the several prevalent approaches is considered adequate. </a:t>
            </a:r>
            <a:endParaRPr lang="en-IN" sz="3600" dirty="0"/>
          </a:p>
        </p:txBody>
      </p:sp>
    </p:spTree>
    <p:extLst>
      <p:ext uri="{BB962C8B-B14F-4D97-AF65-F5344CB8AC3E}">
        <p14:creationId xmlns:p14="http://schemas.microsoft.com/office/powerpoint/2010/main" xmlns="" val="25541179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There are three condition analysed </a:t>
            </a:r>
          </a:p>
        </p:txBody>
      </p:sp>
      <p:sp>
        <p:nvSpPr>
          <p:cNvPr id="3" name="Content Placeholder 2"/>
          <p:cNvSpPr>
            <a:spLocks noGrp="1"/>
          </p:cNvSpPr>
          <p:nvPr>
            <p:ph idx="1"/>
          </p:nvPr>
        </p:nvSpPr>
        <p:spPr/>
        <p:txBody>
          <a:bodyPr/>
          <a:lstStyle/>
          <a:p>
            <a:pPr marL="0" lvl="0" indent="0">
              <a:buNone/>
            </a:pPr>
            <a:r>
              <a:rPr lang="en-IN" sz="3200" dirty="0" smtClean="0"/>
              <a:t>1. The </a:t>
            </a:r>
            <a:r>
              <a:rPr lang="en-IN" sz="3200" dirty="0"/>
              <a:t>water table is below the pit bottom that is no </a:t>
            </a:r>
            <a:r>
              <a:rPr lang="en-IN" sz="3200" dirty="0" err="1"/>
              <a:t>piezometric</a:t>
            </a:r>
            <a:r>
              <a:rPr lang="en-IN" sz="3200" dirty="0"/>
              <a:t> line included in analysis (dry condition).</a:t>
            </a:r>
          </a:p>
          <a:p>
            <a:pPr marL="0" lvl="0" indent="0">
              <a:buNone/>
            </a:pPr>
            <a:r>
              <a:rPr lang="en-IN" sz="3200" dirty="0" smtClean="0"/>
              <a:t>2. The </a:t>
            </a:r>
            <a:r>
              <a:rPr lang="en-IN" sz="3200" dirty="0"/>
              <a:t>water table up to 135 m RL depth with proper drainage and mining (drained condition).</a:t>
            </a:r>
          </a:p>
          <a:p>
            <a:pPr marL="0" lvl="0" indent="0">
              <a:buNone/>
            </a:pPr>
            <a:r>
              <a:rPr lang="en-IN" sz="3200" dirty="0" smtClean="0"/>
              <a:t>3. The </a:t>
            </a:r>
            <a:r>
              <a:rPr lang="en-IN" sz="3200" dirty="0"/>
              <a:t>water table up to 150 m RL if there is improper drainage and mining (</a:t>
            </a:r>
            <a:r>
              <a:rPr lang="en-IN" sz="3200" dirty="0" err="1"/>
              <a:t>undrained</a:t>
            </a:r>
            <a:r>
              <a:rPr lang="en-IN" sz="3200" dirty="0"/>
              <a:t> condition).</a:t>
            </a:r>
          </a:p>
          <a:p>
            <a:endParaRPr lang="en-IN" dirty="0"/>
          </a:p>
        </p:txBody>
      </p:sp>
    </p:spTree>
    <p:extLst>
      <p:ext uri="{BB962C8B-B14F-4D97-AF65-F5344CB8AC3E}">
        <p14:creationId xmlns:p14="http://schemas.microsoft.com/office/powerpoint/2010/main" xmlns="" val="3932478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effectLst/>
              </a:rPr>
              <a:t>CASE-1: DRY SLOPE</a:t>
            </a:r>
            <a:r>
              <a:rPr lang="en-IN" dirty="0">
                <a:effectLst/>
              </a:rPr>
              <a:t/>
            </a:r>
            <a:br>
              <a:rPr lang="en-IN" dirty="0">
                <a:effectLst/>
              </a:rPr>
            </a:br>
            <a:endParaRPr lang="en-IN"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40568" y="980728"/>
            <a:ext cx="9083978" cy="53285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2" name="Group 11"/>
          <p:cNvGrpSpPr/>
          <p:nvPr/>
        </p:nvGrpSpPr>
        <p:grpSpPr>
          <a:xfrm>
            <a:off x="4283968" y="854398"/>
            <a:ext cx="3074240" cy="2286570"/>
            <a:chOff x="5220072" y="1502470"/>
            <a:chExt cx="3074240" cy="2286570"/>
          </a:xfrm>
        </p:grpSpPr>
        <p:sp>
          <p:nvSpPr>
            <p:cNvPr id="4" name="TextBox 3"/>
            <p:cNvSpPr txBox="1"/>
            <p:nvPr/>
          </p:nvSpPr>
          <p:spPr>
            <a:xfrm>
              <a:off x="6300192" y="1502470"/>
              <a:ext cx="1584176" cy="369332"/>
            </a:xfrm>
            <a:prstGeom prst="rect">
              <a:avLst/>
            </a:prstGeom>
            <a:noFill/>
          </p:spPr>
          <p:txBody>
            <a:bodyPr wrap="square" rtlCol="0">
              <a:spAutoFit/>
            </a:bodyPr>
            <a:lstStyle/>
            <a:p>
              <a:r>
                <a:rPr lang="en-US" dirty="0" smtClean="0"/>
                <a:t>legend</a:t>
              </a:r>
              <a:endParaRPr lang="en-IN" dirty="0"/>
            </a:p>
          </p:txBody>
        </p:sp>
        <p:sp>
          <p:nvSpPr>
            <p:cNvPr id="5" name="Rectangle 4"/>
            <p:cNvSpPr/>
            <p:nvPr/>
          </p:nvSpPr>
          <p:spPr>
            <a:xfrm>
              <a:off x="5220072" y="2084264"/>
              <a:ext cx="788836" cy="42582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422104" y="2140754"/>
              <a:ext cx="1872208" cy="369332"/>
            </a:xfrm>
            <a:prstGeom prst="rect">
              <a:avLst/>
            </a:prstGeom>
            <a:noFill/>
          </p:spPr>
          <p:txBody>
            <a:bodyPr wrap="square" rtlCol="0">
              <a:spAutoFit/>
            </a:bodyPr>
            <a:lstStyle/>
            <a:p>
              <a:r>
                <a:rPr lang="en-US" dirty="0" smtClean="0"/>
                <a:t>Talus material</a:t>
              </a:r>
              <a:endParaRPr lang="en-IN" dirty="0"/>
            </a:p>
          </p:txBody>
        </p:sp>
        <p:sp>
          <p:nvSpPr>
            <p:cNvPr id="7" name="Rectangle 6"/>
            <p:cNvSpPr/>
            <p:nvPr/>
          </p:nvSpPr>
          <p:spPr>
            <a:xfrm>
              <a:off x="5220072" y="2708920"/>
              <a:ext cx="788836" cy="4320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6444208" y="2771636"/>
              <a:ext cx="1728192" cy="369332"/>
            </a:xfrm>
            <a:prstGeom prst="rect">
              <a:avLst/>
            </a:prstGeom>
            <a:noFill/>
          </p:spPr>
          <p:txBody>
            <a:bodyPr wrap="square" rtlCol="0">
              <a:spAutoFit/>
            </a:bodyPr>
            <a:lstStyle/>
            <a:p>
              <a:r>
                <a:rPr lang="en-US" dirty="0"/>
                <a:t>Q</a:t>
              </a:r>
              <a:r>
                <a:rPr lang="en-US" dirty="0" smtClean="0"/>
                <a:t>uartzite</a:t>
              </a:r>
              <a:endParaRPr lang="en-IN" dirty="0"/>
            </a:p>
          </p:txBody>
        </p:sp>
        <p:sp>
          <p:nvSpPr>
            <p:cNvPr id="9" name="Rectangle 8"/>
            <p:cNvSpPr/>
            <p:nvPr/>
          </p:nvSpPr>
          <p:spPr>
            <a:xfrm>
              <a:off x="5220072" y="3356992"/>
              <a:ext cx="788836"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6444208" y="3356992"/>
              <a:ext cx="1828001" cy="369332"/>
            </a:xfrm>
            <a:prstGeom prst="rect">
              <a:avLst/>
            </a:prstGeom>
            <a:noFill/>
          </p:spPr>
          <p:txBody>
            <a:bodyPr wrap="none" rtlCol="0">
              <a:spAutoFit/>
            </a:bodyPr>
            <a:lstStyle/>
            <a:p>
              <a:r>
                <a:rPr lang="en-US" dirty="0" smtClean="0"/>
                <a:t>Hard </a:t>
              </a:r>
              <a:r>
                <a:rPr lang="en-US" dirty="0" err="1" smtClean="0"/>
                <a:t>serpentinite</a:t>
              </a:r>
              <a:endParaRPr lang="en-IN" dirty="0"/>
            </a:p>
          </p:txBody>
        </p:sp>
      </p:grpSp>
      <p:sp>
        <p:nvSpPr>
          <p:cNvPr id="13" name="Rectangle 12"/>
          <p:cNvSpPr/>
          <p:nvPr/>
        </p:nvSpPr>
        <p:spPr>
          <a:xfrm>
            <a:off x="18336" y="6231681"/>
            <a:ext cx="8748464" cy="646331"/>
          </a:xfrm>
          <a:prstGeom prst="rect">
            <a:avLst/>
          </a:prstGeom>
        </p:spPr>
        <p:txBody>
          <a:bodyPr wrap="square">
            <a:spAutoFit/>
          </a:bodyPr>
          <a:lstStyle/>
          <a:p>
            <a:r>
              <a:rPr lang="en-IN" dirty="0" smtClean="0"/>
              <a:t>Figure: The </a:t>
            </a:r>
            <a:r>
              <a:rPr lang="en-IN" dirty="0"/>
              <a:t>water table is below the pit bottom that is no </a:t>
            </a:r>
            <a:r>
              <a:rPr lang="en-IN" dirty="0" err="1"/>
              <a:t>piezometric</a:t>
            </a:r>
            <a:r>
              <a:rPr lang="en-IN" dirty="0"/>
              <a:t> line included in analysis </a:t>
            </a:r>
          </a:p>
        </p:txBody>
      </p:sp>
    </p:spTree>
    <p:extLst>
      <p:ext uri="{BB962C8B-B14F-4D97-AF65-F5344CB8AC3E}">
        <p14:creationId xmlns:p14="http://schemas.microsoft.com/office/powerpoint/2010/main" xmlns="" val="5742697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675456"/>
            <a:ext cx="6804248" cy="7309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67213" y="626447"/>
            <a:ext cx="3176587" cy="2352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5076056" y="3429000"/>
            <a:ext cx="2016224" cy="369332"/>
          </a:xfrm>
          <a:prstGeom prst="rect">
            <a:avLst/>
          </a:prstGeom>
          <a:noFill/>
        </p:spPr>
        <p:txBody>
          <a:bodyPr wrap="square" rtlCol="0">
            <a:spAutoFit/>
          </a:bodyPr>
          <a:lstStyle/>
          <a:p>
            <a:r>
              <a:rPr lang="en-US" dirty="0" smtClean="0"/>
              <a:t>FOS=1.277</a:t>
            </a:r>
            <a:endParaRPr lang="en-IN" dirty="0"/>
          </a:p>
        </p:txBody>
      </p:sp>
    </p:spTree>
    <p:extLst>
      <p:ext uri="{BB962C8B-B14F-4D97-AF65-F5344CB8AC3E}">
        <p14:creationId xmlns:p14="http://schemas.microsoft.com/office/powerpoint/2010/main" xmlns="" val="1677580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765"/>
            <a:ext cx="7620000" cy="1143000"/>
          </a:xfrm>
        </p:spPr>
        <p:txBody>
          <a:bodyPr>
            <a:normAutofit fontScale="90000"/>
          </a:bodyPr>
          <a:lstStyle/>
          <a:p>
            <a:r>
              <a:rPr lang="en-IN" b="1" u="sng" dirty="0"/>
              <a:t>CASE-2 DRAINED CONDITION</a:t>
            </a:r>
            <a:endParaRPr lang="en-IN" b="1"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904" y="1139751"/>
            <a:ext cx="6889523" cy="52565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95936" y="1167765"/>
            <a:ext cx="3176587" cy="2352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95536" y="6211669"/>
            <a:ext cx="6606480" cy="369332"/>
          </a:xfrm>
          <a:prstGeom prst="rect">
            <a:avLst/>
          </a:prstGeom>
        </p:spPr>
        <p:txBody>
          <a:bodyPr wrap="square">
            <a:spAutoFit/>
          </a:bodyPr>
          <a:lstStyle/>
          <a:p>
            <a:pPr algn="ctr"/>
            <a:r>
              <a:rPr lang="en-IN" dirty="0"/>
              <a:t>Figure:5.3 Model of drained condition, </a:t>
            </a:r>
            <a:r>
              <a:rPr lang="en-IN" dirty="0" err="1"/>
              <a:t>piezometric</a:t>
            </a:r>
            <a:r>
              <a:rPr lang="en-IN" dirty="0"/>
              <a:t> line at 135 m RL</a:t>
            </a:r>
          </a:p>
        </p:txBody>
      </p:sp>
    </p:spTree>
    <p:extLst>
      <p:ext uri="{BB962C8B-B14F-4D97-AF65-F5344CB8AC3E}">
        <p14:creationId xmlns:p14="http://schemas.microsoft.com/office/powerpoint/2010/main" xmlns="" val="14802303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6660232" cy="6309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35896" y="620688"/>
            <a:ext cx="3176587" cy="2352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4644008" y="3154660"/>
            <a:ext cx="1728192" cy="369332"/>
          </a:xfrm>
          <a:prstGeom prst="rect">
            <a:avLst/>
          </a:prstGeom>
          <a:noFill/>
        </p:spPr>
        <p:txBody>
          <a:bodyPr wrap="square" rtlCol="0">
            <a:spAutoFit/>
          </a:bodyPr>
          <a:lstStyle/>
          <a:p>
            <a:r>
              <a:rPr lang="en-US" dirty="0" smtClean="0"/>
              <a:t>FOS=1.246</a:t>
            </a:r>
            <a:endParaRPr lang="en-IN" dirty="0"/>
          </a:p>
        </p:txBody>
      </p:sp>
    </p:spTree>
    <p:extLst>
      <p:ext uri="{BB962C8B-B14F-4D97-AF65-F5344CB8AC3E}">
        <p14:creationId xmlns:p14="http://schemas.microsoft.com/office/powerpoint/2010/main" xmlns="" val="2663963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76672"/>
            <a:ext cx="7620000" cy="1143000"/>
          </a:xfrm>
        </p:spPr>
        <p:txBody>
          <a:bodyPr>
            <a:normAutofit fontScale="90000"/>
          </a:bodyPr>
          <a:lstStyle/>
          <a:p>
            <a:r>
              <a:rPr lang="en-IN" b="1" u="sng" dirty="0"/>
              <a:t>CASE-3 UNDRAINED CONDITION</a:t>
            </a:r>
            <a:r>
              <a:rPr lang="en-IN" dirty="0"/>
              <a:t/>
            </a:r>
            <a:br>
              <a:rPr lang="en-IN" dirty="0"/>
            </a:br>
            <a:endParaRPr lang="en-IN"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0196" y="1196753"/>
            <a:ext cx="7522516" cy="4896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23928" y="908720"/>
            <a:ext cx="3182937" cy="2352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611559" y="6173678"/>
            <a:ext cx="6495305" cy="369332"/>
          </a:xfrm>
          <a:prstGeom prst="rect">
            <a:avLst/>
          </a:prstGeom>
        </p:spPr>
        <p:txBody>
          <a:bodyPr wrap="square">
            <a:spAutoFit/>
          </a:bodyPr>
          <a:lstStyle/>
          <a:p>
            <a:pPr algn="ctr"/>
            <a:r>
              <a:rPr lang="en-IN" dirty="0" smtClean="0"/>
              <a:t>Figure: Model </a:t>
            </a:r>
            <a:r>
              <a:rPr lang="en-IN" dirty="0"/>
              <a:t>of </a:t>
            </a:r>
            <a:r>
              <a:rPr lang="en-IN" dirty="0" err="1"/>
              <a:t>undrained</a:t>
            </a:r>
            <a:r>
              <a:rPr lang="en-IN" dirty="0"/>
              <a:t> condition, </a:t>
            </a:r>
            <a:r>
              <a:rPr lang="en-IN" dirty="0" err="1"/>
              <a:t>piezometric</a:t>
            </a:r>
            <a:r>
              <a:rPr lang="en-IN" dirty="0"/>
              <a:t> line at 150 m RL</a:t>
            </a:r>
          </a:p>
        </p:txBody>
      </p:sp>
    </p:spTree>
    <p:extLst>
      <p:ext uri="{BB962C8B-B14F-4D97-AF65-F5344CB8AC3E}">
        <p14:creationId xmlns:p14="http://schemas.microsoft.com/office/powerpoint/2010/main" xmlns="" val="5860286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7524328" cy="613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35896" y="332656"/>
            <a:ext cx="3182937" cy="2352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4788024" y="3212976"/>
            <a:ext cx="1187697" cy="369332"/>
          </a:xfrm>
          <a:prstGeom prst="rect">
            <a:avLst/>
          </a:prstGeom>
          <a:noFill/>
        </p:spPr>
        <p:txBody>
          <a:bodyPr wrap="none" rtlCol="0">
            <a:spAutoFit/>
          </a:bodyPr>
          <a:lstStyle/>
          <a:p>
            <a:r>
              <a:rPr lang="en-US" dirty="0" smtClean="0"/>
              <a:t>FOS=1.230</a:t>
            </a:r>
            <a:endParaRPr lang="en-IN" dirty="0"/>
          </a:p>
        </p:txBody>
      </p:sp>
    </p:spTree>
    <p:extLst>
      <p:ext uri="{BB962C8B-B14F-4D97-AF65-F5344CB8AC3E}">
        <p14:creationId xmlns:p14="http://schemas.microsoft.com/office/powerpoint/2010/main" xmlns="" val="550214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387512819"/>
              </p:ext>
            </p:extLst>
          </p:nvPr>
        </p:nvGraphicFramePr>
        <p:xfrm>
          <a:off x="251520" y="1340768"/>
          <a:ext cx="7848872" cy="4464496"/>
        </p:xfrm>
        <a:graphic>
          <a:graphicData uri="http://schemas.openxmlformats.org/drawingml/2006/table">
            <a:tbl>
              <a:tblPr firstRow="1" firstCol="1" bandRow="1">
                <a:tableStyleId>{5C22544A-7EE6-4342-B048-85BDC9FD1C3A}</a:tableStyleId>
              </a:tblPr>
              <a:tblGrid>
                <a:gridCol w="2424812"/>
                <a:gridCol w="2712030"/>
                <a:gridCol w="2712030"/>
              </a:tblGrid>
              <a:tr h="1080120">
                <a:tc>
                  <a:txBody>
                    <a:bodyPr/>
                    <a:lstStyle/>
                    <a:p>
                      <a:pPr algn="ctr">
                        <a:lnSpc>
                          <a:spcPct val="115000"/>
                        </a:lnSpc>
                        <a:spcAft>
                          <a:spcPts val="1000"/>
                        </a:spcAft>
                      </a:pPr>
                      <a:r>
                        <a:rPr lang="en-IN" sz="3200" dirty="0" smtClean="0">
                          <a:effectLst/>
                        </a:rPr>
                        <a:t>Condition</a:t>
                      </a:r>
                      <a:endParaRPr lang="en-IN" sz="32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3200" dirty="0" smtClean="0">
                          <a:effectLst/>
                        </a:rPr>
                        <a:t>FOS</a:t>
                      </a:r>
                      <a:endParaRPr lang="en-IN" sz="32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3200" dirty="0" smtClean="0">
                          <a:effectLst/>
                        </a:rPr>
                        <a:t>Method</a:t>
                      </a:r>
                      <a:endParaRPr lang="en-IN" sz="3200" dirty="0">
                        <a:effectLst/>
                        <a:latin typeface="Calibri"/>
                        <a:ea typeface="Calibri"/>
                        <a:cs typeface="Times New Roman"/>
                      </a:endParaRPr>
                    </a:p>
                  </a:txBody>
                  <a:tcPr marL="68580" marR="68580" marT="0" marB="0"/>
                </a:tc>
              </a:tr>
              <a:tr h="1080120">
                <a:tc>
                  <a:txBody>
                    <a:bodyPr/>
                    <a:lstStyle/>
                    <a:p>
                      <a:pPr algn="ctr">
                        <a:lnSpc>
                          <a:spcPct val="115000"/>
                        </a:lnSpc>
                        <a:spcAft>
                          <a:spcPts val="1000"/>
                        </a:spcAft>
                      </a:pPr>
                      <a:r>
                        <a:rPr lang="en-IN" sz="2400" dirty="0" smtClean="0">
                          <a:effectLst/>
                        </a:rPr>
                        <a:t>1. Dry </a:t>
                      </a:r>
                      <a:r>
                        <a:rPr lang="en-IN" sz="2400" dirty="0">
                          <a:effectLst/>
                        </a:rPr>
                        <a:t>slope</a:t>
                      </a:r>
                      <a:endParaRPr lang="en-IN" sz="24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400" dirty="0">
                          <a:effectLst/>
                        </a:rPr>
                        <a:t>1.227</a:t>
                      </a:r>
                      <a:endParaRPr lang="en-IN" sz="24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800" dirty="0" err="1">
                          <a:effectLst/>
                        </a:rPr>
                        <a:t>Janbu</a:t>
                      </a:r>
                      <a:r>
                        <a:rPr lang="en-IN" sz="2800" dirty="0">
                          <a:effectLst/>
                        </a:rPr>
                        <a:t> method</a:t>
                      </a:r>
                      <a:endParaRPr lang="en-IN" sz="2800" dirty="0">
                        <a:effectLst/>
                        <a:latin typeface="Calibri"/>
                        <a:ea typeface="Calibri"/>
                        <a:cs typeface="Times New Roman"/>
                      </a:endParaRPr>
                    </a:p>
                  </a:txBody>
                  <a:tcPr marL="68580" marR="68580" marT="0" marB="0"/>
                </a:tc>
              </a:tr>
              <a:tr h="1224136">
                <a:tc>
                  <a:txBody>
                    <a:bodyPr/>
                    <a:lstStyle/>
                    <a:p>
                      <a:pPr algn="ctr">
                        <a:lnSpc>
                          <a:spcPct val="115000"/>
                        </a:lnSpc>
                        <a:spcAft>
                          <a:spcPts val="1000"/>
                        </a:spcAft>
                      </a:pPr>
                      <a:r>
                        <a:rPr lang="en-IN" sz="2400" dirty="0" smtClean="0">
                          <a:effectLst/>
                        </a:rPr>
                        <a:t>2. Drained </a:t>
                      </a:r>
                      <a:r>
                        <a:rPr lang="en-IN" sz="2400" dirty="0">
                          <a:effectLst/>
                        </a:rPr>
                        <a:t>condition</a:t>
                      </a:r>
                      <a:endParaRPr lang="en-IN" sz="24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400" dirty="0">
                          <a:effectLst/>
                        </a:rPr>
                        <a:t>1.246</a:t>
                      </a:r>
                      <a:endParaRPr lang="en-IN" sz="24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800" dirty="0" err="1">
                          <a:effectLst/>
                        </a:rPr>
                        <a:t>Janbu</a:t>
                      </a:r>
                      <a:r>
                        <a:rPr lang="en-IN" sz="2800" dirty="0">
                          <a:effectLst/>
                        </a:rPr>
                        <a:t> method</a:t>
                      </a:r>
                      <a:endParaRPr lang="en-IN" sz="2800" dirty="0">
                        <a:effectLst/>
                        <a:latin typeface="Calibri"/>
                        <a:ea typeface="Calibri"/>
                        <a:cs typeface="Times New Roman"/>
                      </a:endParaRPr>
                    </a:p>
                  </a:txBody>
                  <a:tcPr marL="68580" marR="68580" marT="0" marB="0"/>
                </a:tc>
              </a:tr>
              <a:tr h="1080120">
                <a:tc>
                  <a:txBody>
                    <a:bodyPr/>
                    <a:lstStyle/>
                    <a:p>
                      <a:pPr algn="ctr">
                        <a:lnSpc>
                          <a:spcPct val="115000"/>
                        </a:lnSpc>
                        <a:spcAft>
                          <a:spcPts val="1000"/>
                        </a:spcAft>
                      </a:pPr>
                      <a:r>
                        <a:rPr lang="en-IN" sz="2400" dirty="0" smtClean="0">
                          <a:effectLst/>
                        </a:rPr>
                        <a:t>3. </a:t>
                      </a:r>
                      <a:r>
                        <a:rPr lang="en-IN" sz="2400" dirty="0" err="1" smtClean="0">
                          <a:effectLst/>
                        </a:rPr>
                        <a:t>Undrained</a:t>
                      </a:r>
                      <a:r>
                        <a:rPr lang="en-IN" sz="2400" dirty="0" smtClean="0">
                          <a:effectLst/>
                        </a:rPr>
                        <a:t> </a:t>
                      </a:r>
                      <a:r>
                        <a:rPr lang="en-IN" sz="2400" dirty="0">
                          <a:effectLst/>
                        </a:rPr>
                        <a:t>condition</a:t>
                      </a:r>
                      <a:endParaRPr lang="en-IN" sz="24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400" dirty="0">
                          <a:effectLst/>
                        </a:rPr>
                        <a:t>1.230</a:t>
                      </a:r>
                      <a:endParaRPr lang="en-IN" sz="2400" dirty="0">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800" dirty="0" err="1">
                          <a:effectLst/>
                        </a:rPr>
                        <a:t>Janbu</a:t>
                      </a:r>
                      <a:r>
                        <a:rPr lang="en-IN" sz="2800" dirty="0">
                          <a:effectLst/>
                        </a:rPr>
                        <a:t> method</a:t>
                      </a:r>
                      <a:endParaRPr lang="en-IN" sz="2800" dirty="0">
                        <a:effectLst/>
                        <a:latin typeface="Calibri"/>
                        <a:ea typeface="Calibri"/>
                        <a:cs typeface="Times New Roman"/>
                      </a:endParaRPr>
                    </a:p>
                  </a:txBody>
                  <a:tcPr marL="68580" marR="68580" marT="0" marB="0"/>
                </a:tc>
              </a:tr>
            </a:tbl>
          </a:graphicData>
        </a:graphic>
      </p:graphicFrame>
      <p:sp>
        <p:nvSpPr>
          <p:cNvPr id="3" name="TextBox 2"/>
          <p:cNvSpPr txBox="1"/>
          <p:nvPr/>
        </p:nvSpPr>
        <p:spPr>
          <a:xfrm>
            <a:off x="318984" y="240230"/>
            <a:ext cx="6197232" cy="769441"/>
          </a:xfrm>
          <a:prstGeom prst="rect">
            <a:avLst/>
          </a:prstGeom>
          <a:noFill/>
        </p:spPr>
        <p:txBody>
          <a:bodyPr wrap="square" rtlCol="0">
            <a:spAutoFit/>
          </a:bodyPr>
          <a:lstStyle/>
          <a:p>
            <a:r>
              <a:rPr lang="en-IN" sz="4400" b="1" u="sng" dirty="0"/>
              <a:t>Result and Discussion</a:t>
            </a:r>
          </a:p>
        </p:txBody>
      </p:sp>
    </p:spTree>
    <p:extLst>
      <p:ext uri="{BB962C8B-B14F-4D97-AF65-F5344CB8AC3E}">
        <p14:creationId xmlns:p14="http://schemas.microsoft.com/office/powerpoint/2010/main" xmlns="" val="3338023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7681664" cy="5852120"/>
          </a:xfrm>
        </p:spPr>
        <p:txBody>
          <a:bodyPr>
            <a:normAutofit fontScale="85000" lnSpcReduction="10000"/>
          </a:bodyPr>
          <a:lstStyle/>
          <a:p>
            <a:pPr>
              <a:buFont typeface="Wingdings" pitchFamily="2" charset="2"/>
              <a:buChar char="q"/>
            </a:pPr>
            <a:r>
              <a:rPr lang="en-IN" sz="3200" dirty="0" smtClean="0"/>
              <a:t> The </a:t>
            </a:r>
            <a:r>
              <a:rPr lang="en-IN" sz="3200" dirty="0"/>
              <a:t>stability analysis was done by </a:t>
            </a:r>
            <a:r>
              <a:rPr lang="en-IN" sz="3200" b="1" dirty="0"/>
              <a:t>GEO SLOPE(SLOPE/W) </a:t>
            </a:r>
            <a:r>
              <a:rPr lang="en-IN" sz="3200" dirty="0"/>
              <a:t>computer programme, which is based on limit equilibrium method. A </a:t>
            </a:r>
            <a:r>
              <a:rPr lang="en-IN" sz="3200" b="1" dirty="0"/>
              <a:t>cut-off value of </a:t>
            </a:r>
            <a:r>
              <a:rPr lang="en-IN" sz="3200" b="1" dirty="0" smtClean="0"/>
              <a:t>1.25 </a:t>
            </a:r>
            <a:r>
              <a:rPr lang="en-IN" sz="3200" dirty="0"/>
              <a:t>safety factor was selected for pit slope stability analysis on the basis of the long term stability (</a:t>
            </a:r>
            <a:r>
              <a:rPr lang="en-IN" sz="3200" dirty="0" err="1"/>
              <a:t>Hoek</a:t>
            </a:r>
            <a:r>
              <a:rPr lang="en-IN" sz="3200" dirty="0"/>
              <a:t> and Bray, 1981). </a:t>
            </a:r>
            <a:endParaRPr lang="en-IN" sz="3200" dirty="0" smtClean="0"/>
          </a:p>
          <a:p>
            <a:pPr>
              <a:buFont typeface="Wingdings" pitchFamily="2" charset="2"/>
              <a:buChar char="q"/>
            </a:pPr>
            <a:r>
              <a:rPr lang="en-US" sz="3200" dirty="0" smtClean="0"/>
              <a:t> In the dry slope there is no problem of slope failure because FOS is coming more then 1.25.</a:t>
            </a:r>
          </a:p>
          <a:p>
            <a:pPr>
              <a:buFont typeface="Wingdings" pitchFamily="2" charset="2"/>
              <a:buChar char="q"/>
            </a:pPr>
            <a:r>
              <a:rPr lang="en-US" sz="3200" dirty="0" smtClean="0"/>
              <a:t> In the drained condition FOS is about 1.25 so the drained condition is also stable in term of slope failure.</a:t>
            </a:r>
          </a:p>
          <a:p>
            <a:pPr>
              <a:buFont typeface="Wingdings" pitchFamily="2" charset="2"/>
              <a:buChar char="q"/>
            </a:pPr>
            <a:r>
              <a:rPr lang="en-US" sz="3200" dirty="0" smtClean="0"/>
              <a:t> But in the </a:t>
            </a:r>
            <a:r>
              <a:rPr lang="en-US" sz="3200" dirty="0" err="1" smtClean="0"/>
              <a:t>undrained</a:t>
            </a:r>
            <a:r>
              <a:rPr lang="en-US" sz="3200" dirty="0" smtClean="0"/>
              <a:t> condition the FOS is coming 1.23 so slope failure may occur in this condition. </a:t>
            </a:r>
            <a:endParaRPr lang="en-IN" sz="3200" dirty="0" smtClean="0"/>
          </a:p>
          <a:p>
            <a:pPr>
              <a:buFont typeface="Wingdings" pitchFamily="2" charset="2"/>
              <a:buChar char="q"/>
            </a:pPr>
            <a:endParaRPr lang="en-IN" sz="3200" dirty="0"/>
          </a:p>
        </p:txBody>
      </p:sp>
    </p:spTree>
    <p:extLst>
      <p:ext uri="{BB962C8B-B14F-4D97-AF65-F5344CB8AC3E}">
        <p14:creationId xmlns:p14="http://schemas.microsoft.com/office/powerpoint/2010/main" xmlns="" val="17390117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Conclusions and Recommendations</a:t>
            </a:r>
          </a:p>
        </p:txBody>
      </p:sp>
      <p:sp>
        <p:nvSpPr>
          <p:cNvPr id="3" name="Content Placeholder 2"/>
          <p:cNvSpPr>
            <a:spLocks noGrp="1"/>
          </p:cNvSpPr>
          <p:nvPr>
            <p:ph idx="1"/>
          </p:nvPr>
        </p:nvSpPr>
        <p:spPr/>
        <p:txBody>
          <a:bodyPr>
            <a:normAutofit/>
          </a:bodyPr>
          <a:lstStyle/>
          <a:p>
            <a:pPr marL="114300" indent="0">
              <a:buNone/>
            </a:pPr>
            <a:r>
              <a:rPr lang="en-US" sz="2800" dirty="0" smtClean="0"/>
              <a:t>1. This study </a:t>
            </a:r>
            <a:r>
              <a:rPr lang="en-US" sz="2800" dirty="0"/>
              <a:t>concluded </a:t>
            </a:r>
            <a:r>
              <a:rPr lang="en-US" sz="2800" dirty="0" smtClean="0"/>
              <a:t>that</a:t>
            </a:r>
            <a:r>
              <a:rPr lang="en-IN" sz="2800" dirty="0" smtClean="0"/>
              <a:t> </a:t>
            </a:r>
            <a:r>
              <a:rPr lang="en-IN" sz="2800" dirty="0"/>
              <a:t>the 160 m high southern slopes of the open pit mine </a:t>
            </a:r>
            <a:r>
              <a:rPr lang="en-IN" sz="2800" dirty="0" smtClean="0"/>
              <a:t>with overall </a:t>
            </a:r>
            <a:r>
              <a:rPr lang="en-IN" sz="2800" dirty="0"/>
              <a:t>slope angle of </a:t>
            </a:r>
            <a:r>
              <a:rPr lang="en-IN" sz="2800" dirty="0" smtClean="0"/>
              <a:t>44</a:t>
            </a:r>
            <a:r>
              <a:rPr lang="en-IN" sz="2800" dirty="0"/>
              <a:t> are valid with well developed drainage system and slope </a:t>
            </a:r>
            <a:r>
              <a:rPr lang="en-IN" sz="2800" dirty="0" smtClean="0"/>
              <a:t>monitoring.</a:t>
            </a:r>
          </a:p>
          <a:p>
            <a:pPr marL="114300" indent="0">
              <a:buNone/>
            </a:pPr>
            <a:r>
              <a:rPr lang="en-IN" sz="2800" dirty="0" smtClean="0"/>
              <a:t>2. The </a:t>
            </a:r>
            <a:r>
              <a:rPr lang="en-IN" sz="2800" dirty="0"/>
              <a:t>FOS of the southern slope is decreases from condition 1 to condition </a:t>
            </a:r>
            <a:r>
              <a:rPr lang="en-IN" sz="2800" dirty="0" smtClean="0"/>
              <a:t>3.</a:t>
            </a:r>
          </a:p>
          <a:p>
            <a:pPr marL="114300" indent="0">
              <a:buNone/>
            </a:pPr>
            <a:r>
              <a:rPr lang="en-IN" sz="2800" dirty="0" smtClean="0"/>
              <a:t>3. It </a:t>
            </a:r>
            <a:r>
              <a:rPr lang="en-IN" sz="2800" dirty="0"/>
              <a:t>indicated that proper mine drainage system and proper mine plan should be prepare for stability of the slope </a:t>
            </a:r>
            <a:r>
              <a:rPr lang="en-IN" sz="2800" dirty="0" smtClean="0"/>
              <a:t>in </a:t>
            </a:r>
            <a:r>
              <a:rPr lang="en-IN" sz="2800" b="1" dirty="0" err="1" smtClean="0"/>
              <a:t>Sukinda</a:t>
            </a:r>
            <a:r>
              <a:rPr lang="en-IN" sz="2800" b="1" dirty="0" smtClean="0"/>
              <a:t> </a:t>
            </a:r>
            <a:r>
              <a:rPr lang="en-IN" sz="2800" dirty="0"/>
              <a:t>mine for a optimum slope of 440.</a:t>
            </a:r>
          </a:p>
          <a:p>
            <a:endParaRPr lang="en-IN" sz="2800" dirty="0"/>
          </a:p>
        </p:txBody>
      </p:sp>
    </p:spTree>
    <p:extLst>
      <p:ext uri="{BB962C8B-B14F-4D97-AF65-F5344CB8AC3E}">
        <p14:creationId xmlns:p14="http://schemas.microsoft.com/office/powerpoint/2010/main" xmlns="" val="2274118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282" y="49390"/>
            <a:ext cx="8102134"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a:t>
            </a:r>
            <a:r>
              <a:rPr kumimoji="0" lang="en-US" sz="4000" b="0"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density,</a:t>
            </a:r>
            <a:r>
              <a:rPr kumimoji="0" lang="en-US" sz="4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4000" b="0"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saturation</a:t>
            </a:r>
            <a:r>
              <a:rPr kumimoji="0" lang="en-US" sz="4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and </a:t>
            </a:r>
            <a:r>
              <a:rPr kumimoji="0" lang="en-US" sz="4000" b="0"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shear strength </a:t>
            </a:r>
            <a:r>
              <a:rPr kumimoji="0" lang="en-US" sz="4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parameters of the materials forming the slope affect the failure mode and the calculated factor of safety (FS) against sliding. These parameters are generally based on laboratory tests. Field practices and construction procedures are often not completely simulated in the laboratory for various reasons.</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697107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416"/>
            <a:ext cx="7620000" cy="1143000"/>
          </a:xfrm>
        </p:spPr>
        <p:txBody>
          <a:bodyPr/>
          <a:lstStyle/>
          <a:p>
            <a:r>
              <a:rPr lang="en-IN" b="1" u="sng" dirty="0"/>
              <a:t>References</a:t>
            </a:r>
          </a:p>
        </p:txBody>
      </p:sp>
      <p:sp>
        <p:nvSpPr>
          <p:cNvPr id="3" name="Content Placeholder 2"/>
          <p:cNvSpPr>
            <a:spLocks noGrp="1"/>
          </p:cNvSpPr>
          <p:nvPr>
            <p:ph idx="1"/>
          </p:nvPr>
        </p:nvSpPr>
        <p:spPr>
          <a:xfrm>
            <a:off x="179512" y="836712"/>
            <a:ext cx="8352928" cy="6192688"/>
          </a:xfrm>
        </p:spPr>
        <p:txBody>
          <a:bodyPr>
            <a:noAutofit/>
          </a:bodyPr>
          <a:lstStyle/>
          <a:p>
            <a:r>
              <a:rPr lang="en-IN" sz="2000" dirty="0" smtClean="0"/>
              <a:t>1. </a:t>
            </a:r>
            <a:r>
              <a:rPr lang="en-IN" sz="2000" dirty="0" err="1"/>
              <a:t>Bieniawski</a:t>
            </a:r>
            <a:r>
              <a:rPr lang="en-IN" sz="2000" dirty="0"/>
              <a:t>, Z.T. (1984), “Input Parameters in Mining”, Rock Mechanics Design in Mining and </a:t>
            </a:r>
            <a:r>
              <a:rPr lang="en-IN" sz="2000" dirty="0" err="1"/>
              <a:t>Tunneling</a:t>
            </a:r>
            <a:r>
              <a:rPr lang="en-IN" sz="2000" dirty="0"/>
              <a:t>, A.A. </a:t>
            </a:r>
            <a:r>
              <a:rPr lang="en-IN" sz="2000" dirty="0" err="1"/>
              <a:t>Balkema</a:t>
            </a:r>
            <a:r>
              <a:rPr lang="en-IN" sz="2000" dirty="0"/>
              <a:t>, Netherland, Edition-8, pp.55-92</a:t>
            </a:r>
            <a:r>
              <a:rPr lang="en-IN" sz="2000" dirty="0" smtClean="0"/>
              <a:t>.</a:t>
            </a:r>
            <a:r>
              <a:rPr lang="en-IN" sz="2000" dirty="0"/>
              <a:t> </a:t>
            </a:r>
          </a:p>
          <a:p>
            <a:r>
              <a:rPr lang="en-IN" sz="2000" dirty="0" smtClean="0"/>
              <a:t>2. </a:t>
            </a:r>
            <a:r>
              <a:rPr lang="en-IN" sz="2000" dirty="0"/>
              <a:t>Call, R. D. &amp; </a:t>
            </a:r>
            <a:r>
              <a:rPr lang="en-IN" sz="2000" dirty="0" err="1"/>
              <a:t>Savely</a:t>
            </a:r>
            <a:r>
              <a:rPr lang="en-IN" sz="2000" dirty="0"/>
              <a:t>, J. P. (1990), “Open Pit Rock Mechanics”, In Surface Mining, 2</a:t>
            </a:r>
            <a:r>
              <a:rPr lang="en-IN" sz="2000" baseline="30000" dirty="0"/>
              <a:t>nd</a:t>
            </a:r>
            <a:r>
              <a:rPr lang="en-IN" sz="2000" dirty="0"/>
              <a:t> Edition (ed. B. A. Kennedy), Society for Mining, Metallurgy and Exploration, Inc., pp. 860-882</a:t>
            </a:r>
            <a:r>
              <a:rPr lang="en-IN" sz="2000" dirty="0" smtClean="0"/>
              <a:t>.</a:t>
            </a:r>
            <a:r>
              <a:rPr lang="en-IN" sz="2000" dirty="0"/>
              <a:t> </a:t>
            </a:r>
          </a:p>
          <a:p>
            <a:r>
              <a:rPr lang="en-IN" sz="2000" dirty="0"/>
              <a:t>3</a:t>
            </a:r>
            <a:r>
              <a:rPr lang="en-IN" sz="2000" dirty="0" smtClean="0"/>
              <a:t>. </a:t>
            </a:r>
            <a:r>
              <a:rPr lang="en-IN" sz="2000" dirty="0"/>
              <a:t>Call, R. D., Nicholas, D.E. &amp; </a:t>
            </a:r>
            <a:r>
              <a:rPr lang="en-IN" sz="2000" dirty="0" err="1"/>
              <a:t>Savely</a:t>
            </a:r>
            <a:r>
              <a:rPr lang="en-IN" sz="2000" dirty="0"/>
              <a:t>, J.P. (1976), “</a:t>
            </a:r>
            <a:r>
              <a:rPr lang="en-IN" sz="2000" dirty="0" err="1"/>
              <a:t>Aitik</a:t>
            </a:r>
            <a:r>
              <a:rPr lang="en-IN" sz="2000" dirty="0"/>
              <a:t> Slope Stability Study”, </a:t>
            </a:r>
            <a:r>
              <a:rPr lang="en-IN" sz="2000" dirty="0" err="1"/>
              <a:t>Pincock</a:t>
            </a:r>
            <a:r>
              <a:rPr lang="en-IN" sz="2000" dirty="0"/>
              <a:t>, Allen &amp; Holt, Inc. Report to Boliden </a:t>
            </a:r>
            <a:r>
              <a:rPr lang="en-IN" sz="2000" dirty="0" err="1"/>
              <a:t>Aktiebolag</a:t>
            </a:r>
            <a:r>
              <a:rPr lang="en-IN" sz="2000" dirty="0"/>
              <a:t>, </a:t>
            </a:r>
            <a:r>
              <a:rPr lang="en-IN" sz="2000" dirty="0" err="1"/>
              <a:t>Gallivare</a:t>
            </a:r>
            <a:r>
              <a:rPr lang="en-IN" sz="2000" dirty="0"/>
              <a:t>, Sweden</a:t>
            </a:r>
            <a:r>
              <a:rPr lang="en-IN" sz="2000" dirty="0" smtClean="0"/>
              <a:t>.</a:t>
            </a:r>
          </a:p>
          <a:p>
            <a:r>
              <a:rPr lang="en-IN" sz="2000" dirty="0" smtClean="0"/>
              <a:t>4. </a:t>
            </a:r>
            <a:r>
              <a:rPr lang="en-IN" sz="2000" dirty="0" err="1"/>
              <a:t>Enver</a:t>
            </a:r>
            <a:r>
              <a:rPr lang="en-IN" sz="2000" dirty="0"/>
              <a:t> H. MANDZIC, ‘Mine water risk in open pit slope stability’, mine water and environment, </a:t>
            </a:r>
            <a:r>
              <a:rPr lang="en-IN" sz="2000" dirty="0" err="1"/>
              <a:t>vol</a:t>
            </a:r>
            <a:r>
              <a:rPr lang="en-IN" sz="2000" dirty="0"/>
              <a:t> 11, no.4, </a:t>
            </a:r>
            <a:r>
              <a:rPr lang="en-IN" sz="2000" dirty="0" err="1"/>
              <a:t>dec.</a:t>
            </a:r>
            <a:r>
              <a:rPr lang="en-IN" sz="2000" dirty="0"/>
              <a:t> 1992, </a:t>
            </a:r>
            <a:r>
              <a:rPr lang="en-IN" sz="2000" dirty="0" err="1"/>
              <a:t>pp</a:t>
            </a:r>
            <a:r>
              <a:rPr lang="en-IN" sz="2000" dirty="0"/>
              <a:t> 35-42</a:t>
            </a:r>
          </a:p>
          <a:p>
            <a:r>
              <a:rPr lang="en-IN" sz="2000" dirty="0" smtClean="0"/>
              <a:t>5. </a:t>
            </a:r>
            <a:r>
              <a:rPr lang="en-IN" sz="2000" dirty="0"/>
              <a:t>GEO-SLOPE International Ltd. (2002) SLOPE/W User’s guide for Slope Stability Analysis.  Version 5., Calgary, Alta., Canada.</a:t>
            </a:r>
          </a:p>
          <a:p>
            <a:r>
              <a:rPr lang="en-IN" sz="2000" dirty="0" smtClean="0"/>
              <a:t>6. </a:t>
            </a:r>
            <a:r>
              <a:rPr lang="en-IN" sz="2000" dirty="0"/>
              <a:t>GEO-SLOPE International Ltd. (2002) VADOSE/W User’s guide for finite element seepage analysis. Version 5., Calgary, Alta., Canada</a:t>
            </a:r>
          </a:p>
          <a:p>
            <a:r>
              <a:rPr lang="en-IN" sz="2000" dirty="0"/>
              <a:t>7</a:t>
            </a:r>
            <a:r>
              <a:rPr lang="en-IN" sz="2000" dirty="0" smtClean="0"/>
              <a:t>. </a:t>
            </a:r>
            <a:r>
              <a:rPr lang="en-IN" sz="2000" dirty="0" err="1"/>
              <a:t>Hoek</a:t>
            </a:r>
            <a:r>
              <a:rPr lang="en-IN" sz="2000" dirty="0"/>
              <a:t>, E. (1970), “Estimating the Stability of Excavated Slopes in Opencast Mines”, Trans. </a:t>
            </a:r>
            <a:r>
              <a:rPr lang="en-IN" sz="2000" dirty="0" err="1"/>
              <a:t>Instn</a:t>
            </a:r>
            <a:r>
              <a:rPr lang="en-IN" sz="2000" dirty="0"/>
              <a:t>. Min. Metall. (Sect. A: Min. industry), 79, pp. A109-A132</a:t>
            </a:r>
            <a:r>
              <a:rPr lang="en-IN" sz="2000" dirty="0" smtClean="0"/>
              <a:t>.</a:t>
            </a:r>
            <a:endParaRPr lang="en-IN" sz="2000" dirty="0"/>
          </a:p>
          <a:p>
            <a:endParaRPr lang="en-IN" sz="2000" dirty="0"/>
          </a:p>
        </p:txBody>
      </p:sp>
    </p:spTree>
    <p:extLst>
      <p:ext uri="{BB962C8B-B14F-4D97-AF65-F5344CB8AC3E}">
        <p14:creationId xmlns:p14="http://schemas.microsoft.com/office/powerpoint/2010/main" xmlns="" val="16288345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613264"/>
            <a:ext cx="7704856" cy="3170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1D1B11"/>
                </a:solidFill>
                <a:ea typeface="Calibri" pitchFamily="34" charset="0"/>
                <a:cs typeface="Times New Roman" pitchFamily="18" charset="0"/>
              </a:rPr>
              <a:t>8</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a:t>
            </a:r>
            <a:r>
              <a:rPr kumimoji="0" lang="en-US" sz="2000" b="0" i="0" u="none" strike="noStrike" cap="none" normalizeH="0" baseline="0" dirty="0" err="1" smtClean="0">
                <a:ln>
                  <a:noFill/>
                </a:ln>
                <a:solidFill>
                  <a:srgbClr val="1D1B11"/>
                </a:solidFill>
                <a:effectLst/>
                <a:ea typeface="Calibri" pitchFamily="34" charset="0"/>
                <a:cs typeface="Times New Roman" pitchFamily="18" charset="0"/>
              </a:rPr>
              <a:t>Mandzic</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EH, Rainwater inflow influence on open pit rock slope activities, Proc. Of 31</a:t>
            </a:r>
            <a:r>
              <a:rPr kumimoji="0" lang="en-US" sz="2000" b="0" i="0" u="none" strike="noStrike" cap="none" normalizeH="0" baseline="30000" dirty="0" smtClean="0">
                <a:ln>
                  <a:noFill/>
                </a:ln>
                <a:solidFill>
                  <a:srgbClr val="1D1B11"/>
                </a:solidFill>
                <a:effectLst/>
                <a:ea typeface="Calibri" pitchFamily="34" charset="0"/>
                <a:cs typeface="Times New Roman" pitchFamily="18" charset="0"/>
              </a:rPr>
              <a:t>st</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U.S Symposium, rock mechanics </a:t>
            </a:r>
            <a:r>
              <a:rPr kumimoji="0" lang="en-US" sz="2000" b="0" i="0" u="none" strike="noStrike" cap="none" normalizeH="0" baseline="0" dirty="0" err="1" smtClean="0">
                <a:ln>
                  <a:noFill/>
                </a:ln>
                <a:solidFill>
                  <a:srgbClr val="1D1B11"/>
                </a:solidFill>
                <a:effectLst/>
                <a:ea typeface="Calibri" pitchFamily="34" charset="0"/>
                <a:cs typeface="Times New Roman" pitchFamily="18" charset="0"/>
              </a:rPr>
              <a:t>constribution</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and </a:t>
            </a:r>
            <a:r>
              <a:rPr kumimoji="0" lang="en-US" sz="2000" b="0" i="0" u="none" strike="noStrike" cap="none" normalizeH="0" baseline="0" dirty="0" err="1" smtClean="0">
                <a:ln>
                  <a:noFill/>
                </a:ln>
                <a:solidFill>
                  <a:srgbClr val="1D1B11"/>
                </a:solidFill>
                <a:effectLst/>
                <a:ea typeface="Calibri" pitchFamily="34" charset="0"/>
                <a:cs typeface="Times New Roman" pitchFamily="18" charset="0"/>
              </a:rPr>
              <a:t>challinges</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Golden USA, </a:t>
            </a:r>
            <a:r>
              <a:rPr kumimoji="0" lang="en-US" sz="2000" b="0" i="0" u="none" strike="noStrike" cap="none" normalizeH="0" baseline="0" dirty="0" err="1" smtClean="0">
                <a:ln>
                  <a:noFill/>
                </a:ln>
                <a:solidFill>
                  <a:srgbClr val="1D1B11"/>
                </a:solidFill>
                <a:effectLst/>
                <a:ea typeface="Calibri" pitchFamily="34" charset="0"/>
                <a:cs typeface="Times New Roman" pitchFamily="18" charset="0"/>
              </a:rPr>
              <a:t>pp</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737-742 (1990).</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1D1B11"/>
                </a:solidFill>
                <a:ea typeface="Calibri" pitchFamily="34" charset="0"/>
                <a:cs typeface="Times New Roman" pitchFamily="18" charset="0"/>
              </a:rPr>
              <a:t>9</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a:t>
            </a:r>
            <a:r>
              <a:rPr kumimoji="0" lang="en-US" sz="2000" b="0" i="0" u="none" strike="noStrike" cap="none" normalizeH="0" baseline="0" dirty="0" err="1" smtClean="0">
                <a:ln>
                  <a:noFill/>
                </a:ln>
                <a:solidFill>
                  <a:srgbClr val="1D1B11"/>
                </a:solidFill>
                <a:effectLst/>
                <a:ea typeface="Calibri" pitchFamily="34" charset="0"/>
                <a:cs typeface="Times New Roman" pitchFamily="18" charset="0"/>
              </a:rPr>
              <a:t>Mandzic</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EH, Stability of unstable final slope in deep iron mine, Proc. Of 5</a:t>
            </a:r>
            <a:r>
              <a:rPr kumimoji="0" lang="en-US" sz="2000" b="0" i="0" u="none" strike="noStrike" cap="none" normalizeH="0" baseline="30000" dirty="0" smtClean="0">
                <a:ln>
                  <a:noFill/>
                </a:ln>
                <a:solidFill>
                  <a:srgbClr val="1D1B11"/>
                </a:solidFill>
                <a:effectLst/>
                <a:ea typeface="Calibri" pitchFamily="34" charset="0"/>
                <a:cs typeface="Times New Roman" pitchFamily="18" charset="0"/>
              </a:rPr>
              <a:t>th</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Int. </a:t>
            </a:r>
            <a:r>
              <a:rPr kumimoji="0" lang="en-US" sz="2000" b="0" i="0" u="none" strike="noStrike" cap="none" normalizeH="0" baseline="0" dirty="0" err="1" smtClean="0">
                <a:ln>
                  <a:noFill/>
                </a:ln>
                <a:solidFill>
                  <a:srgbClr val="1D1B11"/>
                </a:solidFill>
                <a:effectLst/>
                <a:ea typeface="Calibri" pitchFamily="34" charset="0"/>
                <a:cs typeface="Times New Roman" pitchFamily="18" charset="0"/>
              </a:rPr>
              <a:t>Symp</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On landslide, Lausanne, </a:t>
            </a:r>
            <a:r>
              <a:rPr kumimoji="0" lang="en-US" sz="2000" b="0" i="0" u="none" strike="noStrike" cap="none" normalizeH="0" baseline="0" dirty="0" err="1" smtClean="0">
                <a:ln>
                  <a:noFill/>
                </a:ln>
                <a:solidFill>
                  <a:srgbClr val="1D1B11"/>
                </a:solidFill>
                <a:effectLst/>
                <a:ea typeface="Calibri" pitchFamily="34" charset="0"/>
                <a:cs typeface="Times New Roman" pitchFamily="18" charset="0"/>
              </a:rPr>
              <a:t>pp</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455-459 (1988).</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1B11"/>
                </a:solidFill>
                <a:effectLst/>
                <a:ea typeface="Calibri" pitchFamily="34" charset="0"/>
                <a:cs typeface="Times New Roman" pitchFamily="18" charset="0"/>
              </a:rPr>
              <a:t>10. Fernandez r </a:t>
            </a:r>
            <a:r>
              <a:rPr kumimoji="0" lang="en-US" sz="2000" b="0" i="0" u="none" strike="noStrike" cap="none" normalizeH="0" baseline="0" dirty="0" err="1" smtClean="0">
                <a:ln>
                  <a:noFill/>
                </a:ln>
                <a:solidFill>
                  <a:srgbClr val="1D1B11"/>
                </a:solidFill>
                <a:effectLst/>
                <a:ea typeface="Calibri" pitchFamily="34" charset="0"/>
                <a:cs typeface="Times New Roman" pitchFamily="18" charset="0"/>
              </a:rPr>
              <a:t>rubio</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‘water problem in Spanish coal mining’ international journal of mine water, vol. 5 (3), </a:t>
            </a:r>
            <a:r>
              <a:rPr kumimoji="0" lang="en-US" sz="2000" b="0" i="0" u="none" strike="noStrike" cap="none" normalizeH="0" baseline="0" dirty="0" err="1" smtClean="0">
                <a:ln>
                  <a:noFill/>
                </a:ln>
                <a:solidFill>
                  <a:srgbClr val="1D1B11"/>
                </a:solidFill>
                <a:effectLst/>
                <a:ea typeface="Calibri" pitchFamily="34" charset="0"/>
                <a:cs typeface="Times New Roman" pitchFamily="18" charset="0"/>
              </a:rPr>
              <a:t>pp</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13-28, (1986)</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D1B11"/>
                </a:solidFill>
                <a:effectLst/>
                <a:ea typeface="Calibri" pitchFamily="34" charset="0"/>
                <a:cs typeface="Times New Roman" pitchFamily="18" charset="0"/>
              </a:rPr>
              <a:t>11. V.K Singh, Slope Stability Division, Central Mining Research Institute (CMRI), “Slope Design of a Lumpy Chromite Ore Mine, </a:t>
            </a:r>
            <a:r>
              <a:rPr kumimoji="0" lang="en-US" sz="2000" b="0" i="0" u="none" strike="noStrike" cap="none" normalizeH="0" baseline="0" dirty="0" err="1" smtClean="0">
                <a:ln>
                  <a:noFill/>
                </a:ln>
                <a:solidFill>
                  <a:srgbClr val="1D1B11"/>
                </a:solidFill>
                <a:effectLst/>
                <a:ea typeface="Calibri" pitchFamily="34" charset="0"/>
                <a:cs typeface="Times New Roman" pitchFamily="18" charset="0"/>
              </a:rPr>
              <a:t>Sukinda</a:t>
            </a:r>
            <a:r>
              <a:rPr kumimoji="0" lang="en-US" sz="2000" b="0" i="0" u="none" strike="noStrike" cap="none" normalizeH="0" baseline="0" dirty="0" smtClean="0">
                <a:ln>
                  <a:noFill/>
                </a:ln>
                <a:solidFill>
                  <a:srgbClr val="1D1B11"/>
                </a:solidFill>
                <a:effectLst/>
                <a:ea typeface="Calibri" pitchFamily="34" charset="0"/>
                <a:cs typeface="Times New Roman" pitchFamily="18" charset="0"/>
              </a:rPr>
              <a:t>, Orissa, India” (2005).</a:t>
            </a:r>
            <a:endParaRPr kumimoji="0" 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xmlns="" val="41066975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0756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Causes of slope failure</a:t>
            </a:r>
            <a:endParaRPr lang="en-IN" b="1" u="sng" dirty="0"/>
          </a:p>
        </p:txBody>
      </p:sp>
      <p:sp>
        <p:nvSpPr>
          <p:cNvPr id="3" name="Content Placeholder 2"/>
          <p:cNvSpPr>
            <a:spLocks noGrp="1"/>
          </p:cNvSpPr>
          <p:nvPr>
            <p:ph idx="1"/>
          </p:nvPr>
        </p:nvSpPr>
        <p:spPr/>
        <p:txBody>
          <a:bodyPr>
            <a:normAutofit/>
          </a:bodyPr>
          <a:lstStyle/>
          <a:p>
            <a:r>
              <a:rPr lang="en-IN" sz="3600" dirty="0" smtClean="0"/>
              <a:t> 1. Gravitational force</a:t>
            </a:r>
          </a:p>
          <a:p>
            <a:r>
              <a:rPr lang="en-IN" sz="3600" dirty="0" smtClean="0"/>
              <a:t> 2. Force due of seepage of Water</a:t>
            </a:r>
          </a:p>
          <a:p>
            <a:r>
              <a:rPr lang="en-IN" sz="3600" dirty="0" smtClean="0"/>
              <a:t> 3. Erosion of the surface of the slopes due to flowing water</a:t>
            </a:r>
          </a:p>
          <a:p>
            <a:r>
              <a:rPr lang="en-IN" sz="3600" dirty="0" smtClean="0"/>
              <a:t> 4. The sudden lowering of water due to   a slope </a:t>
            </a:r>
          </a:p>
          <a:p>
            <a:r>
              <a:rPr lang="en-IN" sz="3600" dirty="0" smtClean="0"/>
              <a:t>5. Forces due to earthquakes.</a:t>
            </a:r>
          </a:p>
          <a:p>
            <a:endParaRPr lang="en-IN" dirty="0"/>
          </a:p>
        </p:txBody>
      </p:sp>
    </p:spTree>
    <p:extLst>
      <p:ext uri="{BB962C8B-B14F-4D97-AF65-F5344CB8AC3E}">
        <p14:creationId xmlns:p14="http://schemas.microsoft.com/office/powerpoint/2010/main" xmlns="" val="444294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Objectives</a:t>
            </a:r>
            <a:endParaRPr lang="en-IN" b="1" u="sng" dirty="0"/>
          </a:p>
        </p:txBody>
      </p:sp>
      <p:sp>
        <p:nvSpPr>
          <p:cNvPr id="3" name="Content Placeholder 2"/>
          <p:cNvSpPr>
            <a:spLocks noGrp="1"/>
          </p:cNvSpPr>
          <p:nvPr>
            <p:ph idx="1"/>
          </p:nvPr>
        </p:nvSpPr>
        <p:spPr/>
        <p:txBody>
          <a:bodyPr>
            <a:normAutofit/>
          </a:bodyPr>
          <a:lstStyle/>
          <a:p>
            <a:r>
              <a:rPr lang="en-IN" sz="3600" dirty="0" smtClean="0"/>
              <a:t>1. Finding endangered areas with respect to the ground water table.</a:t>
            </a:r>
          </a:p>
          <a:p>
            <a:r>
              <a:rPr lang="en-IN" sz="3600" dirty="0" smtClean="0"/>
              <a:t>2. Designing of optimal slopes with regard to safety, reliability and economics.</a:t>
            </a:r>
          </a:p>
          <a:p>
            <a:r>
              <a:rPr lang="en-IN" sz="3600" dirty="0" smtClean="0"/>
              <a:t>3. Finding level of drainage system required in mine.</a:t>
            </a:r>
            <a:endParaRPr lang="en-IN" sz="3600" dirty="0"/>
          </a:p>
        </p:txBody>
      </p:sp>
    </p:spTree>
    <p:extLst>
      <p:ext uri="{BB962C8B-B14F-4D97-AF65-F5344CB8AC3E}">
        <p14:creationId xmlns:p14="http://schemas.microsoft.com/office/powerpoint/2010/main" xmlns="" val="918520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Background</a:t>
            </a:r>
            <a:endParaRPr lang="en-IN" b="1" u="sng" dirty="0"/>
          </a:p>
        </p:txBody>
      </p:sp>
      <p:sp>
        <p:nvSpPr>
          <p:cNvPr id="3" name="Content Placeholder 2"/>
          <p:cNvSpPr>
            <a:spLocks noGrp="1"/>
          </p:cNvSpPr>
          <p:nvPr>
            <p:ph idx="1"/>
          </p:nvPr>
        </p:nvSpPr>
        <p:spPr>
          <a:xfrm>
            <a:off x="323528" y="1268760"/>
            <a:ext cx="7620000" cy="4800600"/>
          </a:xfrm>
        </p:spPr>
        <p:txBody>
          <a:bodyPr>
            <a:noAutofit/>
          </a:bodyPr>
          <a:lstStyle/>
          <a:p>
            <a:pPr marL="114300" indent="0">
              <a:buNone/>
            </a:pPr>
            <a:r>
              <a:rPr lang="en-US" sz="3200" dirty="0" smtClean="0"/>
              <a:t>1. The project area selected is </a:t>
            </a:r>
            <a:endParaRPr lang="en-IN" sz="3200" dirty="0"/>
          </a:p>
          <a:p>
            <a:pPr marL="0" indent="0">
              <a:buNone/>
            </a:pPr>
            <a:r>
              <a:rPr lang="en-IN" sz="3200" dirty="0"/>
              <a:t> lumpy chromite mine of M/s Jindal Stainless </a:t>
            </a:r>
            <a:r>
              <a:rPr lang="en-IN" sz="3200" dirty="0" err="1" smtClean="0"/>
              <a:t>Ltd.The</a:t>
            </a:r>
            <a:r>
              <a:rPr lang="en-IN" sz="3200" dirty="0" smtClean="0"/>
              <a:t> </a:t>
            </a:r>
            <a:r>
              <a:rPr lang="en-IN" sz="3200" dirty="0"/>
              <a:t>mine is situated in Orissa state of India</a:t>
            </a:r>
            <a:r>
              <a:rPr lang="en-IN" sz="3200" dirty="0" smtClean="0"/>
              <a:t>.</a:t>
            </a:r>
          </a:p>
          <a:p>
            <a:pPr marL="0" indent="0">
              <a:buNone/>
            </a:pPr>
            <a:r>
              <a:rPr lang="en-IN" sz="3200" dirty="0" smtClean="0"/>
              <a:t> </a:t>
            </a:r>
            <a:endParaRPr lang="en-IN" sz="3200" dirty="0"/>
          </a:p>
          <a:p>
            <a:pPr marL="0" indent="0">
              <a:buNone/>
            </a:pPr>
            <a:r>
              <a:rPr lang="en-IN" sz="3200" dirty="0" smtClean="0"/>
              <a:t>2. The most </a:t>
            </a:r>
            <a:r>
              <a:rPr lang="en-IN" sz="3200" dirty="0"/>
              <a:t>likely geo-mining condition of the mine will be the water table up to 135 </a:t>
            </a:r>
            <a:r>
              <a:rPr lang="en-IN" sz="3200" dirty="0" err="1"/>
              <a:t>mRL</a:t>
            </a:r>
            <a:r>
              <a:rPr lang="en-IN" sz="3200" dirty="0"/>
              <a:t> depth because the water table will be most likely below this level with proper drainage and mining itself.</a:t>
            </a:r>
          </a:p>
        </p:txBody>
      </p:sp>
    </p:spTree>
    <p:extLst>
      <p:ext uri="{BB962C8B-B14F-4D97-AF65-F5344CB8AC3E}">
        <p14:creationId xmlns:p14="http://schemas.microsoft.com/office/powerpoint/2010/main" xmlns="" val="4140540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Background cont.</a:t>
            </a:r>
            <a:endParaRPr lang="en-IN" b="1" u="sng" dirty="0"/>
          </a:p>
        </p:txBody>
      </p:sp>
      <p:sp>
        <p:nvSpPr>
          <p:cNvPr id="3" name="Content Placeholder 2"/>
          <p:cNvSpPr>
            <a:spLocks noGrp="1"/>
          </p:cNvSpPr>
          <p:nvPr>
            <p:ph idx="1"/>
          </p:nvPr>
        </p:nvSpPr>
        <p:spPr>
          <a:xfrm>
            <a:off x="457200" y="1556792"/>
            <a:ext cx="7620000" cy="4800600"/>
          </a:xfrm>
        </p:spPr>
        <p:txBody>
          <a:bodyPr>
            <a:normAutofit/>
          </a:bodyPr>
          <a:lstStyle/>
          <a:p>
            <a:r>
              <a:rPr lang="en-US" sz="3200" dirty="0" smtClean="0"/>
              <a:t>3. </a:t>
            </a:r>
            <a:r>
              <a:rPr lang="en-IN" sz="3200" dirty="0"/>
              <a:t>If the slope is not provided with the proper drainage i.e. the slope mass is in </a:t>
            </a:r>
            <a:r>
              <a:rPr lang="en-IN" sz="3200" dirty="0" err="1"/>
              <a:t>undrained</a:t>
            </a:r>
            <a:r>
              <a:rPr lang="en-IN" sz="3200" dirty="0"/>
              <a:t> condition then the water table may rise to 150 </a:t>
            </a:r>
            <a:r>
              <a:rPr lang="en-IN" sz="3200" dirty="0" err="1"/>
              <a:t>mRL</a:t>
            </a:r>
            <a:r>
              <a:rPr lang="en-IN" sz="3200" dirty="0"/>
              <a:t>. </a:t>
            </a:r>
            <a:endParaRPr lang="en-IN" sz="3200" dirty="0" smtClean="0"/>
          </a:p>
          <a:p>
            <a:r>
              <a:rPr lang="en-US" sz="3200" dirty="0" smtClean="0"/>
              <a:t>4. </a:t>
            </a:r>
            <a:r>
              <a:rPr lang="en-IN" sz="3200" dirty="0" smtClean="0"/>
              <a:t>The </a:t>
            </a:r>
            <a:r>
              <a:rPr lang="en-IN" sz="3200" dirty="0"/>
              <a:t>average rainfall in the area is about 900 mm/ annum. About 90% of the precipitation in the valley escapes as surface run </a:t>
            </a:r>
            <a:r>
              <a:rPr lang="en-IN" sz="3200" dirty="0" smtClean="0"/>
              <a:t>off</a:t>
            </a:r>
            <a:r>
              <a:rPr lang="en-IN" sz="3200" dirty="0"/>
              <a:t> </a:t>
            </a:r>
            <a:r>
              <a:rPr lang="en-IN" sz="3200" dirty="0" smtClean="0"/>
              <a:t>so there is negligible effect of rain water on the FOS.</a:t>
            </a:r>
            <a:endParaRPr lang="en-IN" sz="3200" dirty="0"/>
          </a:p>
        </p:txBody>
      </p:sp>
    </p:spTree>
    <p:extLst>
      <p:ext uri="{BB962C8B-B14F-4D97-AF65-F5344CB8AC3E}">
        <p14:creationId xmlns:p14="http://schemas.microsoft.com/office/powerpoint/2010/main" xmlns="" val="3164023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Scope of analysis</a:t>
            </a:r>
            <a:endParaRPr lang="en-IN" b="1" u="sng" dirty="0"/>
          </a:p>
        </p:txBody>
      </p:sp>
      <p:sp>
        <p:nvSpPr>
          <p:cNvPr id="3" name="Content Placeholder 2"/>
          <p:cNvSpPr>
            <a:spLocks noGrp="1"/>
          </p:cNvSpPr>
          <p:nvPr>
            <p:ph idx="1"/>
          </p:nvPr>
        </p:nvSpPr>
        <p:spPr/>
        <p:txBody>
          <a:bodyPr>
            <a:normAutofit/>
          </a:bodyPr>
          <a:lstStyle/>
          <a:p>
            <a:r>
              <a:rPr lang="en-IN" sz="2400" dirty="0" smtClean="0"/>
              <a:t>1. The above objectives could only be reached if acted upon with a planned approach. The first step towards a goal always starts with knowing everything about it.</a:t>
            </a:r>
          </a:p>
          <a:p>
            <a:endParaRPr lang="en-IN" sz="2400" dirty="0" smtClean="0"/>
          </a:p>
          <a:p>
            <a:r>
              <a:rPr lang="en-IN" sz="2400" dirty="0" smtClean="0"/>
              <a:t>2. Thus I began with the literature review. The books, journals, papers proved a rich source of knowledge in this regard and were thoroughly studied and learned.</a:t>
            </a:r>
          </a:p>
          <a:p>
            <a:endParaRPr lang="en-IN" sz="2400" dirty="0" smtClean="0"/>
          </a:p>
          <a:p>
            <a:r>
              <a:rPr lang="en-IN" sz="2400" dirty="0" smtClean="0"/>
              <a:t>3. This was followed by collection of the data and then input this data into the slope/w software to find out the various FOS  for various ground water level present there.  </a:t>
            </a:r>
            <a:endParaRPr lang="en-IN" sz="2400" dirty="0"/>
          </a:p>
        </p:txBody>
      </p:sp>
    </p:spTree>
    <p:extLst>
      <p:ext uri="{BB962C8B-B14F-4D97-AF65-F5344CB8AC3E}">
        <p14:creationId xmlns:p14="http://schemas.microsoft.com/office/powerpoint/2010/main" xmlns="" val="8900163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TotalTime>
  <Words>1803</Words>
  <Application>Microsoft Office PowerPoint</Application>
  <PresentationFormat>On-screen Show (4:3)</PresentationFormat>
  <Paragraphs>191</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42</vt:i4>
      </vt:variant>
    </vt:vector>
  </HeadingPairs>
  <TitlesOfParts>
    <vt:vector size="43" baseType="lpstr">
      <vt:lpstr>Adjacency</vt:lpstr>
      <vt:lpstr>Slide 1</vt:lpstr>
      <vt:lpstr>Mine water risk in open pit slope stability</vt:lpstr>
      <vt:lpstr>Introduction</vt:lpstr>
      <vt:lpstr>Slide 4</vt:lpstr>
      <vt:lpstr>Causes of slope failure</vt:lpstr>
      <vt:lpstr>Objectives</vt:lpstr>
      <vt:lpstr>Background</vt:lpstr>
      <vt:lpstr>Background cont.</vt:lpstr>
      <vt:lpstr>Scope of analysis</vt:lpstr>
      <vt:lpstr>The role of water in slope stability</vt:lpstr>
      <vt:lpstr>Continue...</vt:lpstr>
      <vt:lpstr>Flow chart</vt:lpstr>
      <vt:lpstr>Literature review</vt:lpstr>
      <vt:lpstr>Mine water problem in open pit slope stability </vt:lpstr>
      <vt:lpstr>General aspect of mine water influence on slope stability</vt:lpstr>
      <vt:lpstr>Method for pit slope stability assesment</vt:lpstr>
      <vt:lpstr>Limit equilibrium principles</vt:lpstr>
      <vt:lpstr>Slide 18</vt:lpstr>
      <vt:lpstr>Slide 19</vt:lpstr>
      <vt:lpstr>Slide 20</vt:lpstr>
      <vt:lpstr>Methods that use limit equilibrium principle</vt:lpstr>
      <vt:lpstr>Difference between all 5 methods</vt:lpstr>
      <vt:lpstr>Summary of LE methods (Abramson et at. 2002, Nash 1987)</vt:lpstr>
      <vt:lpstr>Water problem in open cast mining</vt:lpstr>
      <vt:lpstr>Slide 25</vt:lpstr>
      <vt:lpstr>Factor of safety related to different slope condition  ( Hoek and Bray,1981)</vt:lpstr>
      <vt:lpstr>Study area</vt:lpstr>
      <vt:lpstr>Geo-Technical properties of study area </vt:lpstr>
      <vt:lpstr>Dimension &amp; Characterization of ultimate pit slope in the study area</vt:lpstr>
      <vt:lpstr>There are three condition analysed </vt:lpstr>
      <vt:lpstr>CASE-1: DRY SLOPE </vt:lpstr>
      <vt:lpstr>Slide 32</vt:lpstr>
      <vt:lpstr>CASE-2 DRAINED CONDITION</vt:lpstr>
      <vt:lpstr>Slide 34</vt:lpstr>
      <vt:lpstr>CASE-3 UNDRAINED CONDITION </vt:lpstr>
      <vt:lpstr>Slide 36</vt:lpstr>
      <vt:lpstr>Slide 37</vt:lpstr>
      <vt:lpstr>Slide 38</vt:lpstr>
      <vt:lpstr>Conclusions and Recommendations</vt:lpstr>
      <vt:lpstr>References</vt:lpstr>
      <vt:lpstr>Slide 41</vt:lpstr>
      <vt:lpstr>Slide 42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 water risk in open pit slope stability</dc:title>
  <dc:creator>harish</dc:creator>
  <cp:lastModifiedBy>rcc</cp:lastModifiedBy>
  <cp:revision>5</cp:revision>
  <dcterms:created xsi:type="dcterms:W3CDTF">2012-05-13T21:11:05Z</dcterms:created>
  <dcterms:modified xsi:type="dcterms:W3CDTF">2018-09-12T10:39:02Z</dcterms:modified>
</cp:coreProperties>
</file>