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61" r:id="rId4"/>
    <p:sldId id="258" r:id="rId5"/>
    <p:sldId id="260" r:id="rId6"/>
    <p:sldId id="264" r:id="rId7"/>
    <p:sldId id="265" r:id="rId8"/>
    <p:sldId id="256"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12-Sep-18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12-Sep-18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smtClean="0"/>
              <a:t>Excavation work on this scale by conventional methods would require a great deal of heavy mining and earth-moving equipment. However, because of the severe climatic conditions and inhospitable nature of the region and its remoteness from principal transport routes and sources of electric power, it is possible and even advantageous to carry out such work with the help of nuclear explosions.</a:t>
            </a:r>
          </a:p>
          <a:p>
            <a:r>
              <a:rPr lang="en-US" dirty="0" smtClean="0"/>
              <a:t>By means of multiple explosions, 900 million cubic </a:t>
            </a:r>
            <a:r>
              <a:rPr lang="en-US" dirty="0" err="1" smtClean="0"/>
              <a:t>metres</a:t>
            </a:r>
            <a:r>
              <a:rPr lang="en-US" dirty="0" smtClean="0"/>
              <a:t> out of a total of 2300 million cubic </a:t>
            </a:r>
            <a:r>
              <a:rPr lang="en-US" dirty="0" err="1" smtClean="0"/>
              <a:t>metres</a:t>
            </a:r>
            <a:r>
              <a:rPr lang="en-US" dirty="0" smtClean="0"/>
              <a:t> of overburden will be displaced from the areas scheduled for mining, with an anticipated saving in costs of 1000 million </a:t>
            </a:r>
            <a:r>
              <a:rPr lang="en-US" dirty="0" err="1" smtClean="0"/>
              <a:t>roubles</a:t>
            </a:r>
            <a:r>
              <a:rPr lang="en-US" dirty="0" smtClean="0"/>
              <a:t>.</a:t>
            </a:r>
          </a:p>
          <a:p>
            <a:r>
              <a:rPr lang="en-US" dirty="0" smtClean="0"/>
              <a:t>In order to determine precisely the basic parameters of explosions in such formation a test blast with a special programme of experimentation is planned.</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1554162"/>
          </a:xfrm>
        </p:spPr>
        <p:txBody>
          <a:bodyPr>
            <a:noAutofit/>
          </a:bodyPr>
          <a:lstStyle/>
          <a:p>
            <a:pPr algn="ctr"/>
            <a:r>
              <a:rPr lang="en-US" sz="4000" dirty="0" smtClean="0"/>
              <a:t>Areas of application of nuclear devices in exploration</a:t>
            </a:r>
            <a:endParaRPr lang="en-US" sz="4000" dirty="0"/>
          </a:p>
        </p:txBody>
      </p:sp>
      <p:sp>
        <p:nvSpPr>
          <p:cNvPr id="6" name="Content Placeholder 5"/>
          <p:cNvSpPr>
            <a:spLocks noGrp="1"/>
          </p:cNvSpPr>
          <p:nvPr>
            <p:ph idx="1"/>
          </p:nvPr>
        </p:nvSpPr>
        <p:spPr>
          <a:xfrm>
            <a:off x="457200" y="2286000"/>
            <a:ext cx="8229600" cy="3840163"/>
          </a:xfrm>
        </p:spPr>
        <p:txBody>
          <a:bodyPr/>
          <a:lstStyle/>
          <a:p>
            <a:endParaRPr lang="en-US" dirty="0" smtClean="0"/>
          </a:p>
          <a:p>
            <a:r>
              <a:rPr lang="en-US" dirty="0" smtClean="0"/>
              <a:t>Creating a big hole</a:t>
            </a:r>
          </a:p>
          <a:p>
            <a:r>
              <a:rPr lang="en-US" dirty="0" smtClean="0"/>
              <a:t>Natural Gas Exploration</a:t>
            </a:r>
          </a:p>
          <a:p>
            <a:r>
              <a:rPr lang="en-US" dirty="0" smtClean="0"/>
              <a:t>Mining Oil Shale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685800"/>
            <a:ext cx="8229600" cy="5440363"/>
          </a:xfrm>
        </p:spPr>
        <p:txBody>
          <a:bodyPr/>
          <a:lstStyle/>
          <a:p>
            <a:pPr algn="ctr">
              <a:buNone/>
            </a:pPr>
            <a:r>
              <a:rPr lang="en-US" sz="3600" dirty="0" smtClean="0"/>
              <a:t>Creating a big hole</a:t>
            </a:r>
          </a:p>
          <a:p>
            <a:endParaRPr lang="en-US" dirty="0" smtClean="0"/>
          </a:p>
          <a:p>
            <a:r>
              <a:rPr lang="en-US" dirty="0" smtClean="0"/>
              <a:t>A fission explosion is a cheap source of energy. This energy is used for earth moving , subject to restriction imposed by radioactivity. The problems associated with surface explosions are much more serious as compared to u/g explosions.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15962"/>
          </a:xfrm>
        </p:spPr>
        <p:txBody>
          <a:bodyPr>
            <a:noAutofit/>
          </a:bodyPr>
          <a:lstStyle/>
          <a:p>
            <a:pPr algn="ct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3200" dirty="0" smtClean="0"/>
              <a:t/>
            </a:r>
            <a:br>
              <a:rPr lang="en-US" sz="3200" dirty="0" smtClean="0"/>
            </a:br>
            <a:r>
              <a:rPr lang="en-US" sz="2400" dirty="0" smtClean="0"/>
              <a:t> </a:t>
            </a:r>
            <a:r>
              <a:rPr lang="en-US" sz="3600" dirty="0" smtClean="0"/>
              <a:t>Mining Oil Shale</a:t>
            </a:r>
            <a:endParaRPr lang="en-US" sz="3600" dirty="0"/>
          </a:p>
        </p:txBody>
      </p:sp>
      <p:sp>
        <p:nvSpPr>
          <p:cNvPr id="6" name="Content Placeholder 5"/>
          <p:cNvSpPr>
            <a:spLocks noGrp="1"/>
          </p:cNvSpPr>
          <p:nvPr>
            <p:ph idx="1"/>
          </p:nvPr>
        </p:nvSpPr>
        <p:spPr>
          <a:xfrm>
            <a:off x="457200" y="1447800"/>
            <a:ext cx="8229600" cy="4678363"/>
          </a:xfrm>
        </p:spPr>
        <p:txBody>
          <a:bodyPr/>
          <a:lstStyle/>
          <a:p>
            <a:r>
              <a:rPr lang="en-US" dirty="0" smtClean="0"/>
              <a:t>To overcome </a:t>
            </a:r>
            <a:r>
              <a:rPr lang="en-US" smtClean="0"/>
              <a:t>the increasing </a:t>
            </a:r>
            <a:r>
              <a:rPr lang="en-US" dirty="0" smtClean="0"/>
              <a:t>prices of fuel we can convert carbon rich sedimentary rocks  known as oil shale, into liquid fuels.</a:t>
            </a:r>
          </a:p>
          <a:p>
            <a:r>
              <a:rPr lang="en-US" dirty="0" smtClean="0"/>
              <a:t>it costs a lot of energy and money to move all that rock and extract the useful stuff .  Solution: thermonuclear explosions.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Thermonuclear Devices</a:t>
            </a:r>
            <a:r>
              <a:rPr lang="en-US" sz="2000" dirty="0" smtClean="0"/>
              <a:t> </a:t>
            </a:r>
            <a:endParaRPr lang="en-US" sz="2000" dirty="0"/>
          </a:p>
        </p:txBody>
      </p:sp>
      <p:sp>
        <p:nvSpPr>
          <p:cNvPr id="3" name="Content Placeholder 2"/>
          <p:cNvSpPr>
            <a:spLocks noGrp="1"/>
          </p:cNvSpPr>
          <p:nvPr>
            <p:ph idx="1"/>
          </p:nvPr>
        </p:nvSpPr>
        <p:spPr/>
        <p:txBody>
          <a:bodyPr>
            <a:normAutofit/>
          </a:bodyPr>
          <a:lstStyle/>
          <a:p>
            <a:pPr>
              <a:buNone/>
            </a:pPr>
            <a:r>
              <a:rPr lang="en-US" dirty="0" smtClean="0"/>
              <a:t>Thermonuclear devices still required a small fission trigger but, since the thermonuclear fuel consisted of relatively cheap deuterium and lithium and produced almost no long-lived radioactive by-products, they offered the possibility of an order of magnitude decrease in both the cost of an explosive and the amount of radioactivity associated with a given total yield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dirty="0" smtClean="0"/>
              <a:t>Method of using Nuclear devices in u/g mining.</a:t>
            </a:r>
            <a:endParaRPr lang="en-US" sz="3200" dirty="0"/>
          </a:p>
        </p:txBody>
      </p:sp>
      <p:sp>
        <p:nvSpPr>
          <p:cNvPr id="3" name="Content Placeholder 2"/>
          <p:cNvSpPr>
            <a:spLocks noGrp="1"/>
          </p:cNvSpPr>
          <p:nvPr>
            <p:ph idx="1"/>
          </p:nvPr>
        </p:nvSpPr>
        <p:spPr>
          <a:xfrm>
            <a:off x="457200" y="1447800"/>
            <a:ext cx="8229600" cy="4876800"/>
          </a:xfrm>
        </p:spPr>
        <p:txBody>
          <a:bodyPr/>
          <a:lstStyle/>
          <a:p>
            <a:r>
              <a:rPr lang="en-US" dirty="0" smtClean="0"/>
              <a:t>The cost of mining operations , materials and </a:t>
            </a:r>
            <a:r>
              <a:rPr lang="en-US" dirty="0" err="1" smtClean="0"/>
              <a:t>labour</a:t>
            </a:r>
            <a:r>
              <a:rPr lang="en-US" dirty="0" smtClean="0"/>
              <a:t> in crushing is about 30% of total cost of winning.</a:t>
            </a:r>
          </a:p>
          <a:p>
            <a:r>
              <a:rPr lang="en-US" dirty="0" smtClean="0"/>
              <a:t>To reduce these costs one can use cheaper, compact and extremely powerful nuclear devices.</a:t>
            </a:r>
          </a:p>
          <a:p>
            <a:r>
              <a:rPr lang="en-US" dirty="0" smtClean="0"/>
              <a:t>A large explosion takes place, the cavity formed in the explosion caves, and the cave-in tube formed whose dimension depends upon the natural jointing of the rocks.</a:t>
            </a:r>
          </a:p>
          <a:p>
            <a:r>
              <a:rPr lang="en-US" dirty="0" smtClean="0"/>
              <a:t>This cave-in tube is filled with rock debris which can be mined by normal methods.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A smaller cave-in tube would not allow the rock beyond the tube to move for which we may need to drill holes.</a:t>
            </a:r>
          </a:p>
          <a:p>
            <a:r>
              <a:rPr lang="en-US" dirty="0" smtClean="0"/>
              <a:t>It would be more economical if very large dia. cave-in tubes are made so that caving propagates several hundred kilometers upwards. </a:t>
            </a:r>
          </a:p>
          <a:p>
            <a:r>
              <a:rPr lang="en-US" dirty="0" smtClean="0"/>
              <a:t>The fragmented ore in this case amounts to thousands of cubic </a:t>
            </a:r>
            <a:r>
              <a:rPr lang="en-US" dirty="0" err="1" smtClean="0"/>
              <a:t>metres</a:t>
            </a:r>
            <a:r>
              <a:rPr lang="en-US" dirty="0" smtClean="0"/>
              <a:t> and utilization of nuclear devices becomes profitable.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8" name="Picture Placeholder 7" descr="nukecrater.jpg"/>
          <p:cNvPicPr>
            <a:picLocks noGrp="1" noChangeAspect="1"/>
          </p:cNvPicPr>
          <p:nvPr>
            <p:ph idx="1"/>
          </p:nvPr>
        </p:nvPicPr>
        <p:blipFill>
          <a:blip r:embed="rId2"/>
          <a:stretch>
            <a:fillRect/>
          </a:stretch>
        </p:blipFill>
        <p:spPr>
          <a:xfrm>
            <a:off x="838200" y="1447801"/>
            <a:ext cx="7391400" cy="4876800"/>
          </a:xfrm>
        </p:spPr>
      </p:pic>
      <p:sp>
        <p:nvSpPr>
          <p:cNvPr id="5" name="Content Placeholder 4"/>
          <p:cNvSpPr>
            <a:spLocks noGrp="1"/>
          </p:cNvSpPr>
          <p:nvPr>
            <p:ph type="body" sz="half" idx="4294967295"/>
          </p:nvPr>
        </p:nvSpPr>
        <p:spPr>
          <a:xfrm>
            <a:off x="0" y="2828925"/>
            <a:ext cx="2209800" cy="2179638"/>
          </a:xfrm>
        </p:spPr>
        <p:txBody>
          <a:bodyPr>
            <a:normAutofit/>
          </a:bodyPr>
          <a:lstStyle/>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3200" dirty="0" smtClean="0"/>
              <a:t>Case study of use of nuclear device in o/c mining</a:t>
            </a:r>
            <a:endParaRPr lang="en-US" sz="1600" dirty="0"/>
          </a:p>
        </p:txBody>
      </p:sp>
      <p:sp>
        <p:nvSpPr>
          <p:cNvPr id="3" name="Content Placeholder 2"/>
          <p:cNvSpPr>
            <a:spLocks noGrp="1"/>
          </p:cNvSpPr>
          <p:nvPr>
            <p:ph idx="1"/>
          </p:nvPr>
        </p:nvSpPr>
        <p:spPr>
          <a:xfrm>
            <a:off x="457200" y="533400"/>
            <a:ext cx="8229600" cy="5592763"/>
          </a:xfrm>
        </p:spPr>
        <p:txBody>
          <a:bodyPr>
            <a:noAutofit/>
          </a:bodyPr>
          <a:lstStyle/>
          <a:p>
            <a:r>
              <a:rPr lang="en-US" sz="2400" dirty="0" smtClean="0"/>
              <a:t>It is planned to use groups of nuclear charges for removing the overburden from a large deposit of non-ferrous metals. </a:t>
            </a:r>
          </a:p>
          <a:p>
            <a:r>
              <a:rPr lang="en-US" sz="2400" dirty="0" smtClean="0"/>
              <a:t>The climatic, geographic and economic conditions of the region are those of extreme Northern territories, including permafrost to a depth of 650 m. </a:t>
            </a:r>
          </a:p>
          <a:p>
            <a:r>
              <a:rPr lang="en-US" sz="2400" dirty="0" smtClean="0"/>
              <a:t>The region is also characterized by frequent earthquakes and landslides.</a:t>
            </a:r>
          </a:p>
          <a:p>
            <a:r>
              <a:rPr lang="en-US" sz="2400" dirty="0" smtClean="0"/>
              <a:t>The population density is very low (1 inhabitant/20 km2) and the deposit is remote from existing railways and roads.</a:t>
            </a:r>
          </a:p>
          <a:p>
            <a:r>
              <a:rPr lang="en-US" sz="2400" dirty="0" smtClean="0"/>
              <a:t>The mineralization is confined to a sandstone formation, the extent of that part containing minerals in commercially interesting amounts being 11-12 km.</a:t>
            </a:r>
          </a:p>
          <a:p>
            <a:r>
              <a:rPr lang="en-US" sz="2400" dirty="0" smtClean="0"/>
              <a:t>About 70% of the ore is to be mined by opencast methods involving the removal of 2300 million cubic </a:t>
            </a:r>
            <a:r>
              <a:rPr lang="en-US" sz="2400" dirty="0" err="1" smtClean="0"/>
              <a:t>metres</a:t>
            </a:r>
            <a:r>
              <a:rPr lang="en-US" sz="2400" dirty="0" smtClean="0"/>
              <a:t> of overburden.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TotalTime>
  <Words>541</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Areas of application of nuclear devices in exploration</vt:lpstr>
      <vt:lpstr>           </vt:lpstr>
      <vt:lpstr>     Mining Oil Shale</vt:lpstr>
      <vt:lpstr>Thermonuclear Devices </vt:lpstr>
      <vt:lpstr>Method of using Nuclear devices in u/g mining.</vt:lpstr>
      <vt:lpstr>Slide 7</vt:lpstr>
      <vt:lpstr> </vt:lpstr>
      <vt:lpstr>Case study of use of nuclear device in o/c mining</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rcc</cp:lastModifiedBy>
  <cp:revision>10</cp:revision>
  <dcterms:created xsi:type="dcterms:W3CDTF">2006-08-16T00:00:00Z</dcterms:created>
  <dcterms:modified xsi:type="dcterms:W3CDTF">2018-09-12T10:48:24Z</dcterms:modified>
</cp:coreProperties>
</file>