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ls" ContentType="application/vnd.ms-exce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diagrams/layout1.xml" ContentType="application/vnd.openxmlformats-officedocument.drawingml.diagram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diagrams/drawing1.xml" ContentType="application/vnd.ms-office.drawingml.diagramDrawing+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Override PartName="/ppt/diagrams/quickStyle1.xml" ContentType="application/vnd.openxmlformats-officedocument.drawingml.diagramStyle+xml"/>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310" r:id="rId2"/>
    <p:sldId id="256" r:id="rId3"/>
    <p:sldId id="282" r:id="rId4"/>
    <p:sldId id="284" r:id="rId5"/>
    <p:sldId id="257" r:id="rId6"/>
    <p:sldId id="259" r:id="rId7"/>
    <p:sldId id="260" r:id="rId8"/>
    <p:sldId id="261" r:id="rId9"/>
    <p:sldId id="262" r:id="rId10"/>
    <p:sldId id="263" r:id="rId11"/>
    <p:sldId id="264" r:id="rId12"/>
    <p:sldId id="265" r:id="rId13"/>
    <p:sldId id="267" r:id="rId14"/>
    <p:sldId id="288" r:id="rId15"/>
    <p:sldId id="286" r:id="rId16"/>
    <p:sldId id="285" r:id="rId17"/>
    <p:sldId id="268" r:id="rId18"/>
    <p:sldId id="290" r:id="rId19"/>
    <p:sldId id="291" r:id="rId20"/>
    <p:sldId id="275" r:id="rId21"/>
    <p:sldId id="292" r:id="rId22"/>
    <p:sldId id="293" r:id="rId23"/>
    <p:sldId id="294" r:id="rId24"/>
    <p:sldId id="295" r:id="rId25"/>
    <p:sldId id="296" r:id="rId26"/>
    <p:sldId id="297" r:id="rId27"/>
    <p:sldId id="298" r:id="rId28"/>
    <p:sldId id="299" r:id="rId29"/>
    <p:sldId id="300" r:id="rId30"/>
    <p:sldId id="301" r:id="rId31"/>
    <p:sldId id="302" r:id="rId32"/>
    <p:sldId id="305" r:id="rId33"/>
    <p:sldId id="283" r:id="rId34"/>
    <p:sldId id="306" r:id="rId35"/>
    <p:sldId id="307" r:id="rId36"/>
    <p:sldId id="309" r:id="rId37"/>
    <p:sldId id="303" r:id="rId38"/>
    <p:sldId id="281" r:id="rId3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autoAdjust="0"/>
    <p:restoredTop sz="94711" autoAdjust="0"/>
  </p:normalViewPr>
  <p:slideViewPr>
    <p:cSldViewPr>
      <p:cViewPr>
        <p:scale>
          <a:sx n="71" d="100"/>
          <a:sy n="71" d="100"/>
        </p:scale>
        <p:origin x="-1356" y="-54"/>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BFB7DFF-3322-475C-96A8-38F0E27CFFA8}"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IN"/>
        </a:p>
      </dgm:t>
    </dgm:pt>
    <dgm:pt modelId="{BA81DB4D-98C3-4BFF-823E-52D36C3D393E}">
      <dgm:prSet phldrT="[Text]"/>
      <dgm:spPr/>
      <dgm:t>
        <a:bodyPr/>
        <a:lstStyle/>
        <a:p>
          <a:r>
            <a:rPr lang="en-IN"/>
            <a:t>M-I-S</a:t>
          </a:r>
        </a:p>
      </dgm:t>
    </dgm:pt>
    <dgm:pt modelId="{9BB0807F-0D6E-43CC-A2BD-B513DCA3F6F9}" type="parTrans" cxnId="{E152DC6A-A275-48C2-9F3A-802CA5BEEA77}">
      <dgm:prSet/>
      <dgm:spPr/>
      <dgm:t>
        <a:bodyPr/>
        <a:lstStyle/>
        <a:p>
          <a:endParaRPr lang="en-IN"/>
        </a:p>
      </dgm:t>
    </dgm:pt>
    <dgm:pt modelId="{A797E849-6F08-4885-B40F-422E194B0068}" type="sibTrans" cxnId="{E152DC6A-A275-48C2-9F3A-802CA5BEEA77}">
      <dgm:prSet/>
      <dgm:spPr/>
      <dgm:t>
        <a:bodyPr/>
        <a:lstStyle/>
        <a:p>
          <a:endParaRPr lang="en-IN"/>
        </a:p>
      </dgm:t>
    </dgm:pt>
    <dgm:pt modelId="{2AD370E4-57A5-46BB-9C50-B01FE39FB150}">
      <dgm:prSet phldrT="[Text]"/>
      <dgm:spPr/>
      <dgm:t>
        <a:bodyPr/>
        <a:lstStyle/>
        <a:p>
          <a:r>
            <a:rPr lang="en-IN"/>
            <a:t>MANAGEMENT</a:t>
          </a:r>
        </a:p>
      </dgm:t>
    </dgm:pt>
    <dgm:pt modelId="{3EF86EDE-C4AE-4806-8CA7-B74E25FBB397}" type="parTrans" cxnId="{E80686C1-F700-431C-AE91-D5806F9BB899}">
      <dgm:prSet/>
      <dgm:spPr/>
      <dgm:t>
        <a:bodyPr/>
        <a:lstStyle/>
        <a:p>
          <a:endParaRPr lang="en-IN"/>
        </a:p>
      </dgm:t>
    </dgm:pt>
    <dgm:pt modelId="{D7BC18A5-773C-494F-BD1A-49C94CE42CE9}" type="sibTrans" cxnId="{E80686C1-F700-431C-AE91-D5806F9BB899}">
      <dgm:prSet/>
      <dgm:spPr/>
      <dgm:t>
        <a:bodyPr/>
        <a:lstStyle/>
        <a:p>
          <a:endParaRPr lang="en-IN"/>
        </a:p>
      </dgm:t>
    </dgm:pt>
    <dgm:pt modelId="{77F7F45F-380F-433F-A579-5D3A11FBC3DD}">
      <dgm:prSet phldrT="[Text]"/>
      <dgm:spPr/>
      <dgm:t>
        <a:bodyPr/>
        <a:lstStyle/>
        <a:p>
          <a:r>
            <a:rPr lang="en-IN"/>
            <a:t>INFORMATION</a:t>
          </a:r>
        </a:p>
      </dgm:t>
    </dgm:pt>
    <dgm:pt modelId="{44F55E76-9ADF-4D1E-86ED-790AFE2E06FB}" type="parTrans" cxnId="{1DD18BAB-DD37-47F7-B7FC-A8B0E88DB8A1}">
      <dgm:prSet/>
      <dgm:spPr/>
      <dgm:t>
        <a:bodyPr/>
        <a:lstStyle/>
        <a:p>
          <a:endParaRPr lang="en-IN"/>
        </a:p>
      </dgm:t>
    </dgm:pt>
    <dgm:pt modelId="{8B7E57CB-FD05-4FF6-828E-B901A6ADA3E9}" type="sibTrans" cxnId="{1DD18BAB-DD37-47F7-B7FC-A8B0E88DB8A1}">
      <dgm:prSet/>
      <dgm:spPr/>
      <dgm:t>
        <a:bodyPr/>
        <a:lstStyle/>
        <a:p>
          <a:endParaRPr lang="en-IN"/>
        </a:p>
      </dgm:t>
    </dgm:pt>
    <dgm:pt modelId="{F81F2063-247B-4E5E-BA4F-67ECC4F5939D}">
      <dgm:prSet phldrT="[Text]"/>
      <dgm:spPr/>
      <dgm:t>
        <a:bodyPr/>
        <a:lstStyle/>
        <a:p>
          <a:r>
            <a:rPr lang="en-IN"/>
            <a:t>SYSTEM</a:t>
          </a:r>
        </a:p>
      </dgm:t>
    </dgm:pt>
    <dgm:pt modelId="{030B7D43-B72F-4877-B231-28DFC1BD312F}" type="parTrans" cxnId="{D95160A2-CE38-47B5-A627-EDC45050077C}">
      <dgm:prSet/>
      <dgm:spPr/>
      <dgm:t>
        <a:bodyPr/>
        <a:lstStyle/>
        <a:p>
          <a:endParaRPr lang="en-IN"/>
        </a:p>
      </dgm:t>
    </dgm:pt>
    <dgm:pt modelId="{574B1EF0-6459-4079-A087-9A6F5F258BD8}" type="sibTrans" cxnId="{D95160A2-CE38-47B5-A627-EDC45050077C}">
      <dgm:prSet/>
      <dgm:spPr/>
      <dgm:t>
        <a:bodyPr/>
        <a:lstStyle/>
        <a:p>
          <a:endParaRPr lang="en-IN"/>
        </a:p>
      </dgm:t>
    </dgm:pt>
    <dgm:pt modelId="{E2850297-2219-4A52-8E4D-0BF72ECEF3CA}" type="pres">
      <dgm:prSet presAssocID="{6BFB7DFF-3322-475C-96A8-38F0E27CFFA8}" presName="hierChild1" presStyleCnt="0">
        <dgm:presLayoutVars>
          <dgm:orgChart val="1"/>
          <dgm:chPref val="1"/>
          <dgm:dir/>
          <dgm:animOne val="branch"/>
          <dgm:animLvl val="lvl"/>
          <dgm:resizeHandles/>
        </dgm:presLayoutVars>
      </dgm:prSet>
      <dgm:spPr/>
      <dgm:t>
        <a:bodyPr/>
        <a:lstStyle/>
        <a:p>
          <a:endParaRPr lang="en-IN"/>
        </a:p>
      </dgm:t>
    </dgm:pt>
    <dgm:pt modelId="{9B733C45-BEC5-49DA-A3DC-F30E4D241AFE}" type="pres">
      <dgm:prSet presAssocID="{BA81DB4D-98C3-4BFF-823E-52D36C3D393E}" presName="hierRoot1" presStyleCnt="0">
        <dgm:presLayoutVars>
          <dgm:hierBranch val="init"/>
        </dgm:presLayoutVars>
      </dgm:prSet>
      <dgm:spPr/>
    </dgm:pt>
    <dgm:pt modelId="{068D4AA5-9256-43B8-8F21-0334AFD65435}" type="pres">
      <dgm:prSet presAssocID="{BA81DB4D-98C3-4BFF-823E-52D36C3D393E}" presName="rootComposite1" presStyleCnt="0"/>
      <dgm:spPr/>
    </dgm:pt>
    <dgm:pt modelId="{113D05AB-633A-4A3B-868A-BCEEC51BF36F}" type="pres">
      <dgm:prSet presAssocID="{BA81DB4D-98C3-4BFF-823E-52D36C3D393E}" presName="rootText1" presStyleLbl="node0" presStyleIdx="0" presStyleCnt="1">
        <dgm:presLayoutVars>
          <dgm:chPref val="3"/>
        </dgm:presLayoutVars>
      </dgm:prSet>
      <dgm:spPr/>
      <dgm:t>
        <a:bodyPr/>
        <a:lstStyle/>
        <a:p>
          <a:endParaRPr lang="en-IN"/>
        </a:p>
      </dgm:t>
    </dgm:pt>
    <dgm:pt modelId="{A9B2D7D2-B474-4CAD-9CF3-9469F57E629B}" type="pres">
      <dgm:prSet presAssocID="{BA81DB4D-98C3-4BFF-823E-52D36C3D393E}" presName="rootConnector1" presStyleLbl="node1" presStyleIdx="0" presStyleCnt="0"/>
      <dgm:spPr/>
      <dgm:t>
        <a:bodyPr/>
        <a:lstStyle/>
        <a:p>
          <a:endParaRPr lang="en-IN"/>
        </a:p>
      </dgm:t>
    </dgm:pt>
    <dgm:pt modelId="{13DC4732-BCB2-4F7B-BAF3-1E8AA8149701}" type="pres">
      <dgm:prSet presAssocID="{BA81DB4D-98C3-4BFF-823E-52D36C3D393E}" presName="hierChild2" presStyleCnt="0"/>
      <dgm:spPr/>
    </dgm:pt>
    <dgm:pt modelId="{1C3A88C3-9942-4B43-9254-6595D5EB7A75}" type="pres">
      <dgm:prSet presAssocID="{3EF86EDE-C4AE-4806-8CA7-B74E25FBB397}" presName="Name37" presStyleLbl="parChTrans1D2" presStyleIdx="0" presStyleCnt="3"/>
      <dgm:spPr/>
      <dgm:t>
        <a:bodyPr/>
        <a:lstStyle/>
        <a:p>
          <a:endParaRPr lang="en-IN"/>
        </a:p>
      </dgm:t>
    </dgm:pt>
    <dgm:pt modelId="{AC179319-B271-4F38-8DB3-184F053087FB}" type="pres">
      <dgm:prSet presAssocID="{2AD370E4-57A5-46BB-9C50-B01FE39FB150}" presName="hierRoot2" presStyleCnt="0">
        <dgm:presLayoutVars>
          <dgm:hierBranch val="init"/>
        </dgm:presLayoutVars>
      </dgm:prSet>
      <dgm:spPr/>
    </dgm:pt>
    <dgm:pt modelId="{5CC6CB35-78E0-495B-BEF1-8DB767104F1D}" type="pres">
      <dgm:prSet presAssocID="{2AD370E4-57A5-46BB-9C50-B01FE39FB150}" presName="rootComposite" presStyleCnt="0"/>
      <dgm:spPr/>
    </dgm:pt>
    <dgm:pt modelId="{91B9E7AA-1FA4-4CF2-BF61-2C2AB5AACAF2}" type="pres">
      <dgm:prSet presAssocID="{2AD370E4-57A5-46BB-9C50-B01FE39FB150}" presName="rootText" presStyleLbl="node2" presStyleIdx="0" presStyleCnt="3">
        <dgm:presLayoutVars>
          <dgm:chPref val="3"/>
        </dgm:presLayoutVars>
      </dgm:prSet>
      <dgm:spPr/>
      <dgm:t>
        <a:bodyPr/>
        <a:lstStyle/>
        <a:p>
          <a:endParaRPr lang="en-IN"/>
        </a:p>
      </dgm:t>
    </dgm:pt>
    <dgm:pt modelId="{529DF7ED-4DC1-4741-B76E-6D46D92C3624}" type="pres">
      <dgm:prSet presAssocID="{2AD370E4-57A5-46BB-9C50-B01FE39FB150}" presName="rootConnector" presStyleLbl="node2" presStyleIdx="0" presStyleCnt="3"/>
      <dgm:spPr/>
      <dgm:t>
        <a:bodyPr/>
        <a:lstStyle/>
        <a:p>
          <a:endParaRPr lang="en-IN"/>
        </a:p>
      </dgm:t>
    </dgm:pt>
    <dgm:pt modelId="{7B346826-B0DC-4375-AB44-F6EF4AA86A9C}" type="pres">
      <dgm:prSet presAssocID="{2AD370E4-57A5-46BB-9C50-B01FE39FB150}" presName="hierChild4" presStyleCnt="0"/>
      <dgm:spPr/>
    </dgm:pt>
    <dgm:pt modelId="{BA1273C9-DD36-4C44-93DB-60DA660CB762}" type="pres">
      <dgm:prSet presAssocID="{2AD370E4-57A5-46BB-9C50-B01FE39FB150}" presName="hierChild5" presStyleCnt="0"/>
      <dgm:spPr/>
    </dgm:pt>
    <dgm:pt modelId="{C203444A-703E-4CFD-AD7D-0D65D070E13C}" type="pres">
      <dgm:prSet presAssocID="{44F55E76-9ADF-4D1E-86ED-790AFE2E06FB}" presName="Name37" presStyleLbl="parChTrans1D2" presStyleIdx="1" presStyleCnt="3"/>
      <dgm:spPr/>
      <dgm:t>
        <a:bodyPr/>
        <a:lstStyle/>
        <a:p>
          <a:endParaRPr lang="en-IN"/>
        </a:p>
      </dgm:t>
    </dgm:pt>
    <dgm:pt modelId="{C30F4BAA-2F32-4FAC-A39C-6063D71B9DBD}" type="pres">
      <dgm:prSet presAssocID="{77F7F45F-380F-433F-A579-5D3A11FBC3DD}" presName="hierRoot2" presStyleCnt="0">
        <dgm:presLayoutVars>
          <dgm:hierBranch val="init"/>
        </dgm:presLayoutVars>
      </dgm:prSet>
      <dgm:spPr/>
    </dgm:pt>
    <dgm:pt modelId="{C9A40843-1B0D-48A6-9AB2-77DA11D13D6B}" type="pres">
      <dgm:prSet presAssocID="{77F7F45F-380F-433F-A579-5D3A11FBC3DD}" presName="rootComposite" presStyleCnt="0"/>
      <dgm:spPr/>
    </dgm:pt>
    <dgm:pt modelId="{BB0ABAAF-C2FC-4A49-AB0C-C4DAC25F97AA}" type="pres">
      <dgm:prSet presAssocID="{77F7F45F-380F-433F-A579-5D3A11FBC3DD}" presName="rootText" presStyleLbl="node2" presStyleIdx="1" presStyleCnt="3">
        <dgm:presLayoutVars>
          <dgm:chPref val="3"/>
        </dgm:presLayoutVars>
      </dgm:prSet>
      <dgm:spPr/>
      <dgm:t>
        <a:bodyPr/>
        <a:lstStyle/>
        <a:p>
          <a:endParaRPr lang="en-IN"/>
        </a:p>
      </dgm:t>
    </dgm:pt>
    <dgm:pt modelId="{8358C46B-A959-4D09-9899-48A2F621B23D}" type="pres">
      <dgm:prSet presAssocID="{77F7F45F-380F-433F-A579-5D3A11FBC3DD}" presName="rootConnector" presStyleLbl="node2" presStyleIdx="1" presStyleCnt="3"/>
      <dgm:spPr/>
      <dgm:t>
        <a:bodyPr/>
        <a:lstStyle/>
        <a:p>
          <a:endParaRPr lang="en-IN"/>
        </a:p>
      </dgm:t>
    </dgm:pt>
    <dgm:pt modelId="{582EED8E-91AF-4109-8D43-7C500F11F7E1}" type="pres">
      <dgm:prSet presAssocID="{77F7F45F-380F-433F-A579-5D3A11FBC3DD}" presName="hierChild4" presStyleCnt="0"/>
      <dgm:spPr/>
    </dgm:pt>
    <dgm:pt modelId="{DB19227C-B179-4155-A098-A83D0133A3D8}" type="pres">
      <dgm:prSet presAssocID="{77F7F45F-380F-433F-A579-5D3A11FBC3DD}" presName="hierChild5" presStyleCnt="0"/>
      <dgm:spPr/>
    </dgm:pt>
    <dgm:pt modelId="{84365272-3262-45C7-85BB-6A3A4D3FB420}" type="pres">
      <dgm:prSet presAssocID="{030B7D43-B72F-4877-B231-28DFC1BD312F}" presName="Name37" presStyleLbl="parChTrans1D2" presStyleIdx="2" presStyleCnt="3"/>
      <dgm:spPr/>
      <dgm:t>
        <a:bodyPr/>
        <a:lstStyle/>
        <a:p>
          <a:endParaRPr lang="en-IN"/>
        </a:p>
      </dgm:t>
    </dgm:pt>
    <dgm:pt modelId="{7CCABF36-B8FC-4F33-99B0-C764AF16BBCB}" type="pres">
      <dgm:prSet presAssocID="{F81F2063-247B-4E5E-BA4F-67ECC4F5939D}" presName="hierRoot2" presStyleCnt="0">
        <dgm:presLayoutVars>
          <dgm:hierBranch val="init"/>
        </dgm:presLayoutVars>
      </dgm:prSet>
      <dgm:spPr/>
    </dgm:pt>
    <dgm:pt modelId="{9F8778AC-E4C5-4007-B277-AA5CEDB6971A}" type="pres">
      <dgm:prSet presAssocID="{F81F2063-247B-4E5E-BA4F-67ECC4F5939D}" presName="rootComposite" presStyleCnt="0"/>
      <dgm:spPr/>
    </dgm:pt>
    <dgm:pt modelId="{699DC51C-4A71-47E1-AB70-5E7C6165265E}" type="pres">
      <dgm:prSet presAssocID="{F81F2063-247B-4E5E-BA4F-67ECC4F5939D}" presName="rootText" presStyleLbl="node2" presStyleIdx="2" presStyleCnt="3" custLinFactNeighborX="23">
        <dgm:presLayoutVars>
          <dgm:chPref val="3"/>
        </dgm:presLayoutVars>
      </dgm:prSet>
      <dgm:spPr/>
      <dgm:t>
        <a:bodyPr/>
        <a:lstStyle/>
        <a:p>
          <a:endParaRPr lang="en-IN"/>
        </a:p>
      </dgm:t>
    </dgm:pt>
    <dgm:pt modelId="{06537279-F3C7-47C0-8D7B-31868F1C4947}" type="pres">
      <dgm:prSet presAssocID="{F81F2063-247B-4E5E-BA4F-67ECC4F5939D}" presName="rootConnector" presStyleLbl="node2" presStyleIdx="2" presStyleCnt="3"/>
      <dgm:spPr/>
      <dgm:t>
        <a:bodyPr/>
        <a:lstStyle/>
        <a:p>
          <a:endParaRPr lang="en-IN"/>
        </a:p>
      </dgm:t>
    </dgm:pt>
    <dgm:pt modelId="{74C7D0C3-327D-4445-B65A-F14C7EEAC11A}" type="pres">
      <dgm:prSet presAssocID="{F81F2063-247B-4E5E-BA4F-67ECC4F5939D}" presName="hierChild4" presStyleCnt="0"/>
      <dgm:spPr/>
    </dgm:pt>
    <dgm:pt modelId="{BFEC298C-2583-44D6-99AF-855110DE10E0}" type="pres">
      <dgm:prSet presAssocID="{F81F2063-247B-4E5E-BA4F-67ECC4F5939D}" presName="hierChild5" presStyleCnt="0"/>
      <dgm:spPr/>
    </dgm:pt>
    <dgm:pt modelId="{0231A61B-CF18-4AFB-BAF2-03744E1DD32A}" type="pres">
      <dgm:prSet presAssocID="{BA81DB4D-98C3-4BFF-823E-52D36C3D393E}" presName="hierChild3" presStyleCnt="0"/>
      <dgm:spPr/>
    </dgm:pt>
  </dgm:ptLst>
  <dgm:cxnLst>
    <dgm:cxn modelId="{288CA6DF-7ED5-4AFD-B14F-296D9DCFB86F}" type="presOf" srcId="{3EF86EDE-C4AE-4806-8CA7-B74E25FBB397}" destId="{1C3A88C3-9942-4B43-9254-6595D5EB7A75}" srcOrd="0" destOrd="0" presId="urn:microsoft.com/office/officeart/2005/8/layout/orgChart1"/>
    <dgm:cxn modelId="{E152DC6A-A275-48C2-9F3A-802CA5BEEA77}" srcId="{6BFB7DFF-3322-475C-96A8-38F0E27CFFA8}" destId="{BA81DB4D-98C3-4BFF-823E-52D36C3D393E}" srcOrd="0" destOrd="0" parTransId="{9BB0807F-0D6E-43CC-A2BD-B513DCA3F6F9}" sibTransId="{A797E849-6F08-4885-B40F-422E194B0068}"/>
    <dgm:cxn modelId="{2D7C93AD-E818-4CBB-AE9C-FE78119A8AE0}" type="presOf" srcId="{BA81DB4D-98C3-4BFF-823E-52D36C3D393E}" destId="{A9B2D7D2-B474-4CAD-9CF3-9469F57E629B}" srcOrd="1" destOrd="0" presId="urn:microsoft.com/office/officeart/2005/8/layout/orgChart1"/>
    <dgm:cxn modelId="{1DD18BAB-DD37-47F7-B7FC-A8B0E88DB8A1}" srcId="{BA81DB4D-98C3-4BFF-823E-52D36C3D393E}" destId="{77F7F45F-380F-433F-A579-5D3A11FBC3DD}" srcOrd="1" destOrd="0" parTransId="{44F55E76-9ADF-4D1E-86ED-790AFE2E06FB}" sibTransId="{8B7E57CB-FD05-4FF6-828E-B901A6ADA3E9}"/>
    <dgm:cxn modelId="{5A777322-015B-45E0-914B-481B16657430}" type="presOf" srcId="{F81F2063-247B-4E5E-BA4F-67ECC4F5939D}" destId="{06537279-F3C7-47C0-8D7B-31868F1C4947}" srcOrd="1" destOrd="0" presId="urn:microsoft.com/office/officeart/2005/8/layout/orgChart1"/>
    <dgm:cxn modelId="{3ED6ED61-7FFD-4886-9DFD-5B0F8138EB19}" type="presOf" srcId="{77F7F45F-380F-433F-A579-5D3A11FBC3DD}" destId="{BB0ABAAF-C2FC-4A49-AB0C-C4DAC25F97AA}" srcOrd="0" destOrd="0" presId="urn:microsoft.com/office/officeart/2005/8/layout/orgChart1"/>
    <dgm:cxn modelId="{A11C7BDC-049B-4522-8351-60257949FA5A}" type="presOf" srcId="{030B7D43-B72F-4877-B231-28DFC1BD312F}" destId="{84365272-3262-45C7-85BB-6A3A4D3FB420}" srcOrd="0" destOrd="0" presId="urn:microsoft.com/office/officeart/2005/8/layout/orgChart1"/>
    <dgm:cxn modelId="{E80686C1-F700-431C-AE91-D5806F9BB899}" srcId="{BA81DB4D-98C3-4BFF-823E-52D36C3D393E}" destId="{2AD370E4-57A5-46BB-9C50-B01FE39FB150}" srcOrd="0" destOrd="0" parTransId="{3EF86EDE-C4AE-4806-8CA7-B74E25FBB397}" sibTransId="{D7BC18A5-773C-494F-BD1A-49C94CE42CE9}"/>
    <dgm:cxn modelId="{5D7BBDAC-9B0E-4FF6-8E11-A78E4C4EBEC4}" type="presOf" srcId="{2AD370E4-57A5-46BB-9C50-B01FE39FB150}" destId="{529DF7ED-4DC1-4741-B76E-6D46D92C3624}" srcOrd="1" destOrd="0" presId="urn:microsoft.com/office/officeart/2005/8/layout/orgChart1"/>
    <dgm:cxn modelId="{D95160A2-CE38-47B5-A627-EDC45050077C}" srcId="{BA81DB4D-98C3-4BFF-823E-52D36C3D393E}" destId="{F81F2063-247B-4E5E-BA4F-67ECC4F5939D}" srcOrd="2" destOrd="0" parTransId="{030B7D43-B72F-4877-B231-28DFC1BD312F}" sibTransId="{574B1EF0-6459-4079-A087-9A6F5F258BD8}"/>
    <dgm:cxn modelId="{013C445E-C70C-4F07-A78F-3A6C29EB6FBB}" type="presOf" srcId="{6BFB7DFF-3322-475C-96A8-38F0E27CFFA8}" destId="{E2850297-2219-4A52-8E4D-0BF72ECEF3CA}" srcOrd="0" destOrd="0" presId="urn:microsoft.com/office/officeart/2005/8/layout/orgChart1"/>
    <dgm:cxn modelId="{F37C3C72-F97F-45D5-B70A-16124C2A1102}" type="presOf" srcId="{BA81DB4D-98C3-4BFF-823E-52D36C3D393E}" destId="{113D05AB-633A-4A3B-868A-BCEEC51BF36F}" srcOrd="0" destOrd="0" presId="urn:microsoft.com/office/officeart/2005/8/layout/orgChart1"/>
    <dgm:cxn modelId="{E5FA73E5-D092-47B4-9E18-4150BC3A7C88}" type="presOf" srcId="{F81F2063-247B-4E5E-BA4F-67ECC4F5939D}" destId="{699DC51C-4A71-47E1-AB70-5E7C6165265E}" srcOrd="0" destOrd="0" presId="urn:microsoft.com/office/officeart/2005/8/layout/orgChart1"/>
    <dgm:cxn modelId="{F87F9431-43A0-4EAA-BC5F-D9B7EA03EE0A}" type="presOf" srcId="{2AD370E4-57A5-46BB-9C50-B01FE39FB150}" destId="{91B9E7AA-1FA4-4CF2-BF61-2C2AB5AACAF2}" srcOrd="0" destOrd="0" presId="urn:microsoft.com/office/officeart/2005/8/layout/orgChart1"/>
    <dgm:cxn modelId="{B1B06310-1CE6-401B-90E3-4EEC6EE274D6}" type="presOf" srcId="{44F55E76-9ADF-4D1E-86ED-790AFE2E06FB}" destId="{C203444A-703E-4CFD-AD7D-0D65D070E13C}" srcOrd="0" destOrd="0" presId="urn:microsoft.com/office/officeart/2005/8/layout/orgChart1"/>
    <dgm:cxn modelId="{C1A171DB-D779-410C-BF17-88EE10D4BF73}" type="presOf" srcId="{77F7F45F-380F-433F-A579-5D3A11FBC3DD}" destId="{8358C46B-A959-4D09-9899-48A2F621B23D}" srcOrd="1" destOrd="0" presId="urn:microsoft.com/office/officeart/2005/8/layout/orgChart1"/>
    <dgm:cxn modelId="{226E03FD-F49F-4251-9A78-F6108C263838}" type="presParOf" srcId="{E2850297-2219-4A52-8E4D-0BF72ECEF3CA}" destId="{9B733C45-BEC5-49DA-A3DC-F30E4D241AFE}" srcOrd="0" destOrd="0" presId="urn:microsoft.com/office/officeart/2005/8/layout/orgChart1"/>
    <dgm:cxn modelId="{F6290B0F-356B-447A-84A2-0EBC0E3B4D1F}" type="presParOf" srcId="{9B733C45-BEC5-49DA-A3DC-F30E4D241AFE}" destId="{068D4AA5-9256-43B8-8F21-0334AFD65435}" srcOrd="0" destOrd="0" presId="urn:microsoft.com/office/officeart/2005/8/layout/orgChart1"/>
    <dgm:cxn modelId="{054C4456-2175-4BA7-A553-D50F96D81448}" type="presParOf" srcId="{068D4AA5-9256-43B8-8F21-0334AFD65435}" destId="{113D05AB-633A-4A3B-868A-BCEEC51BF36F}" srcOrd="0" destOrd="0" presId="urn:microsoft.com/office/officeart/2005/8/layout/orgChart1"/>
    <dgm:cxn modelId="{CD2FB5C2-F7D7-4751-BFB6-92F69C79AAAB}" type="presParOf" srcId="{068D4AA5-9256-43B8-8F21-0334AFD65435}" destId="{A9B2D7D2-B474-4CAD-9CF3-9469F57E629B}" srcOrd="1" destOrd="0" presId="urn:microsoft.com/office/officeart/2005/8/layout/orgChart1"/>
    <dgm:cxn modelId="{8F8E0177-1423-4B3C-A124-C035D8880395}" type="presParOf" srcId="{9B733C45-BEC5-49DA-A3DC-F30E4D241AFE}" destId="{13DC4732-BCB2-4F7B-BAF3-1E8AA8149701}" srcOrd="1" destOrd="0" presId="urn:microsoft.com/office/officeart/2005/8/layout/orgChart1"/>
    <dgm:cxn modelId="{078B651F-BF0F-4720-9AD0-DF91A89E74DC}" type="presParOf" srcId="{13DC4732-BCB2-4F7B-BAF3-1E8AA8149701}" destId="{1C3A88C3-9942-4B43-9254-6595D5EB7A75}" srcOrd="0" destOrd="0" presId="urn:microsoft.com/office/officeart/2005/8/layout/orgChart1"/>
    <dgm:cxn modelId="{975107D6-793A-4DFC-9C38-98E472B50715}" type="presParOf" srcId="{13DC4732-BCB2-4F7B-BAF3-1E8AA8149701}" destId="{AC179319-B271-4F38-8DB3-184F053087FB}" srcOrd="1" destOrd="0" presId="urn:microsoft.com/office/officeart/2005/8/layout/orgChart1"/>
    <dgm:cxn modelId="{D8966D22-E52D-44AA-A87D-6B5AE55989D4}" type="presParOf" srcId="{AC179319-B271-4F38-8DB3-184F053087FB}" destId="{5CC6CB35-78E0-495B-BEF1-8DB767104F1D}" srcOrd="0" destOrd="0" presId="urn:microsoft.com/office/officeart/2005/8/layout/orgChart1"/>
    <dgm:cxn modelId="{686E264A-A912-4BE8-B1C2-214297320A43}" type="presParOf" srcId="{5CC6CB35-78E0-495B-BEF1-8DB767104F1D}" destId="{91B9E7AA-1FA4-4CF2-BF61-2C2AB5AACAF2}" srcOrd="0" destOrd="0" presId="urn:microsoft.com/office/officeart/2005/8/layout/orgChart1"/>
    <dgm:cxn modelId="{E4B72499-9160-4048-8BC5-C8A65826C777}" type="presParOf" srcId="{5CC6CB35-78E0-495B-BEF1-8DB767104F1D}" destId="{529DF7ED-4DC1-4741-B76E-6D46D92C3624}" srcOrd="1" destOrd="0" presId="urn:microsoft.com/office/officeart/2005/8/layout/orgChart1"/>
    <dgm:cxn modelId="{809FD4FA-1E34-4719-8191-17CBA29CF3AE}" type="presParOf" srcId="{AC179319-B271-4F38-8DB3-184F053087FB}" destId="{7B346826-B0DC-4375-AB44-F6EF4AA86A9C}" srcOrd="1" destOrd="0" presId="urn:microsoft.com/office/officeart/2005/8/layout/orgChart1"/>
    <dgm:cxn modelId="{CDC1590F-C4FC-427E-AED0-94A39DA9BE04}" type="presParOf" srcId="{AC179319-B271-4F38-8DB3-184F053087FB}" destId="{BA1273C9-DD36-4C44-93DB-60DA660CB762}" srcOrd="2" destOrd="0" presId="urn:microsoft.com/office/officeart/2005/8/layout/orgChart1"/>
    <dgm:cxn modelId="{6BB715C3-98A2-4545-982B-4451EF7D2B78}" type="presParOf" srcId="{13DC4732-BCB2-4F7B-BAF3-1E8AA8149701}" destId="{C203444A-703E-4CFD-AD7D-0D65D070E13C}" srcOrd="2" destOrd="0" presId="urn:microsoft.com/office/officeart/2005/8/layout/orgChart1"/>
    <dgm:cxn modelId="{D09E0112-7BF5-4763-948B-AE4226490420}" type="presParOf" srcId="{13DC4732-BCB2-4F7B-BAF3-1E8AA8149701}" destId="{C30F4BAA-2F32-4FAC-A39C-6063D71B9DBD}" srcOrd="3" destOrd="0" presId="urn:microsoft.com/office/officeart/2005/8/layout/orgChart1"/>
    <dgm:cxn modelId="{CB8EF5E2-D71D-4B67-9BA3-95D78E77A586}" type="presParOf" srcId="{C30F4BAA-2F32-4FAC-A39C-6063D71B9DBD}" destId="{C9A40843-1B0D-48A6-9AB2-77DA11D13D6B}" srcOrd="0" destOrd="0" presId="urn:microsoft.com/office/officeart/2005/8/layout/orgChart1"/>
    <dgm:cxn modelId="{168F7BA8-39F6-483F-883B-B6D8D5111BA2}" type="presParOf" srcId="{C9A40843-1B0D-48A6-9AB2-77DA11D13D6B}" destId="{BB0ABAAF-C2FC-4A49-AB0C-C4DAC25F97AA}" srcOrd="0" destOrd="0" presId="urn:microsoft.com/office/officeart/2005/8/layout/orgChart1"/>
    <dgm:cxn modelId="{7CEEDD13-F4A6-442B-B956-2A1F8290BE9C}" type="presParOf" srcId="{C9A40843-1B0D-48A6-9AB2-77DA11D13D6B}" destId="{8358C46B-A959-4D09-9899-48A2F621B23D}" srcOrd="1" destOrd="0" presId="urn:microsoft.com/office/officeart/2005/8/layout/orgChart1"/>
    <dgm:cxn modelId="{91C6B1EF-BB6A-4E6C-A863-49C15A8DDD47}" type="presParOf" srcId="{C30F4BAA-2F32-4FAC-A39C-6063D71B9DBD}" destId="{582EED8E-91AF-4109-8D43-7C500F11F7E1}" srcOrd="1" destOrd="0" presId="urn:microsoft.com/office/officeart/2005/8/layout/orgChart1"/>
    <dgm:cxn modelId="{9764AB10-5FE7-4A95-B863-AF89F004363D}" type="presParOf" srcId="{C30F4BAA-2F32-4FAC-A39C-6063D71B9DBD}" destId="{DB19227C-B179-4155-A098-A83D0133A3D8}" srcOrd="2" destOrd="0" presId="urn:microsoft.com/office/officeart/2005/8/layout/orgChart1"/>
    <dgm:cxn modelId="{7799C4E1-0BAD-478A-B351-1E186863B169}" type="presParOf" srcId="{13DC4732-BCB2-4F7B-BAF3-1E8AA8149701}" destId="{84365272-3262-45C7-85BB-6A3A4D3FB420}" srcOrd="4" destOrd="0" presId="urn:microsoft.com/office/officeart/2005/8/layout/orgChart1"/>
    <dgm:cxn modelId="{3BDE9E20-9920-4089-B156-376CF5FE678E}" type="presParOf" srcId="{13DC4732-BCB2-4F7B-BAF3-1E8AA8149701}" destId="{7CCABF36-B8FC-4F33-99B0-C764AF16BBCB}" srcOrd="5" destOrd="0" presId="urn:microsoft.com/office/officeart/2005/8/layout/orgChart1"/>
    <dgm:cxn modelId="{45BDC830-886C-4E7C-84DC-4E4A0DBB2472}" type="presParOf" srcId="{7CCABF36-B8FC-4F33-99B0-C764AF16BBCB}" destId="{9F8778AC-E4C5-4007-B277-AA5CEDB6971A}" srcOrd="0" destOrd="0" presId="urn:microsoft.com/office/officeart/2005/8/layout/orgChart1"/>
    <dgm:cxn modelId="{465DF211-1DEA-4002-9EB7-77631F27460A}" type="presParOf" srcId="{9F8778AC-E4C5-4007-B277-AA5CEDB6971A}" destId="{699DC51C-4A71-47E1-AB70-5E7C6165265E}" srcOrd="0" destOrd="0" presId="urn:microsoft.com/office/officeart/2005/8/layout/orgChart1"/>
    <dgm:cxn modelId="{801BDB51-167E-4B9F-B339-E2FBCFBE0D18}" type="presParOf" srcId="{9F8778AC-E4C5-4007-B277-AA5CEDB6971A}" destId="{06537279-F3C7-47C0-8D7B-31868F1C4947}" srcOrd="1" destOrd="0" presId="urn:microsoft.com/office/officeart/2005/8/layout/orgChart1"/>
    <dgm:cxn modelId="{D0413AED-AB50-4381-8F96-327833E12529}" type="presParOf" srcId="{7CCABF36-B8FC-4F33-99B0-C764AF16BBCB}" destId="{74C7D0C3-327D-4445-B65A-F14C7EEAC11A}" srcOrd="1" destOrd="0" presId="urn:microsoft.com/office/officeart/2005/8/layout/orgChart1"/>
    <dgm:cxn modelId="{0A6DF4E9-A5BA-4FC3-920C-72EBC4D7A7EF}" type="presParOf" srcId="{7CCABF36-B8FC-4F33-99B0-C764AF16BBCB}" destId="{BFEC298C-2583-44D6-99AF-855110DE10E0}" srcOrd="2" destOrd="0" presId="urn:microsoft.com/office/officeart/2005/8/layout/orgChart1"/>
    <dgm:cxn modelId="{E29C35AA-490D-4173-A2D8-5CB53933941F}" type="presParOf" srcId="{9B733C45-BEC5-49DA-A3DC-F30E4D241AFE}" destId="{0231A61B-CF18-4AFB-BAF2-03744E1DD32A}" srcOrd="2" destOrd="0" presId="urn:microsoft.com/office/officeart/2005/8/layout/orgChart1"/>
  </dgm:cxnLst>
  <dgm:bg/>
  <dgm:whole/>
  <dgm:extLst>
    <a:ext uri="http://schemas.microsoft.com/office/drawing/2008/diagram">
      <dsp:dataModelExt xmlns=""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84365272-3262-45C7-85BB-6A3A4D3FB420}">
      <dsp:nvSpPr>
        <dsp:cNvPr id="0" name=""/>
        <dsp:cNvSpPr/>
      </dsp:nvSpPr>
      <dsp:spPr>
        <a:xfrm>
          <a:off x="3760787" y="1559011"/>
          <a:ext cx="2661289" cy="461789"/>
        </a:xfrm>
        <a:custGeom>
          <a:avLst/>
          <a:gdLst/>
          <a:ahLst/>
          <a:cxnLst/>
          <a:rect l="0" t="0" r="0" b="0"/>
          <a:pathLst>
            <a:path>
              <a:moveTo>
                <a:pt x="0" y="0"/>
              </a:moveTo>
              <a:lnTo>
                <a:pt x="0" y="230894"/>
              </a:lnTo>
              <a:lnTo>
                <a:pt x="2661289" y="230894"/>
              </a:lnTo>
              <a:lnTo>
                <a:pt x="2661289" y="461789"/>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203444A-703E-4CFD-AD7D-0D65D070E13C}">
      <dsp:nvSpPr>
        <dsp:cNvPr id="0" name=""/>
        <dsp:cNvSpPr/>
      </dsp:nvSpPr>
      <dsp:spPr>
        <a:xfrm>
          <a:off x="3715067" y="1559011"/>
          <a:ext cx="91440" cy="461789"/>
        </a:xfrm>
        <a:custGeom>
          <a:avLst/>
          <a:gdLst/>
          <a:ahLst/>
          <a:cxnLst/>
          <a:rect l="0" t="0" r="0" b="0"/>
          <a:pathLst>
            <a:path>
              <a:moveTo>
                <a:pt x="45720" y="0"/>
              </a:moveTo>
              <a:lnTo>
                <a:pt x="45720" y="461789"/>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C3A88C3-9942-4B43-9254-6595D5EB7A75}">
      <dsp:nvSpPr>
        <dsp:cNvPr id="0" name=""/>
        <dsp:cNvSpPr/>
      </dsp:nvSpPr>
      <dsp:spPr>
        <a:xfrm>
          <a:off x="1100002" y="1559011"/>
          <a:ext cx="2660784" cy="461789"/>
        </a:xfrm>
        <a:custGeom>
          <a:avLst/>
          <a:gdLst/>
          <a:ahLst/>
          <a:cxnLst/>
          <a:rect l="0" t="0" r="0" b="0"/>
          <a:pathLst>
            <a:path>
              <a:moveTo>
                <a:pt x="2660784" y="0"/>
              </a:moveTo>
              <a:lnTo>
                <a:pt x="2660784" y="230894"/>
              </a:lnTo>
              <a:lnTo>
                <a:pt x="0" y="230894"/>
              </a:lnTo>
              <a:lnTo>
                <a:pt x="0" y="461789"/>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13D05AB-633A-4A3B-868A-BCEEC51BF36F}">
      <dsp:nvSpPr>
        <dsp:cNvPr id="0" name=""/>
        <dsp:cNvSpPr/>
      </dsp:nvSpPr>
      <dsp:spPr>
        <a:xfrm>
          <a:off x="2661289" y="459513"/>
          <a:ext cx="2198995" cy="109949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145" tIns="17145" rIns="17145" bIns="17145" numCol="1" spcCol="1270" anchor="ctr" anchorCtr="0">
          <a:noAutofit/>
        </a:bodyPr>
        <a:lstStyle/>
        <a:p>
          <a:pPr lvl="0" algn="ctr" defTabSz="1200150">
            <a:lnSpc>
              <a:spcPct val="90000"/>
            </a:lnSpc>
            <a:spcBef>
              <a:spcPct val="0"/>
            </a:spcBef>
            <a:spcAft>
              <a:spcPct val="35000"/>
            </a:spcAft>
          </a:pPr>
          <a:r>
            <a:rPr lang="en-IN" sz="2700" kern="1200"/>
            <a:t>M-I-S</a:t>
          </a:r>
        </a:p>
      </dsp:txBody>
      <dsp:txXfrm>
        <a:off x="2661289" y="459513"/>
        <a:ext cx="2198995" cy="1099497"/>
      </dsp:txXfrm>
    </dsp:sp>
    <dsp:sp modelId="{91B9E7AA-1FA4-4CF2-BF61-2C2AB5AACAF2}">
      <dsp:nvSpPr>
        <dsp:cNvPr id="0" name=""/>
        <dsp:cNvSpPr/>
      </dsp:nvSpPr>
      <dsp:spPr>
        <a:xfrm>
          <a:off x="504" y="2020800"/>
          <a:ext cx="2198995" cy="109949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145" tIns="17145" rIns="17145" bIns="17145" numCol="1" spcCol="1270" anchor="ctr" anchorCtr="0">
          <a:noAutofit/>
        </a:bodyPr>
        <a:lstStyle/>
        <a:p>
          <a:pPr lvl="0" algn="ctr" defTabSz="1200150">
            <a:lnSpc>
              <a:spcPct val="90000"/>
            </a:lnSpc>
            <a:spcBef>
              <a:spcPct val="0"/>
            </a:spcBef>
            <a:spcAft>
              <a:spcPct val="35000"/>
            </a:spcAft>
          </a:pPr>
          <a:r>
            <a:rPr lang="en-IN" sz="2700" kern="1200"/>
            <a:t>MANAGEMENT</a:t>
          </a:r>
        </a:p>
      </dsp:txBody>
      <dsp:txXfrm>
        <a:off x="504" y="2020800"/>
        <a:ext cx="2198995" cy="1099497"/>
      </dsp:txXfrm>
    </dsp:sp>
    <dsp:sp modelId="{BB0ABAAF-C2FC-4A49-AB0C-C4DAC25F97AA}">
      <dsp:nvSpPr>
        <dsp:cNvPr id="0" name=""/>
        <dsp:cNvSpPr/>
      </dsp:nvSpPr>
      <dsp:spPr>
        <a:xfrm>
          <a:off x="2661289" y="2020800"/>
          <a:ext cx="2198995" cy="109949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145" tIns="17145" rIns="17145" bIns="17145" numCol="1" spcCol="1270" anchor="ctr" anchorCtr="0">
          <a:noAutofit/>
        </a:bodyPr>
        <a:lstStyle/>
        <a:p>
          <a:pPr lvl="0" algn="ctr" defTabSz="1200150">
            <a:lnSpc>
              <a:spcPct val="90000"/>
            </a:lnSpc>
            <a:spcBef>
              <a:spcPct val="0"/>
            </a:spcBef>
            <a:spcAft>
              <a:spcPct val="35000"/>
            </a:spcAft>
          </a:pPr>
          <a:r>
            <a:rPr lang="en-IN" sz="2700" kern="1200"/>
            <a:t>INFORMATION</a:t>
          </a:r>
        </a:p>
      </dsp:txBody>
      <dsp:txXfrm>
        <a:off x="2661289" y="2020800"/>
        <a:ext cx="2198995" cy="1099497"/>
      </dsp:txXfrm>
    </dsp:sp>
    <dsp:sp modelId="{699DC51C-4A71-47E1-AB70-5E7C6165265E}">
      <dsp:nvSpPr>
        <dsp:cNvPr id="0" name=""/>
        <dsp:cNvSpPr/>
      </dsp:nvSpPr>
      <dsp:spPr>
        <a:xfrm>
          <a:off x="5322579" y="2020800"/>
          <a:ext cx="2198995" cy="109949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145" tIns="17145" rIns="17145" bIns="17145" numCol="1" spcCol="1270" anchor="ctr" anchorCtr="0">
          <a:noAutofit/>
        </a:bodyPr>
        <a:lstStyle/>
        <a:p>
          <a:pPr lvl="0" algn="ctr" defTabSz="1200150">
            <a:lnSpc>
              <a:spcPct val="90000"/>
            </a:lnSpc>
            <a:spcBef>
              <a:spcPct val="0"/>
            </a:spcBef>
            <a:spcAft>
              <a:spcPct val="35000"/>
            </a:spcAft>
          </a:pPr>
          <a:r>
            <a:rPr lang="en-IN" sz="2700" kern="1200"/>
            <a:t>SYSTEM</a:t>
          </a:r>
        </a:p>
      </dsp:txBody>
      <dsp:txXfrm>
        <a:off x="5322579" y="2020800"/>
        <a:ext cx="2198995" cy="1099497"/>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9.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ight Triangle 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rot="19140000">
            <a:off x="817112" y="1730403"/>
            <a:ext cx="5648623" cy="1204306"/>
          </a:xfrm>
        </p:spPr>
        <p:txBody>
          <a:bodyPr bIns="9144" anchor="b"/>
          <a:lstStyle>
            <a:lvl1pPr>
              <a:defRPr sz="3200"/>
            </a:lvl1pPr>
          </a:lstStyle>
          <a:p>
            <a:r>
              <a:rPr lang="en-US" smtClean="0"/>
              <a:t>Click to edit Master title style</a:t>
            </a:r>
            <a:endParaRPr lang="en-US" dirty="0"/>
          </a:p>
        </p:txBody>
      </p:sp>
      <p:sp>
        <p:nvSpPr>
          <p:cNvPr id="3" name="Subtitle 2"/>
          <p:cNvSpPr>
            <a:spLocks noGrp="1"/>
          </p:cNvSpPr>
          <p:nvPr>
            <p:ph type="subTitle" idx="1"/>
          </p:nvPr>
        </p:nvSpPr>
        <p:spPr>
          <a:xfrm rot="19140000">
            <a:off x="1212277" y="2470925"/>
            <a:ext cx="6511131" cy="329259"/>
          </a:xfrm>
        </p:spPr>
        <p:txBody>
          <a:bodyPr tIns="9144">
            <a:normAutofit/>
          </a:bodyPr>
          <a:lstStyle>
            <a:lvl1pPr marL="0" indent="0" algn="l">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6E52026-0652-49CF-9938-4D9FEAD0BC74}" type="datetimeFigureOut">
              <a:rPr lang="en-US" smtClean="0"/>
              <a:pPr/>
              <a:t>12-Sep-18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EEBF96-916F-4E2B-9FCF-B6E61A913FA8}"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6E52026-0652-49CF-9938-4D9FEAD0BC74}" type="datetimeFigureOut">
              <a:rPr lang="en-US" smtClean="0"/>
              <a:pPr/>
              <a:t>12-Sep-18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EEBF96-916F-4E2B-9FCF-B6E61A913FA8}"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46783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9"/>
            <a:ext cx="6019800" cy="46783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6E52026-0652-49CF-9938-4D9FEAD0BC74}" type="datetimeFigureOut">
              <a:rPr lang="en-US" smtClean="0"/>
              <a:pPr/>
              <a:t>12-Sep-18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EEBF96-916F-4E2B-9FCF-B6E61A913FA8}"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6E52026-0652-49CF-9938-4D9FEAD0BC74}" type="datetimeFigureOut">
              <a:rPr lang="en-US" smtClean="0"/>
              <a:pPr/>
              <a:t>12-Sep-18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EEBF96-916F-4E2B-9FCF-B6E61A913FA8}"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Triangle 6"/>
          <p:cNvSpPr/>
          <p:nvPr/>
        </p:nvSpPr>
        <p:spPr>
          <a:xfrm>
            <a:off x="0" y="2647950"/>
            <a:ext cx="3571875" cy="4210050"/>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819399" y="1726737"/>
            <a:ext cx="5650992" cy="1207509"/>
          </a:xfrm>
        </p:spPr>
        <p:txBody>
          <a:bodyPr bIns="9144" anchor="b"/>
          <a:lstStyle>
            <a:lvl1pPr algn="l">
              <a:defRPr kumimoji="0" lang="en-US" sz="3200" b="0" i="0" u="none" strike="noStrike" kern="1200" cap="all" spc="0" normalizeH="0" baseline="0" noProof="0" dirty="0" smtClean="0">
                <a:ln>
                  <a:noFill/>
                </a:ln>
                <a:solidFill>
                  <a:schemeClr val="tx1"/>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Text Placeholder 2"/>
          <p:cNvSpPr>
            <a:spLocks noGrp="1"/>
          </p:cNvSpPr>
          <p:nvPr>
            <p:ph type="body" idx="1"/>
          </p:nvPr>
        </p:nvSpPr>
        <p:spPr>
          <a:xfrm rot="19140000">
            <a:off x="1216152" y="2468304"/>
            <a:ext cx="6510528" cy="329184"/>
          </a:xfrm>
        </p:spPr>
        <p:txBody>
          <a:bodyPr anchor="t">
            <a:normAutofit/>
          </a:bodyPr>
          <a:lstStyle>
            <a:lvl1pPr marL="0" indent="0">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text styles</a:t>
            </a:r>
          </a:p>
        </p:txBody>
      </p:sp>
      <p:sp>
        <p:nvSpPr>
          <p:cNvPr id="4" name="Date Placeholder 3"/>
          <p:cNvSpPr>
            <a:spLocks noGrp="1"/>
          </p:cNvSpPr>
          <p:nvPr>
            <p:ph type="dt" sz="half" idx="10"/>
          </p:nvPr>
        </p:nvSpPr>
        <p:spPr/>
        <p:txBody>
          <a:bodyPr/>
          <a:lstStyle/>
          <a:p>
            <a:fld id="{26E52026-0652-49CF-9938-4D9FEAD0BC74}" type="datetimeFigureOut">
              <a:rPr lang="en-US" smtClean="0"/>
              <a:pPr/>
              <a:t>12-Sep-18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EEBF96-916F-4E2B-9FCF-B6E61A913FA8}"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22960"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700016"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6E52026-0652-49CF-9938-4D9FEAD0BC74}" type="datetimeFigureOut">
              <a:rPr lang="en-US" smtClean="0"/>
              <a:pPr/>
              <a:t>12-Sep-18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9EEBF96-916F-4E2B-9FCF-B6E61A913FA8}" type="slidenum">
              <a:rPr lang="en-US" smtClean="0"/>
              <a:pPr/>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822960"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4" name="Content Placeholder 3"/>
          <p:cNvSpPr>
            <a:spLocks noGrp="1"/>
          </p:cNvSpPr>
          <p:nvPr>
            <p:ph sz="half" idx="2"/>
          </p:nvPr>
        </p:nvSpPr>
        <p:spPr>
          <a:xfrm>
            <a:off x="819150"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00016"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6" name="Content Placeholder 5"/>
          <p:cNvSpPr>
            <a:spLocks noGrp="1"/>
          </p:cNvSpPr>
          <p:nvPr>
            <p:ph sz="quarter" idx="4"/>
          </p:nvPr>
        </p:nvSpPr>
        <p:spPr>
          <a:xfrm>
            <a:off x="4700016"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6E52026-0652-49CF-9938-4D9FEAD0BC74}" type="datetimeFigureOut">
              <a:rPr lang="en-US" smtClean="0"/>
              <a:pPr/>
              <a:t>12-Sep-18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9EEBF96-916F-4E2B-9FCF-B6E61A913FA8}"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6E52026-0652-49CF-9938-4D9FEAD0BC74}" type="datetimeFigureOut">
              <a:rPr lang="en-US" smtClean="0"/>
              <a:pPr/>
              <a:t>12-Sep-18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9EEBF96-916F-4E2B-9FCF-B6E61A913FA8}"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6E52026-0652-49CF-9938-4D9FEAD0BC74}" type="datetimeFigureOut">
              <a:rPr lang="en-US" smtClean="0"/>
              <a:pPr/>
              <a:t>12-Sep-18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9EEBF96-916F-4E2B-9FCF-B6E61A913FA8}"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Right Triangle 1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Triangle 17"/>
          <p:cNvSpPr/>
          <p:nvPr/>
        </p:nvSpPr>
        <p:spPr>
          <a:xfrm rot="5400000">
            <a:off x="433389" y="-433387"/>
            <a:ext cx="6858000" cy="7724778"/>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a:xfrm rot="19140000">
            <a:off x="784930" y="1576103"/>
            <a:ext cx="5212080" cy="1089427"/>
          </a:xfrm>
        </p:spPr>
        <p:txBody>
          <a:bodyPr bIns="0" anchor="b"/>
          <a:lstStyle>
            <a:lvl1pPr algn="l">
              <a:defRPr kumimoji="0" lang="en-US" sz="2800" b="0" i="0" u="none" strike="noStrike" kern="1200" cap="all" spc="0" normalizeH="0" baseline="0" noProof="0" dirty="0" smtClean="0">
                <a:ln>
                  <a:noFill/>
                </a:ln>
                <a:solidFill>
                  <a:srgbClr val="FFFFFF"/>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Content Placeholder 2"/>
          <p:cNvSpPr>
            <a:spLocks noGrp="1"/>
          </p:cNvSpPr>
          <p:nvPr>
            <p:ph idx="1"/>
          </p:nvPr>
        </p:nvSpPr>
        <p:spPr>
          <a:xfrm>
            <a:off x="4749552" y="2618912"/>
            <a:ext cx="3807779" cy="332468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rot="19140000">
            <a:off x="1297954" y="2253385"/>
            <a:ext cx="5794760" cy="623314"/>
          </a:xfrm>
        </p:spPr>
        <p:txBody>
          <a:bodyPr>
            <a:normAutofit/>
          </a:bodyPr>
          <a:lstStyle>
            <a:lvl1pPr marL="0" indent="0">
              <a:buNone/>
              <a:defRPr lang="en-US" sz="1400" b="1" kern="1200" dirty="0" smtClean="0">
                <a:solidFill>
                  <a:srgbClr val="FFFFFF"/>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300"/>
              </a:spcBef>
              <a:spcAft>
                <a:spcPts val="0"/>
              </a:spcAft>
              <a:buClr>
                <a:schemeClr val="accent1"/>
              </a:buClr>
              <a:buSzPct val="100000"/>
              <a:buFont typeface="Arial" pitchFamily="34" charset="0"/>
              <a:buNone/>
              <a:tabLst/>
              <a:defRPr/>
            </a:pPr>
            <a:r>
              <a:rPr lang="en-US" smtClean="0"/>
              <a:t>Click to edit Master text styles</a:t>
            </a:r>
          </a:p>
        </p:txBody>
      </p:sp>
      <p:sp>
        <p:nvSpPr>
          <p:cNvPr id="5" name="Date Placeholder 4"/>
          <p:cNvSpPr>
            <a:spLocks noGrp="1"/>
          </p:cNvSpPr>
          <p:nvPr>
            <p:ph type="dt" sz="half" idx="10"/>
          </p:nvPr>
        </p:nvSpPr>
        <p:spPr/>
        <p:txBody>
          <a:bodyPr/>
          <a:lstStyle/>
          <a:p>
            <a:fld id="{26E52026-0652-49CF-9938-4D9FEAD0BC74}" type="datetimeFigureOut">
              <a:rPr lang="en-US" smtClean="0"/>
              <a:pPr/>
              <a:t>12-Sep-18</a:t>
            </a:fld>
            <a:endParaRPr lang="en-US"/>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ln>
            <a:solidFill>
              <a:schemeClr val="tx2"/>
            </a:solidFill>
          </a:ln>
        </p:spPr>
        <p:txBody>
          <a:bodyPr/>
          <a:lstStyle>
            <a:lvl1pPr>
              <a:defRPr>
                <a:solidFill>
                  <a:schemeClr val="tx2"/>
                </a:solidFill>
              </a:defRPr>
            </a:lvl1pPr>
          </a:lstStyle>
          <a:p>
            <a:fld id="{49EEBF96-916F-4E2B-9FCF-B6E61A913FA8}"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2028825" y="0"/>
            <a:ext cx="7115175" cy="6858000"/>
          </a:xfrm>
          <a:custGeom>
            <a:avLst/>
            <a:gdLst>
              <a:gd name="connsiteX0" fmla="*/ 0 w 7104888"/>
              <a:gd name="connsiteY0" fmla="*/ 0 h 6858000"/>
              <a:gd name="connsiteX1" fmla="*/ 7104888 w 7104888"/>
              <a:gd name="connsiteY1" fmla="*/ 0 h 6858000"/>
              <a:gd name="connsiteX2" fmla="*/ 7104888 w 7104888"/>
              <a:gd name="connsiteY2" fmla="*/ 6858000 h 6858000"/>
              <a:gd name="connsiteX3" fmla="*/ 0 w 7104888"/>
              <a:gd name="connsiteY3" fmla="*/ 6858000 h 6858000"/>
              <a:gd name="connsiteX4" fmla="*/ 0 w 7104888"/>
              <a:gd name="connsiteY4" fmla="*/ 0 h 6858000"/>
              <a:gd name="connsiteX0" fmla="*/ 0 w 7104888"/>
              <a:gd name="connsiteY0" fmla="*/ 0 h 6858000"/>
              <a:gd name="connsiteX1" fmla="*/ 5695188 w 7104888"/>
              <a:gd name="connsiteY1" fmla="*/ 0 h 6858000"/>
              <a:gd name="connsiteX2" fmla="*/ 7104888 w 7104888"/>
              <a:gd name="connsiteY2" fmla="*/ 0 h 6858000"/>
              <a:gd name="connsiteX3" fmla="*/ 7104888 w 7104888"/>
              <a:gd name="connsiteY3" fmla="*/ 6858000 h 6858000"/>
              <a:gd name="connsiteX4" fmla="*/ 0 w 7104888"/>
              <a:gd name="connsiteY4" fmla="*/ 6858000 h 6858000"/>
              <a:gd name="connsiteX5" fmla="*/ 0 w 7104888"/>
              <a:gd name="connsiteY5"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0287 w 7115175"/>
              <a:gd name="connsiteY4" fmla="*/ 6858000 h 6858000"/>
              <a:gd name="connsiteX5" fmla="*/ 0 w 7115175"/>
              <a:gd name="connsiteY5" fmla="*/ 5048250 h 6858000"/>
              <a:gd name="connsiteX6" fmla="*/ 10287 w 7115175"/>
              <a:gd name="connsiteY6"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10287 w 7115175"/>
              <a:gd name="connsiteY5" fmla="*/ 6858000 h 6858000"/>
              <a:gd name="connsiteX6" fmla="*/ 0 w 7115175"/>
              <a:gd name="connsiteY6" fmla="*/ 5048250 h 6858000"/>
              <a:gd name="connsiteX7" fmla="*/ 10287 w 7115175"/>
              <a:gd name="connsiteY7"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 name="connsiteX6" fmla="*/ 10287 w 7115175"/>
              <a:gd name="connsiteY6" fmla="*/ 0 h 6858000"/>
              <a:gd name="connsiteX0" fmla="*/ 0 w 7115175"/>
              <a:gd name="connsiteY0" fmla="*/ 504825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5175" h="6858000">
                <a:moveTo>
                  <a:pt x="0" y="5048250"/>
                </a:moveTo>
                <a:lnTo>
                  <a:pt x="5705475" y="0"/>
                </a:lnTo>
                <a:lnTo>
                  <a:pt x="7115175" y="0"/>
                </a:lnTo>
                <a:lnTo>
                  <a:pt x="7115175" y="6858000"/>
                </a:lnTo>
                <a:lnTo>
                  <a:pt x="1533526" y="6848475"/>
                </a:lnTo>
                <a:lnTo>
                  <a:pt x="0" y="5048250"/>
                </a:lnTo>
                <a:close/>
              </a:path>
            </a:pathLst>
          </a:custGeom>
          <a:solidFill>
            <a:schemeClr val="accent3">
              <a:alpha val="80000"/>
            </a:schemeClr>
          </a:solidFill>
        </p:spPr>
        <p:txBody>
          <a:bodyPr rIns="182880" anchor="ctr"/>
          <a:lstStyle>
            <a:lvl1pPr algn="r">
              <a:defRPr/>
            </a:lvl1pPr>
          </a:lstStyle>
          <a:p>
            <a:r>
              <a:rPr lang="en-US" smtClean="0"/>
              <a:t>Click icon to add picture</a:t>
            </a:r>
            <a:endParaRPr lang="en-US" dirty="0"/>
          </a:p>
        </p:txBody>
      </p:sp>
      <p:sp>
        <p:nvSpPr>
          <p:cNvPr id="9" name="Right Triangle 8"/>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0" y="5048250"/>
            <a:ext cx="3571875" cy="1809750"/>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1809750 h 1809750"/>
              <a:gd name="connsiteX1" fmla="*/ 1895475 w 3571875"/>
              <a:gd name="connsiteY1" fmla="*/ 0 h 1809750"/>
              <a:gd name="connsiteX2" fmla="*/ 3571875 w 3571875"/>
              <a:gd name="connsiteY2" fmla="*/ 1809750 h 1809750"/>
              <a:gd name="connsiteX3" fmla="*/ 0 w 3571875"/>
              <a:gd name="connsiteY3" fmla="*/ 1809750 h 1809750"/>
              <a:gd name="connsiteX0" fmla="*/ 0 w 3571875"/>
              <a:gd name="connsiteY0" fmla="*/ 1809750 h 1809750"/>
              <a:gd name="connsiteX1" fmla="*/ 2038350 w 3571875"/>
              <a:gd name="connsiteY1" fmla="*/ 0 h 1809750"/>
              <a:gd name="connsiteX2" fmla="*/ 3571875 w 3571875"/>
              <a:gd name="connsiteY2" fmla="*/ 1809750 h 1809750"/>
              <a:gd name="connsiteX3" fmla="*/ 0 w 3571875"/>
              <a:gd name="connsiteY3" fmla="*/ 1809750 h 1809750"/>
            </a:gdLst>
            <a:ahLst/>
            <a:cxnLst>
              <a:cxn ang="0">
                <a:pos x="connsiteX0" y="connsiteY0"/>
              </a:cxn>
              <a:cxn ang="0">
                <a:pos x="connsiteX1" y="connsiteY1"/>
              </a:cxn>
              <a:cxn ang="0">
                <a:pos x="connsiteX2" y="connsiteY2"/>
              </a:cxn>
              <a:cxn ang="0">
                <a:pos x="connsiteX3" y="connsiteY3"/>
              </a:cxn>
            </a:cxnLst>
            <a:rect l="l" t="t" r="r" b="b"/>
            <a:pathLst>
              <a:path w="3571875" h="1809750">
                <a:moveTo>
                  <a:pt x="0" y="1809750"/>
                </a:moveTo>
                <a:lnTo>
                  <a:pt x="2038350" y="0"/>
                </a:lnTo>
                <a:lnTo>
                  <a:pt x="3571875" y="1809750"/>
                </a:lnTo>
                <a:lnTo>
                  <a:pt x="0" y="1809750"/>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671197" y="1717501"/>
            <a:ext cx="5486400" cy="867444"/>
          </a:xfrm>
        </p:spPr>
        <p:txBody>
          <a:bodyPr anchor="b"/>
          <a:lstStyle>
            <a:lvl1pPr algn="l">
              <a:defRPr sz="2800" b="0">
                <a:latin typeface="+mj-lt"/>
              </a:defRPr>
            </a:lvl1pPr>
          </a:lstStyle>
          <a:p>
            <a:r>
              <a:rPr lang="en-US" smtClean="0"/>
              <a:t>Click to edit Master title style</a:t>
            </a:r>
            <a:endParaRPr lang="en-US" dirty="0"/>
          </a:p>
        </p:txBody>
      </p:sp>
      <p:sp>
        <p:nvSpPr>
          <p:cNvPr id="4" name="Text Placeholder 3"/>
          <p:cNvSpPr>
            <a:spLocks noGrp="1"/>
          </p:cNvSpPr>
          <p:nvPr>
            <p:ph type="body" sz="half" idx="2"/>
          </p:nvPr>
        </p:nvSpPr>
        <p:spPr>
          <a:xfrm rot="19140000">
            <a:off x="1143479" y="2180529"/>
            <a:ext cx="6096545" cy="740664"/>
          </a:xfrm>
        </p:spPr>
        <p:txBody>
          <a:bodyPr/>
          <a:lstStyle>
            <a:lvl1pPr marL="0" indent="0">
              <a:buNone/>
              <a:defRPr sz="14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6E52026-0652-49CF-9938-4D9FEAD0BC74}" type="datetimeFigureOut">
              <a:rPr lang="en-US" smtClean="0"/>
              <a:pPr/>
              <a:t>12-Sep-18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9EEBF96-916F-4E2B-9FCF-B6E61A913FA8}"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reeform 6"/>
          <p:cNvSpPr/>
          <p:nvPr/>
        </p:nvSpPr>
        <p:spPr>
          <a:xfrm>
            <a:off x="-2382" y="5050633"/>
            <a:ext cx="3574257" cy="1807368"/>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4210050 h 4210050"/>
              <a:gd name="connsiteX1" fmla="*/ 0 w 3571875"/>
              <a:gd name="connsiteY1" fmla="*/ 0 h 4210050"/>
              <a:gd name="connsiteX2" fmla="*/ 2028825 w 3571875"/>
              <a:gd name="connsiteY2" fmla="*/ 23883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050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812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76450 w 3571875"/>
              <a:gd name="connsiteY2" fmla="*/ 22740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245519 w 3571875"/>
              <a:gd name="connsiteY2" fmla="*/ 2405063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38350 w 3571875"/>
              <a:gd name="connsiteY2" fmla="*/ 2405063 h 4210050"/>
              <a:gd name="connsiteX3" fmla="*/ 3571875 w 3571875"/>
              <a:gd name="connsiteY3" fmla="*/ 4210050 h 4210050"/>
              <a:gd name="connsiteX4" fmla="*/ 0 w 3571875"/>
              <a:gd name="connsiteY4" fmla="*/ 4210050 h 4210050"/>
              <a:gd name="connsiteX0" fmla="*/ 0 w 3571875"/>
              <a:gd name="connsiteY0" fmla="*/ 2433637 h 2433637"/>
              <a:gd name="connsiteX1" fmla="*/ 257175 w 3571875"/>
              <a:gd name="connsiteY1" fmla="*/ 0 h 2433637"/>
              <a:gd name="connsiteX2" fmla="*/ 2038350 w 3571875"/>
              <a:gd name="connsiteY2" fmla="*/ 628650 h 2433637"/>
              <a:gd name="connsiteX3" fmla="*/ 3571875 w 3571875"/>
              <a:gd name="connsiteY3" fmla="*/ 2433637 h 2433637"/>
              <a:gd name="connsiteX4" fmla="*/ 0 w 3571875"/>
              <a:gd name="connsiteY4" fmla="*/ 2433637 h 2433637"/>
              <a:gd name="connsiteX0" fmla="*/ 2382 w 3574257"/>
              <a:gd name="connsiteY0" fmla="*/ 1807368 h 1807368"/>
              <a:gd name="connsiteX1" fmla="*/ 0 w 3574257"/>
              <a:gd name="connsiteY1" fmla="*/ 0 h 1807368"/>
              <a:gd name="connsiteX2" fmla="*/ 2040732 w 3574257"/>
              <a:gd name="connsiteY2" fmla="*/ 2381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24051 w 3574257"/>
              <a:gd name="connsiteY2" fmla="*/ 307181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40682 w 3574257"/>
              <a:gd name="connsiteY2" fmla="*/ 450057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57351 w 3574257"/>
              <a:gd name="connsiteY2" fmla="*/ 2309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0732 w 3574257"/>
              <a:gd name="connsiteY2" fmla="*/ 23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774032 w 3574257"/>
              <a:gd name="connsiteY2" fmla="*/ 161925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69294 w 3574257"/>
              <a:gd name="connsiteY2" fmla="*/ 2143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819275 w 3574257"/>
              <a:gd name="connsiteY2" fmla="*/ 200026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5494 w 3574257"/>
              <a:gd name="connsiteY2" fmla="*/ 1 h 1807368"/>
              <a:gd name="connsiteX3" fmla="*/ 3574257 w 3574257"/>
              <a:gd name="connsiteY3" fmla="*/ 1807368 h 1807368"/>
              <a:gd name="connsiteX4" fmla="*/ 2382 w 3574257"/>
              <a:gd name="connsiteY4" fmla="*/ 1807368 h 180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4257" h="1807368">
                <a:moveTo>
                  <a:pt x="2382" y="1807368"/>
                </a:moveTo>
                <a:lnTo>
                  <a:pt x="0" y="0"/>
                </a:lnTo>
                <a:lnTo>
                  <a:pt x="2045494" y="1"/>
                </a:lnTo>
                <a:lnTo>
                  <a:pt x="3574257" y="1807368"/>
                </a:lnTo>
                <a:lnTo>
                  <a:pt x="2382" y="180736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5051292"/>
            <a:ext cx="9146380" cy="1806709"/>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 name="connsiteX0" fmla="*/ 0 w 3352800"/>
              <a:gd name="connsiteY0" fmla="*/ 2002631 h 2002631"/>
              <a:gd name="connsiteX1" fmla="*/ 754045 w 3352800"/>
              <a:gd name="connsiteY1" fmla="*/ 146832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26618 h 526618"/>
              <a:gd name="connsiteX1" fmla="*/ 980611 w 3352800"/>
              <a:gd name="connsiteY1" fmla="*/ 9368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6888 h 526888"/>
              <a:gd name="connsiteX1" fmla="*/ 744735 w 3352800"/>
              <a:gd name="connsiteY1" fmla="*/ 0 h 526888"/>
              <a:gd name="connsiteX2" fmla="*/ 3352800 w 3352800"/>
              <a:gd name="connsiteY2" fmla="*/ 270 h 526888"/>
              <a:gd name="connsiteX3" fmla="*/ 3352800 w 3352800"/>
              <a:gd name="connsiteY3" fmla="*/ 526888 h 526888"/>
              <a:gd name="connsiteX4" fmla="*/ 0 w 3352800"/>
              <a:gd name="connsiteY4" fmla="*/ 526888 h 526888"/>
              <a:gd name="connsiteX0" fmla="*/ 0 w 3352800"/>
              <a:gd name="connsiteY0" fmla="*/ 526618 h 526618"/>
              <a:gd name="connsiteX1" fmla="*/ 811948 w 3352800"/>
              <a:gd name="connsiteY1" fmla="*/ 6092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7584 h 527584"/>
              <a:gd name="connsiteX1" fmla="*/ 751718 w 3352800"/>
              <a:gd name="connsiteY1" fmla="*/ 0 h 527584"/>
              <a:gd name="connsiteX2" fmla="*/ 3352800 w 3352800"/>
              <a:gd name="connsiteY2" fmla="*/ 966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241069 w 3352800"/>
              <a:gd name="connsiteY2" fmla="*/ 94144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 name="connsiteX0" fmla="*/ 0 w 3352800"/>
              <a:gd name="connsiteY0" fmla="*/ 527313 h 527313"/>
              <a:gd name="connsiteX1" fmla="*/ 900984 w 3352800"/>
              <a:gd name="connsiteY1" fmla="*/ 97774 h 527313"/>
              <a:gd name="connsiteX2" fmla="*/ 3352800 w 3352800"/>
              <a:gd name="connsiteY2" fmla="*/ 0 h 527313"/>
              <a:gd name="connsiteX3" fmla="*/ 3352800 w 3352800"/>
              <a:gd name="connsiteY3" fmla="*/ 527313 h 527313"/>
              <a:gd name="connsiteX4" fmla="*/ 0 w 3352800"/>
              <a:gd name="connsiteY4" fmla="*/ 527313 h 527313"/>
              <a:gd name="connsiteX0" fmla="*/ 0 w 3352800"/>
              <a:gd name="connsiteY0" fmla="*/ 527584 h 527584"/>
              <a:gd name="connsiteX1" fmla="*/ 748227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527584">
                <a:moveTo>
                  <a:pt x="0" y="527584"/>
                </a:moveTo>
                <a:lnTo>
                  <a:pt x="748227" y="0"/>
                </a:lnTo>
                <a:lnTo>
                  <a:pt x="3352800" y="271"/>
                </a:lnTo>
                <a:lnTo>
                  <a:pt x="3352800" y="527584"/>
                </a:lnTo>
                <a:lnTo>
                  <a:pt x="0" y="527584"/>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822960" y="365760"/>
            <a:ext cx="7520940" cy="54864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22960" y="1100628"/>
            <a:ext cx="7520940" cy="357984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19140000">
            <a:off x="201168" y="5870448"/>
            <a:ext cx="2176272" cy="201168"/>
          </a:xfrm>
          <a:prstGeom prst="rect">
            <a:avLst/>
          </a:prstGeom>
        </p:spPr>
        <p:txBody>
          <a:bodyPr vert="horz" lIns="91440" tIns="45720" rIns="91440" bIns="45720" rtlCol="0" anchor="ctr"/>
          <a:lstStyle>
            <a:lvl1pPr algn="l">
              <a:defRPr sz="1200">
                <a:solidFill>
                  <a:srgbClr val="FFFFFF"/>
                </a:solidFill>
              </a:defRPr>
            </a:lvl1pPr>
          </a:lstStyle>
          <a:p>
            <a:fld id="{26E52026-0652-49CF-9938-4D9FEAD0BC74}" type="datetimeFigureOut">
              <a:rPr lang="en-US" smtClean="0"/>
              <a:pPr/>
              <a:t>12-Sep-18</a:t>
            </a:fld>
            <a:endParaRPr lang="en-US"/>
          </a:p>
        </p:txBody>
      </p:sp>
      <p:sp>
        <p:nvSpPr>
          <p:cNvPr id="5" name="Footer Placeholder 4"/>
          <p:cNvSpPr>
            <a:spLocks noGrp="1"/>
          </p:cNvSpPr>
          <p:nvPr>
            <p:ph type="ftr" sz="quarter" idx="3"/>
          </p:nvPr>
        </p:nvSpPr>
        <p:spPr>
          <a:xfrm>
            <a:off x="3517514" y="6285122"/>
            <a:ext cx="4724400" cy="274320"/>
          </a:xfrm>
          <a:prstGeom prst="rect">
            <a:avLst/>
          </a:prstGeom>
        </p:spPr>
        <p:txBody>
          <a:bodyPr vert="horz" lIns="91440" tIns="45720" rIns="91440" bIns="45720" rtlCol="0" anchor="ctr"/>
          <a:lstStyle>
            <a:lvl1pPr algn="r">
              <a:defRPr sz="1000" cap="all" spc="200" baseline="0">
                <a:solidFill>
                  <a:srgbClr val="FFFFFF"/>
                </a:solidFill>
              </a:defRPr>
            </a:lvl1pPr>
          </a:lstStyle>
          <a:p>
            <a:endParaRPr lang="en-US"/>
          </a:p>
        </p:txBody>
      </p:sp>
      <p:sp>
        <p:nvSpPr>
          <p:cNvPr id="6" name="Slide Number Placeholder 5"/>
          <p:cNvSpPr>
            <a:spLocks noGrp="1"/>
          </p:cNvSpPr>
          <p:nvPr>
            <p:ph type="sldNum" sz="quarter" idx="4"/>
          </p:nvPr>
        </p:nvSpPr>
        <p:spPr>
          <a:xfrm>
            <a:off x="8401038" y="6170822"/>
            <a:ext cx="502920" cy="502920"/>
          </a:xfrm>
          <a:prstGeom prst="ellipse">
            <a:avLst/>
          </a:prstGeom>
          <a:ln w="19050">
            <a:solidFill>
              <a:srgbClr val="FFFFFF"/>
            </a:solidFill>
          </a:ln>
        </p:spPr>
        <p:txBody>
          <a:bodyPr vert="horz" lIns="9144" tIns="9144" rIns="9144" bIns="9144" rtlCol="0" anchor="ctr">
            <a:normAutofit/>
          </a:bodyPr>
          <a:lstStyle>
            <a:lvl1pPr algn="ctr">
              <a:defRPr sz="1650">
                <a:solidFill>
                  <a:srgbClr val="FFFFFF"/>
                </a:solidFill>
              </a:defRPr>
            </a:lvl1pPr>
          </a:lstStyle>
          <a:p>
            <a:fld id="{49EEBF96-916F-4E2B-9FCF-B6E61A913FA8}"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2800" kern="1200" cap="all" baseline="0">
          <a:solidFill>
            <a:schemeClr val="tx1"/>
          </a:solidFill>
          <a:latin typeface="+mj-lt"/>
          <a:ea typeface="+mj-ea"/>
          <a:cs typeface="+mj-cs"/>
        </a:defRPr>
      </a:lvl1pPr>
    </p:titleStyle>
    <p:bodyStyle>
      <a:lvl1pPr marL="342900" indent="-342900" algn="l" defTabSz="914400" rtl="0" eaLnBrk="1" latinLnBrk="0" hangingPunct="1">
        <a:spcBef>
          <a:spcPts val="800"/>
        </a:spcBef>
        <a:buFont typeface="Arial" pitchFamily="34" charset="0"/>
        <a:buNone/>
        <a:defRPr sz="1600" b="1" kern="1200">
          <a:solidFill>
            <a:schemeClr val="tx1"/>
          </a:solidFill>
          <a:latin typeface="+mn-lt"/>
          <a:ea typeface="+mn-ea"/>
          <a:cs typeface="+mn-cs"/>
        </a:defRPr>
      </a:lvl1pPr>
      <a:lvl2pPr marL="1737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2pPr>
      <a:lvl3pPr marL="4023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3pPr>
      <a:lvl4pPr marL="6309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4pPr>
      <a:lvl5pPr marL="8595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5pPr>
      <a:lvl6pPr marL="1097280" indent="-173736"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6pPr>
      <a:lvl7pPr marL="13533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7pPr>
      <a:lvl8pPr marL="15819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8pPr>
      <a:lvl9pPr marL="1792224"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oleObject" Target="../embeddings/Microsoft_Office_Excel_97-2003_Worksheet1.xls"/><Relationship Id="rId2" Type="http://schemas.openxmlformats.org/officeDocument/2006/relationships/slideLayout" Target="../slideLayouts/slideLayout7.xml"/><Relationship Id="rId1" Type="http://schemas.openxmlformats.org/officeDocument/2006/relationships/vmlDrawing" Target="../drawings/vmlDrawing1.v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hyperlink" Target="http://en.wikipedia.org/wiki/Decision_support_system" TargetMode="External"/><Relationship Id="rId2" Type="http://schemas.openxmlformats.org/officeDocument/2006/relationships/hyperlink" Target="http://en.wikipedia.org/wiki/Information_system" TargetMode="External"/><Relationship Id="rId1" Type="http://schemas.openxmlformats.org/officeDocument/2006/relationships/slideLayout" Target="../slideLayouts/slideLayout2.xml"/><Relationship Id="rId5" Type="http://schemas.openxmlformats.org/officeDocument/2006/relationships/hyperlink" Target="http://en.wikipedia.org/wiki/Executive_information_system" TargetMode="External"/><Relationship Id="rId4" Type="http://schemas.openxmlformats.org/officeDocument/2006/relationships/hyperlink" Target="http://en.wikipedia.org/wiki/Expert_system"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noChangeArrowheads="1"/>
          </p:cNvPicPr>
          <p:nvPr/>
        </p:nvPicPr>
        <p:blipFill>
          <a:blip r:embed="rId2"/>
          <a:srcRect/>
          <a:stretch>
            <a:fillRect/>
          </a:stretch>
        </p:blipFill>
        <p:spPr bwMode="auto">
          <a:xfrm>
            <a:off x="-71454" y="71432"/>
            <a:ext cx="9286908" cy="6715136"/>
          </a:xfrm>
          <a:prstGeom prst="rect">
            <a:avLst/>
          </a:prstGeom>
          <a:noFill/>
          <a:ln w="9525">
            <a:noFill/>
            <a:miter lim="800000"/>
            <a:headEnd/>
            <a:tailEnd/>
          </a:ln>
          <a:effec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TYPES CONTD……..</a:t>
            </a:r>
            <a:endParaRPr lang="en-US" dirty="0"/>
          </a:p>
        </p:txBody>
      </p:sp>
      <p:sp>
        <p:nvSpPr>
          <p:cNvPr id="3" name="Content Placeholder 2"/>
          <p:cNvSpPr>
            <a:spLocks noGrp="1"/>
          </p:cNvSpPr>
          <p:nvPr>
            <p:ph idx="1"/>
          </p:nvPr>
        </p:nvSpPr>
        <p:spPr/>
        <p:txBody>
          <a:bodyPr/>
          <a:lstStyle/>
          <a:p>
            <a:r>
              <a:rPr lang="en-US" dirty="0" smtClean="0"/>
              <a:t>HEIRARCHIAL  DATA:</a:t>
            </a:r>
            <a:endParaRPr lang="en-US" dirty="0"/>
          </a:p>
          <a:p>
            <a:r>
              <a:rPr lang="en-US" dirty="0"/>
              <a:t>In a hierarchical database, fields and records are arranged in a family tree, with lower-level records subordinate to higher-level records. </a:t>
            </a:r>
            <a:endParaRPr lang="en-US" dirty="0" smtClean="0"/>
          </a:p>
          <a:p>
            <a:endParaRPr lang="en-US" dirty="0" smtClean="0"/>
          </a:p>
        </p:txBody>
      </p:sp>
      <p:pic>
        <p:nvPicPr>
          <p:cNvPr id="3074"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905000" y="2486025"/>
            <a:ext cx="5334000" cy="18859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25829414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DATA CONTD….</a:t>
            </a:r>
            <a:endParaRPr lang="en-US" dirty="0"/>
          </a:p>
        </p:txBody>
      </p:sp>
      <p:sp>
        <p:nvSpPr>
          <p:cNvPr id="3" name="Content Placeholder 2"/>
          <p:cNvSpPr>
            <a:spLocks noGrp="1"/>
          </p:cNvSpPr>
          <p:nvPr>
            <p:ph idx="1"/>
          </p:nvPr>
        </p:nvSpPr>
        <p:spPr/>
        <p:txBody>
          <a:bodyPr/>
          <a:lstStyle/>
          <a:p>
            <a:r>
              <a:rPr lang="en-US" dirty="0" smtClean="0"/>
              <a:t>NETWORK DATA:</a:t>
            </a:r>
            <a:endParaRPr lang="en-US" dirty="0"/>
          </a:p>
          <a:p>
            <a:r>
              <a:rPr lang="en-US" dirty="0"/>
              <a:t>A network database </a:t>
            </a:r>
            <a:r>
              <a:rPr lang="en-US" dirty="0" smtClean="0"/>
              <a:t>is </a:t>
            </a:r>
            <a:r>
              <a:rPr lang="en-US" dirty="0"/>
              <a:t>similar to a hierarchical database except that each child can have more than one parent record.</a:t>
            </a:r>
          </a:p>
          <a:p>
            <a:endParaRPr lang="en-US" dirty="0"/>
          </a:p>
        </p:txBody>
      </p:sp>
      <p:pic>
        <p:nvPicPr>
          <p:cNvPr id="4098"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066800" y="2057400"/>
            <a:ext cx="6858000" cy="242479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393172618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SYSTEMS:</a:t>
            </a:r>
            <a:endParaRPr lang="en-US" dirty="0"/>
          </a:p>
        </p:txBody>
      </p:sp>
      <p:sp>
        <p:nvSpPr>
          <p:cNvPr id="3" name="Content Placeholder 2"/>
          <p:cNvSpPr>
            <a:spLocks noGrp="1"/>
          </p:cNvSpPr>
          <p:nvPr>
            <p:ph idx="1"/>
          </p:nvPr>
        </p:nvSpPr>
        <p:spPr>
          <a:xfrm>
            <a:off x="838200" y="1219200"/>
            <a:ext cx="7520940" cy="3579849"/>
          </a:xfrm>
        </p:spPr>
        <p:txBody>
          <a:bodyPr/>
          <a:lstStyle/>
          <a:p>
            <a:r>
              <a:rPr lang="en-US" dirty="0"/>
              <a:t> </a:t>
            </a:r>
            <a:endParaRPr lang="en-US" dirty="0" smtClean="0"/>
          </a:p>
          <a:p>
            <a:r>
              <a:rPr lang="en-US" dirty="0" smtClean="0"/>
              <a:t>A system can be described simply as a set of elements joined together for a common objective. A subsystem is  part of  the larger systems. For our purposes the mining </a:t>
            </a:r>
            <a:r>
              <a:rPr lang="en-US" dirty="0" err="1" smtClean="0"/>
              <a:t>organisation</a:t>
            </a:r>
            <a:r>
              <a:rPr lang="en-US" dirty="0" smtClean="0"/>
              <a:t> is the system, and the parts ( divisions, departments, functions, units, etc.,) are the subsystems.</a:t>
            </a:r>
          </a:p>
          <a:p>
            <a:endParaRPr lang="en-US" dirty="0" smtClean="0"/>
          </a:p>
          <a:p>
            <a:r>
              <a:rPr lang="en-US" dirty="0" smtClean="0"/>
              <a:t>The systems concept of MIS is therefore one of optimizing the output of the </a:t>
            </a:r>
            <a:r>
              <a:rPr lang="en-US" dirty="0" err="1" smtClean="0"/>
              <a:t>organisation</a:t>
            </a:r>
            <a:r>
              <a:rPr lang="en-US" dirty="0" smtClean="0"/>
              <a:t> by connecting the operating  sub-systems through the medium of information exchange. </a:t>
            </a:r>
            <a:endParaRPr lang="en-US" dirty="0"/>
          </a:p>
        </p:txBody>
      </p:sp>
    </p:spTree>
    <p:extLst>
      <p:ext uri="{BB962C8B-B14F-4D97-AF65-F5344CB8AC3E}">
        <p14:creationId xmlns:p14="http://schemas.microsoft.com/office/powerpoint/2010/main" xmlns="" val="231547311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Management in a mine:</a:t>
            </a:r>
            <a:endParaRPr lang="en-US" dirty="0"/>
          </a:p>
        </p:txBody>
      </p:sp>
      <p:sp>
        <p:nvSpPr>
          <p:cNvPr id="3" name="Content Placeholder 2"/>
          <p:cNvSpPr>
            <a:spLocks noGrp="1"/>
          </p:cNvSpPr>
          <p:nvPr>
            <p:ph idx="1"/>
          </p:nvPr>
        </p:nvSpPr>
        <p:spPr/>
        <p:txBody>
          <a:bodyPr>
            <a:noAutofit/>
          </a:bodyPr>
          <a:lstStyle/>
          <a:p>
            <a:pPr>
              <a:buFont typeface="Arial" pitchFamily="34" charset="0"/>
              <a:buChar char="•"/>
            </a:pPr>
            <a:r>
              <a:rPr lang="en-US" sz="2000" b="0" dirty="0" smtClean="0"/>
              <a:t>    </a:t>
            </a:r>
            <a:r>
              <a:rPr lang="en-US" sz="2000" dirty="0" smtClean="0"/>
              <a:t>A Mine  manager is of the first type, i.e., operational management type.</a:t>
            </a:r>
          </a:p>
          <a:p>
            <a:pPr>
              <a:buFont typeface="Arial" pitchFamily="34" charset="0"/>
              <a:buChar char="•"/>
            </a:pPr>
            <a:r>
              <a:rPr lang="en-US" sz="2000" b="0" dirty="0" smtClean="0"/>
              <a:t>    </a:t>
            </a:r>
            <a:r>
              <a:rPr lang="en-US" sz="2000" dirty="0" smtClean="0"/>
              <a:t>The Strategic and the Tactical managerial roles are in the  hands of the higher positions the organizational hierarchy.</a:t>
            </a:r>
          </a:p>
          <a:p>
            <a:pPr>
              <a:buFont typeface="Arial" pitchFamily="34" charset="0"/>
              <a:buChar char="•"/>
            </a:pPr>
            <a:r>
              <a:rPr lang="en-US" sz="2000" b="0" dirty="0" smtClean="0"/>
              <a:t> </a:t>
            </a:r>
            <a:r>
              <a:rPr lang="en-US" sz="2000" dirty="0" smtClean="0"/>
              <a:t>Decision making can be regarded as an outcome of mental processes (cognitive process) leading to the selection of a course of action among several alternatives. </a:t>
            </a:r>
            <a:endParaRPr lang="en-US" sz="2000" b="0" dirty="0" smtClean="0"/>
          </a:p>
          <a:p>
            <a:r>
              <a:rPr lang="en-US" sz="2000" b="0" dirty="0" smtClean="0"/>
              <a:t>     </a:t>
            </a:r>
            <a:r>
              <a:rPr lang="en-US" sz="2000" dirty="0" smtClean="0"/>
              <a:t>                                   </a:t>
            </a:r>
            <a:endParaRPr lang="en-US" sz="2000" dirty="0"/>
          </a:p>
        </p:txBody>
      </p:sp>
    </p:spTree>
    <p:extLst>
      <p:ext uri="{BB962C8B-B14F-4D97-AF65-F5344CB8AC3E}">
        <p14:creationId xmlns:p14="http://schemas.microsoft.com/office/powerpoint/2010/main" xmlns="" val="379671485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Mining as a manufacturing system:</a:t>
            </a:r>
            <a:endParaRPr lang="en-US" dirty="0"/>
          </a:p>
        </p:txBody>
      </p:sp>
      <p:sp>
        <p:nvSpPr>
          <p:cNvPr id="3" name="Content Placeholder 2"/>
          <p:cNvSpPr>
            <a:spLocks noGrp="1"/>
          </p:cNvSpPr>
          <p:nvPr>
            <p:ph idx="1"/>
          </p:nvPr>
        </p:nvSpPr>
        <p:spPr/>
        <p:txBody>
          <a:bodyPr/>
          <a:lstStyle/>
          <a:p>
            <a:r>
              <a:rPr lang="en-US" dirty="0"/>
              <a:t>Manufacturing is a broad and complicated subject. With </a:t>
            </a:r>
            <a:r>
              <a:rPr lang="en-US" dirty="0" smtClean="0"/>
              <a:t>minerals and metals manufactured</a:t>
            </a:r>
            <a:r>
              <a:rPr lang="en-US" dirty="0"/>
              <a:t>, the processes and operations may be totally different</a:t>
            </a:r>
            <a:r>
              <a:rPr lang="en-US" dirty="0" smtClean="0"/>
              <a:t>.</a:t>
            </a:r>
          </a:p>
          <a:p>
            <a:r>
              <a:rPr lang="en-US" dirty="0" smtClean="0"/>
              <a:t> </a:t>
            </a:r>
            <a:r>
              <a:rPr lang="en-US" dirty="0"/>
              <a:t>The mission of a manufacturing information system is to apply computer technology to improve the </a:t>
            </a:r>
            <a:r>
              <a:rPr lang="en-US" dirty="0" smtClean="0"/>
              <a:t>information of the processes </a:t>
            </a:r>
            <a:r>
              <a:rPr lang="en-US" dirty="0"/>
              <a:t>and the efficiency of a manufacturing system so that the quality of </a:t>
            </a:r>
            <a:r>
              <a:rPr lang="en-US" dirty="0" smtClean="0"/>
              <a:t>minerals is </a:t>
            </a:r>
            <a:r>
              <a:rPr lang="en-US" dirty="0"/>
              <a:t>better and the costs to </a:t>
            </a:r>
            <a:r>
              <a:rPr lang="en-US" dirty="0" smtClean="0"/>
              <a:t>mine them </a:t>
            </a:r>
            <a:r>
              <a:rPr lang="en-US" dirty="0"/>
              <a:t>are lower</a:t>
            </a:r>
            <a:r>
              <a:rPr lang="en-US" dirty="0" smtClean="0"/>
              <a:t>.</a:t>
            </a:r>
          </a:p>
          <a:p>
            <a:r>
              <a:rPr lang="en-US" dirty="0"/>
              <a:t>THE MODEL OF A MANUFACTURING INFORMATION </a:t>
            </a:r>
            <a:r>
              <a:rPr lang="en-US" dirty="0" smtClean="0"/>
              <a:t>SYSTEMS:</a:t>
            </a:r>
          </a:p>
          <a:p>
            <a:endParaRPr lang="en-US" dirty="0"/>
          </a:p>
        </p:txBody>
      </p:sp>
      <p:pic>
        <p:nvPicPr>
          <p:cNvPr id="6146"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854178" y="3200400"/>
            <a:ext cx="6698226" cy="28194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188791764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7505700" cy="914400"/>
          </a:xfrm>
        </p:spPr>
        <p:txBody>
          <a:bodyPr/>
          <a:lstStyle/>
          <a:p>
            <a:r>
              <a:rPr lang="en-US" dirty="0" smtClean="0"/>
              <a:t>Mine management as operational management</a:t>
            </a:r>
            <a:endParaRPr lang="en-US" dirty="0"/>
          </a:p>
        </p:txBody>
      </p:sp>
      <p:pic>
        <p:nvPicPr>
          <p:cNvPr id="4" name="Content Placeholder 3" descr="n.jpg"/>
          <p:cNvPicPr>
            <a:picLocks noGrp="1" noChangeAspect="1"/>
          </p:cNvPicPr>
          <p:nvPr>
            <p:ph idx="1"/>
          </p:nvPr>
        </p:nvPicPr>
        <p:blipFill>
          <a:blip r:embed="rId2" cstate="print"/>
          <a:stretch>
            <a:fillRect/>
          </a:stretch>
        </p:blipFill>
        <p:spPr>
          <a:xfrm>
            <a:off x="1295400" y="990600"/>
            <a:ext cx="6248400" cy="5486400"/>
          </a:xfrm>
          <a:prstGeom prst="rect">
            <a:avLst/>
          </a:prstGeom>
          <a:ln>
            <a:noFill/>
          </a:ln>
          <a:effectLst>
            <a:outerShdw blurRad="190500" algn="tl" rotWithShape="0">
              <a:srgbClr val="000000">
                <a:alpha val="70000"/>
              </a:srgbClr>
            </a:outerShdw>
          </a:effec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90600"/>
            <a:ext cx="8435340" cy="3048000"/>
          </a:xfrm>
        </p:spPr>
        <p:txBody>
          <a:bodyPr/>
          <a:lstStyle/>
          <a:p>
            <a:r>
              <a:rPr lang="en-US" sz="1400" dirty="0" smtClean="0"/>
              <a:t>The Line Manager of a mine has to process  various  information simultaneously  at the same time and  </a:t>
            </a:r>
            <a:br>
              <a:rPr lang="en-US" sz="1400" dirty="0" smtClean="0"/>
            </a:br>
            <a:r>
              <a:rPr lang="en-US" sz="1400" dirty="0" smtClean="0"/>
              <a:t>                                   (</a:t>
            </a:r>
            <a:r>
              <a:rPr lang="en-US" sz="1400" dirty="0" err="1" smtClean="0"/>
              <a:t>i</a:t>
            </a:r>
            <a:r>
              <a:rPr lang="en-US" sz="1400" dirty="0" smtClean="0"/>
              <a:t>) Blast ID</a:t>
            </a:r>
            <a:br>
              <a:rPr lang="en-US" sz="1400" dirty="0" smtClean="0"/>
            </a:br>
            <a:r>
              <a:rPr lang="en-US" sz="1400" dirty="0" smtClean="0"/>
              <a:t>                                  (ii) Blast Design &amp; pattern </a:t>
            </a:r>
            <a:br>
              <a:rPr lang="en-US" sz="1400" dirty="0" smtClean="0"/>
            </a:br>
            <a:r>
              <a:rPr lang="en-US" sz="1400" dirty="0" smtClean="0"/>
              <a:t>                                 (iii) Explosive Charging Sheet</a:t>
            </a:r>
            <a:br>
              <a:rPr lang="en-US" sz="1400" dirty="0" smtClean="0"/>
            </a:br>
            <a:r>
              <a:rPr lang="en-US" sz="1400" dirty="0" smtClean="0"/>
              <a:t>                                  (iv) Blast Cost</a:t>
            </a:r>
            <a:br>
              <a:rPr lang="en-US" sz="1400" dirty="0" smtClean="0"/>
            </a:br>
            <a:r>
              <a:rPr lang="en-US" sz="1400" dirty="0" smtClean="0"/>
              <a:t>                                   (v) Manpower and associated Cost</a:t>
            </a:r>
            <a:br>
              <a:rPr lang="en-US" sz="1400" dirty="0" smtClean="0"/>
            </a:br>
            <a:r>
              <a:rPr lang="en-US" sz="1400" dirty="0" smtClean="0"/>
              <a:t>                                  (vi) Vibration Monitoring Data</a:t>
            </a:r>
            <a:br>
              <a:rPr lang="en-US" sz="1400" dirty="0" smtClean="0"/>
            </a:br>
            <a:r>
              <a:rPr lang="en-US" sz="1400" dirty="0" smtClean="0"/>
              <a:t>                                  (vii) Accidents &amp; Misfires</a:t>
            </a:r>
            <a:br>
              <a:rPr lang="en-US" sz="1400" dirty="0" smtClean="0"/>
            </a:br>
            <a:r>
              <a:rPr lang="en-US" sz="1400" dirty="0" smtClean="0"/>
              <a:t>                                  (viii) Loading &amp; Hauling Cycle Times., etc</a:t>
            </a:r>
            <a:br>
              <a:rPr lang="en-US" sz="1400" dirty="0" smtClean="0"/>
            </a:br>
            <a:r>
              <a:rPr lang="en-US" sz="1400" dirty="0" smtClean="0"/>
              <a:t> </a:t>
            </a:r>
            <a:br>
              <a:rPr lang="en-US" sz="1400" dirty="0" smtClean="0"/>
            </a:br>
            <a:endParaRPr lang="en-US" sz="1400"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Different approaches of MIS in Mining as a manufacturing organization:</a:t>
            </a:r>
            <a:endParaRPr lang="en-US" dirty="0"/>
          </a:p>
        </p:txBody>
      </p:sp>
      <p:sp>
        <p:nvSpPr>
          <p:cNvPr id="3" name="Content Placeholder 2"/>
          <p:cNvSpPr>
            <a:spLocks noGrp="1"/>
          </p:cNvSpPr>
          <p:nvPr>
            <p:ph idx="1"/>
          </p:nvPr>
        </p:nvSpPr>
        <p:spPr>
          <a:xfrm>
            <a:off x="822960" y="1100628"/>
            <a:ext cx="7520940" cy="3928572"/>
          </a:xfrm>
        </p:spPr>
        <p:txBody>
          <a:bodyPr>
            <a:normAutofit fontScale="92500" lnSpcReduction="20000"/>
          </a:bodyPr>
          <a:lstStyle/>
          <a:p>
            <a:r>
              <a:rPr lang="en-US" sz="2400" b="0" dirty="0" smtClean="0"/>
              <a:t>In a Mine MIS requires a proper design to integrate the various aspects of Mining.</a:t>
            </a:r>
          </a:p>
          <a:p>
            <a:r>
              <a:rPr lang="en-US" sz="2400" b="0" dirty="0" smtClean="0"/>
              <a:t>For this purpose the following types of Management Information Systems are generally used by the Mine  manager  for effective decision making :</a:t>
            </a:r>
          </a:p>
          <a:p>
            <a:pPr marL="400050" indent="-400050">
              <a:buAutoNum type="romanLcPeriod"/>
            </a:pPr>
            <a:r>
              <a:rPr lang="en-US" sz="2400" dirty="0" smtClean="0"/>
              <a:t>Material Management System</a:t>
            </a:r>
          </a:p>
          <a:p>
            <a:pPr marL="400050" indent="-400050">
              <a:buAutoNum type="romanLcPeriod"/>
            </a:pPr>
            <a:r>
              <a:rPr lang="en-US" sz="2400" dirty="0" smtClean="0"/>
              <a:t>Maintenance Information and Management System</a:t>
            </a:r>
          </a:p>
          <a:p>
            <a:pPr marL="400050" indent="-400050">
              <a:buAutoNum type="romanLcPeriod"/>
            </a:pPr>
            <a:r>
              <a:rPr lang="en-US" sz="2400" dirty="0" smtClean="0"/>
              <a:t>Automatic Truck Dispatch System( TDS)</a:t>
            </a:r>
          </a:p>
          <a:p>
            <a:pPr marL="400050" indent="-400050">
              <a:buAutoNum type="romanLcPeriod"/>
            </a:pPr>
            <a:r>
              <a:rPr lang="en-US" sz="2400" dirty="0" smtClean="0"/>
              <a:t>Mine Planning System ( </a:t>
            </a:r>
            <a:r>
              <a:rPr lang="en-US" sz="2400" dirty="0" err="1" smtClean="0"/>
              <a:t>eg</a:t>
            </a:r>
            <a:r>
              <a:rPr lang="en-US" sz="2400" dirty="0" smtClean="0"/>
              <a:t>. SURPAC , MINEX, VITTEL., etc.)</a:t>
            </a:r>
          </a:p>
          <a:p>
            <a:pPr marL="400050" indent="-400050">
              <a:buAutoNum type="romanLcPeriod"/>
            </a:pPr>
            <a:r>
              <a:rPr lang="en-US" sz="2400" dirty="0" smtClean="0"/>
              <a:t>Computerized Weighing Operation System</a:t>
            </a:r>
          </a:p>
          <a:p>
            <a:pPr marL="400050" indent="-400050">
              <a:buAutoNum type="romanLcPeriod"/>
            </a:pPr>
            <a:r>
              <a:rPr lang="en-US" sz="2400" dirty="0"/>
              <a:t> </a:t>
            </a:r>
            <a:r>
              <a:rPr lang="en-US" sz="2400" dirty="0" smtClean="0"/>
              <a:t>Blasting Information Management System</a:t>
            </a:r>
            <a:endParaRPr lang="en-US" sz="2400" dirty="0"/>
          </a:p>
        </p:txBody>
      </p:sp>
    </p:spTree>
    <p:extLst>
      <p:ext uri="{BB962C8B-B14F-4D97-AF65-F5344CB8AC3E}">
        <p14:creationId xmlns:p14="http://schemas.microsoft.com/office/powerpoint/2010/main" xmlns="" val="319169921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1"/>
          <p:cNvSpPr>
            <a:spLocks noChangeArrowheads="1"/>
          </p:cNvSpPr>
          <p:nvPr/>
        </p:nvSpPr>
        <p:spPr bwMode="auto">
          <a:xfrm>
            <a:off x="0" y="457200"/>
            <a:ext cx="9144000" cy="452431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tabLst/>
            </a:pPr>
            <a:r>
              <a:rPr kumimoji="0" lang="en-US" sz="3200" b="1" i="0" u="sng" strike="noStrike" cap="none" normalizeH="0" baseline="0" dirty="0" smtClean="0">
                <a:ln>
                  <a:noFill/>
                </a:ln>
                <a:solidFill>
                  <a:schemeClr val="tx1"/>
                </a:solidFill>
                <a:effectLst/>
                <a:latin typeface="Calibri" pitchFamily="34" charset="0"/>
                <a:ea typeface="Calibri" pitchFamily="34" charset="0"/>
                <a:cs typeface="Times New Roman" pitchFamily="18" charset="0"/>
              </a:rPr>
              <a:t>VARIOUS </a:t>
            </a:r>
            <a:r>
              <a:rPr lang="en-US" sz="3200" b="1" u="sng" dirty="0" smtClean="0">
                <a:latin typeface="Calibri" pitchFamily="34" charset="0"/>
                <a:ea typeface="Calibri" pitchFamily="34" charset="0"/>
                <a:cs typeface="Times New Roman" pitchFamily="18" charset="0"/>
              </a:rPr>
              <a:t>SOFTWARES </a:t>
            </a:r>
            <a:r>
              <a:rPr lang="en-US" sz="2400" b="1" u="sng" dirty="0" smtClean="0">
                <a:latin typeface="Calibri" pitchFamily="34" charset="0"/>
                <a:ea typeface="Calibri" pitchFamily="34" charset="0"/>
                <a:cs typeface="Times New Roman" pitchFamily="18" charset="0"/>
              </a:rPr>
              <a:t>AVAILABLE IN</a:t>
            </a:r>
            <a:r>
              <a:rPr lang="en-US" sz="3200" b="1" u="sng" dirty="0" smtClean="0">
                <a:latin typeface="Calibri" pitchFamily="34" charset="0"/>
                <a:ea typeface="Calibri" pitchFamily="34" charset="0"/>
                <a:cs typeface="Times New Roman" pitchFamily="18" charset="0"/>
              </a:rPr>
              <a:t> TODAYS COMPUTERISED </a:t>
            </a:r>
            <a:r>
              <a:rPr kumimoji="0" lang="en-US" sz="3200" b="1" i="0" u="sng" strike="noStrike" cap="none" normalizeH="0" baseline="0" dirty="0" smtClean="0">
                <a:ln>
                  <a:noFill/>
                </a:ln>
                <a:solidFill>
                  <a:schemeClr val="tx1"/>
                </a:solidFill>
                <a:effectLst/>
                <a:latin typeface="Calibri" pitchFamily="34" charset="0"/>
                <a:ea typeface="Calibri" pitchFamily="34" charset="0"/>
                <a:cs typeface="Times New Roman" pitchFamily="18" charset="0"/>
              </a:rPr>
              <a:t>MANAGEMENT INFORMATION SYSTEMS (</a:t>
            </a:r>
            <a:r>
              <a:rPr kumimoji="0" lang="en-US" sz="3200" b="1" i="0" u="sng" strike="noStrike" cap="none" normalizeH="0" dirty="0" smtClean="0">
                <a:ln>
                  <a:noFill/>
                </a:ln>
                <a:solidFill>
                  <a:schemeClr val="tx1"/>
                </a:solidFill>
                <a:effectLst/>
                <a:latin typeface="Calibri" pitchFamily="34" charset="0"/>
                <a:ea typeface="Calibri" pitchFamily="34" charset="0"/>
                <a:cs typeface="Times New Roman" pitchFamily="18" charset="0"/>
              </a:rPr>
              <a:t> CMIS )</a:t>
            </a:r>
            <a:r>
              <a:rPr kumimoji="0" lang="en-US" sz="3200" b="1" i="0" u="sng" strike="noStrike" cap="none" normalizeH="0" baseline="0" dirty="0" smtClean="0">
                <a:ln>
                  <a:noFill/>
                </a:ln>
                <a:solidFill>
                  <a:schemeClr val="tx1"/>
                </a:solidFill>
                <a:effectLst/>
                <a:latin typeface="Calibri" pitchFamily="34" charset="0"/>
                <a:ea typeface="Calibri" pitchFamily="34" charset="0"/>
                <a:cs typeface="Times New Roman" pitchFamily="18" charset="0"/>
              </a:rPr>
              <a:t> </a:t>
            </a:r>
            <a:r>
              <a:rPr kumimoji="0" lang="en-US" sz="2400" b="1" i="0" u="sng" strike="noStrike" cap="none" normalizeH="0" baseline="0" dirty="0" smtClean="0">
                <a:ln>
                  <a:noFill/>
                </a:ln>
                <a:solidFill>
                  <a:schemeClr val="tx1"/>
                </a:solidFill>
                <a:effectLst/>
                <a:latin typeface="Calibri" pitchFamily="34" charset="0"/>
                <a:ea typeface="Calibri" pitchFamily="34" charset="0"/>
                <a:cs typeface="Times New Roman" pitchFamily="18" charset="0"/>
              </a:rPr>
              <a:t>AVAILALE FOR MINING INDUSTRY: </a:t>
            </a:r>
          </a:p>
          <a:p>
            <a:pPr marL="0" marR="0" lvl="0" indent="0" algn="l" defTabSz="914400" rtl="0" eaLnBrk="1" fontAlgn="base" latinLnBrk="0" hangingPunct="1">
              <a:lnSpc>
                <a:spcPct val="100000"/>
              </a:lnSpc>
              <a:spcBef>
                <a:spcPct val="0"/>
              </a:spcBef>
              <a:spcAft>
                <a:spcPct val="0"/>
              </a:spcAft>
              <a:buClrTx/>
              <a:buSzTx/>
              <a:tabLst/>
            </a:pPr>
            <a:endParaRPr kumimoji="0" lang="en-US" sz="3200" b="1" i="0" u="sng" strike="noStrike" cap="none" normalizeH="0" baseline="0" dirty="0" smtClean="0">
              <a:ln>
                <a:noFill/>
              </a:ln>
              <a:solidFill>
                <a:schemeClr val="tx1"/>
              </a:solidFill>
              <a:effectLst/>
              <a:latin typeface="Calibri" pitchFamily="34" charset="0"/>
              <a:ea typeface="Calibri" pitchFamily="34" charset="0"/>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Char char="•"/>
              <a:tabLst/>
            </a:pPr>
            <a:endParaRPr kumimoji="0" lang="en-US" sz="32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32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Blast Information Management System (BIMS)</a:t>
            </a:r>
            <a:r>
              <a:rPr kumimoji="0" lang="en-US" sz="32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t>
            </a:r>
            <a:endParaRPr kumimoji="0" lang="en-US" sz="32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32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Mine Management Reporting System (MMRS)</a:t>
            </a:r>
            <a:endParaRPr kumimoji="0" lang="en-US" sz="32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3200" b="1"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JKSimBlasT</a:t>
            </a:r>
            <a:endParaRPr kumimoji="0" lang="en-US" sz="32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32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Workforce Management Reporting System(WMRS)</a:t>
            </a:r>
            <a:endParaRPr kumimoji="0" lang="en-US" sz="32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cstate="print"/>
          <a:srcRect/>
          <a:stretch>
            <a:fillRect/>
          </a:stretch>
        </p:blipFill>
        <p:spPr bwMode="auto">
          <a:xfrm>
            <a:off x="1066800" y="1066800"/>
            <a:ext cx="6781800" cy="914400"/>
          </a:xfrm>
          <a:prstGeom prst="rect">
            <a:avLst/>
          </a:prstGeom>
          <a:noFill/>
          <a:ln w="9525">
            <a:noFill/>
            <a:miter lim="800000"/>
            <a:headEnd/>
            <a:tailEnd/>
          </a:ln>
        </p:spPr>
      </p:pic>
      <p:sp>
        <p:nvSpPr>
          <p:cNvPr id="44033" name="Rectangle 1"/>
          <p:cNvSpPr>
            <a:spLocks noChangeArrowheads="1"/>
          </p:cNvSpPr>
          <p:nvPr/>
        </p:nvSpPr>
        <p:spPr bwMode="auto">
          <a:xfrm>
            <a:off x="990600" y="304800"/>
            <a:ext cx="6631559" cy="461665"/>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tabLst/>
            </a:pPr>
            <a:r>
              <a:rPr kumimoji="0" lang="en-US" sz="2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1. </a:t>
            </a:r>
            <a:r>
              <a:rPr kumimoji="0" lang="en-US" sz="2400" b="1" i="0" u="sng" strike="noStrike" cap="none" normalizeH="0" baseline="0" dirty="0" smtClean="0">
                <a:ln>
                  <a:noFill/>
                </a:ln>
                <a:solidFill>
                  <a:schemeClr val="tx1"/>
                </a:solidFill>
                <a:effectLst/>
                <a:latin typeface="Calibri" pitchFamily="34" charset="0"/>
                <a:ea typeface="Calibri" pitchFamily="34" charset="0"/>
                <a:cs typeface="Times New Roman" pitchFamily="18" charset="0"/>
              </a:rPr>
              <a:t>Blast Information Management System (BIMS): </a:t>
            </a:r>
            <a:endParaRPr kumimoji="0" lang="en-US" sz="2400" b="0" i="0" u="sng" strike="noStrike" cap="none" normalizeH="0" baseline="0" dirty="0" smtClean="0">
              <a:ln>
                <a:noFill/>
              </a:ln>
              <a:solidFill>
                <a:schemeClr val="tx1"/>
              </a:solidFill>
              <a:effectLst/>
              <a:latin typeface="Arial" pitchFamily="34" charset="0"/>
              <a:cs typeface="Arial" pitchFamily="34" charset="0"/>
            </a:endParaRPr>
          </a:p>
        </p:txBody>
      </p:sp>
      <p:sp>
        <p:nvSpPr>
          <p:cNvPr id="5" name="Content Placeholder 2"/>
          <p:cNvSpPr txBox="1">
            <a:spLocks/>
          </p:cNvSpPr>
          <p:nvPr/>
        </p:nvSpPr>
        <p:spPr>
          <a:xfrm>
            <a:off x="685800" y="2133600"/>
            <a:ext cx="7520940" cy="4114799"/>
          </a:xfrm>
          <a:prstGeom prst="rect">
            <a:avLst/>
          </a:prstGeom>
        </p:spPr>
        <p:txBody>
          <a:bodyPr/>
          <a:lstStyle/>
          <a:p>
            <a:pPr marL="342900" marR="0" lvl="0" indent="-342900" algn="l" defTabSz="914400" rtl="0" eaLnBrk="1" fontAlgn="auto" latinLnBrk="0" hangingPunct="1">
              <a:lnSpc>
                <a:spcPct val="100000"/>
              </a:lnSpc>
              <a:spcBef>
                <a:spcPts val="800"/>
              </a:spcBef>
              <a:spcAft>
                <a:spcPts val="0"/>
              </a:spcAft>
              <a:buClrTx/>
              <a:buSzTx/>
              <a:buFont typeface="Wingdings" pitchFamily="2" charset="2"/>
              <a:buChar char="Ø"/>
              <a:tabLst/>
              <a:defRPr/>
            </a:pPr>
            <a:r>
              <a:rPr kumimoji="0" lang="en-US" sz="2000" b="1" i="0" u="none" strike="noStrike" kern="1200" cap="none" spc="0" normalizeH="0" baseline="0" noProof="0" dirty="0" smtClean="0">
                <a:ln>
                  <a:noFill/>
                </a:ln>
                <a:solidFill>
                  <a:schemeClr val="tx1"/>
                </a:solidFill>
                <a:effectLst/>
                <a:uLnTx/>
                <a:uFillTx/>
                <a:latin typeface="+mn-lt"/>
                <a:ea typeface="+mn-ea"/>
                <a:cs typeface="+mn-cs"/>
              </a:rPr>
              <a:t>Blast Information Management Systems  (BIMS) has been developed for storing, managing,  and retrieving drilling and blasting related information to provide better control and optimization of mining  operations.</a:t>
            </a:r>
          </a:p>
          <a:p>
            <a:pPr marL="342900" marR="0" lvl="0" indent="-342900" algn="l" defTabSz="914400" rtl="0" eaLnBrk="1" fontAlgn="auto" latinLnBrk="0" hangingPunct="1">
              <a:lnSpc>
                <a:spcPct val="100000"/>
              </a:lnSpc>
              <a:spcBef>
                <a:spcPts val="800"/>
              </a:spcBef>
              <a:spcAft>
                <a:spcPts val="0"/>
              </a:spcAft>
              <a:buClrTx/>
              <a:buSzTx/>
              <a:buFont typeface="Wingdings" pitchFamily="2" charset="2"/>
              <a:buChar char="Ø"/>
              <a:tabLst/>
              <a:defRPr/>
            </a:pPr>
            <a:r>
              <a:rPr kumimoji="0" lang="en-US" sz="2000" b="1" i="0" u="none" strike="noStrike" kern="1200" cap="none" spc="0" normalizeH="0" baseline="0" noProof="0" dirty="0" smtClean="0">
                <a:ln>
                  <a:noFill/>
                </a:ln>
                <a:solidFill>
                  <a:schemeClr val="tx1"/>
                </a:solidFill>
                <a:effectLst/>
                <a:uLnTx/>
                <a:uFillTx/>
                <a:latin typeface="+mn-lt"/>
                <a:ea typeface="+mn-ea"/>
                <a:cs typeface="+mn-cs"/>
              </a:rPr>
              <a:t>Performance and Cost  of Blasts can be monitored and stored in a manner convenient for both future and quick referencing</a:t>
            </a:r>
          </a:p>
          <a:p>
            <a:pPr marL="342900" marR="0" lvl="0" indent="-342900" algn="l" defTabSz="914400" rtl="0" eaLnBrk="1" fontAlgn="auto" latinLnBrk="0" hangingPunct="1">
              <a:lnSpc>
                <a:spcPct val="100000"/>
              </a:lnSpc>
              <a:spcBef>
                <a:spcPts val="800"/>
              </a:spcBef>
              <a:spcAft>
                <a:spcPts val="0"/>
              </a:spcAft>
              <a:buClrTx/>
              <a:buSzTx/>
              <a:buFont typeface="Wingdings" pitchFamily="2" charset="2"/>
              <a:buChar char="Ø"/>
              <a:tabLst/>
              <a:defRPr/>
            </a:pPr>
            <a:r>
              <a:rPr kumimoji="0" lang="en-US" sz="2000" b="1" i="0" u="none" strike="noStrike" kern="1200" cap="none" spc="0" normalizeH="0" baseline="0" noProof="0" dirty="0" smtClean="0">
                <a:ln>
                  <a:noFill/>
                </a:ln>
                <a:solidFill>
                  <a:schemeClr val="tx1"/>
                </a:solidFill>
                <a:effectLst/>
                <a:uLnTx/>
                <a:uFillTx/>
                <a:latin typeface="+mn-lt"/>
                <a:ea typeface="+mn-ea"/>
                <a:cs typeface="+mn-cs"/>
              </a:rPr>
              <a:t>The system generates reports for individual blasts, monthly explosive consumption, stock , cost, vibration monitoring , and monthly  blast. </a:t>
            </a:r>
          </a:p>
          <a:p>
            <a:pPr marL="342900" marR="0" lvl="0" indent="-342900" algn="l" defTabSz="914400" rtl="0" eaLnBrk="1" fontAlgn="auto" latinLnBrk="0" hangingPunct="1">
              <a:lnSpc>
                <a:spcPct val="100000"/>
              </a:lnSpc>
              <a:spcBef>
                <a:spcPts val="800"/>
              </a:spcBef>
              <a:spcAft>
                <a:spcPts val="0"/>
              </a:spcAft>
              <a:buClrTx/>
              <a:buSzTx/>
              <a:buFont typeface="Arial" pitchFamily="34" charset="0"/>
              <a:buNone/>
              <a:tabLst/>
              <a:defRPr/>
            </a:pPr>
            <a:endParaRPr kumimoji="0" lang="en-US" sz="1600" b="1"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2438400"/>
            <a:ext cx="5648623" cy="1105909"/>
          </a:xfrm>
        </p:spPr>
        <p:txBody>
          <a:bodyPr>
            <a:normAutofit fontScale="90000"/>
          </a:bodyPr>
          <a:lstStyle/>
          <a:p>
            <a:r>
              <a:rPr lang="en-US" sz="1300" dirty="0"/>
              <a:t/>
            </a:r>
            <a:br>
              <a:rPr lang="en-US" sz="1300" dirty="0"/>
            </a:br>
            <a:r>
              <a:rPr lang="en-US" sz="1600" dirty="0" smtClean="0"/>
              <a:t/>
            </a:r>
            <a:br>
              <a:rPr lang="en-US" sz="1600" dirty="0" smtClean="0"/>
            </a:br>
            <a:r>
              <a:rPr lang="en-US" sz="1600" dirty="0" smtClean="0"/>
              <a:t/>
            </a:r>
            <a:br>
              <a:rPr lang="en-US" sz="1600" dirty="0" smtClean="0"/>
            </a:br>
            <a:r>
              <a:rPr lang="en-US" sz="2700" b="1" dirty="0" smtClean="0"/>
              <a:t>Project  Presentation  on -</a:t>
            </a:r>
            <a:r>
              <a:rPr lang="en-US" sz="2700" dirty="0" smtClean="0"/>
              <a:t/>
            </a:r>
            <a:br>
              <a:rPr lang="en-US" sz="2700" dirty="0" smtClean="0"/>
            </a:br>
            <a:r>
              <a:rPr lang="en-US" sz="2700" dirty="0" smtClean="0"/>
              <a:t/>
            </a:r>
            <a:br>
              <a:rPr lang="en-US" sz="2700" dirty="0" smtClean="0"/>
            </a:br>
            <a:r>
              <a:rPr lang="en-US" sz="2700" b="1" dirty="0" smtClean="0"/>
              <a:t>Role of Management Information Systems in a Mine.</a:t>
            </a:r>
            <a:r>
              <a:rPr lang="en-US" sz="2700" dirty="0" smtClean="0"/>
              <a:t/>
            </a:r>
            <a:br>
              <a:rPr lang="en-US" sz="2700" dirty="0" smtClean="0"/>
            </a:br>
            <a:endParaRPr lang="en-US" sz="2700" dirty="0"/>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xmlns="" val="265728856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0" y="457200"/>
            <a:ext cx="7520940" cy="4191000"/>
          </a:xfrm>
        </p:spPr>
        <p:txBody>
          <a:bodyPr>
            <a:normAutofit fontScale="92500" lnSpcReduction="10000"/>
          </a:bodyPr>
          <a:lstStyle/>
          <a:p>
            <a:pPr marL="285750" indent="-285750">
              <a:buFont typeface="Arial" pitchFamily="34" charset="0"/>
              <a:buChar char="•"/>
            </a:pPr>
            <a:endParaRPr lang="en-US" dirty="0" smtClean="0"/>
          </a:p>
          <a:p>
            <a:pPr marL="285750" indent="-285750">
              <a:buFont typeface="Arial" pitchFamily="34" charset="0"/>
              <a:buChar char="•"/>
            </a:pPr>
            <a:r>
              <a:rPr lang="en-US" sz="2400" dirty="0" smtClean="0"/>
              <a:t>BIMS has been developed to run on PC under Microsoft 98/2000/XP using Microsoft Access Database. </a:t>
            </a:r>
            <a:endParaRPr lang="en-US" sz="2400" dirty="0"/>
          </a:p>
          <a:p>
            <a:pPr>
              <a:buFont typeface="Wingdings" pitchFamily="2" charset="2"/>
              <a:buChar char="§"/>
            </a:pPr>
            <a:r>
              <a:rPr lang="en-US" sz="2400" dirty="0" smtClean="0"/>
              <a:t>The use of Database allows an efficient way to manage and query the vast amount of information generated from the day to day blasting activities to meet the strategic and operational needs for the mines. </a:t>
            </a:r>
          </a:p>
          <a:p>
            <a:pPr>
              <a:buFont typeface="Wingdings" pitchFamily="2" charset="2"/>
              <a:buChar char="§"/>
            </a:pPr>
            <a:r>
              <a:rPr lang="en-US" sz="2400" dirty="0" smtClean="0"/>
              <a:t>The program can be customized to link with the Organization’s own Management Information System.</a:t>
            </a:r>
          </a:p>
          <a:p>
            <a:pPr>
              <a:buFont typeface="Wingdings" pitchFamily="2" charset="2"/>
              <a:buChar char="§"/>
            </a:pPr>
            <a:r>
              <a:rPr lang="en-US" sz="2400" dirty="0" smtClean="0"/>
              <a:t>The PC based database software is designed to be user friendly and require little training as such it is easy for mine personnel to use.</a:t>
            </a:r>
          </a:p>
          <a:p>
            <a:pPr>
              <a:buFont typeface="Arial" pitchFamily="34" charset="0"/>
              <a:buChar char="•"/>
            </a:pPr>
            <a:endParaRPr lang="en-US" sz="2000" dirty="0"/>
          </a:p>
        </p:txBody>
      </p:sp>
      <p:sp>
        <p:nvSpPr>
          <p:cNvPr id="4" name="Title 3"/>
          <p:cNvSpPr>
            <a:spLocks noGrp="1"/>
          </p:cNvSpPr>
          <p:nvPr>
            <p:ph type="title"/>
          </p:nvPr>
        </p:nvSpPr>
        <p:spPr>
          <a:xfrm>
            <a:off x="1066800" y="685800"/>
            <a:ext cx="7520940" cy="548640"/>
          </a:xfrm>
        </p:spPr>
        <p:txBody>
          <a:bodyPr/>
          <a:lstStyle/>
          <a:p>
            <a:r>
              <a:rPr lang="en-US" dirty="0" smtClean="0"/>
              <a:t>.</a:t>
            </a:r>
            <a:endParaRPr lang="en-US" dirty="0"/>
          </a:p>
        </p:txBody>
      </p:sp>
    </p:spTree>
    <p:extLst>
      <p:ext uri="{BB962C8B-B14F-4D97-AF65-F5344CB8AC3E}">
        <p14:creationId xmlns:p14="http://schemas.microsoft.com/office/powerpoint/2010/main" xmlns="" val="406506732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Users\Ajax\Desktop\Untitled.jpg"/>
          <p:cNvPicPr/>
          <p:nvPr/>
        </p:nvPicPr>
        <p:blipFill>
          <a:blip r:embed="rId2" cstate="print"/>
          <a:srcRect/>
          <a:stretch>
            <a:fillRect/>
          </a:stretch>
        </p:blipFill>
        <p:spPr bwMode="auto">
          <a:xfrm>
            <a:off x="0" y="0"/>
            <a:ext cx="9144000" cy="685799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Users\Ajax\Desktop\Untitled.jpg"/>
          <p:cNvPicPr/>
          <p:nvPr/>
        </p:nvPicPr>
        <p:blipFill>
          <a:blip r:embed="rId2" cstate="print"/>
          <a:stretch>
            <a:fillRect/>
          </a:stretch>
        </p:blipFill>
        <p:spPr bwMode="auto">
          <a:xfrm>
            <a:off x="0" y="0"/>
            <a:ext cx="9144000" cy="6858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2000" y="0"/>
            <a:ext cx="7086600" cy="461665"/>
          </a:xfrm>
          <a:prstGeom prst="rect">
            <a:avLst/>
          </a:prstGeom>
        </p:spPr>
        <p:txBody>
          <a:bodyPr wrap="square">
            <a:spAutoFit/>
          </a:bodyPr>
          <a:lstStyle/>
          <a:p>
            <a:r>
              <a:rPr lang="en-US" sz="2400" b="1" dirty="0" smtClean="0"/>
              <a:t>2.  </a:t>
            </a:r>
            <a:r>
              <a:rPr lang="en-US" sz="2400" b="1" u="sng" dirty="0" smtClean="0"/>
              <a:t>Mine Management Reporting System (MMRS):</a:t>
            </a:r>
            <a:endParaRPr lang="en-US" sz="2400" b="1" u="sng" dirty="0"/>
          </a:p>
        </p:txBody>
      </p:sp>
      <p:pic>
        <p:nvPicPr>
          <p:cNvPr id="3" name="Picture 2" descr="http://www.miningis.com.au/web/Content/Images/products/mmrs/logo.jpg"/>
          <p:cNvPicPr/>
          <p:nvPr/>
        </p:nvPicPr>
        <p:blipFill>
          <a:blip r:embed="rId2" cstate="print"/>
          <a:srcRect/>
          <a:stretch>
            <a:fillRect/>
          </a:stretch>
        </p:blipFill>
        <p:spPr bwMode="auto">
          <a:xfrm>
            <a:off x="1524000" y="533400"/>
            <a:ext cx="5486400" cy="1219200"/>
          </a:xfrm>
          <a:prstGeom prst="rect">
            <a:avLst/>
          </a:prstGeom>
          <a:noFill/>
          <a:ln w="9525">
            <a:noFill/>
            <a:miter lim="800000"/>
            <a:headEnd/>
            <a:tailEnd/>
          </a:ln>
        </p:spPr>
      </p:pic>
      <p:sp>
        <p:nvSpPr>
          <p:cNvPr id="4" name="Rectangle 3"/>
          <p:cNvSpPr/>
          <p:nvPr/>
        </p:nvSpPr>
        <p:spPr>
          <a:xfrm>
            <a:off x="457200" y="1676400"/>
            <a:ext cx="8077200" cy="6740307"/>
          </a:xfrm>
          <a:prstGeom prst="rect">
            <a:avLst/>
          </a:prstGeom>
        </p:spPr>
        <p:txBody>
          <a:bodyPr wrap="square">
            <a:spAutoFit/>
          </a:bodyPr>
          <a:lstStyle/>
          <a:p>
            <a:pPr>
              <a:buFont typeface="Arial" pitchFamily="34" charset="0"/>
              <a:buChar char="•"/>
            </a:pPr>
            <a:r>
              <a:rPr lang="en-US" sz="2400" b="1" dirty="0" smtClean="0"/>
              <a:t>MMRS </a:t>
            </a:r>
            <a:r>
              <a:rPr lang="en-US" sz="2400" dirty="0" smtClean="0"/>
              <a:t>is an advanced system for collecting, storing and reporting mine production and related information. </a:t>
            </a:r>
          </a:p>
          <a:p>
            <a:pPr>
              <a:buFont typeface="Arial" pitchFamily="34" charset="0"/>
              <a:buChar char="•"/>
            </a:pPr>
            <a:endParaRPr lang="en-US" sz="2400" dirty="0" smtClean="0"/>
          </a:p>
          <a:p>
            <a:pPr>
              <a:buFont typeface="Arial" pitchFamily="34" charset="0"/>
              <a:buChar char="•"/>
            </a:pPr>
            <a:r>
              <a:rPr lang="en-US" sz="2400" dirty="0" smtClean="0"/>
              <a:t>Covers most data types, processes and functions encountered in surface and underground mining. </a:t>
            </a:r>
          </a:p>
          <a:p>
            <a:pPr>
              <a:buFont typeface="Arial" pitchFamily="34" charset="0"/>
              <a:buChar char="•"/>
            </a:pPr>
            <a:endParaRPr lang="en-US" sz="2400" dirty="0" smtClean="0"/>
          </a:p>
          <a:p>
            <a:pPr>
              <a:buFont typeface="Arial" pitchFamily="34" charset="0"/>
              <a:buChar char="•"/>
            </a:pPr>
            <a:r>
              <a:rPr lang="en-US" sz="2400" dirty="0" smtClean="0"/>
              <a:t>Not constrained by the boundaries of location, time-zone, currency, units of measurement, commodity, mining method or time usage model. </a:t>
            </a:r>
            <a:br>
              <a:rPr lang="en-US" sz="2400" dirty="0" smtClean="0"/>
            </a:br>
            <a:r>
              <a:rPr lang="en-US" dirty="0" smtClean="0"/>
              <a:t/>
            </a:r>
            <a:br>
              <a:rPr lang="en-US" dirty="0" smtClean="0"/>
            </a:br>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1"/>
          <p:cNvSpPr>
            <a:spLocks noChangeArrowheads="1"/>
          </p:cNvSpPr>
          <p:nvPr/>
        </p:nvSpPr>
        <p:spPr bwMode="auto">
          <a:xfrm>
            <a:off x="1219200" y="184666"/>
            <a:ext cx="5847819" cy="517064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MMRS covers many subject areas, including:</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Production and production accounting</a:t>
            </a:r>
            <a:endPar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Ore tracking</a:t>
            </a:r>
            <a:endPar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Mobile equipment performance</a:t>
            </a:r>
            <a:endPar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Mobile equipment maintenance and health</a:t>
            </a:r>
            <a:endPar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Fixed plant performance</a:t>
            </a:r>
            <a:endPar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Fixed plant maintenance and health</a:t>
            </a:r>
            <a:endPar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Down time logging</a:t>
            </a:r>
            <a:endPar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Consumables</a:t>
            </a:r>
            <a:endPar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Mining cost estimation</a:t>
            </a:r>
            <a:endPar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Plans and budgets</a:t>
            </a:r>
            <a:endPar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Fuel management</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http://www.miningis.com.au/web/Content/Images/ReportWeb.png"/>
          <p:cNvPicPr/>
          <p:nvPr/>
        </p:nvPicPr>
        <p:blipFill>
          <a:blip r:embed="rId2" cstate="print"/>
          <a:srcRect/>
          <a:stretch>
            <a:fillRect/>
          </a:stretch>
        </p:blipFill>
        <p:spPr bwMode="auto">
          <a:xfrm>
            <a:off x="0" y="0"/>
            <a:ext cx="9144000" cy="685799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1"/>
          <p:cNvSpPr>
            <a:spLocks noChangeArrowheads="1"/>
          </p:cNvSpPr>
          <p:nvPr/>
        </p:nvSpPr>
        <p:spPr bwMode="auto">
          <a:xfrm>
            <a:off x="457200" y="228600"/>
            <a:ext cx="7812395" cy="461665"/>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tabLst/>
            </a:pPr>
            <a:r>
              <a:rPr kumimoji="0" lang="en-US" sz="2400" b="1" i="0" u="sng" strike="noStrike" cap="none" normalizeH="0" baseline="0" dirty="0" smtClean="0">
                <a:ln>
                  <a:noFill/>
                </a:ln>
                <a:solidFill>
                  <a:schemeClr val="tx1"/>
                </a:solidFill>
                <a:effectLst/>
                <a:latin typeface="Calibri" pitchFamily="34" charset="0"/>
                <a:ea typeface="Calibri" pitchFamily="34" charset="0"/>
                <a:cs typeface="Times New Roman" pitchFamily="18" charset="0"/>
              </a:rPr>
              <a:t>3.WORKFORCE MANAGEMENT REPORTING SYSTEM(WMRS):</a:t>
            </a:r>
            <a:endParaRPr kumimoji="0" lang="en-US" sz="2400" b="0" i="0" u="sng" strike="noStrike" cap="none" normalizeH="0" baseline="0" dirty="0" smtClean="0">
              <a:ln>
                <a:noFill/>
              </a:ln>
              <a:solidFill>
                <a:schemeClr val="tx1"/>
              </a:solidFill>
              <a:effectLst/>
              <a:latin typeface="Arial" pitchFamily="34" charset="0"/>
              <a:cs typeface="Arial" pitchFamily="34" charset="0"/>
            </a:endParaRPr>
          </a:p>
        </p:txBody>
      </p:sp>
      <p:pic>
        <p:nvPicPr>
          <p:cNvPr id="3" name="Picture 2" descr="http://www.miningis.com.au/web/Content/Images/products/wmrs/logo.jpg"/>
          <p:cNvPicPr/>
          <p:nvPr/>
        </p:nvPicPr>
        <p:blipFill>
          <a:blip r:embed="rId2" cstate="print"/>
          <a:srcRect/>
          <a:stretch>
            <a:fillRect/>
          </a:stretch>
        </p:blipFill>
        <p:spPr bwMode="auto">
          <a:xfrm>
            <a:off x="1295400" y="685801"/>
            <a:ext cx="6248400" cy="1142999"/>
          </a:xfrm>
          <a:prstGeom prst="rect">
            <a:avLst/>
          </a:prstGeom>
          <a:noFill/>
          <a:ln w="9525">
            <a:noFill/>
            <a:miter lim="800000"/>
            <a:headEnd/>
            <a:tailEnd/>
          </a:ln>
        </p:spPr>
      </p:pic>
      <p:sp>
        <p:nvSpPr>
          <p:cNvPr id="4" name="Rectangle 3"/>
          <p:cNvSpPr/>
          <p:nvPr/>
        </p:nvSpPr>
        <p:spPr>
          <a:xfrm>
            <a:off x="762000" y="1828800"/>
            <a:ext cx="7620000" cy="5355312"/>
          </a:xfrm>
          <a:prstGeom prst="rect">
            <a:avLst/>
          </a:prstGeom>
        </p:spPr>
        <p:txBody>
          <a:bodyPr wrap="square">
            <a:spAutoFit/>
          </a:bodyPr>
          <a:lstStyle/>
          <a:p>
            <a:pPr>
              <a:buFont typeface="Arial" pitchFamily="34" charset="0"/>
              <a:buChar char="•"/>
            </a:pPr>
            <a:r>
              <a:rPr lang="en-US" sz="2400" dirty="0" smtClean="0">
                <a:latin typeface="Calibri" pitchFamily="34" charset="0"/>
              </a:rPr>
              <a:t>To organize, store and retrieve information about the human resources employed throughout a mining organization.</a:t>
            </a:r>
          </a:p>
          <a:p>
            <a:pPr>
              <a:buFont typeface="Arial" pitchFamily="34" charset="0"/>
              <a:buChar char="•"/>
            </a:pPr>
            <a:r>
              <a:rPr lang="en-US" sz="2400" dirty="0" smtClean="0">
                <a:latin typeface="Calibri" pitchFamily="34" charset="0"/>
              </a:rPr>
              <a:t>Safe and low risk environment for employees and contractors.</a:t>
            </a:r>
          </a:p>
          <a:p>
            <a:pPr>
              <a:buFont typeface="Arial" pitchFamily="34" charset="0"/>
              <a:buChar char="•"/>
            </a:pPr>
            <a:r>
              <a:rPr lang="en-US" sz="2400" dirty="0" smtClean="0">
                <a:latin typeface="Calibri" pitchFamily="34" charset="0"/>
              </a:rPr>
              <a:t>WMRS is not designed to replace or duplicate any of the core benefits of a pre-existing Human Resources ERP system</a:t>
            </a:r>
          </a:p>
          <a:p>
            <a:pPr>
              <a:buFont typeface="Arial" pitchFamily="34" charset="0"/>
              <a:buChar char="•"/>
            </a:pPr>
            <a:r>
              <a:rPr lang="en-US" sz="2400" dirty="0" smtClean="0">
                <a:latin typeface="Calibri" pitchFamily="34" charset="0"/>
              </a:rPr>
              <a:t>To integrate with and enhance any existing human resources applications </a:t>
            </a: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1"/>
          <p:cNvSpPr>
            <a:spLocks noChangeArrowheads="1"/>
          </p:cNvSpPr>
          <p:nvPr/>
        </p:nvSpPr>
        <p:spPr bwMode="auto">
          <a:xfrm>
            <a:off x="0" y="-32623"/>
            <a:ext cx="9144000" cy="517064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WMRS is designed to cover key workforce management areas, including:</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Safety and incident reporting</a:t>
            </a:r>
            <a:endPar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Safety KPI vs. target reporting</a:t>
            </a:r>
            <a:endPar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Hazard and Risk Management</a:t>
            </a:r>
            <a:endPar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Personnel, sub-contractor and visitor information</a:t>
            </a:r>
            <a:endPar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Environmental, community and security incident reporting</a:t>
            </a:r>
            <a:endPar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Action Management - assign and track actions</a:t>
            </a:r>
            <a:endPar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Personnel training, competencies and permits</a:t>
            </a:r>
            <a:endPar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Personnel scheduling</a:t>
            </a:r>
            <a:endPar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Site access and evacuations</a:t>
            </a:r>
            <a:endPar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Surveys &amp; tests</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http://www.miningis.com.au/web/Content/Images/details.jpg"/>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Black" pitchFamily="34" charset="0"/>
              </a:rPr>
              <a:t>OBJECTIVE:</a:t>
            </a:r>
            <a:endParaRPr lang="en-US" dirty="0">
              <a:latin typeface="Arial Black" pitchFamily="34" charset="0"/>
            </a:endParaRPr>
          </a:p>
        </p:txBody>
      </p:sp>
      <p:sp>
        <p:nvSpPr>
          <p:cNvPr id="3" name="Content Placeholder 2"/>
          <p:cNvSpPr>
            <a:spLocks noGrp="1"/>
          </p:cNvSpPr>
          <p:nvPr>
            <p:ph idx="1"/>
          </p:nvPr>
        </p:nvSpPr>
        <p:spPr/>
        <p:txBody>
          <a:bodyPr>
            <a:normAutofit lnSpcReduction="10000"/>
          </a:bodyPr>
          <a:lstStyle/>
          <a:p>
            <a:r>
              <a:rPr lang="en-US" sz="2400" dirty="0"/>
              <a:t>TO MONITOR </a:t>
            </a:r>
            <a:r>
              <a:rPr lang="en-US" sz="2400" dirty="0" smtClean="0"/>
              <a:t> DIFFERENT </a:t>
            </a:r>
            <a:r>
              <a:rPr lang="en-US" sz="2400" dirty="0"/>
              <a:t>UNIT  OPERATIONS IN A MINE – DRILLING &amp; BLASTING, LOADING  , TRANSPORTATION,ETC.  USING MANAGEMENT INFORMATION SYSTEMS.</a:t>
            </a:r>
          </a:p>
          <a:p>
            <a:r>
              <a:rPr lang="en-US" sz="2400" dirty="0"/>
              <a:t> </a:t>
            </a:r>
            <a:endParaRPr lang="en-US" sz="2400" dirty="0" smtClean="0"/>
          </a:p>
          <a:p>
            <a:endParaRPr lang="en-US" dirty="0"/>
          </a:p>
          <a:p>
            <a:r>
              <a:rPr lang="en-US" sz="2800" dirty="0" smtClean="0">
                <a:latin typeface="Arial Black" pitchFamily="34" charset="0"/>
              </a:rPr>
              <a:t>SCOPE: </a:t>
            </a:r>
            <a:r>
              <a:rPr lang="en-US" sz="2400" dirty="0"/>
              <a:t>OPTIMIZATION OF DIFFERENT UNIT OPERATIONS USING – MANAGEMENT INFORMATION SYSTEMS.</a:t>
            </a:r>
          </a:p>
          <a:p>
            <a:endParaRPr lang="en-US" sz="2400" dirty="0">
              <a:latin typeface="Arial Black" pitchFamily="34" charset="0"/>
            </a:endParaRPr>
          </a:p>
          <a:p>
            <a:endParaRPr lang="en-US" dirty="0"/>
          </a:p>
        </p:txBody>
      </p:sp>
    </p:spTree>
    <p:extLst>
      <p:ext uri="{BB962C8B-B14F-4D97-AF65-F5344CB8AC3E}">
        <p14:creationId xmlns:p14="http://schemas.microsoft.com/office/powerpoint/2010/main" xmlns="" val="279620542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http://www.miningis.com.au/web/Content/Images/WMRS005.jpg"/>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http://www.miningis.com.au/web/Content/Images/dashboard1.jpg"/>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1"/>
          <p:cNvSpPr>
            <a:spLocks noChangeArrowheads="1"/>
          </p:cNvSpPr>
          <p:nvPr/>
        </p:nvSpPr>
        <p:spPr bwMode="auto">
          <a:xfrm>
            <a:off x="0" y="762000"/>
            <a:ext cx="10899459" cy="378565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Thus we see, the WMRS, can provide:</a:t>
            </a:r>
          </a:p>
          <a:p>
            <a:pPr marL="0" marR="0" lvl="0" indent="0" algn="l" defTabSz="914400" rtl="0" eaLnBrk="1" fontAlgn="base" latinLnBrk="0" hangingPunct="1">
              <a:lnSpc>
                <a:spcPct val="100000"/>
              </a:lnSpc>
              <a:spcBef>
                <a:spcPct val="0"/>
              </a:spcBef>
              <a:spcAft>
                <a:spcPct val="0"/>
              </a:spcAft>
              <a:buClrTx/>
              <a:buSzTx/>
              <a:buFontTx/>
              <a:buNone/>
              <a:tabLst/>
            </a:pPr>
            <a:endParaRPr lang="en-US" sz="2000" b="1" dirty="0" smtClean="0">
              <a:latin typeface="Calibri" pitchFamily="34" charset="0"/>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Increased security of mine sites</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Increased safety and incident prevention</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Limits risks to both personnel and equipment</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Scalable and can be used as a standard across many regions, languages and commodities</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Low burden on local IT departments as the system is quick to set up and easy to maintain and support</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Simplify the reporting of monthly or periodic safety </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Assign actions to personnel (May be integrated with MMRS)</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Automate the delivery of key reports</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Instant notification of high impact incidents and risks</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4267200" y="3295650"/>
          <a:ext cx="609600" cy="266700"/>
        </p:xfrm>
        <a:graphic>
          <a:graphicData uri="http://schemas.openxmlformats.org/drawingml/2006/table">
            <a:tbl>
              <a:tblPr/>
              <a:tblGrid>
                <a:gridCol w="609600"/>
              </a:tblGrid>
              <a:tr h="266700">
                <a:tc>
                  <a:txBody>
                    <a:bodyPr/>
                    <a:lstStyle/>
                    <a:p>
                      <a:pPr algn="l" fontAlgn="b"/>
                      <a:endParaRPr lang="en-US" sz="1100" b="0" i="0" u="none" strike="noStrike" dirty="0">
                        <a:solidFill>
                          <a:srgbClr val="000000"/>
                        </a:solidFill>
                        <a:latin typeface="Calibri"/>
                      </a:endParaRPr>
                    </a:p>
                  </a:txBody>
                  <a:tcPr marL="0" marR="0" marT="0" marB="0" anchor="b">
                    <a:lnL>
                      <a:noFill/>
                    </a:lnL>
                    <a:lnR>
                      <a:noFill/>
                    </a:lnR>
                    <a:lnT>
                      <a:noFill/>
                    </a:lnT>
                    <a:lnB>
                      <a:noFill/>
                    </a:lnB>
                  </a:tcPr>
                </a:tc>
              </a:tr>
            </a:tbl>
          </a:graphicData>
        </a:graphic>
      </p:graphicFrame>
      <p:graphicFrame>
        <p:nvGraphicFramePr>
          <p:cNvPr id="1027" name="Object 3"/>
          <p:cNvGraphicFramePr>
            <a:graphicFrameLocks noChangeAspect="1"/>
          </p:cNvGraphicFramePr>
          <p:nvPr/>
        </p:nvGraphicFramePr>
        <p:xfrm>
          <a:off x="2928938" y="1397000"/>
          <a:ext cx="3365500" cy="4073525"/>
        </p:xfrm>
        <a:graphic>
          <a:graphicData uri="http://schemas.openxmlformats.org/presentationml/2006/ole">
            <p:oleObj spid="_x0000_s1027" name="Worksheet" r:id="rId3" imgW="7353364" imgH="8905978" progId="Excel.Sheet.8">
              <p:embed/>
            </p:oleObj>
          </a:graphicData>
        </a:graphic>
      </p:graphicFrame>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3416320"/>
          </a:xfrm>
          <a:prstGeom prst="rect">
            <a:avLst/>
          </a:prstGeom>
        </p:spPr>
        <p:txBody>
          <a:bodyPr wrap="square">
            <a:spAutoFit/>
          </a:bodyPr>
          <a:lstStyle/>
          <a:p>
            <a:r>
              <a:rPr lang="en-US" b="1" dirty="0" smtClean="0"/>
              <a:t>Current production better than HCL best ever</a:t>
            </a:r>
            <a:r>
              <a:rPr lang="en-US" dirty="0" smtClean="0"/>
              <a:t/>
            </a:r>
            <a:br>
              <a:rPr lang="en-US" dirty="0" smtClean="0"/>
            </a:br>
            <a:r>
              <a:rPr lang="en-US" dirty="0" smtClean="0"/>
              <a:t/>
            </a:r>
            <a:br>
              <a:rPr lang="en-US" dirty="0" smtClean="0"/>
            </a:br>
            <a:r>
              <a:rPr lang="en-US" dirty="0" smtClean="0"/>
              <a:t>When comparing India Resources Limited production figures with Hindustan Copper Limited (HCL) historic production data as they operated the Surda Mines for well over 4 decades, it becomes very clear that IRL through a combination of modern mining techniques &amp; implementation of MIS has transcended the threshold of a start-up mining venture. </a:t>
            </a:r>
          </a:p>
          <a:p>
            <a:endParaRPr lang="en-US" dirty="0" smtClean="0"/>
          </a:p>
          <a:p>
            <a:r>
              <a:rPr lang="en-US" dirty="0" smtClean="0"/>
              <a:t>HCL’s highest production figures in a single year at an average production rate of 29, 174 </a:t>
            </a:r>
            <a:r>
              <a:rPr lang="en-US" dirty="0" err="1" smtClean="0"/>
              <a:t>tonne</a:t>
            </a:r>
            <a:r>
              <a:rPr lang="en-US" dirty="0" smtClean="0"/>
              <a:t> per month approx (1988-89 figures) has been decimated. </a:t>
            </a:r>
          </a:p>
          <a:p>
            <a:endParaRPr lang="en-US" dirty="0" smtClean="0"/>
          </a:p>
          <a:p>
            <a:r>
              <a:rPr lang="en-US" dirty="0" smtClean="0"/>
              <a:t>IRL in that sense has a firm foothold on the Surda Project and it shows in the rapidity with which all previous HCL production figures have been breached within a very short span. </a:t>
            </a:r>
            <a:endParaRPr lang="en-US" dirty="0"/>
          </a:p>
        </p:txBody>
      </p:sp>
      <p:graphicFrame>
        <p:nvGraphicFramePr>
          <p:cNvPr id="3" name="Table 2"/>
          <p:cNvGraphicFramePr>
            <a:graphicFrameLocks noGrp="1"/>
          </p:cNvGraphicFramePr>
          <p:nvPr/>
        </p:nvGraphicFramePr>
        <p:xfrm>
          <a:off x="381000" y="3810000"/>
          <a:ext cx="8077201" cy="2286000"/>
        </p:xfrm>
        <a:graphic>
          <a:graphicData uri="http://schemas.openxmlformats.org/drawingml/2006/table">
            <a:tbl>
              <a:tblPr/>
              <a:tblGrid>
                <a:gridCol w="685800"/>
                <a:gridCol w="3609878"/>
                <a:gridCol w="3781523"/>
              </a:tblGrid>
              <a:tr h="571500">
                <a:tc>
                  <a:txBody>
                    <a:bodyPr/>
                    <a:lstStyle/>
                    <a:p>
                      <a:r>
                        <a:rPr lang="en-US" dirty="0"/>
                        <a:t>1.</a:t>
                      </a:r>
                    </a:p>
                  </a:txBody>
                  <a:tcPr marL="0" marR="0" marT="0" marB="0">
                    <a:lnL>
                      <a:noFill/>
                    </a:lnL>
                    <a:lnR>
                      <a:noFill/>
                    </a:lnR>
                    <a:lnT>
                      <a:noFill/>
                    </a:lnT>
                    <a:lnB>
                      <a:noFill/>
                    </a:lnB>
                  </a:tcPr>
                </a:tc>
                <a:tc>
                  <a:txBody>
                    <a:bodyPr/>
                    <a:lstStyle/>
                    <a:p>
                      <a:r>
                        <a:rPr lang="en-US"/>
                        <a:t>Hoisting to Surface</a:t>
                      </a:r>
                    </a:p>
                  </a:txBody>
                  <a:tcPr marL="0" marR="0" marT="0" marB="0">
                    <a:lnL>
                      <a:noFill/>
                    </a:lnL>
                    <a:lnR>
                      <a:noFill/>
                    </a:lnR>
                    <a:lnT>
                      <a:noFill/>
                    </a:lnT>
                    <a:lnB>
                      <a:noFill/>
                    </a:lnB>
                  </a:tcPr>
                </a:tc>
                <a:tc>
                  <a:txBody>
                    <a:bodyPr/>
                    <a:lstStyle/>
                    <a:p>
                      <a:r>
                        <a:rPr lang="en-US"/>
                        <a:t>1552 T on 30th January 2009 </a:t>
                      </a:r>
                    </a:p>
                  </a:txBody>
                  <a:tcPr marL="0" marR="0" marT="0" marB="0">
                    <a:lnL>
                      <a:noFill/>
                    </a:lnL>
                    <a:lnR>
                      <a:noFill/>
                    </a:lnR>
                    <a:lnT>
                      <a:noFill/>
                    </a:lnT>
                    <a:lnB>
                      <a:noFill/>
                    </a:lnB>
                  </a:tcPr>
                </a:tc>
              </a:tr>
              <a:tr h="571500">
                <a:tc>
                  <a:txBody>
                    <a:bodyPr/>
                    <a:lstStyle/>
                    <a:p>
                      <a:r>
                        <a:rPr lang="en-US"/>
                        <a:t>2.</a:t>
                      </a:r>
                    </a:p>
                  </a:txBody>
                  <a:tcPr marL="0" marR="0" marT="0" marB="0">
                    <a:lnL>
                      <a:noFill/>
                    </a:lnL>
                    <a:lnR>
                      <a:noFill/>
                    </a:lnR>
                    <a:lnT>
                      <a:noFill/>
                    </a:lnT>
                    <a:lnB>
                      <a:noFill/>
                    </a:lnB>
                  </a:tcPr>
                </a:tc>
                <a:tc>
                  <a:txBody>
                    <a:bodyPr/>
                    <a:lstStyle/>
                    <a:p>
                      <a:r>
                        <a:rPr lang="en-US" dirty="0"/>
                        <a:t>Transportation to Mill </a:t>
                      </a:r>
                    </a:p>
                  </a:txBody>
                  <a:tcPr marL="0" marR="0" marT="0" marB="0">
                    <a:lnL>
                      <a:noFill/>
                    </a:lnL>
                    <a:lnR>
                      <a:noFill/>
                    </a:lnR>
                    <a:lnT>
                      <a:noFill/>
                    </a:lnT>
                    <a:lnB>
                      <a:noFill/>
                    </a:lnB>
                  </a:tcPr>
                </a:tc>
                <a:tc>
                  <a:txBody>
                    <a:bodyPr/>
                    <a:lstStyle/>
                    <a:p>
                      <a:r>
                        <a:rPr lang="en-US"/>
                        <a:t>2083 T 26th Oct 2008</a:t>
                      </a:r>
                    </a:p>
                  </a:txBody>
                  <a:tcPr marL="0" marR="0" marT="0" marB="0">
                    <a:lnL>
                      <a:noFill/>
                    </a:lnL>
                    <a:lnR>
                      <a:noFill/>
                    </a:lnR>
                    <a:lnT>
                      <a:noFill/>
                    </a:lnT>
                    <a:lnB>
                      <a:noFill/>
                    </a:lnB>
                  </a:tcPr>
                </a:tc>
              </a:tr>
              <a:tr h="571500">
                <a:tc>
                  <a:txBody>
                    <a:bodyPr/>
                    <a:lstStyle/>
                    <a:p>
                      <a:r>
                        <a:rPr lang="en-US"/>
                        <a:t>3. </a:t>
                      </a:r>
                    </a:p>
                  </a:txBody>
                  <a:tcPr marL="0" marR="0" marT="0" marB="0">
                    <a:lnL>
                      <a:noFill/>
                    </a:lnL>
                    <a:lnR>
                      <a:noFill/>
                    </a:lnR>
                    <a:lnT>
                      <a:noFill/>
                    </a:lnT>
                    <a:lnB>
                      <a:noFill/>
                    </a:lnB>
                  </a:tcPr>
                </a:tc>
                <a:tc>
                  <a:txBody>
                    <a:bodyPr/>
                    <a:lstStyle/>
                    <a:p>
                      <a:r>
                        <a:rPr lang="en-US" dirty="0"/>
                        <a:t>Loco </a:t>
                      </a:r>
                      <a:r>
                        <a:rPr lang="en-US" dirty="0" err="1"/>
                        <a:t>Tramming</a:t>
                      </a:r>
                      <a:endParaRPr lang="en-US" dirty="0"/>
                    </a:p>
                  </a:txBody>
                  <a:tcPr marL="0" marR="0" marT="0" marB="0">
                    <a:lnL>
                      <a:noFill/>
                    </a:lnL>
                    <a:lnR>
                      <a:noFill/>
                    </a:lnR>
                    <a:lnT>
                      <a:noFill/>
                    </a:lnT>
                    <a:lnB>
                      <a:noFill/>
                    </a:lnB>
                  </a:tcPr>
                </a:tc>
                <a:tc>
                  <a:txBody>
                    <a:bodyPr/>
                    <a:lstStyle/>
                    <a:p>
                      <a:r>
                        <a:rPr lang="en-US"/>
                        <a:t>1558 T 30th January 2009</a:t>
                      </a:r>
                    </a:p>
                  </a:txBody>
                  <a:tcPr marL="0" marR="0" marT="0" marB="0">
                    <a:lnL>
                      <a:noFill/>
                    </a:lnL>
                    <a:lnR>
                      <a:noFill/>
                    </a:lnR>
                    <a:lnT>
                      <a:noFill/>
                    </a:lnT>
                    <a:lnB>
                      <a:noFill/>
                    </a:lnB>
                  </a:tcPr>
                </a:tc>
              </a:tr>
              <a:tr h="571500">
                <a:tc>
                  <a:txBody>
                    <a:bodyPr/>
                    <a:lstStyle/>
                    <a:p>
                      <a:r>
                        <a:rPr lang="en-US" dirty="0"/>
                        <a:t>4.</a:t>
                      </a:r>
                    </a:p>
                  </a:txBody>
                  <a:tcPr marL="0" marR="0" marT="0" marB="0">
                    <a:lnL>
                      <a:noFill/>
                    </a:lnL>
                    <a:lnR>
                      <a:noFill/>
                    </a:lnR>
                    <a:lnT>
                      <a:noFill/>
                    </a:lnT>
                    <a:lnB>
                      <a:noFill/>
                    </a:lnB>
                  </a:tcPr>
                </a:tc>
                <a:tc>
                  <a:txBody>
                    <a:bodyPr/>
                    <a:lstStyle/>
                    <a:p>
                      <a:r>
                        <a:rPr lang="en-US"/>
                        <a:t>Backfilling </a:t>
                      </a:r>
                    </a:p>
                  </a:txBody>
                  <a:tcPr marL="0" marR="0" marT="0" marB="0">
                    <a:lnL>
                      <a:noFill/>
                    </a:lnL>
                    <a:lnR>
                      <a:noFill/>
                    </a:lnR>
                    <a:lnT>
                      <a:noFill/>
                    </a:lnT>
                    <a:lnB>
                      <a:noFill/>
                    </a:lnB>
                  </a:tcPr>
                </a:tc>
                <a:tc>
                  <a:txBody>
                    <a:bodyPr/>
                    <a:lstStyle/>
                    <a:p>
                      <a:r>
                        <a:rPr lang="en-US" dirty="0"/>
                        <a:t>1600 T 14th July 2008</a:t>
                      </a:r>
                    </a:p>
                  </a:txBody>
                  <a:tcPr marL="0" marR="0" marT="0" marB="0">
                    <a:lnL>
                      <a:noFill/>
                    </a:lnL>
                    <a:lnR>
                      <a:noFill/>
                    </a:lnR>
                    <a:lnT>
                      <a:noFill/>
                    </a:lnT>
                    <a:lnB>
                      <a:noFill/>
                    </a:lnB>
                  </a:tcPr>
                </a:tc>
              </a:tr>
            </a:tbl>
          </a:graphicData>
        </a:graphic>
      </p:graphicFrame>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1"/>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cs typeface="Arial" charset="0"/>
              </a:rPr>
              <a:t/>
            </a:r>
            <a:br>
              <a:rPr kumimoji="0" lang="en-US" sz="1800" b="0" i="0" u="none" strike="noStrike" cap="none" normalizeH="0" baseline="0" smtClean="0">
                <a:ln>
                  <a:noFill/>
                </a:ln>
                <a:solidFill>
                  <a:schemeClr val="tx1"/>
                </a:solidFill>
                <a:effectLst/>
                <a:latin typeface="Arial" charset="0"/>
                <a:cs typeface="Arial" charset="0"/>
              </a:rPr>
            </a:br>
            <a:endParaRPr kumimoji="0" lang="en-US" sz="1800" b="0" i="0" u="none" strike="noStrike" cap="none" normalizeH="0" baseline="0" smtClean="0">
              <a:ln>
                <a:noFill/>
              </a:ln>
              <a:solidFill>
                <a:schemeClr val="tx1"/>
              </a:solidFill>
              <a:effectLst/>
              <a:latin typeface="Arial" charset="0"/>
              <a:cs typeface="Arial" charset="0"/>
            </a:endParaRPr>
          </a:p>
        </p:txBody>
      </p:sp>
      <p:pic>
        <p:nvPicPr>
          <p:cNvPr id="46083" name="Picture 3" descr="http://indiaresources.com.au/cms/data/upimages/surda_production_graph.jpg"/>
          <p:cNvPicPr>
            <a:picLocks noChangeAspect="1" noChangeArrowheads="1"/>
          </p:cNvPicPr>
          <p:nvPr/>
        </p:nvPicPr>
        <p:blipFill>
          <a:blip r:embed="rId2" cstate="print"/>
          <a:srcRect/>
          <a:stretch>
            <a:fillRect/>
          </a:stretch>
        </p:blipFill>
        <p:spPr bwMode="auto">
          <a:xfrm>
            <a:off x="1" y="140208"/>
            <a:ext cx="9143999" cy="6717791"/>
          </a:xfrm>
          <a:prstGeom prst="rect">
            <a:avLst/>
          </a:prstGeom>
          <a:noFill/>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381000"/>
            <a:ext cx="1958934" cy="369332"/>
          </a:xfrm>
          <a:prstGeom prst="rect">
            <a:avLst/>
          </a:prstGeom>
        </p:spPr>
        <p:txBody>
          <a:bodyPr wrap="none">
            <a:spAutoFit/>
          </a:bodyPr>
          <a:lstStyle/>
          <a:p>
            <a:r>
              <a:rPr lang="en-US" b="1" dirty="0" smtClean="0"/>
              <a:t>Backfill practices :</a:t>
            </a:r>
            <a:endParaRPr lang="en-US" dirty="0"/>
          </a:p>
        </p:txBody>
      </p:sp>
      <p:sp>
        <p:nvSpPr>
          <p:cNvPr id="3" name="Rectangle 2"/>
          <p:cNvSpPr/>
          <p:nvPr/>
        </p:nvSpPr>
        <p:spPr>
          <a:xfrm>
            <a:off x="457200" y="1066800"/>
            <a:ext cx="8305800" cy="646331"/>
          </a:xfrm>
          <a:prstGeom prst="rect">
            <a:avLst/>
          </a:prstGeom>
        </p:spPr>
        <p:txBody>
          <a:bodyPr wrap="square">
            <a:spAutoFit/>
          </a:bodyPr>
          <a:lstStyle/>
          <a:p>
            <a:r>
              <a:rPr lang="en-US" dirty="0" smtClean="0"/>
              <a:t>Historically a capacity of not more than 600 tons/day was achieved during HCL times. IRL has achieved a capacity increase to 1060 tons/day at the Surda Project.</a:t>
            </a:r>
            <a:endParaRPr lang="en-US" dirty="0"/>
          </a:p>
        </p:txBody>
      </p:sp>
      <p:sp>
        <p:nvSpPr>
          <p:cNvPr id="6" name="Rectangle 5"/>
          <p:cNvSpPr/>
          <p:nvPr/>
        </p:nvSpPr>
        <p:spPr>
          <a:xfrm>
            <a:off x="533400" y="3048000"/>
            <a:ext cx="7620000" cy="1477328"/>
          </a:xfrm>
          <a:prstGeom prst="rect">
            <a:avLst/>
          </a:prstGeom>
        </p:spPr>
        <p:txBody>
          <a:bodyPr wrap="square">
            <a:spAutoFit/>
          </a:bodyPr>
          <a:lstStyle/>
          <a:p>
            <a:pPr marL="800100" lvl="1" indent="-342900">
              <a:buFont typeface="Wingdings" pitchFamily="2" charset="2"/>
              <a:buChar char="Ø"/>
            </a:pPr>
            <a:r>
              <a:rPr lang="en-US" dirty="0" smtClean="0"/>
              <a:t>All data is entered into a computer and viewed in 3D via </a:t>
            </a:r>
            <a:r>
              <a:rPr lang="en-US" dirty="0" err="1" smtClean="0"/>
              <a:t>Surpac</a:t>
            </a:r>
            <a:r>
              <a:rPr lang="en-US" dirty="0" smtClean="0"/>
              <a:t> software.   </a:t>
            </a:r>
          </a:p>
          <a:p>
            <a:endParaRPr lang="en-US" dirty="0" smtClean="0"/>
          </a:p>
          <a:p>
            <a:pPr>
              <a:buFont typeface="Wingdings" pitchFamily="2" charset="2"/>
              <a:buChar char="Ø"/>
            </a:pPr>
            <a:r>
              <a:rPr lang="en-US" dirty="0" smtClean="0"/>
              <a:t> Survey is carried out electronically with a </a:t>
            </a:r>
            <a:r>
              <a:rPr lang="en-US" dirty="0" err="1" smtClean="0"/>
              <a:t>Leica</a:t>
            </a:r>
            <a:r>
              <a:rPr lang="en-US" dirty="0" smtClean="0"/>
              <a:t> Total Station and can be viewed in 3D.  These tools allow effective mine planning. </a:t>
            </a:r>
            <a:endParaRPr lang="en-US" dirty="0"/>
          </a:p>
        </p:txBody>
      </p:sp>
      <p:sp>
        <p:nvSpPr>
          <p:cNvPr id="7" name="Rectangle 6"/>
          <p:cNvSpPr/>
          <p:nvPr/>
        </p:nvSpPr>
        <p:spPr>
          <a:xfrm>
            <a:off x="457200" y="2057400"/>
            <a:ext cx="4572000" cy="646331"/>
          </a:xfrm>
          <a:prstGeom prst="rect">
            <a:avLst/>
          </a:prstGeom>
        </p:spPr>
        <p:txBody>
          <a:bodyPr>
            <a:spAutoFit/>
          </a:bodyPr>
          <a:lstStyle/>
          <a:p>
            <a:r>
              <a:rPr lang="en-US" dirty="0" smtClean="0"/>
              <a:t/>
            </a:r>
            <a:br>
              <a:rPr lang="en-US" dirty="0" smtClean="0"/>
            </a:br>
            <a:r>
              <a:rPr lang="en-US" b="1" dirty="0" smtClean="0"/>
              <a:t>Mine Planning, Geology and Surveying:</a:t>
            </a:r>
            <a:endParaRPr lang="en-US" b="1"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3400" y="533400"/>
            <a:ext cx="4495800" cy="461665"/>
          </a:xfrm>
          <a:prstGeom prst="rect">
            <a:avLst/>
          </a:prstGeom>
          <a:noFill/>
        </p:spPr>
        <p:txBody>
          <a:bodyPr wrap="square" rtlCol="0">
            <a:spAutoFit/>
          </a:bodyPr>
          <a:lstStyle/>
          <a:p>
            <a:r>
              <a:rPr lang="en-US" sz="2400" b="1" dirty="0" smtClean="0"/>
              <a:t>CONCLUSION:</a:t>
            </a:r>
            <a:endParaRPr lang="en-US" sz="2400" b="1" dirty="0"/>
          </a:p>
        </p:txBody>
      </p:sp>
      <p:sp>
        <p:nvSpPr>
          <p:cNvPr id="4" name="TextBox 3"/>
          <p:cNvSpPr txBox="1"/>
          <p:nvPr/>
        </p:nvSpPr>
        <p:spPr>
          <a:xfrm>
            <a:off x="609600" y="1219200"/>
            <a:ext cx="7772400" cy="6863417"/>
          </a:xfrm>
          <a:prstGeom prst="rect">
            <a:avLst/>
          </a:prstGeom>
          <a:noFill/>
        </p:spPr>
        <p:txBody>
          <a:bodyPr wrap="square" rtlCol="0">
            <a:spAutoFit/>
          </a:bodyPr>
          <a:lstStyle/>
          <a:p>
            <a:pPr>
              <a:buFont typeface="Wingdings" pitchFamily="2" charset="2"/>
              <a:buChar char="Ø"/>
            </a:pPr>
            <a:r>
              <a:rPr lang="en-US" sz="2800" dirty="0" smtClean="0"/>
              <a:t>Management Information System (MIS) has a great significance to</a:t>
            </a:r>
          </a:p>
          <a:p>
            <a:r>
              <a:rPr lang="en-US" sz="2800" dirty="0" smtClean="0"/>
              <a:t>improve the Productivity Level and the overall Productivity levels of  a mine.</a:t>
            </a:r>
          </a:p>
          <a:p>
            <a:endParaRPr lang="en-US" sz="2800" dirty="0" smtClean="0"/>
          </a:p>
          <a:p>
            <a:pPr>
              <a:buFont typeface="Wingdings" pitchFamily="2" charset="2"/>
              <a:buChar char="Ø"/>
            </a:pPr>
            <a:r>
              <a:rPr lang="en-US" sz="2800" dirty="0" smtClean="0"/>
              <a:t>MIS is therefore one of optimizing the output of a mine by connecting the operating  sub-systems through the medium of information exchange. </a:t>
            </a: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
            </a:r>
            <a:endParaRPr lang="en-US" dirty="0"/>
          </a:p>
        </p:txBody>
      </p:sp>
      <p:sp>
        <p:nvSpPr>
          <p:cNvPr id="3" name="Content Placeholder 2"/>
          <p:cNvSpPr>
            <a:spLocks noGrp="1"/>
          </p:cNvSpPr>
          <p:nvPr>
            <p:ph idx="1"/>
          </p:nvPr>
        </p:nvSpPr>
        <p:spPr/>
        <p:txBody>
          <a:bodyPr>
            <a:normAutofit/>
          </a:bodyPr>
          <a:lstStyle/>
          <a:p>
            <a:r>
              <a:rPr lang="en-US" sz="9600" dirty="0" smtClean="0"/>
              <a:t>THANK YOU</a:t>
            </a:r>
            <a:endParaRPr lang="en-US" sz="9600" dirty="0"/>
          </a:p>
        </p:txBody>
      </p:sp>
    </p:spTree>
    <p:extLst>
      <p:ext uri="{BB962C8B-B14F-4D97-AF65-F5344CB8AC3E}">
        <p14:creationId xmlns:p14="http://schemas.microsoft.com/office/powerpoint/2010/main" xmlns="" val="225468845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81000"/>
            <a:ext cx="7505700" cy="5029200"/>
          </a:xfrm>
        </p:spPr>
        <p:txBody>
          <a:bodyPr/>
          <a:lstStyle/>
          <a:p>
            <a:r>
              <a:rPr lang="en-US" dirty="0" smtClean="0"/>
              <a:t/>
            </a:r>
            <a:br>
              <a:rPr lang="en-US" dirty="0" smtClean="0"/>
            </a:br>
            <a:r>
              <a:rPr lang="en-US" dirty="0" smtClean="0"/>
              <a:t/>
            </a:r>
            <a:br>
              <a:rPr lang="en-US" dirty="0" smtClean="0"/>
            </a:br>
            <a:r>
              <a:rPr lang="en-US" dirty="0" smtClean="0"/>
              <a:t/>
            </a:r>
            <a:br>
              <a:rPr lang="en-US" dirty="0" smtClean="0"/>
            </a:br>
            <a:r>
              <a:rPr lang="en-US" u="sng" dirty="0" smtClean="0"/>
              <a:t>LITERATURE REVIEW:</a:t>
            </a:r>
            <a:br>
              <a:rPr lang="en-US" u="sng" dirty="0" smtClean="0"/>
            </a:br>
            <a:r>
              <a:rPr lang="en-US" u="sng" dirty="0" smtClean="0"/>
              <a:t/>
            </a:r>
            <a:br>
              <a:rPr lang="en-US" u="sng" dirty="0" smtClean="0"/>
            </a:br>
            <a:r>
              <a:rPr lang="en-US" u="sng" dirty="0" smtClean="0"/>
              <a:t/>
            </a:r>
            <a:br>
              <a:rPr lang="en-US" u="sng" dirty="0" smtClean="0"/>
            </a:br>
            <a:r>
              <a:rPr lang="en-US" sz="1600" dirty="0" smtClean="0"/>
              <a:t>The Study of Management Information System for Coal Mine Safety Quality Standardization.   </a:t>
            </a:r>
            <a:r>
              <a:rPr lang="en-US" sz="1200" dirty="0" smtClean="0"/>
              <a:t>- WANG Zhi-qianga, GAO Wei-</a:t>
            </a:r>
            <a:r>
              <a:rPr lang="en-US" sz="1200" dirty="0" err="1" smtClean="0"/>
              <a:t>ming</a:t>
            </a:r>
            <a:r>
              <a:rPr lang="en-US" sz="1200" dirty="0" smtClean="0"/>
              <a:t>.</a:t>
            </a:r>
            <a:r>
              <a:rPr lang="en-US" sz="1600" dirty="0" smtClean="0"/>
              <a:t/>
            </a:r>
            <a:br>
              <a:rPr lang="en-US" sz="1600" dirty="0" smtClean="0"/>
            </a:br>
            <a:r>
              <a:rPr lang="en-US" sz="1600" dirty="0" smtClean="0"/>
              <a:t/>
            </a:r>
            <a:br>
              <a:rPr lang="en-US" sz="1600" dirty="0" smtClean="0"/>
            </a:br>
            <a:r>
              <a:rPr lang="en-US" sz="1600" dirty="0" smtClean="0"/>
              <a:t>Management Control Information System of Mine Production and Operation Based on ERP/MES/PCS Three-Tiered Structure</a:t>
            </a:r>
            <a:r>
              <a:rPr lang="en-US" sz="1200" dirty="0" smtClean="0"/>
              <a:t>.             - </a:t>
            </a:r>
            <a:r>
              <a:rPr lang="en-US" sz="1200" dirty="0" err="1" smtClean="0"/>
              <a:t>Xu</a:t>
            </a:r>
            <a:r>
              <a:rPr lang="en-US" sz="1200" dirty="0" smtClean="0"/>
              <a:t> Bo, Hu Nianlian, Li Yong Key Laboratory of the Ministry of Education of China for Efficient Mining and Safety of Metal Mines, University of Science and Technology Beijing, Beijing 100083, China.</a:t>
            </a:r>
            <a:r>
              <a:rPr lang="en-US" sz="1600" dirty="0" smtClean="0"/>
              <a:t/>
            </a:r>
            <a:br>
              <a:rPr lang="en-US" sz="1600" dirty="0" smtClean="0"/>
            </a:br>
            <a:r>
              <a:rPr lang="en-US" sz="1600" dirty="0" smtClean="0"/>
              <a:t/>
            </a:r>
            <a:br>
              <a:rPr lang="en-US" sz="1600" dirty="0" smtClean="0"/>
            </a:br>
            <a:r>
              <a:rPr lang="en-US" sz="1600" dirty="0" smtClean="0"/>
              <a:t>"Development of an MIS for Underground Metal Mines", Journal of Mines, Metals and Fuels, January-February, 1994, pp. 20-23 .</a:t>
            </a:r>
            <a:r>
              <a:rPr lang="en-US" sz="1200" dirty="0" smtClean="0"/>
              <a:t>K. Paul, K. Mukherjee and J.L. Chakrabarti.</a:t>
            </a:r>
            <a:r>
              <a:rPr lang="en-US" sz="1400" dirty="0" smtClean="0"/>
              <a:t/>
            </a:r>
            <a:br>
              <a:rPr lang="en-US" sz="1400" dirty="0" smtClean="0"/>
            </a:br>
            <a:r>
              <a:rPr lang="en-US" sz="1600" dirty="0" smtClean="0"/>
              <a:t/>
            </a:r>
            <a:br>
              <a:rPr lang="en-US" sz="1600" dirty="0" smtClean="0"/>
            </a:br>
            <a:r>
              <a:rPr lang="en-US" sz="1600" dirty="0" smtClean="0"/>
              <a:t> A management information system for mine railway transportation equipment- </a:t>
            </a:r>
            <a:r>
              <a:rPr lang="en-US" sz="1200" dirty="0" smtClean="0"/>
              <a:t>LI Mei-</a:t>
            </a:r>
            <a:r>
              <a:rPr lang="en-US" sz="1200" dirty="0" err="1" smtClean="0"/>
              <a:t>yu</a:t>
            </a:r>
            <a:r>
              <a:rPr lang="en-US" sz="1200" dirty="0" smtClean="0"/>
              <a:t>, HAN Ke-qi,ZHANG Xiao-yong, LI Xiao-</a:t>
            </a:r>
            <a:r>
              <a:rPr lang="en-US" sz="1200" dirty="0" err="1" smtClean="0"/>
              <a:t>lin</a:t>
            </a:r>
            <a:r>
              <a:rPr lang="en-US" sz="1200" dirty="0" smtClean="0"/>
              <a:t>, ZHAI Yong-</a:t>
            </a:r>
            <a:r>
              <a:rPr lang="en-US" sz="1200" dirty="0" err="1" smtClean="0"/>
              <a:t>jun</a:t>
            </a:r>
            <a:r>
              <a:rPr lang="en-US" sz="1200" dirty="0" smtClean="0"/>
              <a:t>, YU Wei-</a:t>
            </a:r>
            <a:r>
              <a:rPr lang="en-US" sz="1200" dirty="0" err="1" smtClean="0"/>
              <a:t>hu</a:t>
            </a:r>
            <a:r>
              <a:rPr lang="en-US" sz="1200" dirty="0" smtClean="0"/>
              <a:t> </a:t>
            </a:r>
            <a:r>
              <a:rPr lang="en-US" sz="1200" i="1" dirty="0" smtClean="0"/>
              <a:t>School of Mines, China University of Mining &amp; Technology, Xuzhou, Jiangsu 221008, China </a:t>
            </a:r>
            <a:r>
              <a:rPr lang="en-US" sz="1200" dirty="0" smtClean="0"/>
              <a:t/>
            </a:r>
            <a:br>
              <a:rPr lang="en-US" sz="1200"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600" b="1" dirty="0" smtClean="0"/>
              <a:t>Introduction</a:t>
            </a:r>
            <a:br>
              <a:rPr lang="en-US" sz="1600" b="1" dirty="0" smtClean="0"/>
            </a:br>
            <a:r>
              <a:rPr lang="en-US" sz="1600" b="1" dirty="0" smtClean="0"/>
              <a:t>to </a:t>
            </a:r>
            <a:br>
              <a:rPr lang="en-US" sz="1600" b="1" dirty="0" smtClean="0"/>
            </a:br>
            <a:r>
              <a:rPr lang="en-US" sz="1600" b="1" dirty="0" smtClean="0"/>
              <a:t>MANAGEMENT </a:t>
            </a:r>
            <a:r>
              <a:rPr lang="en-US" sz="1600" b="1" dirty="0"/>
              <a:t>INFORMATION SYSTEM ( MIS ):</a:t>
            </a:r>
            <a:r>
              <a:rPr lang="en-US" sz="1600" dirty="0"/>
              <a:t/>
            </a:r>
            <a:br>
              <a:rPr lang="en-US" sz="1600" dirty="0"/>
            </a:br>
            <a:endParaRPr lang="en-US" sz="1600" dirty="0"/>
          </a:p>
        </p:txBody>
      </p:sp>
      <p:sp>
        <p:nvSpPr>
          <p:cNvPr id="3" name="Content Placeholder 2"/>
          <p:cNvSpPr>
            <a:spLocks noGrp="1"/>
          </p:cNvSpPr>
          <p:nvPr>
            <p:ph idx="1"/>
          </p:nvPr>
        </p:nvSpPr>
        <p:spPr/>
        <p:txBody>
          <a:bodyPr>
            <a:normAutofit lnSpcReduction="10000"/>
          </a:bodyPr>
          <a:lstStyle/>
          <a:p>
            <a:r>
              <a:rPr lang="en-US" dirty="0"/>
              <a:t> A</a:t>
            </a:r>
            <a:r>
              <a:rPr lang="en-US" sz="2000" dirty="0"/>
              <a:t> management information system (MIS) provides information needed to manage organizations efficiently and effectively.</a:t>
            </a:r>
            <a:r>
              <a:rPr lang="en-US" sz="2000" baseline="30000" dirty="0"/>
              <a:t> </a:t>
            </a:r>
            <a:r>
              <a:rPr lang="en-US" sz="2000" dirty="0"/>
              <a:t>Management information systems involve three primary resources</a:t>
            </a:r>
            <a:r>
              <a:rPr lang="en-US" sz="2000" dirty="0">
                <a:solidFill>
                  <a:schemeClr val="accent2">
                    <a:lumMod val="75000"/>
                  </a:schemeClr>
                </a:solidFill>
              </a:rPr>
              <a:t>: </a:t>
            </a:r>
            <a:r>
              <a:rPr lang="en-US" sz="2400" dirty="0">
                <a:solidFill>
                  <a:schemeClr val="accent2">
                    <a:lumMod val="75000"/>
                  </a:schemeClr>
                </a:solidFill>
              </a:rPr>
              <a:t>people, technology, and information. </a:t>
            </a:r>
            <a:r>
              <a:rPr lang="en-US" sz="2000" dirty="0"/>
              <a:t>Management information systems are distinct from other </a:t>
            </a:r>
            <a:r>
              <a:rPr lang="en-US" sz="2000" u="sng" dirty="0">
                <a:hlinkClick r:id="rId2" tooltip="Information system"/>
              </a:rPr>
              <a:t>information systems</a:t>
            </a:r>
            <a:r>
              <a:rPr lang="en-US" sz="2000" dirty="0"/>
              <a:t> in that they are used to analyze operational activities in the organization.</a:t>
            </a:r>
            <a:r>
              <a:rPr lang="en-US" sz="2000" baseline="30000" dirty="0"/>
              <a:t> </a:t>
            </a:r>
            <a:r>
              <a:rPr lang="en-US" sz="2000" dirty="0"/>
              <a:t>Academically, the term is commonly used to refer to the group of information management methods tied to the automation or support of human decision making, e.g. </a:t>
            </a:r>
            <a:r>
              <a:rPr lang="en-US" sz="2000" u="sng" dirty="0">
                <a:hlinkClick r:id="rId3" tooltip="Decision support system"/>
              </a:rPr>
              <a:t>decision support systems</a:t>
            </a:r>
            <a:r>
              <a:rPr lang="en-US" sz="2000" dirty="0"/>
              <a:t>, </a:t>
            </a:r>
            <a:r>
              <a:rPr lang="en-US" sz="2000" u="sng" dirty="0">
                <a:hlinkClick r:id="rId4" tooltip="Expert system"/>
              </a:rPr>
              <a:t>expert systems</a:t>
            </a:r>
            <a:r>
              <a:rPr lang="en-US" sz="2000" dirty="0"/>
              <a:t>, and </a:t>
            </a:r>
            <a:r>
              <a:rPr lang="en-US" sz="2000" u="sng" dirty="0">
                <a:hlinkClick r:id="rId5" tooltip="Executive information system"/>
              </a:rPr>
              <a:t>executive information systems</a:t>
            </a:r>
            <a:r>
              <a:rPr lang="en-US" sz="2000" dirty="0"/>
              <a:t>. </a:t>
            </a:r>
          </a:p>
          <a:p>
            <a:endParaRPr lang="en-US" sz="2000" dirty="0"/>
          </a:p>
        </p:txBody>
      </p:sp>
    </p:spTree>
    <p:extLst>
      <p:ext uri="{BB962C8B-B14F-4D97-AF65-F5344CB8AC3E}">
        <p14:creationId xmlns:p14="http://schemas.microsoft.com/office/powerpoint/2010/main" xmlns="" val="154029534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2400" dirty="0"/>
              <a:t>MIS is not new; only its computerization is new. Before computers, MIS techniques existed to supply managers with the information that would permit them to plan and control operations. The computer has added one or more dimensions, such as speed, accuracy, and increased volumes of data, that permit the consideration of more alternatives in a decision </a:t>
            </a:r>
          </a:p>
          <a:p>
            <a:endParaRPr lang="en-US" dirty="0"/>
          </a:p>
        </p:txBody>
      </p:sp>
    </p:spTree>
    <p:extLst>
      <p:ext uri="{BB962C8B-B14F-4D97-AF65-F5344CB8AC3E}">
        <p14:creationId xmlns:p14="http://schemas.microsoft.com/office/powerpoint/2010/main" xmlns="" val="261677843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Management information systems:</a:t>
            </a:r>
            <a:endParaRPr lang="en-US" dirty="0"/>
          </a:p>
        </p:txBody>
      </p:sp>
      <p:graphicFrame>
        <p:nvGraphicFramePr>
          <p:cNvPr id="4" name="Content Placeholder 3"/>
          <p:cNvGraphicFramePr>
            <a:graphicFrameLocks noGrp="1"/>
          </p:cNvGraphicFramePr>
          <p:nvPr>
            <p:ph idx="1"/>
          </p:nvPr>
        </p:nvGraphicFramePr>
        <p:xfrm>
          <a:off x="822325" y="1100138"/>
          <a:ext cx="7521575" cy="35798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xmlns="" val="172633631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 management:</a:t>
            </a:r>
            <a:endParaRPr lang="en-US" dirty="0"/>
          </a:p>
        </p:txBody>
      </p:sp>
      <p:sp>
        <p:nvSpPr>
          <p:cNvPr id="3" name="Content Placeholder 2"/>
          <p:cNvSpPr>
            <a:spLocks noGrp="1"/>
          </p:cNvSpPr>
          <p:nvPr>
            <p:ph idx="1"/>
          </p:nvPr>
        </p:nvSpPr>
        <p:spPr/>
        <p:txBody>
          <a:bodyPr>
            <a:normAutofit fontScale="92500" lnSpcReduction="20000"/>
          </a:bodyPr>
          <a:lstStyle/>
          <a:p>
            <a:endParaRPr lang="en-US" dirty="0" smtClean="0"/>
          </a:p>
          <a:p>
            <a:r>
              <a:rPr lang="en-US" dirty="0"/>
              <a:t> </a:t>
            </a:r>
            <a:r>
              <a:rPr lang="en-US" dirty="0" smtClean="0"/>
              <a:t>        </a:t>
            </a:r>
            <a:r>
              <a:rPr lang="en-US" sz="2000" dirty="0" smtClean="0"/>
              <a:t>Management comprises the processes or activities  that describe what managers do in the operation of their </a:t>
            </a:r>
            <a:r>
              <a:rPr lang="en-US" sz="2000" dirty="0" err="1" smtClean="0"/>
              <a:t>organisation</a:t>
            </a:r>
            <a:r>
              <a:rPr lang="en-US" sz="2000" dirty="0"/>
              <a:t> </a:t>
            </a:r>
            <a:r>
              <a:rPr lang="en-US" sz="2000" dirty="0" smtClean="0"/>
              <a:t>; plan, organize , initiate , and control operations.</a:t>
            </a:r>
          </a:p>
          <a:p>
            <a:r>
              <a:rPr lang="en-US" sz="2000" dirty="0" smtClean="0"/>
              <a:t>        </a:t>
            </a:r>
          </a:p>
          <a:p>
            <a:r>
              <a:rPr lang="en-US" sz="2000" dirty="0"/>
              <a:t> </a:t>
            </a:r>
            <a:r>
              <a:rPr lang="en-US" sz="2000" dirty="0" smtClean="0"/>
              <a:t>      Decision making is such a fundamental pre-requisite to each of the foregoing processes, </a:t>
            </a:r>
          </a:p>
          <a:p>
            <a:r>
              <a:rPr lang="en-US" sz="2000" dirty="0" smtClean="0"/>
              <a:t>      </a:t>
            </a:r>
          </a:p>
          <a:p>
            <a:r>
              <a:rPr lang="en-US" sz="2000" dirty="0" smtClean="0"/>
              <a:t>     The job of an MIS becomes that of facilitating decisions necessary for planning, organizing, and controlling the work and functions of the business.</a:t>
            </a:r>
            <a:endParaRPr lang="en-US" dirty="0" smtClean="0"/>
          </a:p>
          <a:p>
            <a:endParaRPr lang="en-US" dirty="0"/>
          </a:p>
        </p:txBody>
      </p:sp>
    </p:spTree>
    <p:extLst>
      <p:ext uri="{BB962C8B-B14F-4D97-AF65-F5344CB8AC3E}">
        <p14:creationId xmlns:p14="http://schemas.microsoft.com/office/powerpoint/2010/main" xmlns="" val="318209123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a:t>
            </a:r>
            <a:r>
              <a:rPr lang="en-US" dirty="0" err="1" smtClean="0"/>
              <a:t>informations</a:t>
            </a:r>
            <a:endParaRPr lang="en-US" dirty="0"/>
          </a:p>
        </p:txBody>
      </p:sp>
      <p:sp>
        <p:nvSpPr>
          <p:cNvPr id="3" name="Content Placeholder 2"/>
          <p:cNvSpPr>
            <a:spLocks noGrp="1"/>
          </p:cNvSpPr>
          <p:nvPr>
            <p:ph idx="1"/>
          </p:nvPr>
        </p:nvSpPr>
        <p:spPr/>
        <p:txBody>
          <a:bodyPr/>
          <a:lstStyle/>
          <a:p>
            <a:endParaRPr lang="en-US" dirty="0" smtClean="0"/>
          </a:p>
          <a:p>
            <a:r>
              <a:rPr lang="en-US" dirty="0"/>
              <a:t> </a:t>
            </a:r>
            <a:r>
              <a:rPr lang="en-US" sz="1800" dirty="0" smtClean="0"/>
              <a:t>Information consists of data that have been retrieved, processed, or otherwise used for informative or inference purposes , argument., or as a basis for forecasting or decision making. Types of </a:t>
            </a:r>
            <a:r>
              <a:rPr lang="en-US" sz="1800" dirty="0" err="1" smtClean="0"/>
              <a:t>informations</a:t>
            </a:r>
            <a:r>
              <a:rPr lang="en-US" sz="1800" dirty="0" smtClean="0"/>
              <a:t> or data:</a:t>
            </a:r>
          </a:p>
          <a:p>
            <a:r>
              <a:rPr lang="en-US" sz="1800" dirty="0" smtClean="0"/>
              <a:t>RELATIONAL DATA</a:t>
            </a:r>
            <a:endParaRPr lang="en-US" sz="1800" dirty="0"/>
          </a:p>
          <a:p>
            <a:r>
              <a:rPr lang="en-US" sz="1800" dirty="0"/>
              <a:t>The relational </a:t>
            </a:r>
            <a:r>
              <a:rPr lang="en-US" sz="1800" dirty="0" smtClean="0"/>
              <a:t>data </a:t>
            </a:r>
            <a:r>
              <a:rPr lang="en-US" sz="1800" dirty="0"/>
              <a:t>relates or connects data in different files through the use of a key field, or common data element.</a:t>
            </a:r>
          </a:p>
          <a:p>
            <a:endParaRPr lang="en-US" sz="1800" dirty="0"/>
          </a:p>
        </p:txBody>
      </p: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691243" y="3469342"/>
            <a:ext cx="7690757" cy="140745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335224220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Angles">
  <a:themeElements>
    <a:clrScheme name="Angles">
      <a:dk1>
        <a:srgbClr val="000000"/>
      </a:dk1>
      <a:lt1>
        <a:srgbClr val="FFFFFF"/>
      </a:lt1>
      <a:dk2>
        <a:srgbClr val="434342"/>
      </a:dk2>
      <a:lt2>
        <a:srgbClr val="CDD7D9"/>
      </a:lt2>
      <a:accent1>
        <a:srgbClr val="797B7E"/>
      </a:accent1>
      <a:accent2>
        <a:srgbClr val="F96A1B"/>
      </a:accent2>
      <a:accent3>
        <a:srgbClr val="08A1D9"/>
      </a:accent3>
      <a:accent4>
        <a:srgbClr val="7C984A"/>
      </a:accent4>
      <a:accent5>
        <a:srgbClr val="C2AD8D"/>
      </a:accent5>
      <a:accent6>
        <a:srgbClr val="506E94"/>
      </a:accent6>
      <a:hlink>
        <a:srgbClr val="5F5F5F"/>
      </a:hlink>
      <a:folHlink>
        <a:srgbClr val="969696"/>
      </a:folHlink>
    </a:clrScheme>
    <a:fontScheme name="Angles">
      <a:majorFont>
        <a:latin typeface="Franklin Gothic Medium"/>
        <a:ea typeface=""/>
        <a:cs typeface=""/>
        <a:font script="Jpan" typeface="HG創英角ｺﾞｼｯｸUB"/>
        <a:font script="Hang" typeface="돋움"/>
        <a:font script="Hans" typeface="微软雅黑"/>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ＭＳ Ｐゴシック"/>
        <a:font script="Hang" typeface="맑은 고딕"/>
        <a:font script="Hans" typeface="隶书"/>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blipFill rotWithShape="1">
          <a:blip xmlns:r="http://schemas.openxmlformats.org/officeDocument/2006/relationships" r:embed="rId1">
            <a:duotone>
              <a:schemeClr val="phClr">
                <a:tint val="90000"/>
                <a:shade val="85000"/>
              </a:schemeClr>
              <a:schemeClr val="phClr">
                <a:tint val="95000"/>
                <a:shade val="99000"/>
              </a:schemeClr>
            </a:duotone>
          </a:blip>
          <a:tile tx="0" ty="0" sx="100000" sy="100000" flip="none" algn="tl"/>
        </a:blipFill>
        <a:blipFill rotWithShape="1">
          <a:blip xmlns:r="http://schemas.openxmlformats.org/officeDocument/2006/relationships" r:embed="rId2">
            <a:duotone>
              <a:schemeClr val="phClr">
                <a:tint val="93000"/>
                <a:shade val="85000"/>
              </a:schemeClr>
              <a:schemeClr val="phClr">
                <a:tint val="96000"/>
                <a:shade val="99000"/>
              </a:schemeClr>
            </a:duotone>
          </a:blip>
          <a:tile tx="0" ty="0" sx="90000" sy="9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Angles</Template>
  <TotalTime>643</TotalTime>
  <Words>1336</Words>
  <Application>Microsoft Office PowerPoint</Application>
  <PresentationFormat>On-screen Show (4:3)</PresentationFormat>
  <Paragraphs>177</Paragraphs>
  <Slides>38</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38</vt:i4>
      </vt:variant>
    </vt:vector>
  </HeadingPairs>
  <TitlesOfParts>
    <vt:vector size="40" baseType="lpstr">
      <vt:lpstr>Angles</vt:lpstr>
      <vt:lpstr>Worksheet</vt:lpstr>
      <vt:lpstr>Slide 1</vt:lpstr>
      <vt:lpstr>   Project  Presentation  on -  Role of Management Information Systems in a Mine. </vt:lpstr>
      <vt:lpstr>OBJECTIVE:</vt:lpstr>
      <vt:lpstr>   LITERATURE REVIEW:   The Study of Management Information System for Coal Mine Safety Quality Standardization.   - WANG Zhi-qianga, GAO Wei-ming.  Management Control Information System of Mine Production and Operation Based on ERP/MES/PCS Three-Tiered Structure.             - Xu Bo, Hu Nianlian, Li Yong Key Laboratory of the Ministry of Education of China for Efficient Mining and Safety of Metal Mines, University of Science and Technology Beijing, Beijing 100083, China.  "Development of an MIS for Underground Metal Mines", Journal of Mines, Metals and Fuels, January-February, 1994, pp. 20-23 .K. Paul, K. Mukherjee and J.L. Chakrabarti.   A management information system for mine railway transportation equipment- LI Mei-yu, HAN Ke-qi,ZHANG Xiao-yong, LI Xiao-lin, ZHAI Yong-jun, YU Wei-hu School of Mines, China University of Mining &amp; Technology, Xuzhou, Jiangsu 221008, China      </vt:lpstr>
      <vt:lpstr>Introduction to  MANAGEMENT INFORMATION SYSTEM ( MIS ): </vt:lpstr>
      <vt:lpstr>Slide 6</vt:lpstr>
      <vt:lpstr>Management information systems:</vt:lpstr>
      <vt:lpstr>1. management:</vt:lpstr>
      <vt:lpstr>2. informations</vt:lpstr>
      <vt:lpstr>DATA TYPES CONTD……..</vt:lpstr>
      <vt:lpstr>TYPES OF DATA CONTD….</vt:lpstr>
      <vt:lpstr>3. SYSTEMS:</vt:lpstr>
      <vt:lpstr>Management in a mine:</vt:lpstr>
      <vt:lpstr>Mining as a manufacturing system:</vt:lpstr>
      <vt:lpstr>Mine management as operational management</vt:lpstr>
      <vt:lpstr>The Line Manager of a mine has to process  various  information simultaneously  at the same time and                                      (i) Blast ID                                   (ii) Blast Design &amp; pattern                                   (iii) Explosive Charging Sheet                                   (iv) Blast Cost                                    (v) Manpower and associated Cost                                   (vi) Vibration Monitoring Data                                   (vii) Accidents &amp; Misfires                                   (viii) Loading &amp; Hauling Cycle Times., etc   </vt:lpstr>
      <vt:lpstr>Different approaches of MIS in Mining as a manufacturing organization:</vt:lpstr>
      <vt:lpstr>Slide 18</vt:lpstr>
      <vt:lpstr>Slide 19</vt:lpstr>
      <vt:lpstr>.</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DEPARTMENT OF MINING ENGINEERING, INDIAN SCHOOL OF MINES, DHANBAD    Project Report Role of Management Information Systems in a Mine.</dc:title>
  <dc:creator>SNIGDHA-PC</dc:creator>
  <cp:lastModifiedBy>rcc</cp:lastModifiedBy>
  <cp:revision>33</cp:revision>
  <dcterms:created xsi:type="dcterms:W3CDTF">2011-12-08T17:40:21Z</dcterms:created>
  <dcterms:modified xsi:type="dcterms:W3CDTF">2018-09-12T10:48:14Z</dcterms:modified>
</cp:coreProperties>
</file>