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0" r:id="rId2"/>
    <p:sldId id="256" r:id="rId3"/>
    <p:sldId id="258" r:id="rId4"/>
    <p:sldId id="261" r:id="rId5"/>
    <p:sldId id="263" r:id="rId6"/>
    <p:sldId id="265" r:id="rId7"/>
    <p:sldId id="268" r:id="rId8"/>
    <p:sldId id="271" r:id="rId9"/>
    <p:sldId id="274" r:id="rId10"/>
    <p:sldId id="280" r:id="rId11"/>
    <p:sldId id="282" r:id="rId12"/>
    <p:sldId id="285" r:id="rId13"/>
    <p:sldId id="288" r:id="rId14"/>
    <p:sldId id="291" r:id="rId15"/>
    <p:sldId id="292" r:id="rId16"/>
    <p:sldId id="293" r:id="rId17"/>
    <p:sldId id="294" r:id="rId18"/>
    <p:sldId id="296" r:id="rId19"/>
    <p:sldId id="298" r:id="rId20"/>
    <p:sldId id="300" r:id="rId21"/>
    <p:sldId id="302" r:id="rId22"/>
    <p:sldId id="303" r:id="rId23"/>
    <p:sldId id="306" r:id="rId24"/>
    <p:sldId id="308" r:id="rId25"/>
    <p:sldId id="311" r:id="rId26"/>
    <p:sldId id="309" r:id="rId27"/>
    <p:sldId id="312" r:id="rId28"/>
    <p:sldId id="313" r:id="rId29"/>
    <p:sldId id="320" r:id="rId30"/>
    <p:sldId id="318"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142875" y="392113"/>
            <a:ext cx="8858250" cy="60737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2057400"/>
            <a:ext cx="8839200" cy="1981200"/>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487362"/>
          </a:xfrm>
        </p:spPr>
        <p:txBody>
          <a:bodyPr>
            <a:normAutofit/>
          </a:bodyPr>
          <a:lstStyle/>
          <a:p>
            <a:r>
              <a:rPr lang="en-IN" sz="2400" b="1" u="sng" dirty="0" smtClean="0"/>
              <a:t>DRIVAGES OF EXTRACTION </a:t>
            </a:r>
            <a:endParaRPr lang="en-SG" sz="2400" dirty="0"/>
          </a:p>
        </p:txBody>
      </p:sp>
      <p:sp>
        <p:nvSpPr>
          <p:cNvPr id="3" name="Content Placeholder 2"/>
          <p:cNvSpPr>
            <a:spLocks noGrp="1"/>
          </p:cNvSpPr>
          <p:nvPr>
            <p:ph idx="1"/>
          </p:nvPr>
        </p:nvSpPr>
        <p:spPr>
          <a:xfrm>
            <a:off x="457200" y="762001"/>
            <a:ext cx="8229600" cy="1447800"/>
          </a:xfrm>
        </p:spPr>
        <p:txBody>
          <a:bodyPr>
            <a:normAutofit/>
          </a:bodyPr>
          <a:lstStyle/>
          <a:p>
            <a:pPr>
              <a:buNone/>
            </a:pPr>
            <a:r>
              <a:rPr lang="en-IN" sz="1800" b="1" dirty="0" smtClean="0"/>
              <a:t>Thickness of a bed:</a:t>
            </a:r>
            <a:endParaRPr lang="en-SG" sz="1800" dirty="0" smtClean="0"/>
          </a:p>
          <a:p>
            <a:r>
              <a:rPr lang="en-IN" sz="1800" dirty="0" smtClean="0"/>
              <a:t>It is the shortest distance between the hang wall and foot wall.</a:t>
            </a:r>
            <a:endParaRPr lang="en-SG" sz="1800" dirty="0" smtClean="0"/>
          </a:p>
          <a:p>
            <a:pPr lvl="0"/>
            <a:r>
              <a:rPr lang="en-IN" sz="1800" dirty="0" smtClean="0"/>
              <a:t>Thin layers of 0.3 to 0.4m are called layers of coal.</a:t>
            </a:r>
            <a:endParaRPr lang="en-SG" sz="1800" dirty="0" smtClean="0"/>
          </a:p>
          <a:p>
            <a:pPr lvl="0"/>
            <a:r>
              <a:rPr lang="en-IN" sz="1800" dirty="0" smtClean="0"/>
              <a:t>Thin layer of dead rock in the coal seam is called dirt band.</a:t>
            </a:r>
            <a:endParaRPr lang="en-SG" sz="1800" dirty="0" smtClean="0"/>
          </a:p>
          <a:p>
            <a:endParaRPr lang="en-SG" sz="1800" dirty="0"/>
          </a:p>
        </p:txBody>
      </p:sp>
      <p:sp>
        <p:nvSpPr>
          <p:cNvPr id="5" name="TextBox 4"/>
          <p:cNvSpPr txBox="1"/>
          <p:nvPr/>
        </p:nvSpPr>
        <p:spPr>
          <a:xfrm>
            <a:off x="381000" y="4114800"/>
            <a:ext cx="8305800" cy="1477328"/>
          </a:xfrm>
          <a:prstGeom prst="rect">
            <a:avLst/>
          </a:prstGeom>
          <a:noFill/>
        </p:spPr>
        <p:txBody>
          <a:bodyPr wrap="square" rtlCol="0">
            <a:spAutoFit/>
          </a:bodyPr>
          <a:lstStyle/>
          <a:p>
            <a:r>
              <a:rPr lang="en-IN" b="1" dirty="0" smtClean="0"/>
              <a:t>Drift </a:t>
            </a:r>
            <a:r>
              <a:rPr lang="en-IN" dirty="0" smtClean="0"/>
              <a:t>– one or more small tunnels excavated within and ahead of the full cross-section.</a:t>
            </a:r>
            <a:endParaRPr lang="en-SG" dirty="0" smtClean="0"/>
          </a:p>
          <a:p>
            <a:r>
              <a:rPr lang="en-IN" dirty="0" smtClean="0"/>
              <a:t> </a:t>
            </a:r>
            <a:endParaRPr lang="en-SG" dirty="0" smtClean="0"/>
          </a:p>
          <a:p>
            <a:r>
              <a:rPr lang="en-IN" b="1" dirty="0" smtClean="0"/>
              <a:t>Pilot tunnel</a:t>
            </a:r>
            <a:r>
              <a:rPr lang="en-IN" dirty="0" smtClean="0"/>
              <a:t>- a small tunnel excavated over the entire length or over part of a tunnel , to explore ground  conditions and assist in face excavation.</a:t>
            </a:r>
            <a:endParaRPr lang="en-SG" dirty="0" smtClean="0"/>
          </a:p>
          <a:p>
            <a:endParaRPr lang="en-S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unnel4.jpg"/>
          <p:cNvPicPr>
            <a:picLocks noGrp="1" noChangeAspect="1"/>
          </p:cNvPicPr>
          <p:nvPr>
            <p:ph idx="1"/>
          </p:nvPr>
        </p:nvPicPr>
        <p:blipFill>
          <a:blip r:embed="rId2"/>
          <a:srcRect l="3174" t="8334" r="7143" b="23333"/>
          <a:stretch>
            <a:fillRect/>
          </a:stretch>
        </p:blipFill>
        <p:spPr>
          <a:xfrm>
            <a:off x="457200" y="616129"/>
            <a:ext cx="8001000" cy="2590800"/>
          </a:xfrm>
        </p:spPr>
      </p:pic>
      <p:sp>
        <p:nvSpPr>
          <p:cNvPr id="2" name="Title 1"/>
          <p:cNvSpPr>
            <a:spLocks noGrp="1"/>
          </p:cNvSpPr>
          <p:nvPr>
            <p:ph type="title"/>
          </p:nvPr>
        </p:nvSpPr>
        <p:spPr>
          <a:xfrm>
            <a:off x="404948" y="183197"/>
            <a:ext cx="8229600" cy="411162"/>
          </a:xfrm>
        </p:spPr>
        <p:txBody>
          <a:bodyPr>
            <a:normAutofit fontScale="90000"/>
          </a:bodyPr>
          <a:lstStyle/>
          <a:p>
            <a:r>
              <a:rPr lang="en-IN" sz="2400" b="1" dirty="0" smtClean="0"/>
              <a:t>Tunnel service classification</a:t>
            </a:r>
            <a:endParaRPr lang="en-SG" sz="2400" dirty="0"/>
          </a:p>
        </p:txBody>
      </p:sp>
      <p:sp>
        <p:nvSpPr>
          <p:cNvPr id="5" name="Content Placeholder 2"/>
          <p:cNvSpPr txBox="1">
            <a:spLocks/>
          </p:cNvSpPr>
          <p:nvPr/>
        </p:nvSpPr>
        <p:spPr>
          <a:xfrm>
            <a:off x="457200" y="2895600"/>
            <a:ext cx="8229600" cy="3733800"/>
          </a:xfrm>
          <a:prstGeom prst="rect">
            <a:avLst/>
          </a:prstGeom>
        </p:spPr>
        <p:txBody>
          <a:bodyPr vert="horz" lIns="91440" tIns="45720" rIns="91440" bIns="45720" rtlCol="0">
            <a:normAutofit/>
          </a:bodyPr>
          <a:lstStyle/>
          <a:p>
            <a:pPr marL="342900" lvl="0" indent="-342900">
              <a:spcBef>
                <a:spcPct val="20000"/>
              </a:spcBef>
            </a:pPr>
            <a:r>
              <a:rPr lang="en-IN" b="1" dirty="0" smtClean="0"/>
              <a:t>Tunnel classifications:</a:t>
            </a:r>
            <a:r>
              <a:rPr lang="en-IN" dirty="0" smtClean="0"/>
              <a:t> (As per locations ) </a:t>
            </a:r>
            <a:endParaRPr kumimoji="0" lang="en-SG"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Under ground   tunnels | rivers , harbours | clearance requirement of land are difficult</a:t>
            </a:r>
            <a:endParaRPr kumimoji="0" lang="en-SG"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Mountains tunnels | transport </a:t>
            </a:r>
            <a:endParaRPr kumimoji="0" lang="en-SG"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Tunnels at smaller depth and under city streets – metros</a:t>
            </a:r>
            <a:endParaRPr kumimoji="0" lang="en-SG"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Bored vs.  Cut and cover tunnels ( shallow tunnels).</a:t>
            </a:r>
          </a:p>
          <a:p>
            <a:pPr marL="342900" lvl="0" indent="-342900">
              <a:spcBef>
                <a:spcPct val="20000"/>
              </a:spcBef>
            </a:pPr>
            <a:r>
              <a:rPr lang="en-IN" b="1" dirty="0" smtClean="0"/>
              <a:t>Tunnel types: </a:t>
            </a:r>
            <a:r>
              <a:rPr lang="en-IN" dirty="0" smtClean="0"/>
              <a:t>(based on ground/geological conditions)</a:t>
            </a:r>
          </a:p>
          <a:p>
            <a:pPr lvl="0">
              <a:buFont typeface="Arial" pitchFamily="34" charset="0"/>
              <a:buChar char="•"/>
            </a:pPr>
            <a:r>
              <a:rPr lang="en-IN" dirty="0" smtClean="0"/>
              <a:t>Rock tunnels</a:t>
            </a:r>
            <a:endParaRPr lang="en-SG" dirty="0" smtClean="0"/>
          </a:p>
          <a:p>
            <a:pPr lvl="0">
              <a:buFont typeface="Arial" pitchFamily="34" charset="0"/>
              <a:buChar char="•"/>
            </a:pPr>
            <a:r>
              <a:rPr lang="en-IN" dirty="0" smtClean="0"/>
              <a:t>Soft ground tunnels:  soft, plastic and non cohesive soils with and without the presence of water.</a:t>
            </a:r>
            <a:endParaRPr lang="en-SG" dirty="0" smtClean="0"/>
          </a:p>
          <a:p>
            <a:pPr lvl="0">
              <a:buFont typeface="Arial" pitchFamily="34" charset="0"/>
              <a:buChar char="•"/>
            </a:pPr>
            <a:r>
              <a:rPr lang="en-IN" dirty="0" smtClean="0"/>
              <a:t>Mixed face tunnels:  rain interfaces frequently weathered and difficult to construct.</a:t>
            </a:r>
            <a:endParaRPr lang="en-SG" dirty="0" smtClean="0"/>
          </a:p>
          <a:p>
            <a:pPr marL="342900" lvl="0" indent="-342900">
              <a:spcBef>
                <a:spcPct val="20000"/>
              </a:spcBef>
            </a:pPr>
            <a:endParaRPr lang="en-IN" dirty="0" smtClean="0"/>
          </a:p>
          <a:p>
            <a:pPr marL="342900" lvl="0" indent="-342900">
              <a:spcBef>
                <a:spcPct val="20000"/>
              </a:spcBef>
            </a:pPr>
            <a:endParaRPr kumimoji="0" lang="en-SG"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4"/>
            <a:ext cx="8229600" cy="563562"/>
          </a:xfrm>
        </p:spPr>
        <p:txBody>
          <a:bodyPr>
            <a:normAutofit/>
          </a:bodyPr>
          <a:lstStyle/>
          <a:p>
            <a:r>
              <a:rPr lang="en-IN" sz="2400" b="1" u="sng" dirty="0" smtClean="0"/>
              <a:t>Main Classifications of tunnels</a:t>
            </a:r>
            <a:r>
              <a:rPr lang="en-IN" sz="2400" dirty="0" smtClean="0"/>
              <a:t>:                  </a:t>
            </a:r>
            <a:endParaRPr lang="en-SG" sz="2400" dirty="0"/>
          </a:p>
        </p:txBody>
      </p:sp>
      <p:sp>
        <p:nvSpPr>
          <p:cNvPr id="3" name="Content Placeholder 2"/>
          <p:cNvSpPr>
            <a:spLocks noGrp="1"/>
          </p:cNvSpPr>
          <p:nvPr>
            <p:ph idx="1"/>
          </p:nvPr>
        </p:nvSpPr>
        <p:spPr>
          <a:xfrm>
            <a:off x="457200" y="762000"/>
            <a:ext cx="8229600" cy="5715000"/>
          </a:xfrm>
        </p:spPr>
        <p:txBody>
          <a:bodyPr>
            <a:normAutofit/>
          </a:bodyPr>
          <a:lstStyle/>
          <a:p>
            <a:pPr>
              <a:buNone/>
            </a:pPr>
            <a:r>
              <a:rPr lang="en-IN" sz="1800" dirty="0" smtClean="0"/>
              <a:t>1)</a:t>
            </a:r>
            <a:r>
              <a:rPr lang="en-IN" sz="1800" u="sng" dirty="0" smtClean="0"/>
              <a:t> Traffic Tunnels: </a:t>
            </a:r>
            <a:endParaRPr lang="en-SG" sz="1800" dirty="0" smtClean="0"/>
          </a:p>
          <a:p>
            <a:pPr lvl="1"/>
            <a:r>
              <a:rPr lang="en-IN" sz="1400" dirty="0" smtClean="0"/>
              <a:t>Tunnel Applications:</a:t>
            </a:r>
            <a:endParaRPr lang="en-SG" sz="1400" dirty="0" smtClean="0"/>
          </a:p>
          <a:p>
            <a:pPr lvl="1"/>
            <a:r>
              <a:rPr lang="en-IN" sz="1400" dirty="0" smtClean="0"/>
              <a:t>Railway tunnels</a:t>
            </a:r>
            <a:endParaRPr lang="en-SG" sz="1400" dirty="0" smtClean="0"/>
          </a:p>
          <a:p>
            <a:pPr lvl="1"/>
            <a:r>
              <a:rPr lang="en-IN" sz="1400" dirty="0" smtClean="0"/>
              <a:t>Highway and road connections</a:t>
            </a:r>
            <a:endParaRPr lang="en-SG" sz="1400" dirty="0" smtClean="0"/>
          </a:p>
          <a:p>
            <a:pPr lvl="1"/>
            <a:r>
              <a:rPr lang="en-IN" sz="1400" dirty="0" smtClean="0"/>
              <a:t>Pedestrian tunnels</a:t>
            </a:r>
            <a:endParaRPr lang="en-SG" sz="1400" dirty="0" smtClean="0"/>
          </a:p>
          <a:p>
            <a:pPr lvl="1"/>
            <a:r>
              <a:rPr lang="en-IN" sz="1400" dirty="0" smtClean="0"/>
              <a:t>Navigation tunnels</a:t>
            </a:r>
            <a:endParaRPr lang="en-SG" sz="1400" dirty="0" smtClean="0"/>
          </a:p>
          <a:p>
            <a:pPr lvl="1"/>
            <a:r>
              <a:rPr lang="en-IN" sz="1400" dirty="0" smtClean="0"/>
              <a:t>Subway tunnels</a:t>
            </a:r>
          </a:p>
          <a:p>
            <a:pPr>
              <a:buNone/>
            </a:pPr>
            <a:r>
              <a:rPr lang="en-IN" sz="1800" dirty="0" smtClean="0"/>
              <a:t>2) </a:t>
            </a:r>
            <a:r>
              <a:rPr lang="en-IN" sz="1800" u="sng" dirty="0" smtClean="0"/>
              <a:t>Conveyance Tunnels</a:t>
            </a:r>
            <a:r>
              <a:rPr lang="en-IN" sz="1800" dirty="0" smtClean="0"/>
              <a:t>:</a:t>
            </a:r>
            <a:endParaRPr lang="en-SG" sz="1800" dirty="0" smtClean="0"/>
          </a:p>
          <a:p>
            <a:pPr lvl="1"/>
            <a:r>
              <a:rPr lang="en-IN" sz="1400" dirty="0" smtClean="0"/>
              <a:t>Tunnel Applications:</a:t>
            </a:r>
            <a:endParaRPr lang="en-SG" sz="1400" dirty="0" smtClean="0"/>
          </a:p>
          <a:p>
            <a:pPr lvl="1"/>
            <a:r>
              <a:rPr lang="en-IN" sz="1400" dirty="0" smtClean="0"/>
              <a:t>Hydro-electric power plants/stations tunnels</a:t>
            </a:r>
            <a:endParaRPr lang="en-SG" sz="1400" dirty="0" smtClean="0"/>
          </a:p>
          <a:p>
            <a:pPr lvl="1"/>
            <a:r>
              <a:rPr lang="en-IN" sz="1400" dirty="0" smtClean="0"/>
              <a:t>Water supply tunnels</a:t>
            </a:r>
            <a:endParaRPr lang="en-SG" sz="1400" dirty="0" smtClean="0"/>
          </a:p>
          <a:p>
            <a:pPr lvl="1"/>
            <a:r>
              <a:rPr lang="en-IN" sz="1400" dirty="0" smtClean="0"/>
              <a:t>Public utilities: Intake and conduits</a:t>
            </a:r>
            <a:endParaRPr lang="en-SG" sz="1400" dirty="0" smtClean="0"/>
          </a:p>
          <a:p>
            <a:pPr lvl="1"/>
            <a:r>
              <a:rPr lang="en-IN" sz="1400" dirty="0" smtClean="0"/>
              <a:t>Sewer tunnels</a:t>
            </a:r>
            <a:endParaRPr lang="en-SG" sz="1400" dirty="0" smtClean="0"/>
          </a:p>
          <a:p>
            <a:pPr lvl="1"/>
            <a:r>
              <a:rPr lang="en-IN" sz="1400" dirty="0" smtClean="0"/>
              <a:t>Industrial plant: Transportation tunnels</a:t>
            </a:r>
            <a:endParaRPr lang="en-SG" sz="1400" dirty="0" smtClean="0"/>
          </a:p>
          <a:p>
            <a:pPr>
              <a:buNone/>
            </a:pPr>
            <a:r>
              <a:rPr lang="en-IN" sz="1800" dirty="0" smtClean="0"/>
              <a:t>3) </a:t>
            </a:r>
            <a:r>
              <a:rPr lang="en-IN" sz="1800" u="sng" dirty="0" smtClean="0"/>
              <a:t>Mining Tunnels</a:t>
            </a:r>
            <a:r>
              <a:rPr lang="en-IN" sz="1800" dirty="0" smtClean="0"/>
              <a:t>:</a:t>
            </a:r>
            <a:endParaRPr lang="en-SG" sz="1800" dirty="0" smtClean="0"/>
          </a:p>
          <a:p>
            <a:pPr>
              <a:buNone/>
            </a:pPr>
            <a:r>
              <a:rPr lang="en-IN" sz="1800" dirty="0" smtClean="0"/>
              <a:t>	Tunnel Applications:	</a:t>
            </a:r>
            <a:endParaRPr lang="en-SG" sz="1800" dirty="0" smtClean="0"/>
          </a:p>
          <a:p>
            <a:pPr lvl="1"/>
            <a:r>
              <a:rPr lang="en-IN" sz="1400" dirty="0" smtClean="0"/>
              <a:t>Access and arterial tunnels (Long life)</a:t>
            </a:r>
            <a:endParaRPr lang="en-SG" sz="1400" dirty="0" smtClean="0"/>
          </a:p>
          <a:p>
            <a:pPr lvl="1"/>
            <a:r>
              <a:rPr lang="en-IN" sz="1400" dirty="0" smtClean="0"/>
              <a:t>Tunnels for exploration purposes (MECL)</a:t>
            </a:r>
            <a:endParaRPr lang="en-SG" sz="1400" dirty="0" smtClean="0"/>
          </a:p>
          <a:p>
            <a:pPr lvl="1"/>
            <a:r>
              <a:rPr lang="en-IN" sz="1400" dirty="0" smtClean="0"/>
              <a:t>Exploitation: drivages ,galleries and rooms (Short life)</a:t>
            </a:r>
            <a:endParaRPr lang="en-SG" sz="1400" dirty="0" smtClean="0"/>
          </a:p>
          <a:p>
            <a:pPr lvl="1"/>
            <a:r>
              <a:rPr lang="en-IN" sz="1400" dirty="0" smtClean="0"/>
              <a:t>Service tunnels</a:t>
            </a:r>
            <a:endParaRPr lang="en-SG" sz="1400" dirty="0" smtClean="0"/>
          </a:p>
          <a:p>
            <a:pPr lvl="1"/>
            <a:r>
              <a:rPr lang="en-IN" sz="1400" dirty="0" smtClean="0"/>
              <a:t>Drainage </a:t>
            </a:r>
            <a:r>
              <a:rPr lang="en-IN" sz="1400" dirty="0" err="1" smtClean="0"/>
              <a:t>adits</a:t>
            </a:r>
            <a:r>
              <a:rPr lang="en-IN" sz="1400" dirty="0" smtClean="0"/>
              <a:t> and relief tunnels</a:t>
            </a:r>
            <a:endParaRPr lang="en-SG" sz="1400" dirty="0" smtClean="0"/>
          </a:p>
          <a:p>
            <a:pPr lvl="0">
              <a:buNone/>
            </a:pPr>
            <a:endParaRPr lang="en-SG" sz="1800" dirty="0" smtClean="0"/>
          </a:p>
          <a:p>
            <a:endParaRPr lang="en-SG"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400" b="1" u="sng" dirty="0" smtClean="0"/>
              <a:t>METHODS  OF  TUNNELLING    </a:t>
            </a:r>
            <a:endParaRPr lang="en-SG" sz="2400" dirty="0"/>
          </a:p>
        </p:txBody>
      </p:sp>
      <p:sp>
        <p:nvSpPr>
          <p:cNvPr id="3" name="Content Placeholder 2"/>
          <p:cNvSpPr>
            <a:spLocks noGrp="1"/>
          </p:cNvSpPr>
          <p:nvPr>
            <p:ph idx="1"/>
          </p:nvPr>
        </p:nvSpPr>
        <p:spPr>
          <a:xfrm>
            <a:off x="304800" y="762000"/>
            <a:ext cx="8382000" cy="5715000"/>
          </a:xfrm>
        </p:spPr>
        <p:txBody>
          <a:bodyPr>
            <a:normAutofit lnSpcReduction="10000"/>
          </a:bodyPr>
          <a:lstStyle/>
          <a:p>
            <a:pPr>
              <a:buNone/>
            </a:pPr>
            <a:r>
              <a:rPr lang="en-IN" sz="1800" b="1" dirty="0" smtClean="0"/>
              <a:t>Manual:</a:t>
            </a:r>
            <a:endParaRPr lang="en-SG" sz="1800" b="1" dirty="0" smtClean="0"/>
          </a:p>
          <a:p>
            <a:pPr lvl="0"/>
            <a:r>
              <a:rPr lang="en-IN" sz="1800" dirty="0" smtClean="0"/>
              <a:t>Hammer and chisel</a:t>
            </a:r>
            <a:endParaRPr lang="en-SG" sz="1800" dirty="0" smtClean="0"/>
          </a:p>
          <a:p>
            <a:pPr lvl="0"/>
            <a:r>
              <a:rPr lang="en-IN" sz="1800" dirty="0" smtClean="0"/>
              <a:t>Splashing cold water onto fire-heated rock faces</a:t>
            </a:r>
            <a:endParaRPr lang="en-SG" sz="1800" dirty="0" smtClean="0"/>
          </a:p>
          <a:p>
            <a:pPr lvl="0"/>
            <a:r>
              <a:rPr lang="en-IN" sz="1800" dirty="0" smtClean="0"/>
              <a:t>Wedging of pre-existing cracks</a:t>
            </a:r>
            <a:endParaRPr lang="en-SG" sz="1800" dirty="0" smtClean="0"/>
          </a:p>
          <a:p>
            <a:pPr>
              <a:buNone/>
            </a:pPr>
            <a:r>
              <a:rPr lang="en-IN" sz="1800" b="1" dirty="0" smtClean="0"/>
              <a:t>Drilling and Blasting:</a:t>
            </a:r>
            <a:r>
              <a:rPr lang="en-IN" sz="1800" dirty="0" smtClean="0"/>
              <a:t>  </a:t>
            </a:r>
            <a:endParaRPr lang="en-SG" sz="1800" dirty="0" smtClean="0"/>
          </a:p>
          <a:p>
            <a:pPr lvl="0"/>
            <a:r>
              <a:rPr lang="en-IN" sz="1800" dirty="0" smtClean="0"/>
              <a:t>Tunnelling on stronger rock</a:t>
            </a:r>
            <a:endParaRPr lang="en-SG" sz="1800" dirty="0" smtClean="0"/>
          </a:p>
          <a:p>
            <a:pPr lvl="0"/>
            <a:r>
              <a:rPr lang="en-IN" sz="1800" dirty="0" smtClean="0"/>
              <a:t>Initially manual drilling and subsequently power drills revolutionized drivages</a:t>
            </a:r>
          </a:p>
          <a:p>
            <a:pPr>
              <a:buNone/>
            </a:pPr>
            <a:r>
              <a:rPr lang="en-IN" sz="1800" b="1" dirty="0" smtClean="0"/>
              <a:t>Tunnelling Shield:</a:t>
            </a:r>
            <a:endParaRPr lang="en-SG" sz="1800" b="1" dirty="0" smtClean="0"/>
          </a:p>
          <a:p>
            <a:pPr lvl="0"/>
            <a:r>
              <a:rPr lang="en-IN" sz="1800" dirty="0" smtClean="0"/>
              <a:t>Shield as a revolutionary development in treacherous ground or subaqueous conditions</a:t>
            </a:r>
            <a:endParaRPr lang="en-SG" sz="1800" dirty="0" smtClean="0"/>
          </a:p>
          <a:p>
            <a:pPr>
              <a:buNone/>
            </a:pPr>
            <a:r>
              <a:rPr lang="en-IN" sz="1800" b="1" dirty="0" smtClean="0"/>
              <a:t>Compressed Air Tunnelling:</a:t>
            </a:r>
            <a:endParaRPr lang="en-SG" sz="1800" b="1" dirty="0" smtClean="0"/>
          </a:p>
          <a:p>
            <a:r>
              <a:rPr lang="en-IN" sz="1800" dirty="0" smtClean="0"/>
              <a:t>Limitations:</a:t>
            </a:r>
            <a:endParaRPr lang="en-SG" sz="1800" dirty="0" smtClean="0"/>
          </a:p>
          <a:p>
            <a:pPr lvl="1"/>
            <a:r>
              <a:rPr lang="en-IN" sz="1600" dirty="0" smtClean="0"/>
              <a:t>2.4 to 2.7 bar above atmospheric pressure (Men are able to work)</a:t>
            </a:r>
            <a:endParaRPr lang="en-SG" sz="1600" dirty="0" smtClean="0"/>
          </a:p>
          <a:p>
            <a:pPr lvl="1"/>
            <a:r>
              <a:rPr lang="en-IN" sz="1600" dirty="0" smtClean="0"/>
              <a:t>Leakage in open water bearing gravels</a:t>
            </a:r>
            <a:endParaRPr lang="en-SG" sz="1600" dirty="0" smtClean="0"/>
          </a:p>
          <a:p>
            <a:pPr>
              <a:buNone/>
            </a:pPr>
            <a:r>
              <a:rPr lang="en-IN" sz="1800" u="sng" dirty="0" smtClean="0"/>
              <a:t>Machine Excavation Of Rocks:</a:t>
            </a:r>
            <a:endParaRPr lang="en-SG" sz="1800" dirty="0" smtClean="0"/>
          </a:p>
          <a:p>
            <a:pPr lvl="0"/>
            <a:r>
              <a:rPr lang="en-IN" sz="1800" dirty="0" smtClean="0"/>
              <a:t>Advent of TBM, Road headers, Larger Shields</a:t>
            </a:r>
            <a:endParaRPr lang="en-SG" sz="1800" dirty="0" smtClean="0"/>
          </a:p>
          <a:p>
            <a:pPr lvl="0"/>
            <a:r>
              <a:rPr lang="en-IN" sz="1800" dirty="0" smtClean="0"/>
              <a:t>Heavy squeezing ground</a:t>
            </a:r>
            <a:endParaRPr lang="en-SG" sz="1800" dirty="0" smtClean="0"/>
          </a:p>
          <a:p>
            <a:pPr lvl="0"/>
            <a:r>
              <a:rPr lang="en-IN" sz="1800" dirty="0" smtClean="0"/>
              <a:t>Major influxes of water</a:t>
            </a:r>
            <a:endParaRPr lang="en-SG" sz="1800" dirty="0" smtClean="0"/>
          </a:p>
          <a:p>
            <a:endParaRPr lang="en-SG"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71"/>
            <a:ext cx="8229600" cy="563562"/>
          </a:xfrm>
        </p:spPr>
        <p:txBody>
          <a:bodyPr>
            <a:normAutofit/>
          </a:bodyPr>
          <a:lstStyle/>
          <a:p>
            <a:r>
              <a:rPr lang="en-IN" sz="2400" b="1" u="sng" dirty="0" smtClean="0"/>
              <a:t>Layout/Sequence of Excavation.</a:t>
            </a:r>
            <a:endParaRPr lang="en-SG" sz="2400" dirty="0"/>
          </a:p>
        </p:txBody>
      </p:sp>
      <p:pic>
        <p:nvPicPr>
          <p:cNvPr id="4" name="Content Placeholder 3" descr="tunnel5.jpg"/>
          <p:cNvPicPr>
            <a:picLocks noGrp="1" noChangeAspect="1"/>
          </p:cNvPicPr>
          <p:nvPr>
            <p:ph idx="1"/>
          </p:nvPr>
        </p:nvPicPr>
        <p:blipFill>
          <a:blip r:embed="rId2"/>
          <a:srcRect l="8638" t="26938" r="38249" b="32655"/>
          <a:stretch>
            <a:fillRect/>
          </a:stretch>
        </p:blipFill>
        <p:spPr>
          <a:xfrm>
            <a:off x="381000" y="2131437"/>
            <a:ext cx="8153400" cy="3200400"/>
          </a:xfrm>
        </p:spPr>
      </p:pic>
      <p:sp>
        <p:nvSpPr>
          <p:cNvPr id="5" name="TextBox 4"/>
          <p:cNvSpPr txBox="1"/>
          <p:nvPr/>
        </p:nvSpPr>
        <p:spPr>
          <a:xfrm>
            <a:off x="609600" y="838200"/>
            <a:ext cx="6172200" cy="646331"/>
          </a:xfrm>
          <a:prstGeom prst="rect">
            <a:avLst/>
          </a:prstGeom>
          <a:noFill/>
        </p:spPr>
        <p:txBody>
          <a:bodyPr wrap="square" rtlCol="0">
            <a:spAutoFit/>
          </a:bodyPr>
          <a:lstStyle/>
          <a:p>
            <a:r>
              <a:rPr lang="en-US" dirty="0" smtClean="0"/>
              <a:t>The following patterns  are the sequence in order shown in which they are excavated i.e., 1</a:t>
            </a:r>
            <a:r>
              <a:rPr lang="en-US" dirty="0" smtClean="0">
                <a:sym typeface="Wingdings" pitchFamily="2" charset="2"/>
              </a:rPr>
              <a:t>234 and so 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pic>
        <p:nvPicPr>
          <p:cNvPr id="4" name="Content Placeholder 3" descr="tunnel6.jpg"/>
          <p:cNvPicPr>
            <a:picLocks noGrp="1" noChangeAspect="1"/>
          </p:cNvPicPr>
          <p:nvPr>
            <p:ph idx="1"/>
          </p:nvPr>
        </p:nvPicPr>
        <p:blipFill>
          <a:blip r:embed="rId2"/>
          <a:srcRect l="17714" t="10102" r="16637" b="10768"/>
          <a:stretch>
            <a:fillRect/>
          </a:stretch>
        </p:blipFill>
        <p:spPr>
          <a:xfrm>
            <a:off x="381000" y="228600"/>
            <a:ext cx="8382000" cy="60198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4" name="Content Placeholder 3" descr="tunnel7.jpg"/>
          <p:cNvPicPr>
            <a:picLocks noGrp="1" noChangeAspect="1"/>
          </p:cNvPicPr>
          <p:nvPr>
            <p:ph idx="1"/>
          </p:nvPr>
        </p:nvPicPr>
        <p:blipFill>
          <a:blip r:embed="rId2"/>
          <a:srcRect l="17714" t="11785" r="18790" b="15819"/>
          <a:stretch>
            <a:fillRect/>
          </a:stretch>
        </p:blipFill>
        <p:spPr>
          <a:xfrm>
            <a:off x="457200" y="228600"/>
            <a:ext cx="8686800" cy="6096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2400" u="sng" dirty="0" smtClean="0"/>
              <a:t>Exploration Program:</a:t>
            </a:r>
            <a:r>
              <a:rPr lang="en-IN" sz="2400" dirty="0" smtClean="0"/>
              <a:t> </a:t>
            </a:r>
            <a:endParaRPr lang="en-SG" sz="2400" dirty="0"/>
          </a:p>
        </p:txBody>
      </p:sp>
      <p:sp>
        <p:nvSpPr>
          <p:cNvPr id="3" name="Content Placeholder 2"/>
          <p:cNvSpPr>
            <a:spLocks noGrp="1"/>
          </p:cNvSpPr>
          <p:nvPr>
            <p:ph idx="1"/>
          </p:nvPr>
        </p:nvSpPr>
        <p:spPr>
          <a:xfrm>
            <a:off x="457200" y="838200"/>
            <a:ext cx="8229600" cy="5638800"/>
          </a:xfrm>
        </p:spPr>
        <p:txBody>
          <a:bodyPr>
            <a:normAutofit fontScale="92500" lnSpcReduction="10000"/>
          </a:bodyPr>
          <a:lstStyle/>
          <a:p>
            <a:pPr>
              <a:buNone/>
            </a:pPr>
            <a:r>
              <a:rPr lang="en-IN" sz="1800" dirty="0" smtClean="0"/>
              <a:t>	Before deciding upon tunnel course, alignment, method of tunnelling                     (excavation, support, ventilation, transport, etc).</a:t>
            </a:r>
            <a:endParaRPr lang="en-SG" sz="1800" dirty="0" smtClean="0"/>
          </a:p>
          <a:p>
            <a:pPr lvl="0"/>
            <a:r>
              <a:rPr lang="en-IN" sz="1800" dirty="0" smtClean="0"/>
              <a:t>Literature search</a:t>
            </a:r>
            <a:endParaRPr lang="en-SG" sz="1800" dirty="0" smtClean="0"/>
          </a:p>
          <a:p>
            <a:pPr lvl="0"/>
            <a:r>
              <a:rPr lang="en-IN" sz="1800" dirty="0" smtClean="0"/>
              <a:t>Aerial photographic study</a:t>
            </a:r>
            <a:endParaRPr lang="en-SG" sz="1800" dirty="0" smtClean="0"/>
          </a:p>
          <a:p>
            <a:pPr lvl="0"/>
            <a:r>
              <a:rPr lang="en-IN" sz="1800" dirty="0" smtClean="0"/>
              <a:t>Reconnaissance of surface geology</a:t>
            </a:r>
            <a:endParaRPr lang="en-SG" sz="1800" dirty="0" smtClean="0"/>
          </a:p>
          <a:p>
            <a:pPr lvl="0"/>
            <a:r>
              <a:rPr lang="en-IN" sz="1800" dirty="0" smtClean="0"/>
              <a:t>Geophysical survey</a:t>
            </a:r>
            <a:endParaRPr lang="en-SG" sz="1800" dirty="0" smtClean="0"/>
          </a:p>
          <a:p>
            <a:pPr lvl="0"/>
            <a:r>
              <a:rPr lang="en-IN" sz="1800" dirty="0" smtClean="0"/>
              <a:t>Exploration drilling:-</a:t>
            </a:r>
          </a:p>
          <a:p>
            <a:pPr lvl="1">
              <a:buFont typeface="Courier New" pitchFamily="49" charset="0"/>
              <a:buChar char="o"/>
            </a:pPr>
            <a:r>
              <a:rPr lang="en-IN" sz="1500" dirty="0" smtClean="0"/>
              <a:t>Geology, stratigraphy</a:t>
            </a:r>
          </a:p>
          <a:p>
            <a:pPr lvl="1">
              <a:buFont typeface="Courier New" pitchFamily="49" charset="0"/>
              <a:buChar char="o"/>
            </a:pPr>
            <a:r>
              <a:rPr lang="en-IN" sz="1500" dirty="0" smtClean="0"/>
              <a:t>Physical property of rocks</a:t>
            </a:r>
            <a:endParaRPr lang="en-SG" sz="1500" dirty="0" smtClean="0"/>
          </a:p>
          <a:p>
            <a:pPr lvl="1">
              <a:buFont typeface="Courier New" pitchFamily="49" charset="0"/>
              <a:buChar char="o"/>
            </a:pPr>
            <a:r>
              <a:rPr lang="en-IN" sz="1500" dirty="0" smtClean="0"/>
              <a:t>Fracture pattern data</a:t>
            </a:r>
            <a:endParaRPr lang="en-SG" sz="1500" dirty="0" smtClean="0"/>
          </a:p>
          <a:p>
            <a:pPr lvl="1">
              <a:buFont typeface="Courier New" pitchFamily="49" charset="0"/>
              <a:buChar char="o"/>
            </a:pPr>
            <a:r>
              <a:rPr lang="en-IN" sz="1500" dirty="0" smtClean="0"/>
              <a:t>Permeability and ground water</a:t>
            </a:r>
            <a:endParaRPr lang="en-SG" sz="1500" dirty="0" smtClean="0"/>
          </a:p>
          <a:p>
            <a:pPr lvl="1">
              <a:buFont typeface="Courier New" pitchFamily="49" charset="0"/>
              <a:buChar char="o"/>
            </a:pPr>
            <a:r>
              <a:rPr lang="en-IN" sz="1500" dirty="0" smtClean="0"/>
              <a:t>In-situ stress levels</a:t>
            </a:r>
            <a:endParaRPr lang="en-SG" sz="1500" dirty="0" smtClean="0"/>
          </a:p>
          <a:p>
            <a:pPr lvl="1">
              <a:buFont typeface="Courier New" pitchFamily="49" charset="0"/>
              <a:buChar char="o"/>
            </a:pPr>
            <a:r>
              <a:rPr lang="en-IN" sz="1500" dirty="0" smtClean="0"/>
              <a:t>Rock strength in relation to D&amp;B or Mechanical Excavation</a:t>
            </a:r>
            <a:endParaRPr lang="en-SG" sz="1500" dirty="0" smtClean="0"/>
          </a:p>
          <a:p>
            <a:pPr lvl="1">
              <a:buFont typeface="Courier New" pitchFamily="49" charset="0"/>
              <a:buChar char="o"/>
            </a:pPr>
            <a:r>
              <a:rPr lang="en-IN" sz="1500" dirty="0" smtClean="0"/>
              <a:t>Data for probable support</a:t>
            </a:r>
            <a:endParaRPr lang="en-SG" sz="1500" dirty="0" smtClean="0"/>
          </a:p>
          <a:p>
            <a:pPr lvl="1">
              <a:buFont typeface="Courier New" pitchFamily="49" charset="0"/>
              <a:buChar char="o"/>
            </a:pPr>
            <a:r>
              <a:rPr lang="en-IN" sz="1500" dirty="0" smtClean="0"/>
              <a:t>Access for down-hole testing</a:t>
            </a:r>
            <a:endParaRPr lang="en-SG" sz="1500" dirty="0" smtClean="0"/>
          </a:p>
          <a:p>
            <a:pPr lvl="0"/>
            <a:r>
              <a:rPr lang="en-IN" sz="1800" dirty="0" smtClean="0"/>
              <a:t>Test pits and drifts</a:t>
            </a:r>
            <a:endParaRPr lang="en-SG" sz="1800" dirty="0" smtClean="0"/>
          </a:p>
          <a:p>
            <a:pPr lvl="0"/>
            <a:r>
              <a:rPr lang="en-IN" sz="1800" dirty="0" smtClean="0"/>
              <a:t>In-situ tests</a:t>
            </a:r>
            <a:endParaRPr lang="en-SG" sz="1800" dirty="0" smtClean="0"/>
          </a:p>
          <a:p>
            <a:pPr lvl="0"/>
            <a:r>
              <a:rPr lang="en-IN" sz="1800" dirty="0" smtClean="0"/>
              <a:t>Laboratory notes</a:t>
            </a:r>
            <a:endParaRPr lang="en-SG" sz="1800" dirty="0" smtClean="0"/>
          </a:p>
          <a:p>
            <a:pPr lvl="0"/>
            <a:r>
              <a:rPr lang="en-IN" sz="1800" dirty="0" smtClean="0"/>
              <a:t>Model testing</a:t>
            </a:r>
            <a:endParaRPr lang="en-SG" sz="1800" dirty="0" smtClean="0"/>
          </a:p>
          <a:p>
            <a:pPr lvl="0"/>
            <a:r>
              <a:rPr lang="en-IN" sz="1800" dirty="0" smtClean="0"/>
              <a:t>Actual construction</a:t>
            </a:r>
            <a:endParaRPr lang="en-SG" sz="1800" dirty="0" smtClean="0"/>
          </a:p>
          <a:p>
            <a:pPr lvl="0"/>
            <a:r>
              <a:rPr lang="en-IN" sz="1800" dirty="0" smtClean="0"/>
              <a:t>Post-construction monitoring and performance.</a:t>
            </a:r>
            <a:endParaRPr lang="en-SG" sz="1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2400" b="1" u="sng" dirty="0" smtClean="0"/>
              <a:t>Choice Of Tunnel Method:</a:t>
            </a:r>
            <a:endParaRPr lang="en-SG" sz="2400"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lvl="0"/>
            <a:r>
              <a:rPr lang="en-IN" sz="1800" u="sng" dirty="0" smtClean="0"/>
              <a:t>Ground Condition</a:t>
            </a:r>
            <a:r>
              <a:rPr lang="en-IN" sz="1800" dirty="0" smtClean="0"/>
              <a:t>:</a:t>
            </a:r>
            <a:endParaRPr lang="en-SG" sz="1800" dirty="0" smtClean="0"/>
          </a:p>
          <a:p>
            <a:pPr lvl="1"/>
            <a:r>
              <a:rPr lang="en-IN" sz="1700" dirty="0" smtClean="0"/>
              <a:t>Soft</a:t>
            </a:r>
            <a:endParaRPr lang="en-SG" sz="1700" dirty="0" smtClean="0"/>
          </a:p>
          <a:p>
            <a:pPr lvl="1"/>
            <a:r>
              <a:rPr lang="en-IN" sz="1700" dirty="0" smtClean="0"/>
              <a:t>Rock condition</a:t>
            </a:r>
            <a:endParaRPr lang="en-SG" sz="1700" dirty="0" smtClean="0"/>
          </a:p>
          <a:p>
            <a:pPr lvl="1"/>
            <a:r>
              <a:rPr lang="en-IN" sz="1700" dirty="0" smtClean="0"/>
              <a:t>Mixed face conditions</a:t>
            </a:r>
            <a:endParaRPr lang="en-SG" sz="1700" dirty="0" smtClean="0"/>
          </a:p>
          <a:p>
            <a:pPr lvl="0"/>
            <a:r>
              <a:rPr lang="en-IN" sz="1800" u="sng" dirty="0" smtClean="0"/>
              <a:t>Tunnel size:</a:t>
            </a:r>
            <a:endParaRPr lang="en-SG" sz="1800" dirty="0" smtClean="0"/>
          </a:p>
          <a:p>
            <a:pPr lvl="1"/>
            <a:r>
              <a:rPr lang="en-IN" sz="1700" dirty="0" smtClean="0"/>
              <a:t>9(micro) – 12 m (full face TBM’s)</a:t>
            </a:r>
            <a:endParaRPr lang="en-SG" sz="1700" dirty="0" smtClean="0"/>
          </a:p>
          <a:p>
            <a:pPr lvl="0"/>
            <a:r>
              <a:rPr lang="en-IN" sz="1900" u="sng" dirty="0" smtClean="0"/>
              <a:t>Environmental aspects</a:t>
            </a:r>
            <a:r>
              <a:rPr lang="en-IN" sz="1900" dirty="0" smtClean="0"/>
              <a:t>:</a:t>
            </a:r>
            <a:endParaRPr lang="en-SG" sz="1900" dirty="0" smtClean="0"/>
          </a:p>
          <a:p>
            <a:pPr lvl="1"/>
            <a:r>
              <a:rPr lang="en-IN" sz="1700" dirty="0" smtClean="0"/>
              <a:t>Urban areas D&amp;B can be precluded</a:t>
            </a:r>
            <a:endParaRPr lang="en-SG" sz="1700" dirty="0" smtClean="0"/>
          </a:p>
          <a:p>
            <a:pPr lvl="1"/>
            <a:r>
              <a:rPr lang="en-IN" sz="1700" dirty="0" smtClean="0"/>
              <a:t>Ground water drainage pattern</a:t>
            </a:r>
            <a:endParaRPr lang="en-SG" sz="1700" dirty="0" smtClean="0"/>
          </a:p>
          <a:p>
            <a:pPr lvl="1"/>
            <a:r>
              <a:rPr lang="en-IN" sz="1700" dirty="0" smtClean="0"/>
              <a:t>Water and gas</a:t>
            </a:r>
            <a:endParaRPr lang="en-SG" sz="1700" dirty="0" smtClean="0"/>
          </a:p>
          <a:p>
            <a:pPr lvl="1"/>
            <a:r>
              <a:rPr lang="en-IN" sz="1700" dirty="0" smtClean="0"/>
              <a:t>Heat and humidity</a:t>
            </a:r>
            <a:endParaRPr lang="en-SG" sz="1700" dirty="0" smtClean="0"/>
          </a:p>
          <a:p>
            <a:r>
              <a:rPr lang="en-IN" sz="2000" u="sng" dirty="0" smtClean="0"/>
              <a:t>Tunnelling by Drill &amp; Blast:</a:t>
            </a:r>
            <a:endParaRPr lang="en-SG" sz="2000" dirty="0" smtClean="0"/>
          </a:p>
          <a:p>
            <a:pPr lvl="1"/>
            <a:r>
              <a:rPr lang="en-IN" sz="1700" dirty="0" smtClean="0"/>
              <a:t>Influence of rock strength</a:t>
            </a:r>
            <a:endParaRPr lang="en-SG" sz="1700" dirty="0" smtClean="0"/>
          </a:p>
          <a:p>
            <a:pPr lvl="1"/>
            <a:r>
              <a:rPr lang="en-IN" sz="1700" dirty="0" smtClean="0"/>
              <a:t>Tunnel size</a:t>
            </a:r>
            <a:endParaRPr lang="en-IN" sz="1700" u="sng" dirty="0" smtClean="0"/>
          </a:p>
          <a:p>
            <a:pPr lvl="0"/>
            <a:r>
              <a:rPr lang="en-IN" sz="1900" u="sng" dirty="0" smtClean="0"/>
              <a:t>Local variable conditions</a:t>
            </a:r>
            <a:r>
              <a:rPr lang="en-IN" sz="1900" dirty="0" smtClean="0"/>
              <a:t>:</a:t>
            </a:r>
            <a:endParaRPr lang="en-SG" sz="1900" dirty="0" smtClean="0"/>
          </a:p>
          <a:p>
            <a:pPr lvl="1"/>
            <a:r>
              <a:rPr lang="en-IN" sz="1700" dirty="0" smtClean="0"/>
              <a:t>Tunnelling personnel (Skill)</a:t>
            </a:r>
            <a:endParaRPr lang="en-SG" sz="1700" dirty="0" smtClean="0"/>
          </a:p>
          <a:p>
            <a:pPr lvl="1"/>
            <a:r>
              <a:rPr lang="en-IN" sz="1700" dirty="0" smtClean="0"/>
              <a:t>Infrastructure</a:t>
            </a:r>
            <a:endParaRPr lang="en-SG" sz="1700" dirty="0" smtClean="0"/>
          </a:p>
          <a:p>
            <a:pPr lvl="1"/>
            <a:r>
              <a:rPr lang="en-IN" sz="1700" dirty="0" smtClean="0"/>
              <a:t>Physical location of the site</a:t>
            </a:r>
          </a:p>
          <a:p>
            <a:pPr lvl="1">
              <a:buNone/>
            </a:pPr>
            <a:endParaRPr lang="en-IN" sz="1900" dirty="0" smtClean="0"/>
          </a:p>
          <a:p>
            <a:pPr lvl="1">
              <a:buNone/>
            </a:pPr>
            <a:endParaRPr lang="en-SG" sz="19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2400" b="1" u="sng" dirty="0" smtClean="0"/>
              <a:t>Choice Of Tunnel Method:</a:t>
            </a:r>
            <a:endParaRPr lang="en-SG" sz="2400" dirty="0"/>
          </a:p>
        </p:txBody>
      </p:sp>
      <p:sp>
        <p:nvSpPr>
          <p:cNvPr id="3" name="Content Placeholder 2"/>
          <p:cNvSpPr>
            <a:spLocks noGrp="1"/>
          </p:cNvSpPr>
          <p:nvPr>
            <p:ph idx="1"/>
          </p:nvPr>
        </p:nvSpPr>
        <p:spPr>
          <a:xfrm>
            <a:off x="457200" y="733697"/>
            <a:ext cx="8229600" cy="2514600"/>
          </a:xfrm>
        </p:spPr>
        <p:txBody>
          <a:bodyPr>
            <a:normAutofit/>
          </a:bodyPr>
          <a:lstStyle/>
          <a:p>
            <a:pPr>
              <a:buNone/>
            </a:pPr>
            <a:r>
              <a:rPr lang="en-IN" sz="1800" u="sng" dirty="0" smtClean="0"/>
              <a:t>Blasting Cuts (patterns):</a:t>
            </a:r>
            <a:endParaRPr lang="en-SG" sz="1800" dirty="0" smtClean="0"/>
          </a:p>
          <a:p>
            <a:pPr lvl="1"/>
            <a:r>
              <a:rPr lang="en-IN" sz="1600" dirty="0" smtClean="0"/>
              <a:t>Burn cut</a:t>
            </a:r>
            <a:endParaRPr lang="en-SG" sz="1600" dirty="0" smtClean="0"/>
          </a:p>
          <a:p>
            <a:pPr lvl="1"/>
            <a:r>
              <a:rPr lang="en-IN" sz="1600" dirty="0" smtClean="0"/>
              <a:t>Wedge cut (Large tunnels)</a:t>
            </a:r>
            <a:endParaRPr lang="en-SG" sz="1600" dirty="0" smtClean="0"/>
          </a:p>
          <a:p>
            <a:pPr lvl="1"/>
            <a:r>
              <a:rPr lang="en-IN" sz="1600" dirty="0" smtClean="0"/>
              <a:t>Fan and drag cut (Small tunnels)</a:t>
            </a:r>
            <a:endParaRPr lang="en-SG" sz="1600" dirty="0" smtClean="0"/>
          </a:p>
          <a:p>
            <a:pPr>
              <a:buNone/>
            </a:pPr>
            <a:r>
              <a:rPr lang="en-IN" sz="1800" u="sng" dirty="0" smtClean="0"/>
              <a:t>Blasting Efficiency:</a:t>
            </a:r>
            <a:endParaRPr lang="en-SG" sz="1800" dirty="0" smtClean="0"/>
          </a:p>
          <a:p>
            <a:pPr lvl="1"/>
            <a:r>
              <a:rPr lang="en-IN" sz="1600" dirty="0" smtClean="0"/>
              <a:t>Templates for accurate drilling</a:t>
            </a:r>
            <a:endParaRPr lang="en-SG" sz="1600" dirty="0" smtClean="0"/>
          </a:p>
          <a:p>
            <a:pPr lvl="1"/>
            <a:r>
              <a:rPr lang="en-IN" sz="1600" dirty="0" smtClean="0"/>
              <a:t>Detonator delay time variability</a:t>
            </a:r>
            <a:endParaRPr lang="en-SG" sz="1600" dirty="0" smtClean="0"/>
          </a:p>
          <a:p>
            <a:pPr lvl="1"/>
            <a:r>
              <a:rPr lang="en-IN" sz="1600" dirty="0" smtClean="0"/>
              <a:t>Time required for successive ejection of rock.</a:t>
            </a:r>
            <a:endParaRPr lang="en-SG" sz="1600" dirty="0" smtClean="0"/>
          </a:p>
          <a:p>
            <a:pPr lvl="1"/>
            <a:endParaRPr lang="en-SG" sz="1600" dirty="0"/>
          </a:p>
        </p:txBody>
      </p:sp>
      <p:sp>
        <p:nvSpPr>
          <p:cNvPr id="4" name="Title 1"/>
          <p:cNvSpPr txBox="1">
            <a:spLocks/>
          </p:cNvSpPr>
          <p:nvPr/>
        </p:nvSpPr>
        <p:spPr>
          <a:xfrm>
            <a:off x="457200" y="3224348"/>
            <a:ext cx="8229600" cy="3252652"/>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000" b="1" i="0" u="sng" strike="noStrike" kern="1200" cap="none" spc="0" normalizeH="0" baseline="0" noProof="0" dirty="0" smtClean="0">
                <a:ln>
                  <a:noFill/>
                </a:ln>
                <a:solidFill>
                  <a:schemeClr val="tx1"/>
                </a:solidFill>
                <a:effectLst/>
                <a:uLnTx/>
                <a:uFillTx/>
                <a:latin typeface="+mj-lt"/>
                <a:ea typeface="+mj-ea"/>
                <a:cs typeface="+mj-cs"/>
              </a:rPr>
              <a:t>Computer Aided Drilling</a:t>
            </a:r>
          </a:p>
          <a:p>
            <a:pPr lvl="0">
              <a:lnSpc>
                <a:spcPct val="115000"/>
              </a:lnSpc>
              <a:buFont typeface="+mj-lt"/>
              <a:buAutoNum type="arabicParenR"/>
            </a:pPr>
            <a:r>
              <a:rPr lang="en-IN" sz="2000" dirty="0" smtClean="0">
                <a:ea typeface="Calibri"/>
                <a:cs typeface="Times New Roman"/>
              </a:rPr>
              <a:t>Reduction in operator learning time</a:t>
            </a:r>
            <a:endParaRPr lang="en-SG" sz="2000" dirty="0" smtClean="0">
              <a:ea typeface="Calibri"/>
              <a:cs typeface="Times New Roman"/>
            </a:endParaRPr>
          </a:p>
          <a:p>
            <a:pPr lvl="0">
              <a:lnSpc>
                <a:spcPct val="115000"/>
              </a:lnSpc>
              <a:buFont typeface="+mj-lt"/>
              <a:buAutoNum type="arabicParenR"/>
            </a:pPr>
            <a:r>
              <a:rPr lang="en-IN" sz="2000" dirty="0" smtClean="0">
                <a:ea typeface="Calibri"/>
                <a:cs typeface="Times New Roman"/>
              </a:rPr>
              <a:t>Fast and precise drilling with Single and Multiple rigs</a:t>
            </a:r>
            <a:endParaRPr lang="en-SG" sz="2000" dirty="0" smtClean="0">
              <a:ea typeface="Calibri"/>
              <a:cs typeface="Times New Roman"/>
            </a:endParaRPr>
          </a:p>
          <a:p>
            <a:pPr lvl="0">
              <a:lnSpc>
                <a:spcPct val="115000"/>
              </a:lnSpc>
              <a:buFont typeface="+mj-lt"/>
              <a:buAutoNum type="arabicParenR"/>
            </a:pPr>
            <a:r>
              <a:rPr lang="en-IN" sz="2000" dirty="0" smtClean="0">
                <a:ea typeface="Calibri"/>
                <a:cs typeface="Times New Roman"/>
              </a:rPr>
              <a:t>Hole direction more precise</a:t>
            </a:r>
            <a:endParaRPr lang="en-SG" sz="2000" dirty="0" smtClean="0">
              <a:ea typeface="Calibri"/>
              <a:cs typeface="Times New Roman"/>
            </a:endParaRPr>
          </a:p>
          <a:p>
            <a:pPr lvl="0">
              <a:lnSpc>
                <a:spcPct val="115000"/>
              </a:lnSpc>
              <a:buFont typeface="+mj-lt"/>
              <a:buAutoNum type="arabicParenR"/>
            </a:pPr>
            <a:r>
              <a:rPr lang="en-IN" sz="2000" dirty="0" smtClean="0">
                <a:ea typeface="Calibri"/>
                <a:cs typeface="Times New Roman"/>
              </a:rPr>
              <a:t>Scope for drill round optimization</a:t>
            </a:r>
            <a:endParaRPr lang="en-SG" sz="2000" dirty="0" smtClean="0">
              <a:ea typeface="Calibri"/>
              <a:cs typeface="Times New Roman"/>
            </a:endParaRPr>
          </a:p>
          <a:p>
            <a:pPr lvl="0">
              <a:lnSpc>
                <a:spcPct val="115000"/>
              </a:lnSpc>
              <a:buFont typeface="+mj-lt"/>
              <a:buAutoNum type="arabicParenR"/>
            </a:pPr>
            <a:r>
              <a:rPr lang="en-IN" sz="2000" dirty="0" smtClean="0">
                <a:ea typeface="Calibri"/>
                <a:cs typeface="Times New Roman"/>
              </a:rPr>
              <a:t>Improved operational controls of booms</a:t>
            </a:r>
            <a:endParaRPr lang="en-SG" sz="2000" dirty="0" smtClean="0">
              <a:ea typeface="Calibri"/>
              <a:cs typeface="Times New Roman"/>
            </a:endParaRPr>
          </a:p>
          <a:p>
            <a:pPr lvl="0">
              <a:lnSpc>
                <a:spcPct val="115000"/>
              </a:lnSpc>
              <a:buFont typeface="+mj-lt"/>
              <a:buAutoNum type="arabicParenR"/>
            </a:pPr>
            <a:r>
              <a:rPr lang="en-IN" sz="2000" dirty="0" smtClean="0">
                <a:ea typeface="Calibri"/>
                <a:cs typeface="Times New Roman"/>
              </a:rPr>
              <a:t>Longer holes with less deviation</a:t>
            </a:r>
            <a:endParaRPr lang="en-SG" sz="2000" dirty="0" smtClean="0">
              <a:ea typeface="Calibri"/>
              <a:cs typeface="Times New Roman"/>
            </a:endParaRPr>
          </a:p>
          <a:p>
            <a:pPr lvl="0">
              <a:lnSpc>
                <a:spcPct val="115000"/>
              </a:lnSpc>
              <a:buFont typeface="+mj-lt"/>
              <a:buAutoNum type="arabicParenR"/>
            </a:pPr>
            <a:r>
              <a:rPr lang="en-IN" sz="2000" dirty="0" smtClean="0">
                <a:ea typeface="Calibri"/>
                <a:cs typeface="Times New Roman"/>
              </a:rPr>
              <a:t>20% Savings on drilling time</a:t>
            </a:r>
            <a:endParaRPr lang="en-SG" sz="2000" dirty="0" smtClean="0">
              <a:ea typeface="Calibri"/>
              <a:cs typeface="Times New Roman"/>
            </a:endParaRPr>
          </a:p>
          <a:p>
            <a:pPr lvl="0">
              <a:lnSpc>
                <a:spcPct val="115000"/>
              </a:lnSpc>
              <a:spcAft>
                <a:spcPts val="1000"/>
              </a:spcAft>
              <a:buFont typeface="Symbol"/>
              <a:buChar char=""/>
            </a:pPr>
            <a:r>
              <a:rPr lang="en-IN" sz="2000" dirty="0" smtClean="0">
                <a:ea typeface="Calibri"/>
                <a:cs typeface="Times New Roman"/>
              </a:rPr>
              <a:t>Analyzing, interpreting and assessing the effect of various parameters on the excavation cycle (Engineers purview)</a:t>
            </a:r>
            <a:r>
              <a:rPr kumimoji="0" lang="en-IN" sz="2000" b="0" i="0" u="sng" strike="noStrike" kern="1200" cap="none" spc="0" normalizeH="0" baseline="0" noProof="0" dirty="0" smtClean="0">
                <a:ln>
                  <a:noFill/>
                </a:ln>
                <a:solidFill>
                  <a:schemeClr val="tx1"/>
                </a:solidFill>
                <a:effectLst/>
                <a:uLnTx/>
                <a:uFillTx/>
                <a:latin typeface="+mj-lt"/>
                <a:ea typeface="+mj-ea"/>
                <a:cs typeface="+mj-cs"/>
              </a:rPr>
              <a:t> </a:t>
            </a:r>
            <a:endParaRPr kumimoji="0" lang="en-SG"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066799"/>
          </a:xfrm>
        </p:spPr>
        <p:txBody>
          <a:bodyPr/>
          <a:lstStyle/>
          <a:p>
            <a:r>
              <a:rPr lang="en-US" dirty="0" smtClean="0"/>
              <a:t>TUNNELLING</a:t>
            </a:r>
            <a:endParaRPr lang="en-SG" dirty="0"/>
          </a:p>
        </p:txBody>
      </p:sp>
      <p:sp>
        <p:nvSpPr>
          <p:cNvPr id="5" name="Content Placeholder 2"/>
          <p:cNvSpPr>
            <a:spLocks noGrp="1"/>
          </p:cNvSpPr>
          <p:nvPr>
            <p:ph type="subTitle" idx="1"/>
          </p:nvPr>
        </p:nvSpPr>
        <p:spPr>
          <a:xfrm>
            <a:off x="1143000" y="1295400"/>
            <a:ext cx="6629400" cy="4343400"/>
          </a:xfrm>
        </p:spPr>
        <p:txBody>
          <a:bodyPr>
            <a:normAutofit/>
          </a:bodyPr>
          <a:lstStyle/>
          <a:p>
            <a:pPr algn="l">
              <a:buFont typeface="Arial" pitchFamily="34" charset="0"/>
              <a:buChar char="•"/>
            </a:pPr>
            <a:r>
              <a:rPr lang="en-IN" dirty="0" smtClean="0">
                <a:solidFill>
                  <a:schemeClr val="tx1"/>
                </a:solidFill>
              </a:rPr>
              <a:t>Introduction</a:t>
            </a:r>
            <a:endParaRPr lang="en-SG" dirty="0" smtClean="0">
              <a:solidFill>
                <a:schemeClr val="tx1"/>
              </a:solidFill>
            </a:endParaRPr>
          </a:p>
          <a:p>
            <a:pPr algn="l">
              <a:buFont typeface="Arial" pitchFamily="34" charset="0"/>
              <a:buChar char="•"/>
            </a:pPr>
            <a:r>
              <a:rPr lang="en-IN" dirty="0" smtClean="0">
                <a:solidFill>
                  <a:schemeClr val="tx1"/>
                </a:solidFill>
              </a:rPr>
              <a:t>Ground breaking</a:t>
            </a:r>
            <a:endParaRPr lang="en-SG" dirty="0" smtClean="0">
              <a:solidFill>
                <a:schemeClr val="tx1"/>
              </a:solidFill>
            </a:endParaRPr>
          </a:p>
          <a:p>
            <a:pPr algn="l">
              <a:buFont typeface="Arial" pitchFamily="34" charset="0"/>
              <a:buChar char="•"/>
            </a:pPr>
            <a:r>
              <a:rPr lang="en-IN" dirty="0" smtClean="0">
                <a:solidFill>
                  <a:schemeClr val="tx1"/>
                </a:solidFill>
              </a:rPr>
              <a:t>Muck disposal</a:t>
            </a:r>
            <a:endParaRPr lang="en-SG" dirty="0" smtClean="0">
              <a:solidFill>
                <a:schemeClr val="tx1"/>
              </a:solidFill>
            </a:endParaRPr>
          </a:p>
          <a:p>
            <a:pPr algn="l">
              <a:buFont typeface="Arial" pitchFamily="34" charset="0"/>
              <a:buChar char="•"/>
            </a:pPr>
            <a:r>
              <a:rPr lang="en-IN" dirty="0" smtClean="0">
                <a:solidFill>
                  <a:schemeClr val="tx1"/>
                </a:solidFill>
              </a:rPr>
              <a:t>Support &amp; lining</a:t>
            </a:r>
            <a:endParaRPr lang="en-SG" dirty="0" smtClean="0">
              <a:solidFill>
                <a:schemeClr val="tx1"/>
              </a:solidFill>
            </a:endParaRPr>
          </a:p>
          <a:p>
            <a:pPr algn="l">
              <a:buFont typeface="Arial" pitchFamily="34" charset="0"/>
              <a:buChar char="•"/>
            </a:pPr>
            <a:r>
              <a:rPr lang="en-IN" dirty="0" smtClean="0">
                <a:solidFill>
                  <a:schemeClr val="tx1"/>
                </a:solidFill>
              </a:rPr>
              <a:t>Mechanised tunnelling</a:t>
            </a:r>
            <a:endParaRPr lang="en-SG" dirty="0" smtClean="0">
              <a:solidFill>
                <a:schemeClr val="tx1"/>
              </a:solidFill>
            </a:endParaRPr>
          </a:p>
          <a:p>
            <a:pPr algn="l">
              <a:buFont typeface="Arial" pitchFamily="34" charset="0"/>
              <a:buChar char="•"/>
            </a:pPr>
            <a:r>
              <a:rPr lang="en-IN" dirty="0" smtClean="0">
                <a:solidFill>
                  <a:schemeClr val="tx1"/>
                </a:solidFill>
              </a:rPr>
              <a:t>Tutorials</a:t>
            </a:r>
            <a:endParaRPr lang="en-SG" dirty="0" smtClean="0">
              <a:solidFill>
                <a:schemeClr val="tx1"/>
              </a:solidFill>
            </a:endParaRPr>
          </a:p>
          <a:p>
            <a:pPr algn="l">
              <a:buFont typeface="Arial" pitchFamily="34" charset="0"/>
              <a:buChar char="•"/>
            </a:pPr>
            <a:endParaRPr lang="en-SG"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819"/>
            <a:ext cx="8229600" cy="563562"/>
          </a:xfrm>
        </p:spPr>
        <p:txBody>
          <a:bodyPr>
            <a:normAutofit/>
          </a:bodyPr>
          <a:lstStyle/>
          <a:p>
            <a:r>
              <a:rPr lang="en-IN" sz="2400" b="1" u="sng" dirty="0" smtClean="0"/>
              <a:t>Method of tunnelling depends on:</a:t>
            </a:r>
            <a:endParaRPr lang="en-SG" sz="2400" dirty="0"/>
          </a:p>
        </p:txBody>
      </p:sp>
      <p:sp>
        <p:nvSpPr>
          <p:cNvPr id="3" name="Content Placeholder 2"/>
          <p:cNvSpPr>
            <a:spLocks noGrp="1"/>
          </p:cNvSpPr>
          <p:nvPr>
            <p:ph idx="1"/>
          </p:nvPr>
        </p:nvSpPr>
        <p:spPr>
          <a:xfrm>
            <a:off x="457200" y="533401"/>
            <a:ext cx="8229600" cy="1447800"/>
          </a:xfrm>
        </p:spPr>
        <p:txBody>
          <a:bodyPr>
            <a:normAutofit/>
          </a:bodyPr>
          <a:lstStyle/>
          <a:p>
            <a:pPr lvl="0"/>
            <a:r>
              <a:rPr lang="en-IN" sz="1800" dirty="0" smtClean="0"/>
              <a:t>Ground conditions</a:t>
            </a:r>
            <a:endParaRPr lang="en-SG" sz="1800" dirty="0" smtClean="0"/>
          </a:p>
          <a:p>
            <a:pPr lvl="0"/>
            <a:r>
              <a:rPr lang="en-IN" sz="1800" dirty="0" smtClean="0"/>
              <a:t>Equipment available</a:t>
            </a:r>
            <a:endParaRPr lang="en-SG" sz="1800" dirty="0" smtClean="0"/>
          </a:p>
          <a:p>
            <a:pPr lvl="0"/>
            <a:r>
              <a:rPr lang="en-IN" sz="1800" dirty="0" smtClean="0"/>
              <a:t>Extent of support</a:t>
            </a:r>
            <a:endParaRPr lang="en-SG" sz="1800" dirty="0" smtClean="0"/>
          </a:p>
          <a:p>
            <a:pPr lvl="0"/>
            <a:r>
              <a:rPr lang="en-IN" sz="1800" dirty="0" smtClean="0"/>
              <a:t>Scheme of mucking</a:t>
            </a:r>
            <a:endParaRPr lang="en-SG" sz="1800" dirty="0" smtClean="0"/>
          </a:p>
          <a:p>
            <a:endParaRPr lang="en-SG" sz="1800" dirty="0"/>
          </a:p>
        </p:txBody>
      </p:sp>
      <p:pic>
        <p:nvPicPr>
          <p:cNvPr id="4" name="Content Placeholder 3" descr="tunnel8.jpg"/>
          <p:cNvPicPr>
            <a:picLocks noChangeAspect="1"/>
          </p:cNvPicPr>
          <p:nvPr/>
        </p:nvPicPr>
        <p:blipFill>
          <a:blip r:embed="rId2"/>
          <a:srcRect l="12333" t="15152" r="14485" b="15819"/>
          <a:stretch>
            <a:fillRect/>
          </a:stretch>
        </p:blipFill>
        <p:spPr>
          <a:xfrm>
            <a:off x="609600" y="1981200"/>
            <a:ext cx="8305800" cy="4648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2400" dirty="0" smtClean="0"/>
              <a:t>Large tunnels</a:t>
            </a:r>
            <a:endParaRPr lang="en-SG" sz="2400" dirty="0"/>
          </a:p>
        </p:txBody>
      </p:sp>
      <p:sp>
        <p:nvSpPr>
          <p:cNvPr id="3" name="Content Placeholder 2"/>
          <p:cNvSpPr>
            <a:spLocks noGrp="1"/>
          </p:cNvSpPr>
          <p:nvPr>
            <p:ph idx="1"/>
          </p:nvPr>
        </p:nvSpPr>
        <p:spPr>
          <a:xfrm>
            <a:off x="457200" y="838200"/>
            <a:ext cx="8229600" cy="5287963"/>
          </a:xfrm>
        </p:spPr>
        <p:txBody>
          <a:bodyPr>
            <a:normAutofit/>
          </a:bodyPr>
          <a:lstStyle/>
          <a:p>
            <a:pPr lvl="0">
              <a:lnSpc>
                <a:spcPct val="115000"/>
              </a:lnSpc>
              <a:buFont typeface="Symbol"/>
              <a:buChar char=""/>
            </a:pPr>
            <a:r>
              <a:rPr lang="en-IN" sz="1800" dirty="0" smtClean="0">
                <a:ea typeface="Calibri"/>
                <a:cs typeface="Times New Roman"/>
              </a:rPr>
              <a:t>Drill carriage/jumbo makes a rotation:</a:t>
            </a:r>
            <a:endParaRPr lang="en-SG" sz="1800" dirty="0" smtClean="0">
              <a:ea typeface="Calibri"/>
              <a:cs typeface="Times New Roman"/>
            </a:endParaRPr>
          </a:p>
          <a:p>
            <a:pPr lvl="0">
              <a:lnSpc>
                <a:spcPct val="115000"/>
              </a:lnSpc>
              <a:buFont typeface="Calibri"/>
              <a:buChar char="-"/>
            </a:pPr>
            <a:r>
              <a:rPr lang="en-IN" sz="1800" dirty="0" smtClean="0">
                <a:ea typeface="Calibri"/>
                <a:cs typeface="Times New Roman"/>
              </a:rPr>
              <a:t>A battery of drills mounted on the front end of the jumbo</a:t>
            </a:r>
            <a:endParaRPr lang="en-SG" sz="1800" dirty="0" smtClean="0">
              <a:ea typeface="Calibri"/>
              <a:cs typeface="Times New Roman"/>
            </a:endParaRPr>
          </a:p>
          <a:p>
            <a:pPr lvl="0">
              <a:lnSpc>
                <a:spcPct val="115000"/>
              </a:lnSpc>
              <a:buFont typeface="Calibri"/>
              <a:buChar char="-"/>
            </a:pPr>
            <a:r>
              <a:rPr lang="en-IN" sz="1800" dirty="0" smtClean="0">
                <a:ea typeface="Calibri"/>
                <a:cs typeface="Times New Roman"/>
              </a:rPr>
              <a:t>Saving time in setting up drill columns and bars</a:t>
            </a:r>
            <a:endParaRPr lang="en-SG" sz="1800" dirty="0" smtClean="0">
              <a:ea typeface="Calibri"/>
              <a:cs typeface="Times New Roman"/>
            </a:endParaRPr>
          </a:p>
          <a:p>
            <a:pPr lvl="0">
              <a:lnSpc>
                <a:spcPct val="115000"/>
              </a:lnSpc>
              <a:buFont typeface="Calibri"/>
              <a:buChar char="-"/>
            </a:pPr>
            <a:r>
              <a:rPr lang="en-IN" sz="1800" dirty="0" smtClean="0">
                <a:ea typeface="Calibri"/>
                <a:cs typeface="Times New Roman"/>
              </a:rPr>
              <a:t>Foldable platforms which can be folded while mucking is on</a:t>
            </a:r>
            <a:endParaRPr lang="en-SG" sz="1800" dirty="0" smtClean="0">
              <a:ea typeface="Calibri"/>
              <a:cs typeface="Times New Roman"/>
            </a:endParaRPr>
          </a:p>
          <a:p>
            <a:pPr lvl="0">
              <a:lnSpc>
                <a:spcPct val="115000"/>
              </a:lnSpc>
              <a:spcAft>
                <a:spcPts val="1000"/>
              </a:spcAft>
              <a:buFont typeface="Calibri"/>
              <a:buChar char="-"/>
            </a:pPr>
            <a:r>
              <a:rPr lang="en-IN" sz="1800" dirty="0" smtClean="0">
                <a:ea typeface="Calibri"/>
                <a:cs typeface="Times New Roman"/>
              </a:rPr>
              <a:t>Same jumbos for supporting in weak ground conditions</a:t>
            </a:r>
          </a:p>
          <a:p>
            <a:pPr lvl="0">
              <a:lnSpc>
                <a:spcPct val="115000"/>
              </a:lnSpc>
              <a:spcAft>
                <a:spcPts val="1000"/>
              </a:spcAft>
              <a:buNone/>
            </a:pPr>
            <a:r>
              <a:rPr lang="en-IN" sz="1800" b="1" dirty="0" smtClean="0"/>
              <a:t>1) Increase in size and need for quick completion further revolutionized the mining system by employing:</a:t>
            </a:r>
          </a:p>
          <a:p>
            <a:pPr lvl="0">
              <a:lnSpc>
                <a:spcPct val="115000"/>
              </a:lnSpc>
              <a:buFont typeface="Symbol"/>
              <a:buChar char=""/>
            </a:pPr>
            <a:r>
              <a:rPr lang="en-IN" sz="1800" dirty="0" smtClean="0">
                <a:ea typeface="Calibri"/>
                <a:cs typeface="Times New Roman"/>
              </a:rPr>
              <a:t>Truck mounted drill carriage/jumbos</a:t>
            </a:r>
            <a:endParaRPr lang="en-SG" sz="1600" dirty="0" smtClean="0">
              <a:ea typeface="Calibri"/>
              <a:cs typeface="Times New Roman"/>
            </a:endParaRPr>
          </a:p>
          <a:p>
            <a:pPr lvl="0">
              <a:lnSpc>
                <a:spcPct val="115000"/>
              </a:lnSpc>
              <a:buFont typeface="Symbol"/>
              <a:buChar char=""/>
            </a:pPr>
            <a:r>
              <a:rPr lang="en-IN" sz="1800" dirty="0" err="1" smtClean="0">
                <a:ea typeface="Calibri"/>
                <a:cs typeface="Times New Roman"/>
              </a:rPr>
              <a:t>Poclains</a:t>
            </a:r>
            <a:r>
              <a:rPr lang="en-IN" sz="1800" dirty="0" smtClean="0">
                <a:ea typeface="Calibri"/>
                <a:cs typeface="Times New Roman"/>
              </a:rPr>
              <a:t> for loading on to truck			</a:t>
            </a:r>
            <a:endParaRPr lang="en-SG" sz="1600" dirty="0" smtClean="0">
              <a:ea typeface="Calibri"/>
              <a:cs typeface="Times New Roman"/>
            </a:endParaRPr>
          </a:p>
          <a:p>
            <a:pPr lvl="0">
              <a:lnSpc>
                <a:spcPct val="115000"/>
              </a:lnSpc>
              <a:buFont typeface="Symbol"/>
              <a:buChar char=""/>
            </a:pPr>
            <a:r>
              <a:rPr lang="en-IN" sz="1800" dirty="0" smtClean="0">
                <a:ea typeface="Calibri"/>
                <a:cs typeface="Times New Roman"/>
              </a:rPr>
              <a:t>Crawler/tire mounted jumbos (Atlas </a:t>
            </a:r>
            <a:r>
              <a:rPr lang="en-IN" sz="1800" dirty="0" err="1" smtClean="0">
                <a:ea typeface="Calibri"/>
                <a:cs typeface="Times New Roman"/>
              </a:rPr>
              <a:t>Copco,etc</a:t>
            </a:r>
            <a:r>
              <a:rPr lang="en-IN" sz="1800" dirty="0" smtClean="0">
                <a:ea typeface="Calibri"/>
                <a:cs typeface="Times New Roman"/>
              </a:rPr>
              <a:t>)</a:t>
            </a:r>
            <a:endParaRPr lang="en-SG" sz="1600" dirty="0" smtClean="0">
              <a:ea typeface="Calibri"/>
              <a:cs typeface="Times New Roman"/>
            </a:endParaRPr>
          </a:p>
          <a:p>
            <a:pPr marL="2743200">
              <a:lnSpc>
                <a:spcPct val="115000"/>
              </a:lnSpc>
              <a:spcAft>
                <a:spcPts val="0"/>
              </a:spcAft>
            </a:pPr>
            <a:r>
              <a:rPr lang="en-IN" sz="1800" dirty="0" err="1" smtClean="0">
                <a:ea typeface="Calibri"/>
                <a:cs typeface="Times New Roman"/>
              </a:rPr>
              <a:t>Tandsi</a:t>
            </a:r>
            <a:endParaRPr lang="en-SG" sz="1600" dirty="0" smtClean="0">
              <a:ea typeface="Calibri"/>
              <a:cs typeface="Times New Roman"/>
            </a:endParaRPr>
          </a:p>
          <a:p>
            <a:pPr marL="2743200">
              <a:lnSpc>
                <a:spcPct val="115000"/>
              </a:lnSpc>
              <a:spcAft>
                <a:spcPts val="1000"/>
              </a:spcAft>
            </a:pPr>
            <a:r>
              <a:rPr lang="en-IN" sz="1800" dirty="0" err="1" smtClean="0">
                <a:ea typeface="Calibri"/>
                <a:cs typeface="Times New Roman"/>
              </a:rPr>
              <a:t>Koyna</a:t>
            </a:r>
            <a:r>
              <a:rPr lang="en-IN" sz="1800" dirty="0" smtClean="0">
                <a:ea typeface="Calibri"/>
                <a:cs typeface="Times New Roman"/>
              </a:rPr>
              <a:t> – Link, Lake Tap Tunnels. (M.S.)</a:t>
            </a:r>
            <a:endParaRPr lang="en-SG" sz="1600" dirty="0" smtClean="0">
              <a:ea typeface="Calibri"/>
              <a:cs typeface="Times New Roman"/>
            </a:endParaRPr>
          </a:p>
          <a:p>
            <a:endParaRPr lang="en-SG" sz="1800" dirty="0" smtClean="0"/>
          </a:p>
          <a:p>
            <a:pPr lvl="0">
              <a:lnSpc>
                <a:spcPct val="115000"/>
              </a:lnSpc>
              <a:spcAft>
                <a:spcPts val="1000"/>
              </a:spcAft>
              <a:buNone/>
            </a:pPr>
            <a:endParaRPr lang="en-SG" sz="1800" dirty="0" smtClean="0">
              <a:ea typeface="Calibri"/>
              <a:cs typeface="Times New Roman"/>
            </a:endParaRPr>
          </a:p>
          <a:p>
            <a:pPr>
              <a:buNone/>
            </a:pPr>
            <a:endParaRPr lang="en-SG"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SG" dirty="0" smtClean="0"/>
              <a:t/>
            </a:r>
            <a:br>
              <a:rPr lang="en-SG" dirty="0" smtClean="0"/>
            </a:br>
            <a:endParaRPr lang="en-SG" dirty="0"/>
          </a:p>
        </p:txBody>
      </p:sp>
      <p:pic>
        <p:nvPicPr>
          <p:cNvPr id="4" name="Content Placeholder 3"/>
          <p:cNvPicPr>
            <a:picLocks noGrp="1"/>
          </p:cNvPicPr>
          <p:nvPr>
            <p:ph idx="1"/>
          </p:nvPr>
        </p:nvPicPr>
        <p:blipFill>
          <a:blip r:embed="rId2"/>
          <a:srcRect/>
          <a:stretch>
            <a:fillRect/>
          </a:stretch>
        </p:blipFill>
        <p:spPr bwMode="auto">
          <a:xfrm>
            <a:off x="1066800" y="1143000"/>
            <a:ext cx="7010399" cy="3733800"/>
          </a:xfrm>
          <a:prstGeom prst="rect">
            <a:avLst/>
          </a:prstGeom>
          <a:noFill/>
          <a:ln w="9525">
            <a:noFill/>
            <a:miter lim="800000"/>
            <a:headEnd/>
            <a:tailEnd/>
          </a:ln>
        </p:spPr>
      </p:pic>
      <p:sp>
        <p:nvSpPr>
          <p:cNvPr id="6" name="TextBox 5"/>
          <p:cNvSpPr txBox="1"/>
          <p:nvPr/>
        </p:nvSpPr>
        <p:spPr>
          <a:xfrm>
            <a:off x="3733800" y="5029200"/>
            <a:ext cx="1484702" cy="369332"/>
          </a:xfrm>
          <a:prstGeom prst="rect">
            <a:avLst/>
          </a:prstGeom>
          <a:noFill/>
        </p:spPr>
        <p:txBody>
          <a:bodyPr wrap="square" rtlCol="0">
            <a:spAutoFit/>
          </a:bodyPr>
          <a:lstStyle/>
          <a:p>
            <a:r>
              <a:rPr lang="en-US" b="1" u="sng" dirty="0" smtClean="0"/>
              <a:t>DRILL JUMBO</a:t>
            </a:r>
            <a:endParaRPr lang="en-SG" b="1"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646616"/>
            <a:ext cx="8610600" cy="5638800"/>
          </a:xfrm>
          <a:prstGeom prst="rect">
            <a:avLst/>
          </a:prstGeom>
          <a:noFill/>
          <a:ln w="9525">
            <a:noFill/>
            <a:miter lim="800000"/>
            <a:headEnd/>
            <a:tailEnd/>
          </a:ln>
          <a:effectLst/>
        </p:spPr>
      </p:pic>
      <p:sp>
        <p:nvSpPr>
          <p:cNvPr id="3" name="TextBox 2"/>
          <p:cNvSpPr txBox="1"/>
          <p:nvPr/>
        </p:nvSpPr>
        <p:spPr>
          <a:xfrm>
            <a:off x="1981200" y="117567"/>
            <a:ext cx="4572000" cy="461665"/>
          </a:xfrm>
          <a:prstGeom prst="rect">
            <a:avLst/>
          </a:prstGeom>
          <a:noFill/>
        </p:spPr>
        <p:txBody>
          <a:bodyPr wrap="square" rtlCol="0">
            <a:spAutoFit/>
          </a:bodyPr>
          <a:lstStyle/>
          <a:p>
            <a:pPr algn="ctr"/>
            <a:r>
              <a:rPr lang="en-US" sz="2400" dirty="0" smtClean="0"/>
              <a:t>Large tunnels</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228600"/>
            <a:ext cx="8991600" cy="228600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304800" y="2438400"/>
            <a:ext cx="8534399" cy="4191000"/>
          </a:xfrm>
          <a:prstGeom prst="rect">
            <a:avLst/>
          </a:prstGeom>
          <a:noFill/>
          <a:ln w="9525">
            <a:noFill/>
            <a:miter lim="800000"/>
            <a:headEnd/>
            <a:tailEnd/>
          </a:ln>
          <a:effectLst/>
        </p:spPr>
      </p:pic>
      <p:sp>
        <p:nvSpPr>
          <p:cNvPr id="4" name="TextBox 3"/>
          <p:cNvSpPr txBox="1"/>
          <p:nvPr/>
        </p:nvSpPr>
        <p:spPr>
          <a:xfrm>
            <a:off x="3124200" y="0"/>
            <a:ext cx="2971800" cy="461665"/>
          </a:xfrm>
          <a:prstGeom prst="rect">
            <a:avLst/>
          </a:prstGeom>
          <a:noFill/>
        </p:spPr>
        <p:txBody>
          <a:bodyPr wrap="square" rtlCol="0">
            <a:spAutoFit/>
          </a:bodyPr>
          <a:lstStyle/>
          <a:p>
            <a:pPr algn="ctr"/>
            <a:r>
              <a:rPr lang="en-US" sz="2400" dirty="0" smtClean="0"/>
              <a:t>Large tunnels</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28600" y="3810000"/>
            <a:ext cx="7924800" cy="27432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228600" y="533400"/>
            <a:ext cx="8458200" cy="3581400"/>
          </a:xfrm>
          <a:prstGeom prst="rect">
            <a:avLst/>
          </a:prstGeom>
          <a:noFill/>
          <a:ln w="9525">
            <a:noFill/>
            <a:miter lim="800000"/>
            <a:headEnd/>
            <a:tailEnd/>
          </a:ln>
          <a:effectLst/>
        </p:spPr>
      </p:pic>
      <p:sp>
        <p:nvSpPr>
          <p:cNvPr id="3" name="TextBox 2"/>
          <p:cNvSpPr txBox="1"/>
          <p:nvPr/>
        </p:nvSpPr>
        <p:spPr>
          <a:xfrm>
            <a:off x="2590800" y="0"/>
            <a:ext cx="3200400" cy="461665"/>
          </a:xfrm>
          <a:prstGeom prst="rect">
            <a:avLst/>
          </a:prstGeom>
          <a:noFill/>
        </p:spPr>
        <p:txBody>
          <a:bodyPr wrap="square" rtlCol="0">
            <a:spAutoFit/>
          </a:bodyPr>
          <a:lstStyle/>
          <a:p>
            <a:pPr algn="ctr"/>
            <a:r>
              <a:rPr lang="en-US" sz="2400" dirty="0" smtClean="0"/>
              <a:t>Large tunnels</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2701" y="283025"/>
            <a:ext cx="8044506" cy="3222175"/>
          </a:xfrm>
          <a:prstGeom prst="rect">
            <a:avLst/>
          </a:prstGeom>
          <a:noFill/>
          <a:ln w="9525">
            <a:noFill/>
            <a:miter lim="800000"/>
            <a:headEnd/>
            <a:tailEnd/>
          </a:ln>
          <a:effectLst/>
        </p:spPr>
      </p:pic>
      <p:sp>
        <p:nvSpPr>
          <p:cNvPr id="3" name="TextBox 2"/>
          <p:cNvSpPr txBox="1"/>
          <p:nvPr/>
        </p:nvSpPr>
        <p:spPr>
          <a:xfrm>
            <a:off x="2971800" y="0"/>
            <a:ext cx="3124200" cy="461665"/>
          </a:xfrm>
          <a:prstGeom prst="rect">
            <a:avLst/>
          </a:prstGeom>
          <a:noFill/>
        </p:spPr>
        <p:txBody>
          <a:bodyPr wrap="square" rtlCol="0">
            <a:spAutoFit/>
          </a:bodyPr>
          <a:lstStyle/>
          <a:p>
            <a:pPr algn="ctr"/>
            <a:r>
              <a:rPr lang="en-US" sz="2400" dirty="0" smtClean="0"/>
              <a:t>Large tunnels</a:t>
            </a:r>
            <a:endParaRPr lang="en-US" sz="2400" dirty="0"/>
          </a:p>
        </p:txBody>
      </p:sp>
      <p:pic>
        <p:nvPicPr>
          <p:cNvPr id="4" name="Picture 2"/>
          <p:cNvPicPr>
            <a:picLocks noChangeAspect="1" noChangeArrowheads="1"/>
          </p:cNvPicPr>
          <p:nvPr/>
        </p:nvPicPr>
        <p:blipFill>
          <a:blip r:embed="rId3"/>
          <a:srcRect/>
          <a:stretch>
            <a:fillRect/>
          </a:stretch>
        </p:blipFill>
        <p:spPr bwMode="auto">
          <a:xfrm>
            <a:off x="609600" y="3048000"/>
            <a:ext cx="7620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04800" y="570416"/>
            <a:ext cx="8001000" cy="4458784"/>
          </a:xfrm>
          <a:prstGeom prst="rect">
            <a:avLst/>
          </a:prstGeom>
          <a:noFill/>
          <a:ln w="9525">
            <a:noFill/>
            <a:miter lim="800000"/>
            <a:headEnd/>
            <a:tailEnd/>
          </a:ln>
          <a:effectLst/>
        </p:spPr>
      </p:pic>
      <p:sp>
        <p:nvSpPr>
          <p:cNvPr id="4" name="TextBox 3"/>
          <p:cNvSpPr txBox="1"/>
          <p:nvPr/>
        </p:nvSpPr>
        <p:spPr>
          <a:xfrm>
            <a:off x="2971800" y="0"/>
            <a:ext cx="3124200" cy="461665"/>
          </a:xfrm>
          <a:prstGeom prst="rect">
            <a:avLst/>
          </a:prstGeom>
          <a:noFill/>
        </p:spPr>
        <p:txBody>
          <a:bodyPr wrap="square" rtlCol="0">
            <a:spAutoFit/>
          </a:bodyPr>
          <a:lstStyle/>
          <a:p>
            <a:pPr algn="ctr"/>
            <a:r>
              <a:rPr lang="en-US" sz="2400" dirty="0" smtClean="0"/>
              <a:t>Large tunnels</a:t>
            </a:r>
            <a:endParaRPr lang="en-US" sz="2400" dirty="0"/>
          </a:p>
        </p:txBody>
      </p:sp>
      <p:pic>
        <p:nvPicPr>
          <p:cNvPr id="5" name="Picture 4"/>
          <p:cNvPicPr>
            <a:picLocks noChangeAspect="1" noChangeArrowheads="1"/>
          </p:cNvPicPr>
          <p:nvPr/>
        </p:nvPicPr>
        <p:blipFill>
          <a:blip r:embed="rId3"/>
          <a:srcRect/>
          <a:stretch>
            <a:fillRect/>
          </a:stretch>
        </p:blipFill>
        <p:spPr bwMode="auto">
          <a:xfrm>
            <a:off x="304800" y="4683038"/>
            <a:ext cx="73914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noChangeArrowheads="1"/>
          </p:cNvPicPr>
          <p:nvPr/>
        </p:nvPicPr>
        <p:blipFill>
          <a:blip r:embed="rId2"/>
          <a:srcRect/>
          <a:stretch>
            <a:fillRect/>
          </a:stretch>
        </p:blipFill>
        <p:spPr bwMode="auto">
          <a:xfrm>
            <a:off x="78378" y="226424"/>
            <a:ext cx="7010400" cy="2918348"/>
          </a:xfrm>
          <a:prstGeom prst="rect">
            <a:avLst/>
          </a:prstGeom>
          <a:noFill/>
          <a:ln w="9525">
            <a:noFill/>
            <a:miter lim="800000"/>
            <a:headEnd/>
            <a:tailEnd/>
          </a:ln>
          <a:effectLst/>
        </p:spPr>
      </p:pic>
      <p:sp>
        <p:nvSpPr>
          <p:cNvPr id="5" name="TextBox 4"/>
          <p:cNvSpPr txBox="1"/>
          <p:nvPr/>
        </p:nvSpPr>
        <p:spPr>
          <a:xfrm>
            <a:off x="2971800" y="0"/>
            <a:ext cx="3124200" cy="461665"/>
          </a:xfrm>
          <a:prstGeom prst="rect">
            <a:avLst/>
          </a:prstGeom>
          <a:noFill/>
        </p:spPr>
        <p:txBody>
          <a:bodyPr wrap="square" rtlCol="0">
            <a:spAutoFit/>
          </a:bodyPr>
          <a:lstStyle/>
          <a:p>
            <a:pPr algn="ctr"/>
            <a:r>
              <a:rPr lang="en-US" sz="2400" dirty="0" smtClean="0"/>
              <a:t>Large tunnels</a:t>
            </a:r>
            <a:endParaRPr lang="en-US" sz="2400" dirty="0"/>
          </a:p>
        </p:txBody>
      </p:sp>
      <p:pic>
        <p:nvPicPr>
          <p:cNvPr id="6" name="Picture 1"/>
          <p:cNvPicPr>
            <a:picLocks noChangeAspect="1" noChangeArrowheads="1"/>
          </p:cNvPicPr>
          <p:nvPr/>
        </p:nvPicPr>
        <p:blipFill>
          <a:blip r:embed="rId3"/>
          <a:srcRect/>
          <a:stretch>
            <a:fillRect/>
          </a:stretch>
        </p:blipFill>
        <p:spPr bwMode="auto">
          <a:xfrm>
            <a:off x="1" y="3124200"/>
            <a:ext cx="7030732" cy="3581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56374" y="1905000"/>
            <a:ext cx="7797025" cy="4683926"/>
          </a:xfrm>
          <a:prstGeom prst="rect">
            <a:avLst/>
          </a:prstGeom>
          <a:noFill/>
          <a:ln w="9525">
            <a:noFill/>
            <a:miter lim="800000"/>
            <a:headEnd/>
            <a:tailEnd/>
          </a:ln>
          <a:effectLst/>
        </p:spPr>
      </p:pic>
      <p:sp>
        <p:nvSpPr>
          <p:cNvPr id="3" name="Subtitle 2"/>
          <p:cNvSpPr>
            <a:spLocks noGrp="1"/>
          </p:cNvSpPr>
          <p:nvPr>
            <p:ph type="subTitle" idx="1"/>
          </p:nvPr>
        </p:nvSpPr>
        <p:spPr>
          <a:xfrm>
            <a:off x="762000" y="228600"/>
            <a:ext cx="7010400" cy="2590800"/>
          </a:xfrm>
        </p:spPr>
        <p:txBody>
          <a:bodyPr>
            <a:normAutofit/>
          </a:bodyPr>
          <a:lstStyle/>
          <a:p>
            <a:r>
              <a:rPr lang="en-IN" sz="1800" b="1" u="sng" dirty="0" smtClean="0">
                <a:solidFill>
                  <a:schemeClr val="tx1"/>
                </a:solidFill>
              </a:rPr>
              <a:t>DEVELOPMENT OF DRILLS</a:t>
            </a:r>
            <a:endParaRPr lang="en-US" sz="1800" dirty="0" smtClean="0">
              <a:solidFill>
                <a:schemeClr val="tx1"/>
              </a:solidFill>
            </a:endParaRPr>
          </a:p>
          <a:p>
            <a:pPr lvl="0" algn="l">
              <a:buFont typeface="Arial" pitchFamily="34" charset="0"/>
              <a:buChar char="•"/>
            </a:pPr>
            <a:r>
              <a:rPr lang="en-IN" sz="1700" dirty="0" smtClean="0">
                <a:solidFill>
                  <a:schemeClr val="tx1"/>
                </a:solidFill>
              </a:rPr>
              <a:t>Fire for heating                                             &lt;1900</a:t>
            </a:r>
            <a:endParaRPr lang="en-US" sz="1700" dirty="0" smtClean="0">
              <a:solidFill>
                <a:schemeClr val="tx1"/>
              </a:solidFill>
            </a:endParaRPr>
          </a:p>
          <a:p>
            <a:pPr lvl="0" algn="l">
              <a:buFont typeface="Arial" pitchFamily="34" charset="0"/>
              <a:buChar char="•"/>
            </a:pPr>
            <a:r>
              <a:rPr lang="en-IN" sz="1700" dirty="0" smtClean="0">
                <a:solidFill>
                  <a:schemeClr val="tx1"/>
                </a:solidFill>
              </a:rPr>
              <a:t>The  drill jack hammer                                1900</a:t>
            </a:r>
            <a:endParaRPr lang="en-US" sz="1700" dirty="0" smtClean="0">
              <a:solidFill>
                <a:schemeClr val="tx1"/>
              </a:solidFill>
            </a:endParaRPr>
          </a:p>
          <a:p>
            <a:pPr lvl="0" algn="l">
              <a:buFont typeface="Arial" pitchFamily="34" charset="0"/>
              <a:buChar char="•"/>
            </a:pPr>
            <a:r>
              <a:rPr lang="en-IN" sz="1700" dirty="0" smtClean="0">
                <a:solidFill>
                  <a:schemeClr val="tx1"/>
                </a:solidFill>
              </a:rPr>
              <a:t> The   Swedish method- pusher  leg drills    1940</a:t>
            </a:r>
            <a:endParaRPr lang="en-US" sz="1700" dirty="0" smtClean="0">
              <a:solidFill>
                <a:schemeClr val="tx1"/>
              </a:solidFill>
            </a:endParaRPr>
          </a:p>
          <a:p>
            <a:pPr lvl="0" algn="l">
              <a:buFont typeface="Arial" pitchFamily="34" charset="0"/>
              <a:buChar char="•"/>
            </a:pPr>
            <a:r>
              <a:rPr lang="en-IN" sz="1700" dirty="0" smtClean="0">
                <a:solidFill>
                  <a:schemeClr val="tx1"/>
                </a:solidFill>
              </a:rPr>
              <a:t>Semi mechanized drills- light drills rigs       1950-1960</a:t>
            </a:r>
            <a:endParaRPr lang="en-US" sz="1700" dirty="0" smtClean="0">
              <a:solidFill>
                <a:schemeClr val="tx1"/>
              </a:solidFill>
            </a:endParaRPr>
          </a:p>
          <a:p>
            <a:pPr lvl="0" algn="l">
              <a:buFont typeface="Arial" pitchFamily="34" charset="0"/>
              <a:buChar char="•"/>
            </a:pPr>
            <a:r>
              <a:rPr lang="en-IN" sz="1700" dirty="0" smtClean="0">
                <a:solidFill>
                  <a:schemeClr val="tx1"/>
                </a:solidFill>
              </a:rPr>
              <a:t>Mechanized drillers ,pneumatic rock  drills   1960</a:t>
            </a:r>
            <a:endParaRPr lang="en-US" sz="1700" dirty="0" smtClean="0">
              <a:solidFill>
                <a:schemeClr val="tx1"/>
              </a:solidFill>
            </a:endParaRPr>
          </a:p>
          <a:p>
            <a:pPr lvl="0" algn="l">
              <a:buFont typeface="Arial" pitchFamily="34" charset="0"/>
              <a:buChar char="•"/>
            </a:pPr>
            <a:r>
              <a:rPr lang="en-IN" sz="1700" dirty="0" smtClean="0">
                <a:solidFill>
                  <a:schemeClr val="tx1"/>
                </a:solidFill>
              </a:rPr>
              <a:t>Mechanized drilling ,hydraulic rock drills-first  generation</a:t>
            </a:r>
            <a:endParaRPr lang="en-US" sz="1700" dirty="0" smtClean="0">
              <a:solidFill>
                <a:schemeClr val="tx1"/>
              </a:solidFill>
            </a:endParaRPr>
          </a:p>
          <a:p>
            <a:pPr lvl="0" algn="l">
              <a:buFont typeface="Arial" pitchFamily="34" charset="0"/>
              <a:buChar char="•"/>
            </a:pPr>
            <a:r>
              <a:rPr lang="en-IN" sz="1700" dirty="0" smtClean="0">
                <a:solidFill>
                  <a:schemeClr val="tx1"/>
                </a:solidFill>
              </a:rPr>
              <a:t>Mechanised drilling , hydraulic rock drills-second generation</a:t>
            </a:r>
            <a:endParaRPr lang="en-US" sz="1700" dirty="0" smtClean="0">
              <a:solidFill>
                <a:schemeClr val="tx1"/>
              </a:solidFill>
            </a:endParaRPr>
          </a:p>
          <a:p>
            <a:pPr algn="l">
              <a:buFont typeface="Arial" pitchFamily="34" charset="0"/>
              <a:buChar char="•"/>
            </a:pPr>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6705600" cy="639762"/>
          </a:xfrm>
        </p:spPr>
        <p:txBody>
          <a:bodyPr>
            <a:normAutofit/>
          </a:bodyPr>
          <a:lstStyle/>
          <a:p>
            <a:r>
              <a:rPr lang="en-IN" sz="2800" b="1" u="sng" dirty="0" smtClean="0"/>
              <a:t>INTRODUCTION</a:t>
            </a:r>
            <a:endParaRPr lang="en-SG" sz="2800" dirty="0"/>
          </a:p>
        </p:txBody>
      </p:sp>
      <p:sp>
        <p:nvSpPr>
          <p:cNvPr id="3" name="Content Placeholder 2"/>
          <p:cNvSpPr>
            <a:spLocks noGrp="1"/>
          </p:cNvSpPr>
          <p:nvPr>
            <p:ph idx="1"/>
          </p:nvPr>
        </p:nvSpPr>
        <p:spPr>
          <a:xfrm>
            <a:off x="457200" y="894798"/>
            <a:ext cx="8229600" cy="5734602"/>
          </a:xfrm>
        </p:spPr>
        <p:txBody>
          <a:bodyPr>
            <a:normAutofit/>
          </a:bodyPr>
          <a:lstStyle/>
          <a:p>
            <a:r>
              <a:rPr lang="en-IN" sz="1800" dirty="0" smtClean="0"/>
              <a:t>Tunnels form an important role of everyday life. </a:t>
            </a:r>
          </a:p>
          <a:p>
            <a:r>
              <a:rPr lang="en-IN" sz="1800" dirty="0" smtClean="0"/>
              <a:t>Whether their role is for rail transport, highway traffic, as a subway, for water conveyance, sewer system, for cable transmission or housing generating plant or for general storage/disposal purposes as arise in civil engineering applications, they serve an important function. </a:t>
            </a:r>
          </a:p>
          <a:p>
            <a:r>
              <a:rPr lang="en-IN" sz="1800" dirty="0" smtClean="0"/>
              <a:t>In Mining practices, tunnels play an important role to gain access to the mineral reserve. Inclines, drifts and drivages all are different kinds of tunnels made with different purpose. </a:t>
            </a:r>
          </a:p>
          <a:p>
            <a:r>
              <a:rPr lang="en-IN" sz="1800" dirty="0" smtClean="0"/>
              <a:t>So in a way one can say that mining is basically a wide application of planned and designed tunnelling.</a:t>
            </a:r>
          </a:p>
          <a:p>
            <a:r>
              <a:rPr lang="en-IN" sz="1800" b="1" dirty="0" smtClean="0"/>
              <a:t>Method of excavation includes:</a:t>
            </a:r>
          </a:p>
          <a:p>
            <a:pPr lvl="1"/>
            <a:r>
              <a:rPr lang="en-IN" sz="1600" dirty="0" smtClean="0"/>
              <a:t>Design</a:t>
            </a:r>
            <a:endParaRPr lang="en-SG" sz="1600" dirty="0" smtClean="0"/>
          </a:p>
          <a:p>
            <a:pPr lvl="1"/>
            <a:r>
              <a:rPr lang="en-IN" sz="1600" dirty="0" smtClean="0"/>
              <a:t>Construction practice</a:t>
            </a:r>
            <a:endParaRPr lang="en-SG" sz="1600" dirty="0" smtClean="0"/>
          </a:p>
          <a:p>
            <a:pPr lvl="1"/>
            <a:r>
              <a:rPr lang="en-IN" sz="1600" dirty="0" smtClean="0"/>
              <a:t>Safety</a:t>
            </a:r>
            <a:endParaRPr lang="en-SG" sz="1600" dirty="0" smtClean="0"/>
          </a:p>
          <a:p>
            <a:pPr lvl="1"/>
            <a:r>
              <a:rPr lang="en-IN" sz="1600" dirty="0" smtClean="0"/>
              <a:t>Case studies</a:t>
            </a:r>
            <a:endParaRPr lang="en-SG" sz="1600" dirty="0" smtClean="0"/>
          </a:p>
          <a:p>
            <a:pPr lvl="1"/>
            <a:r>
              <a:rPr lang="en-IN" sz="1600" dirty="0" smtClean="0"/>
              <a:t>Choice of method</a:t>
            </a:r>
            <a:endParaRPr lang="en-SG" sz="1600" dirty="0" smtClean="0"/>
          </a:p>
          <a:p>
            <a:pPr lvl="1"/>
            <a:r>
              <a:rPr lang="en-IN" sz="1600" dirty="0" smtClean="0"/>
              <a:t>Range of application</a:t>
            </a:r>
            <a:endParaRPr lang="en-SG" sz="1600" dirty="0" smtClean="0"/>
          </a:p>
          <a:p>
            <a:pPr lvl="1"/>
            <a:r>
              <a:rPr lang="en-IN" sz="1600" dirty="0" smtClean="0"/>
              <a:t>Excavation practice </a:t>
            </a:r>
            <a:endParaRPr lang="en-SG" sz="1600" dirty="0" smtClean="0"/>
          </a:p>
          <a:p>
            <a:endParaRPr lang="en-SG" sz="1800" dirty="0" smtClean="0"/>
          </a:p>
          <a:p>
            <a:endParaRPr lang="en-IN" sz="1800" b="1" dirty="0" smtClean="0"/>
          </a:p>
          <a:p>
            <a:endParaRPr lang="en-SG" sz="1800" dirty="0" smtClean="0"/>
          </a:p>
          <a:p>
            <a:pPr>
              <a:buNone/>
            </a:pPr>
            <a:endParaRPr lang="en-SG"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609600"/>
            <a:ext cx="6248400" cy="4585871"/>
          </a:xfrm>
          <a:prstGeom prst="rect">
            <a:avLst/>
          </a:prstGeom>
        </p:spPr>
        <p:txBody>
          <a:bodyPr wrap="square">
            <a:spAutoFit/>
          </a:bodyPr>
          <a:lstStyle/>
          <a:p>
            <a:r>
              <a:rPr lang="en-IN" dirty="0" smtClean="0"/>
              <a:t>PUSHER LEG ROCK DRILLS</a:t>
            </a:r>
            <a:endParaRPr lang="en-US" dirty="0" smtClean="0"/>
          </a:p>
          <a:p>
            <a:pPr lvl="1">
              <a:buFont typeface="Arial" pitchFamily="34" charset="0"/>
              <a:buChar char="•"/>
            </a:pPr>
            <a:r>
              <a:rPr lang="en-IN" sz="1600" dirty="0" smtClean="0"/>
              <a:t>Area – small 15-20m</a:t>
            </a:r>
            <a:r>
              <a:rPr lang="en-IN" sz="1600" baseline="30000" dirty="0" smtClean="0"/>
              <a:t>2</a:t>
            </a:r>
            <a:endParaRPr lang="en-US" sz="1600" dirty="0" smtClean="0"/>
          </a:p>
          <a:p>
            <a:pPr lvl="1">
              <a:buFont typeface="Arial" pitchFamily="34" charset="0"/>
              <a:buChar char="•"/>
            </a:pPr>
            <a:r>
              <a:rPr lang="en-IN" sz="1600" dirty="0" smtClean="0"/>
              <a:t>Hole diameter- 27-40mm</a:t>
            </a:r>
            <a:endParaRPr lang="en-US" sz="1600" dirty="0" smtClean="0"/>
          </a:p>
          <a:p>
            <a:pPr lvl="1">
              <a:buFont typeface="Arial" pitchFamily="34" charset="0"/>
              <a:buChar char="•"/>
            </a:pPr>
            <a:r>
              <a:rPr lang="en-IN" sz="1600" dirty="0" smtClean="0"/>
              <a:t>Working pressure – 4-6bar</a:t>
            </a:r>
            <a:endParaRPr lang="en-US" sz="1600" dirty="0" smtClean="0"/>
          </a:p>
          <a:p>
            <a:pPr lvl="1">
              <a:buFont typeface="Arial" pitchFamily="34" charset="0"/>
              <a:buChar char="•"/>
            </a:pPr>
            <a:r>
              <a:rPr lang="en-IN" sz="1600" dirty="0" smtClean="0"/>
              <a:t>Weight- 22-28 kg</a:t>
            </a:r>
            <a:endParaRPr lang="en-US" sz="1600" dirty="0" smtClean="0"/>
          </a:p>
          <a:p>
            <a:pPr lvl="1">
              <a:buFont typeface="Arial" pitchFamily="34" charset="0"/>
              <a:buChar char="•"/>
            </a:pPr>
            <a:r>
              <a:rPr lang="en-IN" sz="1600" dirty="0" smtClean="0"/>
              <a:t>Air consumed – 48-97 1/s</a:t>
            </a:r>
            <a:endParaRPr lang="en-US" sz="1600" dirty="0" smtClean="0"/>
          </a:p>
          <a:p>
            <a:pPr lvl="1">
              <a:buFont typeface="Arial" pitchFamily="34" charset="0"/>
              <a:buChar char="•"/>
            </a:pPr>
            <a:r>
              <a:rPr lang="en-IN" sz="1600" dirty="0" smtClean="0"/>
              <a:t>Penetration rate - 410-1000 mm/min.</a:t>
            </a:r>
            <a:endParaRPr lang="en-US" sz="1600" dirty="0" smtClean="0"/>
          </a:p>
          <a:p>
            <a:pPr lvl="1">
              <a:buFont typeface="Arial" pitchFamily="34" charset="0"/>
              <a:buChar char="•"/>
            </a:pPr>
            <a:r>
              <a:rPr lang="en-IN" sz="1600" dirty="0" smtClean="0"/>
              <a:t>(</a:t>
            </a:r>
            <a:r>
              <a:rPr lang="en-IN" sz="1600" dirty="0" err="1" smtClean="0"/>
              <a:t>eg</a:t>
            </a:r>
            <a:r>
              <a:rPr lang="en-IN" sz="1600" dirty="0" smtClean="0"/>
              <a:t>. granite -6bar/33mm)</a:t>
            </a:r>
          </a:p>
          <a:p>
            <a:endParaRPr lang="en-IN" dirty="0" smtClean="0"/>
          </a:p>
          <a:p>
            <a:r>
              <a:rPr lang="en-IN" dirty="0" smtClean="0"/>
              <a:t>TUNNELING JUMBOS</a:t>
            </a:r>
          </a:p>
          <a:p>
            <a:pPr>
              <a:buFont typeface="Arial" pitchFamily="34" charset="0"/>
              <a:buChar char="•"/>
            </a:pPr>
            <a:r>
              <a:rPr lang="en-IN" dirty="0" smtClean="0"/>
              <a:t>Rock drill – hydraulic/pneumatic</a:t>
            </a:r>
            <a:endParaRPr lang="en-SG" dirty="0" smtClean="0"/>
          </a:p>
          <a:p>
            <a:pPr>
              <a:buFont typeface="Arial" pitchFamily="34" charset="0"/>
              <a:buChar char="•"/>
            </a:pPr>
            <a:r>
              <a:rPr lang="en-IN" dirty="0" smtClean="0"/>
              <a:t>Area- 6-165 m</a:t>
            </a:r>
            <a:r>
              <a:rPr lang="en-IN" baseline="30000" dirty="0" smtClean="0"/>
              <a:t>2</a:t>
            </a:r>
            <a:endParaRPr lang="en-SG" dirty="0" smtClean="0"/>
          </a:p>
          <a:p>
            <a:pPr>
              <a:buFont typeface="Arial" pitchFamily="34" charset="0"/>
              <a:buChar char="•"/>
            </a:pPr>
            <a:r>
              <a:rPr lang="en-IN" dirty="0" smtClean="0"/>
              <a:t>No of boom    -1-4 nos.</a:t>
            </a:r>
            <a:endParaRPr lang="en-SG" dirty="0" smtClean="0"/>
          </a:p>
          <a:p>
            <a:pPr>
              <a:buFont typeface="Arial" pitchFamily="34" charset="0"/>
              <a:buChar char="•"/>
            </a:pPr>
            <a:r>
              <a:rPr lang="en-IN" dirty="0" smtClean="0"/>
              <a:t>Hole diameter(blast)- 35-64mm</a:t>
            </a:r>
            <a:endParaRPr lang="en-SG" dirty="0" smtClean="0"/>
          </a:p>
          <a:p>
            <a:pPr>
              <a:buFont typeface="Arial" pitchFamily="34" charset="0"/>
              <a:buChar char="•"/>
            </a:pPr>
            <a:r>
              <a:rPr lang="en-IN" dirty="0" smtClean="0"/>
              <a:t>Hole depth-1.7-5.88m</a:t>
            </a:r>
            <a:endParaRPr lang="en-SG" dirty="0" smtClean="0"/>
          </a:p>
          <a:p>
            <a:pPr>
              <a:buFont typeface="Arial" pitchFamily="34" charset="0"/>
              <a:buChar char="•"/>
            </a:pPr>
            <a:r>
              <a:rPr lang="en-IN" dirty="0" smtClean="0"/>
              <a:t>Machine weight- 7-38 ton</a:t>
            </a:r>
            <a:endParaRPr lang="en-SG" dirty="0" smtClean="0"/>
          </a:p>
          <a:p>
            <a:endParaRPr lang="en-IN" dirty="0" smtClean="0"/>
          </a:p>
        </p:txBody>
      </p:sp>
      <p:sp>
        <p:nvSpPr>
          <p:cNvPr id="4" name="TextBox 3"/>
          <p:cNvSpPr txBox="1"/>
          <p:nvPr/>
        </p:nvSpPr>
        <p:spPr>
          <a:xfrm>
            <a:off x="1066800" y="152400"/>
            <a:ext cx="7391400" cy="461665"/>
          </a:xfrm>
          <a:prstGeom prst="rect">
            <a:avLst/>
          </a:prstGeom>
          <a:noFill/>
        </p:spPr>
        <p:txBody>
          <a:bodyPr wrap="square" rtlCol="0">
            <a:spAutoFit/>
          </a:bodyPr>
          <a:lstStyle/>
          <a:p>
            <a:pPr algn="ctr"/>
            <a:r>
              <a:rPr lang="en-US" sz="2400" b="1" dirty="0" smtClean="0"/>
              <a:t>EQUIPMENTS  FOR VARIOUS PUPOSES IN TUNNELING</a:t>
            </a:r>
            <a:endParaRPr lang="en-US" sz="2400" b="1" dirty="0"/>
          </a:p>
        </p:txBody>
      </p:sp>
      <p:pic>
        <p:nvPicPr>
          <p:cNvPr id="6" name="Content Placeholder 3" descr="C:\Documents and Settings\ayush.HCL-FEF531BF5E4\Desktop\Mine DEv\drill jumbo doriru_p2.jpg"/>
          <p:cNvPicPr>
            <a:picLocks/>
          </p:cNvPicPr>
          <p:nvPr/>
        </p:nvPicPr>
        <p:blipFill>
          <a:blip r:embed="rId2"/>
          <a:stretch>
            <a:fillRect/>
          </a:stretch>
        </p:blipFill>
        <p:spPr bwMode="auto">
          <a:xfrm>
            <a:off x="3962400" y="2819400"/>
            <a:ext cx="5029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9504"/>
            <a:ext cx="8229600" cy="487362"/>
          </a:xfrm>
        </p:spPr>
        <p:txBody>
          <a:bodyPr>
            <a:normAutofit/>
          </a:bodyPr>
          <a:lstStyle/>
          <a:p>
            <a:r>
              <a:rPr lang="en-IN" sz="2400" b="1" dirty="0" smtClean="0"/>
              <a:t>DEVELOPMENT OF DRILLS</a:t>
            </a:r>
            <a:endParaRPr lang="en-SG" sz="2400" dirty="0"/>
          </a:p>
        </p:txBody>
      </p:sp>
      <p:sp>
        <p:nvSpPr>
          <p:cNvPr id="6" name="Content Placeholder 5"/>
          <p:cNvSpPr>
            <a:spLocks noGrp="1"/>
          </p:cNvSpPr>
          <p:nvPr>
            <p:ph idx="1"/>
          </p:nvPr>
        </p:nvSpPr>
        <p:spPr>
          <a:xfrm>
            <a:off x="457200" y="457200"/>
            <a:ext cx="8534400" cy="5668963"/>
          </a:xfrm>
        </p:spPr>
        <p:txBody>
          <a:bodyPr>
            <a:normAutofit/>
          </a:bodyPr>
          <a:lstStyle/>
          <a:p>
            <a:pPr>
              <a:buNone/>
            </a:pPr>
            <a:r>
              <a:rPr lang="en-IN" sz="1800" dirty="0" smtClean="0"/>
              <a:t>1).Compact pocket boomer (H 104) for mines</a:t>
            </a:r>
            <a:endParaRPr lang="en-SG" sz="1800" dirty="0" smtClean="0"/>
          </a:p>
          <a:p>
            <a:pPr>
              <a:buNone/>
            </a:pPr>
            <a:r>
              <a:rPr lang="en-IN" sz="1800" dirty="0" smtClean="0"/>
              <a:t>	Boomer 250 ( medium size) </a:t>
            </a:r>
            <a:endParaRPr lang="en-SG" sz="1800" dirty="0" smtClean="0"/>
          </a:p>
          <a:p>
            <a:pPr>
              <a:buNone/>
            </a:pPr>
            <a:r>
              <a:rPr lang="en-IN" sz="1800" dirty="0" smtClean="0"/>
              <a:t>        	         280 series           =&gt; drifting</a:t>
            </a:r>
            <a:endParaRPr lang="en-SG" sz="1800" dirty="0" smtClean="0"/>
          </a:p>
          <a:p>
            <a:pPr lvl="0">
              <a:buNone/>
            </a:pPr>
            <a:r>
              <a:rPr lang="en-IN" sz="1800" dirty="0" smtClean="0"/>
              <a:t>	Boomer 322 	                 =&gt; small mines needing high power.</a:t>
            </a:r>
            <a:endParaRPr lang="en-SG" sz="1800" dirty="0" smtClean="0"/>
          </a:p>
          <a:p>
            <a:pPr>
              <a:buNone/>
            </a:pPr>
            <a:r>
              <a:rPr lang="en-IN" sz="1800" dirty="0" smtClean="0"/>
              <a:t>2).High drilling  performance / availability</a:t>
            </a:r>
            <a:endParaRPr lang="en-SG" sz="1800" dirty="0" smtClean="0"/>
          </a:p>
          <a:p>
            <a:pPr>
              <a:buNone/>
            </a:pPr>
            <a:r>
              <a:rPr lang="en-IN" sz="1800" dirty="0" smtClean="0"/>
              <a:t>3).Rocket boomer – fast drilling  COP 1440( hydraulic rock drills)</a:t>
            </a:r>
            <a:endParaRPr lang="en-SG" sz="1800" dirty="0" smtClean="0"/>
          </a:p>
          <a:p>
            <a:pPr>
              <a:buNone/>
            </a:pPr>
            <a:r>
              <a:rPr lang="en-IN" sz="1800" dirty="0" smtClean="0"/>
              <a:t>4). 2-4 rock drills -13 m each</a:t>
            </a:r>
            <a:endParaRPr lang="en-SG" sz="1800" dirty="0" smtClean="0"/>
          </a:p>
          <a:p>
            <a:pPr>
              <a:buNone/>
            </a:pPr>
            <a:r>
              <a:rPr lang="en-IN" sz="1800" dirty="0" smtClean="0"/>
              <a:t>5).10-20kw power</a:t>
            </a:r>
            <a:endParaRPr lang="en-SG" sz="1800" dirty="0" smtClean="0"/>
          </a:p>
          <a:p>
            <a:r>
              <a:rPr lang="en-IN" sz="1800" b="1" dirty="0" smtClean="0"/>
              <a:t>PRODUCTION DRILLING</a:t>
            </a:r>
            <a:endParaRPr lang="en-SG" sz="1800" dirty="0" smtClean="0"/>
          </a:p>
          <a:p>
            <a:pPr lvl="1"/>
            <a:r>
              <a:rPr lang="en-IN" sz="1600" dirty="0" err="1" smtClean="0"/>
              <a:t>Simba</a:t>
            </a:r>
            <a:r>
              <a:rPr lang="en-IN" sz="1600" dirty="0" smtClean="0"/>
              <a:t> H series - 40m long holes mechanized rod hand log</a:t>
            </a:r>
            <a:endParaRPr lang="en-SG" sz="1600" dirty="0" smtClean="0"/>
          </a:p>
          <a:p>
            <a:pPr lvl="1"/>
            <a:r>
              <a:rPr lang="en-IN" sz="1600" dirty="0" err="1" smtClean="0"/>
              <a:t>Simba</a:t>
            </a:r>
            <a:r>
              <a:rPr lang="en-IN" sz="1600" dirty="0" smtClean="0"/>
              <a:t> 260 series-1TH drilling - Large area - Length </a:t>
            </a:r>
            <a:r>
              <a:rPr lang="en-IN" sz="1600" dirty="0" err="1" smtClean="0"/>
              <a:t>upto</a:t>
            </a:r>
            <a:r>
              <a:rPr lang="en-IN" sz="1600" dirty="0" smtClean="0"/>
              <a:t> 130m - Fully automatic</a:t>
            </a:r>
            <a:endParaRPr lang="en-SG" sz="1600" dirty="0" smtClean="0"/>
          </a:p>
          <a:p>
            <a:pPr lvl="1">
              <a:buNone/>
            </a:pPr>
            <a:r>
              <a:rPr lang="en-IN" sz="1600" dirty="0" smtClean="0"/>
              <a:t> </a:t>
            </a:r>
            <a:endParaRPr lang="en-SG" sz="1600" dirty="0" smtClean="0"/>
          </a:p>
          <a:p>
            <a:r>
              <a:rPr lang="en-IN" sz="1800" b="1" dirty="0" smtClean="0"/>
              <a:t>ROCK BOLTING</a:t>
            </a:r>
            <a:endParaRPr lang="en-SG" sz="1800" dirty="0" smtClean="0"/>
          </a:p>
          <a:p>
            <a:pPr>
              <a:buNone/>
            </a:pPr>
            <a:r>
              <a:rPr lang="en-IN" sz="1800" dirty="0" smtClean="0"/>
              <a:t>	BOLTEC SERIES  -remote controlled</a:t>
            </a:r>
            <a:endParaRPr lang="en-SG" sz="1800" dirty="0" smtClean="0"/>
          </a:p>
          <a:p>
            <a:pPr>
              <a:buNone/>
            </a:pPr>
            <a:r>
              <a:rPr lang="en-IN" sz="1800" dirty="0" smtClean="0"/>
              <a:t>                                   -Fully mechanized</a:t>
            </a:r>
            <a:endParaRPr lang="en-SG" sz="1800" dirty="0" smtClean="0"/>
          </a:p>
          <a:p>
            <a:pPr>
              <a:buNone/>
            </a:pPr>
            <a:r>
              <a:rPr lang="en-IN" sz="1800" dirty="0" smtClean="0"/>
              <a:t>                                   -Reinstallations  (mechanical / cement / resin)</a:t>
            </a:r>
            <a:endParaRPr lang="en-SG" sz="1800" dirty="0" smtClean="0"/>
          </a:p>
          <a:p>
            <a:pPr>
              <a:buNone/>
            </a:pPr>
            <a:r>
              <a:rPr lang="en-IN" sz="1800" dirty="0" smtClean="0"/>
              <a:t>                                   -Swelling for instant rock reinforcement (atlas </a:t>
            </a:r>
            <a:r>
              <a:rPr lang="en-IN" sz="1800" dirty="0" err="1" smtClean="0"/>
              <a:t>copco</a:t>
            </a:r>
            <a:r>
              <a:rPr lang="en-IN" sz="1800" dirty="0" smtClean="0"/>
              <a:t>)</a:t>
            </a:r>
            <a:endParaRPr lang="en-SG" sz="1800" dirty="0" smtClean="0"/>
          </a:p>
          <a:p>
            <a:endParaRPr lang="en-SG" sz="1800" dirty="0" smtClean="0"/>
          </a:p>
          <a:p>
            <a:endParaRPr lang="en-SG"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smtClean="0"/>
              <a:t>EQUIPMENTS  FOR VARIOUS PUPOSES IN TUNNELING</a:t>
            </a:r>
            <a:endParaRPr lang="en-SG" sz="2400"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buNone/>
            </a:pPr>
            <a:r>
              <a:rPr lang="en-IN" sz="1800" b="1" dirty="0" smtClean="0"/>
              <a:t>RAIL BOUND JUMBOS</a:t>
            </a:r>
            <a:endParaRPr lang="en-IN" sz="1800" dirty="0" smtClean="0"/>
          </a:p>
          <a:p>
            <a:pPr lvl="1"/>
            <a:r>
              <a:rPr lang="en-IN" sz="1600" dirty="0" smtClean="0"/>
              <a:t>Rock drill 		- hydraulic or pneumatic</a:t>
            </a:r>
            <a:endParaRPr lang="en-SG" sz="1600" dirty="0" smtClean="0"/>
          </a:p>
          <a:p>
            <a:pPr lvl="1"/>
            <a:r>
              <a:rPr lang="en-IN" sz="1600" dirty="0" smtClean="0"/>
              <a:t>Area 		- 6-45 m</a:t>
            </a:r>
            <a:r>
              <a:rPr lang="en-IN" sz="1600" baseline="30000" dirty="0" smtClean="0"/>
              <a:t>2</a:t>
            </a:r>
            <a:endParaRPr lang="en-SG" sz="1600" dirty="0" smtClean="0"/>
          </a:p>
          <a:p>
            <a:pPr lvl="1"/>
            <a:r>
              <a:rPr lang="en-IN" sz="1600" dirty="0" smtClean="0"/>
              <a:t>Track gauge   	- 600/750/900 mm</a:t>
            </a:r>
            <a:endParaRPr lang="en-SG" sz="1600" dirty="0" smtClean="0"/>
          </a:p>
          <a:p>
            <a:pPr lvl="1"/>
            <a:r>
              <a:rPr lang="en-IN" sz="1600" dirty="0" smtClean="0"/>
              <a:t>No. Of booms 	- 1-2 </a:t>
            </a:r>
            <a:r>
              <a:rPr lang="en-IN" sz="1600" dirty="0" err="1" smtClean="0"/>
              <a:t>nos</a:t>
            </a:r>
            <a:endParaRPr lang="en-SG" sz="1600" dirty="0" smtClean="0"/>
          </a:p>
          <a:p>
            <a:pPr lvl="1"/>
            <a:r>
              <a:rPr lang="en-IN" sz="1600" dirty="0" smtClean="0"/>
              <a:t>Hole disc		- 35-64 mm</a:t>
            </a:r>
            <a:endParaRPr lang="en-SG" sz="1600" dirty="0" smtClean="0"/>
          </a:p>
          <a:p>
            <a:pPr lvl="1"/>
            <a:r>
              <a:rPr lang="en-IN" sz="1600" dirty="0" smtClean="0"/>
              <a:t>Hole depth		- 1.7-5.88m</a:t>
            </a:r>
            <a:endParaRPr lang="en-SG" sz="1600" dirty="0" smtClean="0"/>
          </a:p>
          <a:p>
            <a:pPr lvl="1"/>
            <a:r>
              <a:rPr lang="en-IN" sz="1600" dirty="0" smtClean="0"/>
              <a:t>Machine weight	- 6-12 ton</a:t>
            </a:r>
            <a:endParaRPr lang="en-SG" sz="1600" dirty="0" smtClean="0"/>
          </a:p>
          <a:p>
            <a:pPr>
              <a:buNone/>
            </a:pPr>
            <a:r>
              <a:rPr lang="en-IN" sz="1800" b="1" dirty="0" smtClean="0"/>
              <a:t>ROCK BOLTERS</a:t>
            </a:r>
            <a:endParaRPr lang="en-SG" sz="1800" dirty="0" smtClean="0"/>
          </a:p>
          <a:p>
            <a:pPr>
              <a:buNone/>
            </a:pPr>
            <a:r>
              <a:rPr lang="en-IN" sz="1800" dirty="0" smtClean="0"/>
              <a:t>BBD41W  or  FALSON</a:t>
            </a:r>
            <a:endParaRPr lang="en-SG" sz="1800" dirty="0" smtClean="0"/>
          </a:p>
          <a:p>
            <a:pPr lvl="1"/>
            <a:r>
              <a:rPr lang="en-IN" sz="1600" dirty="0" smtClean="0"/>
              <a:t>Length of drill steel	 	- 600/800 mm</a:t>
            </a:r>
            <a:endParaRPr lang="en-SG" sz="1600" dirty="0" smtClean="0"/>
          </a:p>
          <a:p>
            <a:pPr lvl="1"/>
            <a:r>
              <a:rPr lang="en-IN" sz="1600" dirty="0" smtClean="0"/>
              <a:t>Working pressure 	 	- 4-6 bar</a:t>
            </a:r>
            <a:endParaRPr lang="en-SG" sz="1600" dirty="0" smtClean="0"/>
          </a:p>
          <a:p>
            <a:pPr lvl="1"/>
            <a:r>
              <a:rPr lang="en-IN" sz="1600" dirty="0" smtClean="0"/>
              <a:t>Stroke length		- 45mm</a:t>
            </a:r>
            <a:endParaRPr lang="en-SG" sz="1600" dirty="0" smtClean="0"/>
          </a:p>
          <a:p>
            <a:pPr lvl="1"/>
            <a:r>
              <a:rPr lang="en-IN" sz="1600" dirty="0" smtClean="0"/>
              <a:t>Weight			- 39-40kg</a:t>
            </a:r>
            <a:endParaRPr lang="en-SG" sz="1600" dirty="0" smtClean="0"/>
          </a:p>
          <a:p>
            <a:pPr lvl="1"/>
            <a:r>
              <a:rPr lang="en-IN" sz="1600" dirty="0" smtClean="0"/>
              <a:t>Air consumed		- 75 l/s </a:t>
            </a:r>
            <a:endParaRPr lang="en-SG" sz="1600" dirty="0" smtClean="0"/>
          </a:p>
          <a:p>
            <a:pPr lvl="1"/>
            <a:r>
              <a:rPr lang="en-IN" sz="1600" dirty="0" smtClean="0"/>
              <a:t>Penetration rate	 	- 4 bar-350mm /min    </a:t>
            </a:r>
            <a:endParaRPr lang="en-SG" sz="1600" dirty="0" smtClean="0"/>
          </a:p>
          <a:p>
            <a:pPr lvl="1">
              <a:buNone/>
            </a:pPr>
            <a:r>
              <a:rPr lang="en-IN" sz="1600" dirty="0" smtClean="0"/>
              <a:t>    ( e.g. Swedish granite with 33 mm bolt)      6 bar -600mm/min</a:t>
            </a:r>
            <a:endParaRPr lang="en-SG" sz="1600" dirty="0" smtClean="0"/>
          </a:p>
          <a:p>
            <a:pPr lvl="1">
              <a:buNone/>
            </a:pPr>
            <a:r>
              <a:rPr lang="en-IN" sz="1600" dirty="0" smtClean="0"/>
              <a:t> </a:t>
            </a:r>
            <a:endParaRPr lang="en-SG" sz="1600" dirty="0" smtClean="0"/>
          </a:p>
          <a:p>
            <a:endParaRPr lang="en-SG"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381000" y="2895600"/>
            <a:ext cx="7848600" cy="3733800"/>
          </a:xfrm>
        </p:spPr>
        <p:txBody>
          <a:bodyPr>
            <a:normAutofit/>
          </a:bodyPr>
          <a:lstStyle/>
          <a:p>
            <a:r>
              <a:rPr lang="en-IN" sz="1800" b="1" dirty="0" smtClean="0"/>
              <a:t>FULLY MECHANIZED BOLTER</a:t>
            </a:r>
          </a:p>
          <a:p>
            <a:r>
              <a:rPr lang="en-IN" sz="1800" dirty="0" smtClean="0"/>
              <a:t>BOLTER RIGS</a:t>
            </a:r>
            <a:endParaRPr lang="en-SG" sz="1800" dirty="0" smtClean="0"/>
          </a:p>
          <a:p>
            <a:r>
              <a:rPr lang="en-IN" sz="1800" dirty="0" smtClean="0"/>
              <a:t>- rubber whacked </a:t>
            </a:r>
            <a:endParaRPr lang="en-SG" sz="1800" dirty="0" smtClean="0"/>
          </a:p>
          <a:p>
            <a:r>
              <a:rPr lang="en-IN" sz="1800" dirty="0" smtClean="0"/>
              <a:t>- diesel trammed</a:t>
            </a:r>
            <a:endParaRPr lang="en-SG" sz="1800" dirty="0" smtClean="0"/>
          </a:p>
          <a:p>
            <a:r>
              <a:rPr lang="en-IN" sz="1800" dirty="0" smtClean="0"/>
              <a:t>- Like boomer series</a:t>
            </a:r>
            <a:endParaRPr lang="en-SG" sz="1800" dirty="0" smtClean="0"/>
          </a:p>
          <a:p>
            <a:pPr lvl="1">
              <a:buFont typeface="Arial" pitchFamily="34" charset="0"/>
              <a:buChar char="•"/>
            </a:pPr>
            <a:r>
              <a:rPr lang="en-IN" sz="1600" dirty="0" smtClean="0"/>
              <a:t>Bolt type 	  -swelling | mechanically anchored | grounded | split set</a:t>
            </a:r>
            <a:endParaRPr lang="en-SG" sz="1600" dirty="0" smtClean="0"/>
          </a:p>
          <a:p>
            <a:pPr lvl="1">
              <a:buFont typeface="Arial" pitchFamily="34" charset="0"/>
              <a:buChar char="•"/>
            </a:pPr>
            <a:r>
              <a:rPr lang="en-IN" sz="1600" dirty="0" smtClean="0"/>
              <a:t>Bolt length	  -1.5- 5.0m</a:t>
            </a:r>
            <a:endParaRPr lang="en-SG" sz="1600" dirty="0" smtClean="0"/>
          </a:p>
          <a:p>
            <a:pPr lvl="1">
              <a:buFont typeface="Arial" pitchFamily="34" charset="0"/>
              <a:buChar char="•"/>
            </a:pPr>
            <a:r>
              <a:rPr lang="en-IN" sz="1600" dirty="0" smtClean="0"/>
              <a:t>Tunnel height	  -3-11m</a:t>
            </a:r>
            <a:endParaRPr lang="en-SG" sz="1600" dirty="0" smtClean="0"/>
          </a:p>
          <a:p>
            <a:pPr lvl="1">
              <a:buFont typeface="Arial" pitchFamily="34" charset="0"/>
              <a:buChar char="•"/>
            </a:pPr>
            <a:r>
              <a:rPr lang="en-IN" sz="1600" dirty="0" smtClean="0"/>
              <a:t>Machine weight  -9.8- 22tons</a:t>
            </a:r>
            <a:endParaRPr lang="en-SG" sz="1600" dirty="0" smtClean="0"/>
          </a:p>
          <a:p>
            <a:endParaRPr lang="en-SG" dirty="0"/>
          </a:p>
        </p:txBody>
      </p:sp>
      <p:pic>
        <p:nvPicPr>
          <p:cNvPr id="7" name="Content Placeholder 6"/>
          <p:cNvPicPr>
            <a:picLocks noGrp="1"/>
          </p:cNvPicPr>
          <p:nvPr>
            <p:ph idx="1"/>
          </p:nvPr>
        </p:nvPicPr>
        <p:blipFill>
          <a:blip r:embed="rId2"/>
          <a:srcRect/>
          <a:stretch>
            <a:fillRect/>
          </a:stretch>
        </p:blipFill>
        <p:spPr bwMode="auto">
          <a:xfrm>
            <a:off x="533400" y="533400"/>
            <a:ext cx="8077200" cy="2209800"/>
          </a:xfrm>
          <a:prstGeom prst="rect">
            <a:avLst/>
          </a:prstGeom>
          <a:noFill/>
          <a:ln w="9525">
            <a:noFill/>
            <a:miter lim="800000"/>
            <a:headEnd/>
            <a:tailEnd/>
          </a:ln>
        </p:spPr>
      </p:pic>
      <p:sp>
        <p:nvSpPr>
          <p:cNvPr id="5" name="Title 1"/>
          <p:cNvSpPr>
            <a:spLocks noGrp="1"/>
          </p:cNvSpPr>
          <p:nvPr>
            <p:ph type="title"/>
          </p:nvPr>
        </p:nvSpPr>
        <p:spPr>
          <a:xfrm>
            <a:off x="457200" y="0"/>
            <a:ext cx="8229600" cy="457200"/>
          </a:xfrm>
        </p:spPr>
        <p:txBody>
          <a:bodyPr>
            <a:normAutofit/>
          </a:bodyPr>
          <a:lstStyle/>
          <a:p>
            <a:pPr algn="ctr"/>
            <a:r>
              <a:rPr lang="en-US" sz="2400" b="1" dirty="0" smtClean="0"/>
              <a:t>EQUIPMENTS  FOR VARIOUS PUPOSES IN TUNNELING</a:t>
            </a:r>
            <a:endParaRPr lang="en-SG"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l="25466" t="42870" r="25342" b="23739"/>
          <a:stretch>
            <a:fillRect/>
          </a:stretch>
        </p:blipFill>
        <p:spPr bwMode="auto">
          <a:xfrm>
            <a:off x="152400" y="304800"/>
            <a:ext cx="87630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693"/>
            <a:ext cx="8229600" cy="563562"/>
          </a:xfrm>
        </p:spPr>
        <p:txBody>
          <a:bodyPr>
            <a:normAutofit/>
          </a:bodyPr>
          <a:lstStyle/>
          <a:p>
            <a:r>
              <a:rPr lang="en-IN" sz="2400" b="1" u="sng" dirty="0" smtClean="0"/>
              <a:t>ATLAS COPCO MINING EQUIPMENT </a:t>
            </a:r>
            <a:endParaRPr lang="en-SG" sz="2400" dirty="0"/>
          </a:p>
        </p:txBody>
      </p:sp>
      <p:sp>
        <p:nvSpPr>
          <p:cNvPr id="3" name="Content Placeholder 2"/>
          <p:cNvSpPr>
            <a:spLocks noGrp="1"/>
          </p:cNvSpPr>
          <p:nvPr>
            <p:ph idx="1"/>
          </p:nvPr>
        </p:nvSpPr>
        <p:spPr>
          <a:xfrm>
            <a:off x="457200" y="609600"/>
            <a:ext cx="8305800" cy="6019800"/>
          </a:xfrm>
        </p:spPr>
        <p:txBody>
          <a:bodyPr>
            <a:noAutofit/>
          </a:bodyPr>
          <a:lstStyle/>
          <a:p>
            <a:r>
              <a:rPr lang="en-IN" sz="1800" b="1" dirty="0" smtClean="0"/>
              <a:t>DRILLING</a:t>
            </a:r>
            <a:endParaRPr lang="en-SG" sz="1800" dirty="0" smtClean="0"/>
          </a:p>
          <a:p>
            <a:pPr lvl="1">
              <a:buNone/>
            </a:pPr>
            <a:r>
              <a:rPr lang="en-IN" sz="1600" dirty="0" smtClean="0"/>
              <a:t>1) Drill steel &amp; drill bits</a:t>
            </a:r>
            <a:endParaRPr lang="en-SG" sz="1600" dirty="0" smtClean="0"/>
          </a:p>
          <a:p>
            <a:pPr lvl="1">
              <a:buNone/>
            </a:pPr>
            <a:r>
              <a:rPr lang="en-IN" sz="1600" dirty="0" smtClean="0"/>
              <a:t>2) Hand held rock  drills(pusher leg mounted)</a:t>
            </a:r>
            <a:endParaRPr lang="en-SG" sz="1600" dirty="0" smtClean="0"/>
          </a:p>
          <a:p>
            <a:pPr lvl="1">
              <a:buNone/>
            </a:pPr>
            <a:r>
              <a:rPr lang="en-IN" sz="1600" dirty="0" smtClean="0"/>
              <a:t>3)   Drifter rock drills (hydraulic &amp; pneumatic)</a:t>
            </a:r>
            <a:endParaRPr lang="en-SG" sz="1600" dirty="0" smtClean="0"/>
          </a:p>
          <a:p>
            <a:pPr lvl="1">
              <a:buNone/>
            </a:pPr>
            <a:r>
              <a:rPr lang="en-IN" sz="1600" dirty="0" smtClean="0"/>
              <a:t>4) Long hole rock drills (hydraulic &amp; pneumatic)</a:t>
            </a:r>
            <a:endParaRPr lang="en-SG" sz="1600" dirty="0" smtClean="0"/>
          </a:p>
          <a:p>
            <a:pPr marL="914400" lvl="1" indent="-514350">
              <a:buNone/>
            </a:pPr>
            <a:r>
              <a:rPr lang="en-IN" sz="1600" dirty="0" smtClean="0"/>
              <a:t> 5)  Down - the - hole drills</a:t>
            </a:r>
            <a:endParaRPr lang="en-SG" sz="1600" dirty="0" smtClean="0"/>
          </a:p>
          <a:p>
            <a:pPr marL="914400" lvl="1" indent="-514350">
              <a:buNone/>
            </a:pPr>
            <a:r>
              <a:rPr lang="en-IN" sz="1600" dirty="0" smtClean="0"/>
              <a:t> 6)  Production drill rigs [fan drill( SLC) / ring(SLG) / bar and arm rigs (SLS)]</a:t>
            </a:r>
            <a:endParaRPr lang="en-SG" sz="1600" dirty="0" smtClean="0"/>
          </a:p>
          <a:p>
            <a:pPr lvl="1">
              <a:buNone/>
            </a:pPr>
            <a:r>
              <a:rPr lang="en-IN" sz="1600" dirty="0" smtClean="0"/>
              <a:t>7)   Drifting jumbos [Rail bound / Rubber </a:t>
            </a:r>
            <a:r>
              <a:rPr lang="en-IN" sz="1600" dirty="0" err="1" smtClean="0"/>
              <a:t>tyred</a:t>
            </a:r>
            <a:r>
              <a:rPr lang="en-IN" sz="1600" dirty="0" smtClean="0"/>
              <a:t> (air driven) / Rubber </a:t>
            </a:r>
            <a:r>
              <a:rPr lang="en-IN" sz="1600" dirty="0" err="1" smtClean="0"/>
              <a:t>tyred</a:t>
            </a:r>
            <a:r>
              <a:rPr lang="en-IN" sz="1600" dirty="0" smtClean="0"/>
              <a:t>(diesel)]</a:t>
            </a:r>
            <a:endParaRPr lang="en-SG" sz="1600" dirty="0" smtClean="0"/>
          </a:p>
          <a:p>
            <a:r>
              <a:rPr lang="en-IN" sz="1800" b="1" dirty="0" smtClean="0"/>
              <a:t>LOADERS</a:t>
            </a:r>
            <a:endParaRPr lang="en-SG" sz="1800" dirty="0" smtClean="0"/>
          </a:p>
          <a:p>
            <a:pPr marL="914400" lvl="1" indent="-514350">
              <a:buNone/>
            </a:pPr>
            <a:r>
              <a:rPr lang="en-IN" sz="1600" dirty="0" smtClean="0"/>
              <a:t> 1) Overhead shovel – pneumatic / electric</a:t>
            </a:r>
            <a:endParaRPr lang="en-SG" sz="1600" dirty="0" smtClean="0"/>
          </a:p>
          <a:p>
            <a:pPr lvl="1">
              <a:buNone/>
            </a:pPr>
            <a:r>
              <a:rPr lang="en-IN" sz="1600" dirty="0" smtClean="0"/>
              <a:t>2) Rubber </a:t>
            </a:r>
            <a:r>
              <a:rPr lang="en-IN" sz="1600" dirty="0" err="1" smtClean="0"/>
              <a:t>tyred</a:t>
            </a:r>
            <a:r>
              <a:rPr lang="en-IN" sz="1600" dirty="0" smtClean="0"/>
              <a:t>  -  pneumatic</a:t>
            </a:r>
            <a:endParaRPr lang="en-SG" sz="1600" dirty="0" smtClean="0"/>
          </a:p>
          <a:p>
            <a:pPr lvl="1">
              <a:buNone/>
            </a:pPr>
            <a:r>
              <a:rPr lang="en-IN" sz="1600" dirty="0" smtClean="0"/>
              <a:t>3) Digging arm loaders</a:t>
            </a:r>
            <a:endParaRPr lang="en-SG" sz="1600" dirty="0" smtClean="0"/>
          </a:p>
          <a:p>
            <a:pPr lvl="1">
              <a:buNone/>
            </a:pPr>
            <a:r>
              <a:rPr lang="en-IN" sz="1600" dirty="0" smtClean="0"/>
              <a:t>      	-Rail</a:t>
            </a:r>
            <a:endParaRPr lang="en-SG" sz="1600" dirty="0" smtClean="0"/>
          </a:p>
          <a:p>
            <a:pPr lvl="1">
              <a:buNone/>
            </a:pPr>
            <a:r>
              <a:rPr lang="en-IN" sz="1600" dirty="0" smtClean="0"/>
              <a:t>      	-track (crawler)</a:t>
            </a:r>
            <a:endParaRPr lang="en-SG" sz="1600" dirty="0" smtClean="0"/>
          </a:p>
          <a:p>
            <a:pPr lvl="1">
              <a:buNone/>
            </a:pPr>
            <a:r>
              <a:rPr lang="en-IN" sz="1600" dirty="0" smtClean="0"/>
              <a:t>      	-rubber</a:t>
            </a:r>
            <a:endParaRPr lang="en-SG" sz="1600" dirty="0" smtClean="0"/>
          </a:p>
          <a:p>
            <a:r>
              <a:rPr lang="en-IN" sz="1800" b="1" dirty="0" smtClean="0"/>
              <a:t>LHD LOADERS</a:t>
            </a:r>
            <a:endParaRPr lang="en-SG" sz="1800" dirty="0" smtClean="0"/>
          </a:p>
          <a:p>
            <a:pPr lvl="1">
              <a:buNone/>
            </a:pPr>
            <a:r>
              <a:rPr lang="en-IN" sz="1600" dirty="0" smtClean="0"/>
              <a:t>1.LHD – double bucket – diesel</a:t>
            </a:r>
            <a:endParaRPr lang="en-SG" sz="1600" dirty="0" smtClean="0"/>
          </a:p>
          <a:p>
            <a:pPr lvl="1">
              <a:buNone/>
            </a:pPr>
            <a:r>
              <a:rPr lang="en-IN" sz="1600" dirty="0" smtClean="0"/>
              <a:t>2.Auto loader</a:t>
            </a:r>
            <a:endParaRPr lang="en-SG" sz="1600" dirty="0" smtClean="0"/>
          </a:p>
          <a:p>
            <a:pPr lvl="1">
              <a:buNone/>
            </a:pPr>
            <a:r>
              <a:rPr lang="en-IN" sz="1600" dirty="0" smtClean="0"/>
              <a:t>3.LHD – loaders – diesel | electric</a:t>
            </a:r>
            <a:endParaRPr lang="en-SG" sz="1600" dirty="0" smtClean="0"/>
          </a:p>
          <a:p>
            <a:endParaRPr lang="en-SG"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IN" sz="1800" b="1" dirty="0" smtClean="0"/>
              <a:t>TRANSPORT</a:t>
            </a:r>
            <a:endParaRPr lang="en-SG" sz="1800" dirty="0" smtClean="0"/>
          </a:p>
          <a:p>
            <a:pPr>
              <a:buNone/>
            </a:pPr>
            <a:r>
              <a:rPr lang="en-IN" sz="1800" dirty="0" smtClean="0"/>
              <a:t>	-Rail bound</a:t>
            </a:r>
            <a:endParaRPr lang="en-SG" sz="1800" dirty="0" smtClean="0"/>
          </a:p>
          <a:p>
            <a:pPr>
              <a:buNone/>
            </a:pPr>
            <a:r>
              <a:rPr lang="en-IN" sz="1800" dirty="0" smtClean="0"/>
              <a:t>	-dumper(diesel)</a:t>
            </a:r>
            <a:endParaRPr lang="en-SG" sz="1800" dirty="0" smtClean="0"/>
          </a:p>
          <a:p>
            <a:r>
              <a:rPr lang="en-IN" sz="1800" b="1" dirty="0" smtClean="0"/>
              <a:t>MISCELLANEOUS</a:t>
            </a:r>
            <a:endParaRPr lang="en-SG" sz="1800" dirty="0" smtClean="0"/>
          </a:p>
          <a:p>
            <a:pPr>
              <a:buNone/>
            </a:pPr>
            <a:r>
              <a:rPr lang="en-IN" sz="1800" dirty="0" smtClean="0"/>
              <a:t>	-pneumatic winches</a:t>
            </a:r>
          </a:p>
          <a:p>
            <a:r>
              <a:rPr lang="en-IN" sz="1800" b="1" dirty="0" smtClean="0"/>
              <a:t>DRILLING MACHINES</a:t>
            </a:r>
          </a:p>
          <a:p>
            <a:pPr lvl="1">
              <a:buNone/>
            </a:pPr>
            <a:r>
              <a:rPr lang="en-IN" sz="1600" dirty="0" smtClean="0"/>
              <a:t>MAIN TYPES</a:t>
            </a:r>
            <a:endParaRPr lang="en-SG" sz="1600" dirty="0" smtClean="0"/>
          </a:p>
          <a:p>
            <a:pPr lvl="1">
              <a:buNone/>
            </a:pPr>
            <a:r>
              <a:rPr lang="en-IN" sz="1600" dirty="0" smtClean="0"/>
              <a:t>	1.Handheld rock drill</a:t>
            </a:r>
            <a:endParaRPr lang="en-SG" sz="1600" dirty="0" smtClean="0"/>
          </a:p>
          <a:p>
            <a:pPr lvl="1">
              <a:buNone/>
            </a:pPr>
            <a:r>
              <a:rPr lang="en-IN" sz="1600" dirty="0" smtClean="0"/>
              <a:t>		-versatility</a:t>
            </a:r>
            <a:endParaRPr lang="en-SG" sz="1600" dirty="0" smtClean="0"/>
          </a:p>
          <a:p>
            <a:pPr lvl="1">
              <a:buNone/>
            </a:pPr>
            <a:r>
              <a:rPr lang="en-IN" sz="1600" dirty="0" smtClean="0"/>
              <a:t>		-low weight</a:t>
            </a:r>
            <a:endParaRPr lang="en-SG" sz="1600" dirty="0" smtClean="0"/>
          </a:p>
          <a:p>
            <a:pPr lvl="1">
              <a:buNone/>
            </a:pPr>
            <a:r>
              <a:rPr lang="en-IN" sz="1600" dirty="0" smtClean="0"/>
              <a:t>		-Flexibility (small &amp; large openings)</a:t>
            </a:r>
            <a:endParaRPr lang="en-SG" sz="1600" dirty="0" smtClean="0"/>
          </a:p>
          <a:p>
            <a:pPr lvl="1">
              <a:buNone/>
            </a:pPr>
            <a:r>
              <a:rPr lang="en-IN" sz="1600" dirty="0" smtClean="0"/>
              <a:t>	2.MECHANIZED DRIFTING JUMBOS</a:t>
            </a:r>
            <a:endParaRPr lang="en-SG" sz="1600" dirty="0" smtClean="0"/>
          </a:p>
          <a:p>
            <a:pPr lvl="1">
              <a:buNone/>
            </a:pPr>
            <a:r>
              <a:rPr lang="en-IN" sz="1600" dirty="0" smtClean="0"/>
              <a:t>		-Rail</a:t>
            </a:r>
            <a:endParaRPr lang="en-SG" sz="1600" dirty="0" smtClean="0"/>
          </a:p>
          <a:p>
            <a:pPr lvl="1">
              <a:buNone/>
            </a:pPr>
            <a:r>
              <a:rPr lang="en-IN" sz="1600" dirty="0" smtClean="0"/>
              <a:t>		-crawler</a:t>
            </a:r>
            <a:endParaRPr lang="en-SG" sz="1600" dirty="0" smtClean="0"/>
          </a:p>
          <a:p>
            <a:pPr lvl="1">
              <a:buNone/>
            </a:pPr>
            <a:r>
              <a:rPr lang="en-IN" sz="1600" dirty="0" smtClean="0"/>
              <a:t>		-tyre(diesel)</a:t>
            </a:r>
            <a:endParaRPr lang="en-SG" sz="1600" dirty="0" smtClean="0"/>
          </a:p>
          <a:p>
            <a:pPr lvl="1">
              <a:buNone/>
            </a:pPr>
            <a:r>
              <a:rPr lang="en-IN" sz="1600" dirty="0" smtClean="0"/>
              <a:t>	3.PRODUCTION DRILL RIGS</a:t>
            </a:r>
            <a:endParaRPr lang="en-SG" sz="1600" dirty="0" smtClean="0"/>
          </a:p>
          <a:p>
            <a:pPr lvl="1">
              <a:buNone/>
            </a:pPr>
            <a:r>
              <a:rPr lang="en-IN" sz="1600" dirty="0" smtClean="0"/>
              <a:t>		-Long hole drilling, SLS, VRS, SLC</a:t>
            </a:r>
            <a:endParaRPr lang="en-SG" sz="1600" dirty="0" smtClean="0"/>
          </a:p>
          <a:p>
            <a:pPr>
              <a:buNone/>
            </a:pPr>
            <a:endParaRPr lang="en-SG" sz="1800" dirty="0" smtClean="0"/>
          </a:p>
          <a:p>
            <a:endParaRPr lang="en-SG" sz="1800" dirty="0"/>
          </a:p>
        </p:txBody>
      </p:sp>
      <p:sp>
        <p:nvSpPr>
          <p:cNvPr id="4" name="Title 1"/>
          <p:cNvSpPr>
            <a:spLocks noGrp="1"/>
          </p:cNvSpPr>
          <p:nvPr>
            <p:ph type="title"/>
          </p:nvPr>
        </p:nvSpPr>
        <p:spPr>
          <a:xfrm>
            <a:off x="457200" y="65630"/>
            <a:ext cx="8229600" cy="487362"/>
          </a:xfrm>
        </p:spPr>
        <p:txBody>
          <a:bodyPr>
            <a:normAutofit/>
          </a:bodyPr>
          <a:lstStyle/>
          <a:p>
            <a:r>
              <a:rPr lang="en-IN" sz="2400" b="1" u="sng" dirty="0" smtClean="0"/>
              <a:t>ATLAS COPCO MINING EQUIPMENT </a:t>
            </a:r>
            <a:endParaRPr lang="en-SG"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Autofit/>
          </a:bodyPr>
          <a:lstStyle/>
          <a:p>
            <a:pPr lvl="0">
              <a:buNone/>
            </a:pPr>
            <a:r>
              <a:rPr lang="en-IN" sz="1800" b="1" u="sng" dirty="0" smtClean="0"/>
              <a:t>CRAM   -  WOMBAT  ROOF BOLTER (Australia)</a:t>
            </a:r>
            <a:endParaRPr lang="en-IN" sz="1800" dirty="0" smtClean="0"/>
          </a:p>
          <a:p>
            <a:pPr lvl="0"/>
            <a:r>
              <a:rPr lang="en-IN" sz="1600" dirty="0" smtClean="0"/>
              <a:t>High speed drilling</a:t>
            </a:r>
            <a:endParaRPr lang="en-SG" sz="1600" dirty="0" smtClean="0"/>
          </a:p>
          <a:p>
            <a:pPr lvl="0"/>
            <a:r>
              <a:rPr lang="en-IN" sz="1600" dirty="0" smtClean="0"/>
              <a:t>Light weight</a:t>
            </a:r>
            <a:endParaRPr lang="en-SG" sz="1600" dirty="0" smtClean="0"/>
          </a:p>
          <a:p>
            <a:pPr lvl="0"/>
            <a:r>
              <a:rPr lang="en-IN" sz="1600" dirty="0" smtClean="0"/>
              <a:t>Balanced for case of handling</a:t>
            </a:r>
            <a:endParaRPr lang="en-SG" sz="1600" dirty="0" smtClean="0"/>
          </a:p>
          <a:p>
            <a:pPr lvl="0"/>
            <a:r>
              <a:rPr lang="en-IN" sz="1600" dirty="0" smtClean="0"/>
              <a:t>High strength, light weight, high thrust telescopic legs</a:t>
            </a:r>
            <a:endParaRPr lang="en-SG" sz="1600" dirty="0" smtClean="0"/>
          </a:p>
          <a:p>
            <a:pPr lvl="0"/>
            <a:r>
              <a:rPr lang="en-IN" sz="1600" dirty="0" smtClean="0"/>
              <a:t>Tough light weight moulded motor casing and drive head</a:t>
            </a:r>
          </a:p>
          <a:p>
            <a:pPr lvl="0">
              <a:buNone/>
            </a:pPr>
            <a:r>
              <a:rPr lang="en-IN" sz="1800" b="1" u="sng" dirty="0" smtClean="0"/>
              <a:t>KING COBRA  CONVERSION KIT</a:t>
            </a:r>
            <a:r>
              <a:rPr lang="en-IN" sz="1800" b="1" dirty="0" smtClean="0"/>
              <a:t>  (DEEWELD LTD. CHESTER)</a:t>
            </a:r>
          </a:p>
          <a:p>
            <a:pPr>
              <a:buNone/>
            </a:pPr>
            <a:r>
              <a:rPr lang="en-IN" sz="1600" dirty="0" smtClean="0"/>
              <a:t>Stages - 2,3or4 stage ILC leg&amp; adapter head piece</a:t>
            </a:r>
            <a:endParaRPr lang="en-SG" sz="1600" dirty="0" smtClean="0"/>
          </a:p>
          <a:p>
            <a:pPr lvl="0"/>
            <a:r>
              <a:rPr lang="en-IN" sz="1600" dirty="0" smtClean="0"/>
              <a:t>light weight – 33.5- 40 </a:t>
            </a:r>
            <a:r>
              <a:rPr lang="en-IN" sz="1600" dirty="0" err="1" smtClean="0"/>
              <a:t>kgs</a:t>
            </a:r>
            <a:r>
              <a:rPr lang="en-IN" sz="1600" dirty="0" smtClean="0"/>
              <a:t> (compact)</a:t>
            </a:r>
            <a:endParaRPr lang="en-SG" sz="1600" dirty="0" smtClean="0"/>
          </a:p>
          <a:p>
            <a:pPr lvl="0"/>
            <a:r>
              <a:rPr lang="en-IN" sz="1600" dirty="0" smtClean="0"/>
              <a:t>No shock loads </a:t>
            </a:r>
            <a:endParaRPr lang="en-SG" sz="1600" dirty="0" smtClean="0"/>
          </a:p>
          <a:p>
            <a:pPr lvl="0"/>
            <a:r>
              <a:rPr lang="en-IN" sz="1600" dirty="0" smtClean="0"/>
              <a:t>No hidden fractures</a:t>
            </a:r>
            <a:endParaRPr lang="en-SG" sz="1600" dirty="0" smtClean="0"/>
          </a:p>
          <a:p>
            <a:pPr lvl="0"/>
            <a:r>
              <a:rPr lang="en-IN" sz="1600" dirty="0" smtClean="0"/>
              <a:t>Leg expands from top /  longer leg &amp; seal life</a:t>
            </a:r>
            <a:endParaRPr lang="en-SG" sz="1600" dirty="0" smtClean="0"/>
          </a:p>
          <a:p>
            <a:pPr lvl="0"/>
            <a:r>
              <a:rPr lang="en-IN" sz="1600" dirty="0" smtClean="0"/>
              <a:t>stronger head piece</a:t>
            </a:r>
            <a:endParaRPr lang="en-SG" sz="1600" dirty="0" smtClean="0"/>
          </a:p>
          <a:p>
            <a:pPr lvl="0"/>
            <a:r>
              <a:rPr lang="en-IN" sz="1600" dirty="0" smtClean="0"/>
              <a:t>Increased  thrust</a:t>
            </a:r>
            <a:endParaRPr lang="en-SG" sz="1600" dirty="0" smtClean="0"/>
          </a:p>
          <a:p>
            <a:pPr lvl="0"/>
            <a:r>
              <a:rPr lang="en-IN" sz="1600" dirty="0" smtClean="0"/>
              <a:t>Improved balance</a:t>
            </a:r>
            <a:endParaRPr lang="en-SG" sz="1600" dirty="0" smtClean="0"/>
          </a:p>
          <a:p>
            <a:pPr lvl="0"/>
            <a:r>
              <a:rPr lang="en-IN" sz="1600" dirty="0" smtClean="0"/>
              <a:t>HEIGHT- 1-4M</a:t>
            </a:r>
            <a:endParaRPr lang="en-SG" sz="1600" dirty="0" smtClean="0"/>
          </a:p>
          <a:p>
            <a:pPr lvl="0"/>
            <a:r>
              <a:rPr lang="en-IN" sz="1600" dirty="0" smtClean="0"/>
              <a:t>Low maintenance</a:t>
            </a:r>
            <a:endParaRPr lang="en-SG" sz="1600" dirty="0" smtClean="0"/>
          </a:p>
          <a:p>
            <a:pPr lvl="0">
              <a:buNone/>
            </a:pPr>
            <a:endParaRPr lang="en-SG" sz="1800" dirty="0" smtClean="0"/>
          </a:p>
          <a:p>
            <a:pPr>
              <a:buNone/>
            </a:pPr>
            <a:r>
              <a:rPr lang="en-IN" sz="1800" dirty="0" smtClean="0"/>
              <a:t> </a:t>
            </a:r>
            <a:endParaRPr lang="en-SG" sz="1800" dirty="0" smtClean="0"/>
          </a:p>
          <a:p>
            <a:endParaRPr lang="en-SG" sz="1800" dirty="0"/>
          </a:p>
        </p:txBody>
      </p:sp>
      <p:sp>
        <p:nvSpPr>
          <p:cNvPr id="4" name="Title 1"/>
          <p:cNvSpPr>
            <a:spLocks noGrp="1"/>
          </p:cNvSpPr>
          <p:nvPr>
            <p:ph type="title"/>
          </p:nvPr>
        </p:nvSpPr>
        <p:spPr>
          <a:xfrm>
            <a:off x="457200" y="104504"/>
            <a:ext cx="8229600" cy="487362"/>
          </a:xfrm>
        </p:spPr>
        <p:txBody>
          <a:bodyPr>
            <a:normAutofit/>
          </a:bodyPr>
          <a:lstStyle/>
          <a:p>
            <a:r>
              <a:rPr lang="en-IN" sz="2400" b="1" u="sng" dirty="0" smtClean="0"/>
              <a:t>MINING EQUIPMENTS </a:t>
            </a:r>
            <a:endParaRPr lang="en-SG"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IN" sz="1800" b="1" u="sng" dirty="0" smtClean="0">
                <a:solidFill>
                  <a:srgbClr val="FF0000"/>
                </a:solidFill>
              </a:rPr>
              <a:t>BOART</a:t>
            </a:r>
            <a:r>
              <a:rPr lang="en-IN" sz="1800" b="1" u="sng" dirty="0" smtClean="0"/>
              <a:t> DRILLING SYSTEM – HYDRAULIC ROCK DRILLS –HD SERIES</a:t>
            </a:r>
            <a:endParaRPr lang="en-IN" sz="1800" u="sng" dirty="0" smtClean="0"/>
          </a:p>
          <a:p>
            <a:pPr>
              <a:buNone/>
            </a:pPr>
            <a:r>
              <a:rPr lang="en-IN" sz="1600" u="sng" dirty="0" smtClean="0"/>
              <a:t>HD- 150</a:t>
            </a:r>
            <a:endParaRPr lang="en-SG" sz="1600" dirty="0" smtClean="0"/>
          </a:p>
          <a:p>
            <a:r>
              <a:rPr lang="en-IN" sz="1600" dirty="0" smtClean="0"/>
              <a:t>Percussion pressure	- 	170 bar ( max)</a:t>
            </a:r>
            <a:endParaRPr lang="en-SG" sz="1600" dirty="0" smtClean="0"/>
          </a:p>
          <a:p>
            <a:r>
              <a:rPr lang="en-IN" sz="1600" dirty="0" smtClean="0"/>
              <a:t>Rotary pressure		- 	140 bar( max)</a:t>
            </a:r>
            <a:endParaRPr lang="en-SG" sz="1600" dirty="0" smtClean="0"/>
          </a:p>
          <a:p>
            <a:r>
              <a:rPr lang="en-IN" sz="1600" dirty="0" smtClean="0"/>
              <a:t>Flushing pressure 	- 	10 bar ( max)</a:t>
            </a:r>
            <a:endParaRPr lang="en-SG" sz="1600" dirty="0" smtClean="0"/>
          </a:p>
          <a:p>
            <a:r>
              <a:rPr lang="en-IN" sz="1600" dirty="0" smtClean="0"/>
              <a:t>Rotation rate 		- 	0 – 550 rpm</a:t>
            </a:r>
            <a:endParaRPr lang="en-SG" sz="1600" dirty="0" smtClean="0"/>
          </a:p>
          <a:p>
            <a:r>
              <a:rPr lang="en-IN" sz="1600" dirty="0" smtClean="0"/>
              <a:t>Rotation torque		- 	425 nm</a:t>
            </a:r>
            <a:endParaRPr lang="en-SG" sz="1600" dirty="0" smtClean="0"/>
          </a:p>
          <a:p>
            <a:r>
              <a:rPr lang="en-IN" sz="1600" i="1" dirty="0" smtClean="0"/>
              <a:t>Air requirements  </a:t>
            </a:r>
            <a:endParaRPr lang="en-SG" sz="1600" dirty="0" smtClean="0"/>
          </a:p>
          <a:p>
            <a:pPr lvl="1"/>
            <a:r>
              <a:rPr lang="en-IN" sz="1600" dirty="0" smtClean="0"/>
              <a:t>Lubrication ( at 2-3 bar) 	2l/sec</a:t>
            </a:r>
            <a:endParaRPr lang="en-SG" sz="1600" dirty="0" smtClean="0"/>
          </a:p>
          <a:p>
            <a:pPr lvl="1"/>
            <a:r>
              <a:rPr lang="en-IN" sz="1600" dirty="0" smtClean="0"/>
              <a:t>Flushing   			80-120lit/ sec (depending on bit size)</a:t>
            </a:r>
            <a:endParaRPr lang="en-SG" sz="1600" dirty="0" smtClean="0"/>
          </a:p>
          <a:p>
            <a:endParaRPr lang="en-SG" sz="1800" dirty="0"/>
          </a:p>
        </p:txBody>
      </p:sp>
      <p:sp>
        <p:nvSpPr>
          <p:cNvPr id="4" name="Title 1"/>
          <p:cNvSpPr>
            <a:spLocks noGrp="1"/>
          </p:cNvSpPr>
          <p:nvPr>
            <p:ph type="title"/>
          </p:nvPr>
        </p:nvSpPr>
        <p:spPr>
          <a:xfrm>
            <a:off x="457200" y="104819"/>
            <a:ext cx="8229600" cy="487362"/>
          </a:xfrm>
        </p:spPr>
        <p:txBody>
          <a:bodyPr>
            <a:normAutofit/>
          </a:bodyPr>
          <a:lstStyle/>
          <a:p>
            <a:r>
              <a:rPr lang="en-IN" sz="2400" b="1" u="sng" dirty="0" smtClean="0"/>
              <a:t>MINING EQUIPMENTS </a:t>
            </a:r>
            <a:endParaRPr lang="en-SG"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DRILLING</a:t>
            </a:r>
            <a:endParaRPr lang="en-SG" dirty="0"/>
          </a:p>
        </p:txBody>
      </p:sp>
      <p:sp>
        <p:nvSpPr>
          <p:cNvPr id="3" name="Content Placeholder 2"/>
          <p:cNvSpPr>
            <a:spLocks noGrp="1"/>
          </p:cNvSpPr>
          <p:nvPr>
            <p:ph idx="1"/>
          </p:nvPr>
        </p:nvSpPr>
        <p:spPr/>
        <p:txBody>
          <a:bodyPr>
            <a:normAutofit fontScale="55000" lnSpcReduction="20000"/>
          </a:bodyPr>
          <a:lstStyle/>
          <a:p>
            <a:pPr marL="514350" lvl="0" indent="-514350">
              <a:buNone/>
            </a:pPr>
            <a:r>
              <a:rPr lang="en-IN" dirty="0" smtClean="0"/>
              <a:t>1)   Drilling singly or with a jumbo</a:t>
            </a:r>
            <a:endParaRPr lang="en-SG" dirty="0" smtClean="0"/>
          </a:p>
          <a:p>
            <a:pPr>
              <a:buNone/>
            </a:pPr>
            <a:r>
              <a:rPr lang="en-IN" dirty="0" smtClean="0"/>
              <a:t>		 Tunnelling services: </a:t>
            </a:r>
            <a:endParaRPr lang="en-SG" dirty="0" smtClean="0"/>
          </a:p>
          <a:p>
            <a:pPr>
              <a:buNone/>
            </a:pPr>
            <a:r>
              <a:rPr lang="en-IN" dirty="0" smtClean="0"/>
              <a:t>			1. water</a:t>
            </a:r>
            <a:endParaRPr lang="en-SG" dirty="0" smtClean="0"/>
          </a:p>
          <a:p>
            <a:pPr>
              <a:buNone/>
            </a:pPr>
            <a:r>
              <a:rPr lang="en-IN" dirty="0" smtClean="0"/>
              <a:t>	 		2. Compressed air</a:t>
            </a:r>
            <a:endParaRPr lang="en-SG" dirty="0" smtClean="0"/>
          </a:p>
          <a:p>
            <a:pPr>
              <a:buNone/>
            </a:pPr>
            <a:r>
              <a:rPr lang="en-IN" dirty="0" smtClean="0"/>
              <a:t>                                 	3. Ventilation ducking</a:t>
            </a:r>
            <a:endParaRPr lang="en-SG" dirty="0" smtClean="0"/>
          </a:p>
          <a:p>
            <a:pPr>
              <a:buNone/>
            </a:pPr>
            <a:r>
              <a:rPr lang="en-IN" dirty="0" smtClean="0"/>
              <a:t>                                   4. Power cables</a:t>
            </a:r>
            <a:endParaRPr lang="en-SG" dirty="0" smtClean="0"/>
          </a:p>
          <a:p>
            <a:pPr lvl="0">
              <a:buNone/>
            </a:pPr>
            <a:r>
              <a:rPr lang="en-IN" dirty="0" smtClean="0"/>
              <a:t>2)	No. of holes are directly proportional to rock strength, structural weaknesses &amp; tunnel </a:t>
            </a:r>
            <a:r>
              <a:rPr lang="en-IN" dirty="0" err="1" smtClean="0"/>
              <a:t>X</a:t>
            </a:r>
            <a:r>
              <a:rPr lang="en-IN" baseline="30000" dirty="0" err="1" smtClean="0"/>
              <a:t>n</a:t>
            </a:r>
            <a:r>
              <a:rPr lang="en-IN" dirty="0" smtClean="0"/>
              <a:t> shape &amp; size.</a:t>
            </a:r>
            <a:endParaRPr lang="en-SG" dirty="0" smtClean="0"/>
          </a:p>
          <a:p>
            <a:pPr>
              <a:buNone/>
            </a:pPr>
            <a:r>
              <a:rPr lang="en-IN" dirty="0" smtClean="0"/>
              <a:t>	Small tunnels need more holes to achieve same rate of advance.</a:t>
            </a:r>
            <a:endParaRPr lang="en-SG" dirty="0" smtClean="0"/>
          </a:p>
          <a:p>
            <a:pPr marL="514350" lvl="0" indent="-514350">
              <a:buAutoNum type="arabicParenR" startAt="3"/>
            </a:pPr>
            <a:r>
              <a:rPr lang="en-IN" u="sng" dirty="0" smtClean="0"/>
              <a:t>US based experience on  no. of holes</a:t>
            </a:r>
            <a:r>
              <a:rPr lang="en-IN" dirty="0" smtClean="0"/>
              <a:t>        m</a:t>
            </a:r>
            <a:r>
              <a:rPr lang="en-IN" baseline="30000" dirty="0" smtClean="0"/>
              <a:t>2</a:t>
            </a:r>
            <a:r>
              <a:rPr lang="en-IN" dirty="0" smtClean="0"/>
              <a:t>           weak            strong</a:t>
            </a:r>
            <a:endParaRPr lang="en-SG" dirty="0" smtClean="0"/>
          </a:p>
          <a:p>
            <a:pPr marL="514350" indent="-514350">
              <a:buNone/>
            </a:pPr>
            <a:r>
              <a:rPr lang="en-IN" dirty="0" smtClean="0"/>
              <a:t>                                                                                  10            23-27            35-50</a:t>
            </a:r>
            <a:endParaRPr lang="en-SG" dirty="0" smtClean="0"/>
          </a:p>
          <a:p>
            <a:pPr>
              <a:buNone/>
            </a:pPr>
            <a:r>
              <a:rPr lang="en-IN" dirty="0" smtClean="0"/>
              <a:t>				   	             25            45-50            60-70                                                                        	     			             50            75-85            95-110</a:t>
            </a:r>
            <a:endParaRPr lang="en-SG" dirty="0" smtClean="0"/>
          </a:p>
          <a:p>
            <a:pPr lvl="0">
              <a:buNone/>
            </a:pPr>
            <a:r>
              <a:rPr lang="en-IN" dirty="0" smtClean="0"/>
              <a:t>4)	Burn Cut</a:t>
            </a:r>
            <a:r>
              <a:rPr lang="en-IN" dirty="0" smtClean="0">
                <a:sym typeface="Wingdings"/>
              </a:rPr>
              <a:t></a:t>
            </a:r>
            <a:r>
              <a:rPr lang="en-IN" dirty="0" smtClean="0"/>
              <a:t> </a:t>
            </a:r>
            <a:endParaRPr lang="en-SG" dirty="0" smtClean="0"/>
          </a:p>
          <a:p>
            <a:r>
              <a:rPr lang="en-IN" dirty="0" smtClean="0"/>
              <a:t>  125mm due holes parallel to tunnel line, near centre one or more proportional </a:t>
            </a:r>
            <a:endParaRPr lang="en-SG" dirty="0" smtClean="0"/>
          </a:p>
          <a:p>
            <a:pPr>
              <a:buNone/>
            </a:pPr>
            <a:r>
              <a:rPr lang="en-IN" dirty="0" smtClean="0"/>
              <a:t>        to the size of tunnel.</a:t>
            </a:r>
            <a:endParaRPr lang="en-SG" dirty="0" smtClean="0"/>
          </a:p>
          <a:p>
            <a:endParaRPr lang="en-S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b="1" dirty="0" smtClean="0"/>
              <a:t>Role of Geology in tunnelling</a:t>
            </a:r>
            <a:endParaRPr lang="en-SG" sz="2800" dirty="0"/>
          </a:p>
        </p:txBody>
      </p:sp>
      <p:sp>
        <p:nvSpPr>
          <p:cNvPr id="3" name="Content Placeholder 2"/>
          <p:cNvSpPr>
            <a:spLocks noGrp="1"/>
          </p:cNvSpPr>
          <p:nvPr>
            <p:ph idx="1"/>
          </p:nvPr>
        </p:nvSpPr>
        <p:spPr>
          <a:xfrm>
            <a:off x="457200" y="914401"/>
            <a:ext cx="8229600" cy="2819399"/>
          </a:xfrm>
        </p:spPr>
        <p:txBody>
          <a:bodyPr>
            <a:normAutofit/>
          </a:bodyPr>
          <a:lstStyle/>
          <a:p>
            <a:r>
              <a:rPr lang="en-IN" sz="1800" dirty="0" smtClean="0"/>
              <a:t>Geology is probably the single most important factor governing the feasibility of a particular tunnelling project. </a:t>
            </a:r>
          </a:p>
          <a:p>
            <a:r>
              <a:rPr lang="en-IN" sz="1800" dirty="0" smtClean="0"/>
              <a:t>Geology differs in importance, extent and magnitude from site to site and can even be appreciably different at various positions along the same tunnel line. </a:t>
            </a:r>
            <a:endParaRPr lang="en-SG" sz="1800" dirty="0" smtClean="0"/>
          </a:p>
          <a:p>
            <a:r>
              <a:rPr lang="en-IN" sz="1800" dirty="0" smtClean="0"/>
              <a:t>Geological interpretation is a vital factor in the tunnel design, but equally important is the quality and amount of information upon which such interpretations are based.</a:t>
            </a:r>
            <a:endParaRPr lang="en-SG" sz="1800" dirty="0" smtClean="0"/>
          </a:p>
          <a:p>
            <a:r>
              <a:rPr lang="en-IN" sz="1800" dirty="0" smtClean="0"/>
              <a:t>Scope of tunnelling is to embrace convenience of direct transportation coupled with safety, efficiency and continuity of operation.</a:t>
            </a:r>
          </a:p>
          <a:p>
            <a:endParaRPr lang="en-SG" sz="1800" dirty="0" smtClean="0"/>
          </a:p>
          <a:p>
            <a:endParaRPr lang="en-SG" sz="1800" dirty="0"/>
          </a:p>
        </p:txBody>
      </p:sp>
      <p:sp>
        <p:nvSpPr>
          <p:cNvPr id="5" name="Title 1"/>
          <p:cNvSpPr txBox="1">
            <a:spLocks/>
          </p:cNvSpPr>
          <p:nvPr/>
        </p:nvSpPr>
        <p:spPr>
          <a:xfrm>
            <a:off x="457200" y="3886200"/>
            <a:ext cx="8229600" cy="2438400"/>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2000" b="1" i="0" strike="noStrike" kern="1200" cap="none" spc="0" normalizeH="0" baseline="0" noProof="0" dirty="0" smtClean="0">
                <a:ln>
                  <a:noFill/>
                </a:ln>
                <a:solidFill>
                  <a:schemeClr val="tx1"/>
                </a:solidFill>
                <a:effectLst/>
                <a:uLnTx/>
                <a:uFillTx/>
                <a:latin typeface="+mj-lt"/>
                <a:ea typeface="+mj-ea"/>
                <a:cs typeface="+mj-cs"/>
              </a:rPr>
              <a:t>Advantages of Tunnel &amp; underground space applications:-</a:t>
            </a:r>
          </a:p>
          <a:p>
            <a:pPr marL="342900" lvl="0" indent="-342900">
              <a:spcBef>
                <a:spcPct val="20000"/>
              </a:spcBef>
              <a:buFont typeface="Arial" pitchFamily="34" charset="0"/>
              <a:buChar char="•"/>
              <a:defRPr/>
            </a:pPr>
            <a:r>
              <a:rPr lang="en-IN" sz="2000" dirty="0" smtClean="0"/>
              <a:t>Reduces need for elaborate structural features </a:t>
            </a:r>
            <a:endParaRPr lang="en-SG" sz="2000" dirty="0" smtClean="0"/>
          </a:p>
          <a:p>
            <a:pPr marL="342900" lvl="0" indent="-342900">
              <a:spcBef>
                <a:spcPct val="20000"/>
              </a:spcBef>
              <a:buFont typeface="Arial" pitchFamily="34" charset="0"/>
              <a:buChar char="•"/>
              <a:defRPr/>
            </a:pPr>
            <a:r>
              <a:rPr lang="en-IN" sz="2000" dirty="0" smtClean="0"/>
              <a:t>Insulation</a:t>
            </a:r>
            <a:endParaRPr lang="en-SG" sz="2000" dirty="0" smtClean="0"/>
          </a:p>
          <a:p>
            <a:pPr marL="342900" lvl="0" indent="-342900">
              <a:spcBef>
                <a:spcPct val="20000"/>
              </a:spcBef>
              <a:buFont typeface="Arial" pitchFamily="34" charset="0"/>
              <a:buChar char="•"/>
              <a:defRPr/>
            </a:pPr>
            <a:r>
              <a:rPr lang="en-IN" sz="2000" dirty="0" smtClean="0"/>
              <a:t>Large structures can be easily accommodated</a:t>
            </a:r>
            <a:endParaRPr lang="en-SG" sz="2000" dirty="0" smtClean="0"/>
          </a:p>
          <a:p>
            <a:pPr marL="342900" lvl="0" indent="-342900">
              <a:spcBef>
                <a:spcPct val="20000"/>
              </a:spcBef>
              <a:buFont typeface="Arial" pitchFamily="34" charset="0"/>
              <a:buChar char="•"/>
              <a:defRPr/>
            </a:pPr>
            <a:r>
              <a:rPr lang="en-IN" sz="2000" dirty="0" smtClean="0"/>
              <a:t>Less environmental impact</a:t>
            </a:r>
            <a:endParaRPr lang="en-SG" sz="2000" dirty="0" smtClean="0"/>
          </a:p>
          <a:p>
            <a:pPr marL="0" marR="0" lvl="0" indent="0" defTabSz="914400" rtl="0" eaLnBrk="1" fontAlgn="auto" latinLnBrk="0" hangingPunct="1">
              <a:lnSpc>
                <a:spcPct val="100000"/>
              </a:lnSpc>
              <a:spcBef>
                <a:spcPct val="0"/>
              </a:spcBef>
              <a:spcAft>
                <a:spcPts val="0"/>
              </a:spcAft>
              <a:buClrTx/>
              <a:buSzTx/>
              <a:buFontTx/>
              <a:buNone/>
              <a:tabLst/>
              <a:defRPr/>
            </a:pPr>
            <a:endParaRPr kumimoji="0" lang="en-IN" sz="2000" b="1" i="0"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IN" sz="2000" b="1" i="0"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en-SG" sz="2000" b="0" i="0" strike="noStrike" kern="1200" cap="none" spc="0" normalizeH="0" baseline="0" noProof="0" dirty="0" smtClean="0">
                <a:ln>
                  <a:noFill/>
                </a:ln>
                <a:solidFill>
                  <a:schemeClr val="tx1"/>
                </a:solidFill>
                <a:effectLst/>
                <a:uLnTx/>
                <a:uFillTx/>
                <a:latin typeface="+mj-lt"/>
                <a:ea typeface="+mj-ea"/>
                <a:cs typeface="+mj-cs"/>
              </a:rPr>
              <a:t/>
            </a:r>
            <a:br>
              <a:rPr kumimoji="0" lang="en-SG" sz="2000" b="0" i="0" strike="noStrike" kern="1200" cap="none" spc="0" normalizeH="0" baseline="0" noProof="0" dirty="0" smtClean="0">
                <a:ln>
                  <a:noFill/>
                </a:ln>
                <a:solidFill>
                  <a:schemeClr val="tx1"/>
                </a:solidFill>
                <a:effectLst/>
                <a:uLnTx/>
                <a:uFillTx/>
                <a:latin typeface="+mj-lt"/>
                <a:ea typeface="+mj-ea"/>
                <a:cs typeface="+mj-cs"/>
              </a:rPr>
            </a:br>
            <a:endParaRPr kumimoji="0" lang="en-SG" sz="2000" b="0" i="0"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57200" y="4495800"/>
            <a:ext cx="8229600" cy="263621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SG"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SG" dirty="0" smtClean="0"/>
              <a:t>DRILLING</a:t>
            </a:r>
            <a:endParaRPr lang="en-SG" dirty="0"/>
          </a:p>
        </p:txBody>
      </p:sp>
      <p:sp>
        <p:nvSpPr>
          <p:cNvPr id="3" name="Content Placeholder 2"/>
          <p:cNvSpPr>
            <a:spLocks noGrp="1"/>
          </p:cNvSpPr>
          <p:nvPr>
            <p:ph idx="1"/>
          </p:nvPr>
        </p:nvSpPr>
        <p:spPr/>
        <p:txBody>
          <a:bodyPr>
            <a:normAutofit fontScale="55000" lnSpcReduction="20000"/>
          </a:bodyPr>
          <a:lstStyle/>
          <a:p>
            <a:pPr lvl="0">
              <a:buNone/>
            </a:pPr>
            <a:r>
              <a:rPr lang="en-IN" dirty="0" smtClean="0"/>
              <a:t>5)	Jack hammers</a:t>
            </a:r>
            <a:r>
              <a:rPr lang="en-IN" dirty="0" smtClean="0">
                <a:sym typeface="Wingdings"/>
              </a:rPr>
              <a:t></a:t>
            </a:r>
            <a:endParaRPr lang="en-SG" dirty="0" smtClean="0"/>
          </a:p>
          <a:p>
            <a:pPr>
              <a:buNone/>
            </a:pPr>
            <a:r>
              <a:rPr lang="en-IN" dirty="0" smtClean="0"/>
              <a:t>	Economy, flexibility &amp; ability to drill wide range of rocks strength. Jack legs for thrusting. Air legs or drilling  jumbo  platforms specially for large sections</a:t>
            </a:r>
            <a:endParaRPr lang="en-SG" dirty="0" smtClean="0"/>
          </a:p>
          <a:p>
            <a:pPr lvl="0">
              <a:buNone/>
            </a:pPr>
            <a:r>
              <a:rPr lang="en-IN" dirty="0" smtClean="0"/>
              <a:t>6)	Drilling jumbos</a:t>
            </a:r>
            <a:endParaRPr lang="en-SG" dirty="0" smtClean="0"/>
          </a:p>
          <a:p>
            <a:pPr>
              <a:buNone/>
            </a:pPr>
            <a:r>
              <a:rPr lang="en-IN" dirty="0" smtClean="0"/>
              <a:t>- Rail mounted on main haulage track ( small tunnels)</a:t>
            </a:r>
            <a:endParaRPr lang="en-SG" dirty="0" smtClean="0"/>
          </a:p>
          <a:p>
            <a:pPr>
              <a:buNone/>
            </a:pPr>
            <a:r>
              <a:rPr lang="en-IN" dirty="0" smtClean="0"/>
              <a:t>- straddle track jumbos large sections  hand legs bards can be operated below them</a:t>
            </a:r>
            <a:endParaRPr lang="en-SG" dirty="0" smtClean="0"/>
          </a:p>
          <a:p>
            <a:pPr>
              <a:buNone/>
            </a:pPr>
            <a:r>
              <a:rPr lang="en-IN" dirty="0" smtClean="0"/>
              <a:t>-Trackless jumbos ( rubber </a:t>
            </a:r>
            <a:r>
              <a:rPr lang="en-IN" dirty="0" err="1" smtClean="0"/>
              <a:t>tyred</a:t>
            </a:r>
            <a:r>
              <a:rPr lang="en-IN" dirty="0" smtClean="0"/>
              <a:t> – crawler mounted)for truck haulage systems          </a:t>
            </a:r>
            <a:endParaRPr lang="en-SG" dirty="0" smtClean="0"/>
          </a:p>
          <a:p>
            <a:pPr lvl="0">
              <a:buNone/>
            </a:pPr>
            <a:r>
              <a:rPr lang="en-IN" dirty="0" smtClean="0"/>
              <a:t>7)	Drill bits-</a:t>
            </a:r>
            <a:endParaRPr lang="en-SG" dirty="0" smtClean="0"/>
          </a:p>
          <a:p>
            <a:pPr>
              <a:buNone/>
            </a:pPr>
            <a:r>
              <a:rPr lang="en-IN" dirty="0" smtClean="0"/>
              <a:t>		(a) TCT       22.5mm drill rods</a:t>
            </a:r>
            <a:endParaRPr lang="en-SG" dirty="0" smtClean="0"/>
          </a:p>
          <a:p>
            <a:pPr>
              <a:buNone/>
            </a:pPr>
            <a:r>
              <a:rPr lang="en-IN" dirty="0" smtClean="0"/>
              <a:t>                                     38-41with air leg</a:t>
            </a:r>
            <a:endParaRPr lang="en-SG" dirty="0" smtClean="0"/>
          </a:p>
          <a:p>
            <a:pPr>
              <a:buNone/>
            </a:pPr>
            <a:r>
              <a:rPr lang="en-IN" dirty="0" smtClean="0"/>
              <a:t>                                     Discarded after 120-300m length of drilling	</a:t>
            </a:r>
            <a:endParaRPr lang="en-SG" dirty="0" smtClean="0"/>
          </a:p>
          <a:p>
            <a:pPr>
              <a:buNone/>
            </a:pPr>
            <a:r>
              <a:rPr lang="en-IN" dirty="0" smtClean="0"/>
              <a:t>    		(b) Detachable drill bits  (32mm) /drill sizes are 38-48 mm.</a:t>
            </a:r>
            <a:endParaRPr lang="en-SG" dirty="0" smtClean="0"/>
          </a:p>
          <a:p>
            <a:pPr>
              <a:buNone/>
            </a:pPr>
            <a:r>
              <a:rPr lang="en-IN" dirty="0" smtClean="0"/>
              <a:t>			  Operational life of 90-120 m is hard rock granite.</a:t>
            </a:r>
            <a:endParaRPr lang="en-SG" dirty="0" smtClean="0"/>
          </a:p>
          <a:p>
            <a:pPr>
              <a:buNone/>
            </a:pPr>
            <a:r>
              <a:rPr lang="en-IN" dirty="0" smtClean="0"/>
              <a:t>      		(c) Bit sharpening every 12-15m of drilling.</a:t>
            </a:r>
            <a:endParaRPr lang="en-SG" dirty="0" smtClean="0"/>
          </a:p>
          <a:p>
            <a:pPr lvl="0">
              <a:buNone/>
            </a:pPr>
            <a:r>
              <a:rPr lang="en-IN" dirty="0" smtClean="0"/>
              <a:t>8)	Penetration rates up to 1.2m/min  on hard rock moving and resetting the jumbo adds good amount of time.	</a:t>
            </a:r>
            <a:endParaRPr lang="en-SG" dirty="0" smtClean="0"/>
          </a:p>
          <a:p>
            <a:endParaRPr lang="en-SG"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Percussive drilling </a:t>
            </a:r>
            <a:r>
              <a:rPr lang="en-SG" dirty="0" smtClean="0"/>
              <a:t/>
            </a:r>
            <a:br>
              <a:rPr lang="en-SG" dirty="0" smtClean="0"/>
            </a:br>
            <a:endParaRPr lang="en-SG" dirty="0"/>
          </a:p>
        </p:txBody>
      </p:sp>
      <p:sp>
        <p:nvSpPr>
          <p:cNvPr id="3" name="Content Placeholder 2"/>
          <p:cNvSpPr>
            <a:spLocks noGrp="1"/>
          </p:cNvSpPr>
          <p:nvPr>
            <p:ph idx="1"/>
          </p:nvPr>
        </p:nvSpPr>
        <p:spPr/>
        <p:txBody>
          <a:bodyPr>
            <a:normAutofit fontScale="70000" lnSpcReduction="20000"/>
          </a:bodyPr>
          <a:lstStyle/>
          <a:p>
            <a:pPr lvl="0">
              <a:buNone/>
            </a:pPr>
            <a:r>
              <a:rPr lang="en-IN" dirty="0" smtClean="0"/>
              <a:t>	-Percussion</a:t>
            </a:r>
            <a:endParaRPr lang="en-SG" dirty="0" smtClean="0"/>
          </a:p>
          <a:p>
            <a:pPr lvl="0">
              <a:buNone/>
            </a:pPr>
            <a:r>
              <a:rPr lang="en-IN" dirty="0" smtClean="0"/>
              <a:t>	-Feed</a:t>
            </a:r>
            <a:endParaRPr lang="en-SG" dirty="0" smtClean="0"/>
          </a:p>
          <a:p>
            <a:pPr lvl="0">
              <a:buNone/>
            </a:pPr>
            <a:r>
              <a:rPr lang="en-IN" dirty="0" smtClean="0"/>
              <a:t>	-Rotation</a:t>
            </a:r>
            <a:endParaRPr lang="en-SG" dirty="0" smtClean="0"/>
          </a:p>
          <a:p>
            <a:pPr lvl="0">
              <a:buNone/>
            </a:pPr>
            <a:r>
              <a:rPr lang="en-IN" dirty="0" smtClean="0"/>
              <a:t>	-Flushing</a:t>
            </a:r>
            <a:endParaRPr lang="en-SG" dirty="0" smtClean="0"/>
          </a:p>
          <a:p>
            <a:pPr>
              <a:buNone/>
            </a:pPr>
            <a:r>
              <a:rPr lang="en-IN" dirty="0" smtClean="0"/>
              <a:t>*	Hydraulic oil as pressure medium – together with lighter impact frequencies – 50% more compared  to compressed air.</a:t>
            </a:r>
            <a:endParaRPr lang="en-SG" dirty="0" smtClean="0"/>
          </a:p>
          <a:p>
            <a:pPr>
              <a:buNone/>
            </a:pPr>
            <a:r>
              <a:rPr lang="en-IN" dirty="0" smtClean="0"/>
              <a:t>ADVANTAGES:</a:t>
            </a:r>
            <a:endParaRPr lang="en-SG" dirty="0" smtClean="0"/>
          </a:p>
          <a:p>
            <a:pPr lvl="0"/>
            <a:r>
              <a:rPr lang="en-IN" dirty="0" smtClean="0"/>
              <a:t>Reduction in drill steel costs</a:t>
            </a:r>
            <a:endParaRPr lang="en-SG" dirty="0" smtClean="0"/>
          </a:p>
          <a:p>
            <a:pPr lvl="0"/>
            <a:r>
              <a:rPr lang="en-IN" dirty="0" smtClean="0"/>
              <a:t>Energy costs are lower</a:t>
            </a:r>
            <a:endParaRPr lang="en-SG" dirty="0" smtClean="0"/>
          </a:p>
          <a:p>
            <a:pPr lvl="0"/>
            <a:r>
              <a:rPr lang="en-IN" dirty="0" smtClean="0"/>
              <a:t>Noise is low</a:t>
            </a:r>
            <a:endParaRPr lang="en-SG" dirty="0" smtClean="0"/>
          </a:p>
          <a:p>
            <a:pPr lvl="0"/>
            <a:r>
              <a:rPr lang="en-IN" dirty="0" smtClean="0"/>
              <a:t>Better visibility</a:t>
            </a:r>
            <a:endParaRPr lang="en-SG" dirty="0" smtClean="0"/>
          </a:p>
          <a:p>
            <a:pPr lvl="0"/>
            <a:r>
              <a:rPr lang="en-IN" dirty="0" smtClean="0"/>
              <a:t>Automation &amp; remote control is possible.</a:t>
            </a:r>
            <a:endParaRPr lang="en-SG" dirty="0" smtClean="0"/>
          </a:p>
          <a:p>
            <a:pPr lvl="0"/>
            <a:r>
              <a:rPr lang="en-IN" dirty="0" smtClean="0"/>
              <a:t>Improved reaction speed to charges in drilling conditions</a:t>
            </a:r>
            <a:endParaRPr lang="en-SG" dirty="0" smtClean="0"/>
          </a:p>
          <a:p>
            <a:endParaRPr lang="en-SG"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18159"/>
          </a:xfrm>
        </p:spPr>
        <p:txBody>
          <a:bodyPr>
            <a:normAutofit/>
          </a:bodyPr>
          <a:lstStyle/>
          <a:p>
            <a:r>
              <a:rPr lang="en-IN" sz="2400" b="1" u="sng" dirty="0" smtClean="0"/>
              <a:t>BLASTING</a:t>
            </a:r>
            <a:endParaRPr lang="en-SG" sz="2400" dirty="0"/>
          </a:p>
        </p:txBody>
      </p:sp>
      <p:sp>
        <p:nvSpPr>
          <p:cNvPr id="3" name="Content Placeholder 2"/>
          <p:cNvSpPr>
            <a:spLocks noGrp="1"/>
          </p:cNvSpPr>
          <p:nvPr>
            <p:ph idx="1"/>
          </p:nvPr>
        </p:nvSpPr>
        <p:spPr>
          <a:xfrm>
            <a:off x="457200" y="609600"/>
            <a:ext cx="8229600" cy="5516563"/>
          </a:xfrm>
        </p:spPr>
        <p:txBody>
          <a:bodyPr>
            <a:noAutofit/>
          </a:bodyPr>
          <a:lstStyle/>
          <a:p>
            <a:r>
              <a:rPr lang="en-IN" sz="1600" dirty="0" smtClean="0"/>
              <a:t>Explosion(sq. meters)		Quantity of explosive (kg/cubic meters)</a:t>
            </a:r>
            <a:endParaRPr lang="en-SG" sz="1600" dirty="0" smtClean="0"/>
          </a:p>
          <a:p>
            <a:pPr>
              <a:buNone/>
            </a:pPr>
            <a:r>
              <a:rPr lang="en-IN" sz="1600" dirty="0" smtClean="0"/>
              <a:t>					Weak		Strong</a:t>
            </a:r>
            <a:endParaRPr lang="en-SG" sz="1600" dirty="0" smtClean="0"/>
          </a:p>
          <a:p>
            <a:pPr>
              <a:buNone/>
            </a:pPr>
            <a:r>
              <a:rPr lang="en-IN" sz="1600" dirty="0" smtClean="0"/>
              <a:t>	10				1-4		5-7</a:t>
            </a:r>
            <a:endParaRPr lang="en-SG" sz="1600" dirty="0" smtClean="0"/>
          </a:p>
          <a:p>
            <a:pPr>
              <a:buNone/>
            </a:pPr>
            <a:r>
              <a:rPr lang="en-IN" sz="1600" dirty="0" smtClean="0"/>
              <a:t>	25				1-2.5		4-5</a:t>
            </a:r>
            <a:endParaRPr lang="en-SG" sz="1600" dirty="0" smtClean="0"/>
          </a:p>
          <a:p>
            <a:pPr>
              <a:buNone/>
            </a:pPr>
            <a:r>
              <a:rPr lang="en-IN" sz="1600" dirty="0" smtClean="0"/>
              <a:t>	50				1-2		3-4</a:t>
            </a:r>
            <a:endParaRPr lang="en-SG" sz="1600" dirty="0" smtClean="0"/>
          </a:p>
          <a:p>
            <a:pPr lvl="0"/>
            <a:r>
              <a:rPr lang="en-IN" sz="1600" dirty="0" smtClean="0"/>
              <a:t>For optimum rock breakage and muck pile formation most appropriate blasting pattern with correct sequence of blasting is implemented.</a:t>
            </a:r>
            <a:endParaRPr lang="en-SG" sz="1600" dirty="0" smtClean="0"/>
          </a:p>
          <a:p>
            <a:pPr lvl="0"/>
            <a:r>
              <a:rPr lang="en-IN" sz="1600" dirty="0" smtClean="0"/>
              <a:t>Specific charge varies as per the location and type of hole.</a:t>
            </a:r>
            <a:endParaRPr lang="en-SG" sz="1600" dirty="0" smtClean="0"/>
          </a:p>
          <a:p>
            <a:pPr lvl="0"/>
            <a:r>
              <a:rPr lang="en-IN" sz="1600" dirty="0" smtClean="0"/>
              <a:t>Perimeter blasting is done using two technique:-</a:t>
            </a:r>
            <a:endParaRPr lang="en-SG" sz="1600" dirty="0" smtClean="0"/>
          </a:p>
          <a:p>
            <a:pPr lvl="0">
              <a:buNone/>
            </a:pPr>
            <a:r>
              <a:rPr lang="en-IN" sz="1600" dirty="0" smtClean="0"/>
              <a:t>	-Smooth blasting in which lightly charged holes are blasted at the end of the round.</a:t>
            </a:r>
            <a:endParaRPr lang="en-SG" sz="1600" dirty="0" smtClean="0"/>
          </a:p>
          <a:p>
            <a:pPr lvl="0">
              <a:buNone/>
            </a:pPr>
            <a:r>
              <a:rPr lang="en-IN" sz="1600" dirty="0" smtClean="0"/>
              <a:t>	-Pre splitting in which lightly charged holes are blasted before the main blast.</a:t>
            </a:r>
            <a:endParaRPr lang="en-SG" sz="1600" dirty="0" smtClean="0"/>
          </a:p>
          <a:p>
            <a:pPr>
              <a:buNone/>
            </a:pPr>
            <a:r>
              <a:rPr lang="en-IN" sz="1600" dirty="0" smtClean="0"/>
              <a:t>*Above techniques are also known as </a:t>
            </a:r>
            <a:r>
              <a:rPr lang="en-IN" sz="1600" b="1" dirty="0" smtClean="0"/>
              <a:t>controlled blasting techniques.</a:t>
            </a:r>
            <a:endParaRPr lang="en-SG" sz="1600" b="1" dirty="0" smtClean="0"/>
          </a:p>
          <a:p>
            <a:pPr>
              <a:buNone/>
            </a:pPr>
            <a:r>
              <a:rPr lang="en-IN" sz="1600" dirty="0" smtClean="0"/>
              <a:t>	Purpose of controlled blasting techniques:-</a:t>
            </a:r>
            <a:endParaRPr lang="en-SG" sz="1600" dirty="0" smtClean="0"/>
          </a:p>
          <a:p>
            <a:pPr lvl="0"/>
            <a:r>
              <a:rPr lang="en-IN" sz="1600" dirty="0" smtClean="0"/>
              <a:t>For giving smooth edge</a:t>
            </a:r>
            <a:endParaRPr lang="en-SG" sz="1600" dirty="0" smtClean="0"/>
          </a:p>
          <a:p>
            <a:pPr lvl="0"/>
            <a:r>
              <a:rPr lang="en-IN" sz="1600" dirty="0" smtClean="0"/>
              <a:t>For least damage to adjoining R/M </a:t>
            </a:r>
            <a:endParaRPr lang="en-SG" sz="1600" dirty="0" smtClean="0"/>
          </a:p>
          <a:p>
            <a:pPr>
              <a:buNone/>
            </a:pPr>
            <a:r>
              <a:rPr lang="en-IN" sz="1600" dirty="0" smtClean="0"/>
              <a:t>This is essential to minimize the R/M damage around the opening.</a:t>
            </a:r>
            <a:endParaRPr lang="en-SG" sz="1600" dirty="0" smtClean="0"/>
          </a:p>
          <a:p>
            <a:pPr lvl="0"/>
            <a:r>
              <a:rPr lang="en-IN" sz="1600" dirty="0" smtClean="0"/>
              <a:t>The depth of pull/round is dependent on rock condition &amp; size of tunnel.</a:t>
            </a:r>
          </a:p>
          <a:p>
            <a:r>
              <a:rPr lang="en-IN" sz="1600" dirty="0" smtClean="0"/>
              <a:t>Blast vibration monitoring is essential to safeguard the structures nearby. This is accomplished by using a set of vibration monitoring equipment to record</a:t>
            </a:r>
            <a:endParaRPr lang="en-SG" sz="1600" dirty="0" smtClean="0"/>
          </a:p>
          <a:p>
            <a:pPr lvl="0">
              <a:buNone/>
            </a:pPr>
            <a:endParaRPr lang="en-SG" sz="1600" dirty="0" smtClean="0"/>
          </a:p>
          <a:p>
            <a:endParaRPr lang="en-SG"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marL="514350" lvl="0" indent="-514350">
              <a:buNone/>
            </a:pPr>
            <a:r>
              <a:rPr lang="en-IN" sz="1800" dirty="0" smtClean="0"/>
              <a:t>a)   PPV (peak particle velocities) (mm/s):</a:t>
            </a:r>
            <a:endParaRPr lang="en-SG" sz="1800" dirty="0" smtClean="0"/>
          </a:p>
          <a:p>
            <a:pPr>
              <a:buNone/>
            </a:pPr>
            <a:r>
              <a:rPr lang="en-IN" sz="1800" dirty="0" smtClean="0"/>
              <a:t>	</a:t>
            </a:r>
            <a:r>
              <a:rPr lang="en-IN" sz="1600" dirty="0" smtClean="0"/>
              <a:t>	The Indian standards for damage due to blasting-</a:t>
            </a:r>
            <a:endParaRPr lang="en-SG" sz="1600" dirty="0" smtClean="0"/>
          </a:p>
          <a:p>
            <a:pPr>
              <a:buNone/>
            </a:pPr>
            <a:r>
              <a:rPr lang="en-IN" sz="1600" dirty="0" smtClean="0"/>
              <a:t>		(Threshold limit of damage)	</a:t>
            </a:r>
            <a:endParaRPr lang="en-SG" sz="1600" dirty="0" smtClean="0"/>
          </a:p>
          <a:p>
            <a:pPr lvl="1"/>
            <a:r>
              <a:rPr lang="en-IN" sz="1600" dirty="0" smtClean="0"/>
              <a:t>PPV</a:t>
            </a:r>
            <a:r>
              <a:rPr lang="en-IN" sz="1600" dirty="0" smtClean="0">
                <a:sym typeface="Wingdings"/>
              </a:rPr>
              <a:t></a:t>
            </a:r>
            <a:r>
              <a:rPr lang="en-IN" sz="1600" dirty="0" smtClean="0"/>
              <a:t> </a:t>
            </a:r>
            <a:r>
              <a:rPr lang="en-IN" sz="1600" dirty="0" err="1" smtClean="0"/>
              <a:t>upto</a:t>
            </a:r>
            <a:r>
              <a:rPr lang="en-IN" sz="1600" dirty="0" smtClean="0"/>
              <a:t> 50 mm/s    (weak rock)		</a:t>
            </a:r>
            <a:endParaRPr lang="en-SG" sz="1600" dirty="0" smtClean="0"/>
          </a:p>
          <a:p>
            <a:pPr lvl="1"/>
            <a:r>
              <a:rPr lang="en-IN" sz="1600" dirty="0" smtClean="0"/>
              <a:t>PPV</a:t>
            </a:r>
            <a:r>
              <a:rPr lang="en-IN" sz="1600" dirty="0" smtClean="0">
                <a:sym typeface="Wingdings"/>
              </a:rPr>
              <a:t></a:t>
            </a:r>
            <a:r>
              <a:rPr lang="en-IN" sz="1600" dirty="0" smtClean="0"/>
              <a:t> 70 mm/s             (hard rock)</a:t>
            </a:r>
            <a:endParaRPr lang="en-SG" sz="1600" dirty="0" smtClean="0"/>
          </a:p>
          <a:p>
            <a:pPr lvl="1"/>
            <a:r>
              <a:rPr lang="en-IN" sz="1600" dirty="0" smtClean="0"/>
              <a:t>Q (maximum charge per delay) can be designed using PPV.</a:t>
            </a:r>
            <a:endParaRPr lang="en-SG" sz="1600" dirty="0" smtClean="0"/>
          </a:p>
          <a:p>
            <a:pPr lvl="1"/>
            <a:r>
              <a:rPr lang="en-IN" sz="1600" dirty="0" smtClean="0"/>
              <a:t>Total explosive is controlled by number of delays.</a:t>
            </a:r>
            <a:endParaRPr lang="en-SG" sz="1600" dirty="0" smtClean="0"/>
          </a:p>
          <a:p>
            <a:pPr lvl="1"/>
            <a:r>
              <a:rPr lang="en-IN" sz="1600" dirty="0" smtClean="0"/>
              <a:t>The more the number of delays the bigger is the round we can blast.</a:t>
            </a:r>
            <a:endParaRPr lang="en-SG" sz="1600" dirty="0" smtClean="0"/>
          </a:p>
          <a:p>
            <a:pPr>
              <a:buNone/>
            </a:pPr>
            <a:r>
              <a:rPr lang="en-IN" sz="1800" dirty="0" smtClean="0"/>
              <a:t>b)	FREQUENCY:-  The frequency of blast wave is also important particularly when it is low (below 24 Hz) because the structures normally possess a natural frequency almost in their range.</a:t>
            </a:r>
            <a:endParaRPr lang="en-SG" sz="1800" dirty="0" smtClean="0"/>
          </a:p>
          <a:p>
            <a:pPr lvl="1"/>
            <a:r>
              <a:rPr lang="en-IN" sz="1600" dirty="0" smtClean="0"/>
              <a:t>Premature explosion due to tightening, stray currents can be eliminated using NONEL detonators.</a:t>
            </a:r>
            <a:endParaRPr lang="en-SG" sz="1600" dirty="0" smtClean="0"/>
          </a:p>
          <a:p>
            <a:pPr lvl="1"/>
            <a:r>
              <a:rPr lang="en-IN" sz="1600" dirty="0" smtClean="0"/>
              <a:t>Sympathetic detonation:-	It occurs when formation is cracked and the explosion is carried through the same to ignite prematurely the subsequent delays and that results in a poor blast, bad cut and waste of complete explosive charge.</a:t>
            </a:r>
            <a:endParaRPr lang="en-SG" sz="1600" dirty="0" smtClean="0"/>
          </a:p>
          <a:p>
            <a:pPr lvl="1"/>
            <a:r>
              <a:rPr lang="en-IN" sz="1600" dirty="0" smtClean="0"/>
              <a:t>The clearance of smoke after blast consumes approximately 15 minutes to ½ hour provided ventilation is good</a:t>
            </a:r>
            <a:r>
              <a:rPr lang="en-IN" sz="1800" dirty="0" smtClean="0"/>
              <a:t>.</a:t>
            </a:r>
            <a:endParaRPr lang="en-SG" sz="1800" dirty="0" smtClean="0"/>
          </a:p>
          <a:p>
            <a:endParaRPr lang="en-SG" sz="1800" dirty="0"/>
          </a:p>
        </p:txBody>
      </p:sp>
      <p:sp>
        <p:nvSpPr>
          <p:cNvPr id="4" name="Title 1"/>
          <p:cNvSpPr>
            <a:spLocks noGrp="1"/>
          </p:cNvSpPr>
          <p:nvPr>
            <p:ph type="title"/>
          </p:nvPr>
        </p:nvSpPr>
        <p:spPr>
          <a:xfrm>
            <a:off x="457200" y="65630"/>
            <a:ext cx="8229600" cy="487362"/>
          </a:xfrm>
        </p:spPr>
        <p:txBody>
          <a:bodyPr>
            <a:normAutofit/>
          </a:bodyPr>
          <a:lstStyle/>
          <a:p>
            <a:r>
              <a:rPr lang="en-IN" sz="2400" b="1" u="sng" dirty="0" smtClean="0"/>
              <a:t>BLASTING</a:t>
            </a:r>
            <a:endParaRPr lang="en-SG"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67"/>
            <a:ext cx="8229600" cy="487362"/>
          </a:xfrm>
        </p:spPr>
        <p:txBody>
          <a:bodyPr>
            <a:normAutofit/>
          </a:bodyPr>
          <a:lstStyle/>
          <a:p>
            <a:r>
              <a:rPr lang="en-SG" sz="2400" b="1" dirty="0" smtClean="0"/>
              <a:t>Processes after drilling &amp; blasting</a:t>
            </a:r>
            <a:endParaRPr lang="en-SG" sz="2400" b="1" dirty="0"/>
          </a:p>
        </p:txBody>
      </p:sp>
      <p:sp>
        <p:nvSpPr>
          <p:cNvPr id="3" name="Content Placeholder 2"/>
          <p:cNvSpPr>
            <a:spLocks noGrp="1"/>
          </p:cNvSpPr>
          <p:nvPr>
            <p:ph idx="1"/>
          </p:nvPr>
        </p:nvSpPr>
        <p:spPr>
          <a:xfrm>
            <a:off x="457200" y="685800"/>
            <a:ext cx="8229600" cy="5440363"/>
          </a:xfrm>
        </p:spPr>
        <p:txBody>
          <a:bodyPr>
            <a:noAutofit/>
          </a:bodyPr>
          <a:lstStyle/>
          <a:p>
            <a:pPr>
              <a:buNone/>
            </a:pPr>
            <a:r>
              <a:rPr lang="en-IN" sz="1800" b="1" u="sng" dirty="0" smtClean="0"/>
              <a:t>DEBRIS CLEARANCE</a:t>
            </a:r>
            <a:r>
              <a:rPr lang="en-IN" sz="1800" b="1" dirty="0" smtClean="0"/>
              <a:t> (MUCKING):</a:t>
            </a:r>
            <a:endParaRPr lang="en-SG" sz="1800" dirty="0" smtClean="0"/>
          </a:p>
          <a:p>
            <a:pPr lvl="0"/>
            <a:r>
              <a:rPr lang="en-IN" sz="1600" dirty="0" smtClean="0"/>
              <a:t>Visual inspection and scaling (if loose from roof and sides)</a:t>
            </a:r>
            <a:endParaRPr lang="en-SG" sz="1600" dirty="0" smtClean="0"/>
          </a:p>
          <a:p>
            <a:pPr lvl="0"/>
            <a:r>
              <a:rPr lang="en-IN" sz="1600" dirty="0" smtClean="0"/>
              <a:t>Method of mucking is proportional to strength of rock, abrasive properties, size of the tunnel  - cars / trucks / conveyors / pipe line (like slurry)</a:t>
            </a:r>
            <a:endParaRPr lang="en-SG" sz="1600" dirty="0" smtClean="0"/>
          </a:p>
          <a:p>
            <a:pPr lvl="0"/>
            <a:r>
              <a:rPr lang="en-IN" sz="1600" dirty="0" smtClean="0"/>
              <a:t>Large capacity that make smooth to function in the area</a:t>
            </a:r>
            <a:endParaRPr lang="en-SG" sz="1600" dirty="0" smtClean="0"/>
          </a:p>
          <a:p>
            <a:pPr lvl="0"/>
            <a:r>
              <a:rPr lang="en-IN" sz="1600" dirty="0" smtClean="0"/>
              <a:t>Direct scooping  </a:t>
            </a:r>
            <a:endParaRPr lang="en-SG" sz="1600" dirty="0" smtClean="0"/>
          </a:p>
          <a:p>
            <a:pPr lvl="3"/>
            <a:r>
              <a:rPr lang="en-IN" sz="1600" dirty="0" smtClean="0"/>
              <a:t>Overhead discharge</a:t>
            </a:r>
            <a:endParaRPr lang="en-SG" sz="1600" dirty="0" smtClean="0"/>
          </a:p>
          <a:p>
            <a:pPr lvl="3"/>
            <a:r>
              <a:rPr lang="en-IN" sz="1600" dirty="0" smtClean="0"/>
              <a:t>Side discharge – minimize wear effect</a:t>
            </a:r>
            <a:endParaRPr lang="en-SG" sz="1600" dirty="0" smtClean="0"/>
          </a:p>
          <a:p>
            <a:pPr lvl="0"/>
            <a:r>
              <a:rPr lang="en-IN" sz="1600" dirty="0" smtClean="0"/>
              <a:t>LHD’s</a:t>
            </a:r>
            <a:endParaRPr lang="en-SG" sz="1600" dirty="0" smtClean="0"/>
          </a:p>
          <a:p>
            <a:pPr>
              <a:buNone/>
            </a:pPr>
            <a:r>
              <a:rPr lang="en-IN" sz="1800" b="1" u="sng" dirty="0" smtClean="0"/>
              <a:t>GROUND SUPPORT</a:t>
            </a:r>
            <a:r>
              <a:rPr lang="en-IN" sz="1800" b="1" dirty="0" smtClean="0"/>
              <a:t>:</a:t>
            </a:r>
            <a:endParaRPr lang="en-SG" sz="1800" dirty="0" smtClean="0"/>
          </a:p>
          <a:p>
            <a:pPr lvl="0"/>
            <a:r>
              <a:rPr lang="en-IN" sz="1600" dirty="0" smtClean="0"/>
              <a:t>Support erection – retain loosened rock</a:t>
            </a:r>
            <a:endParaRPr lang="en-SG" sz="1600" dirty="0" smtClean="0"/>
          </a:p>
          <a:p>
            <a:pPr lvl="0"/>
            <a:r>
              <a:rPr lang="en-IN" sz="1600" dirty="0" smtClean="0"/>
              <a:t>Temporary supports (usually necessary)</a:t>
            </a:r>
            <a:endParaRPr lang="en-SG" sz="1600" dirty="0" smtClean="0"/>
          </a:p>
          <a:p>
            <a:pPr lvl="0"/>
            <a:r>
              <a:rPr lang="en-IN" sz="1600" dirty="0" smtClean="0"/>
              <a:t>Steel arches | rock bolts – </a:t>
            </a:r>
            <a:r>
              <a:rPr lang="en-IN" sz="1600" dirty="0" err="1" smtClean="0"/>
              <a:t>shortcrete</a:t>
            </a:r>
            <a:r>
              <a:rPr lang="en-IN" sz="1600" dirty="0" smtClean="0"/>
              <a:t> |</a:t>
            </a:r>
            <a:endParaRPr lang="en-SG" sz="1600" dirty="0" smtClean="0"/>
          </a:p>
          <a:p>
            <a:pPr lvl="0"/>
            <a:r>
              <a:rPr lang="en-IN" sz="1600" dirty="0" smtClean="0"/>
              <a:t>Permanent lining (after the completion of entire tunnel)</a:t>
            </a:r>
            <a:endParaRPr lang="en-SG" sz="1600" dirty="0" smtClean="0"/>
          </a:p>
          <a:p>
            <a:endParaRPr lang="en-SG"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56"/>
            <a:ext cx="8229600" cy="487362"/>
          </a:xfrm>
        </p:spPr>
        <p:txBody>
          <a:bodyPr>
            <a:normAutofit/>
          </a:bodyPr>
          <a:lstStyle/>
          <a:p>
            <a:r>
              <a:rPr lang="en-SG" sz="2400" b="1" dirty="0" smtClean="0"/>
              <a:t>FACTORS AFFECTING TUNNELING </a:t>
            </a:r>
            <a:endParaRPr lang="en-SG" sz="2400" b="1" dirty="0"/>
          </a:p>
        </p:txBody>
      </p:sp>
      <p:sp>
        <p:nvSpPr>
          <p:cNvPr id="3" name="Content Placeholder 2"/>
          <p:cNvSpPr>
            <a:spLocks noGrp="1"/>
          </p:cNvSpPr>
          <p:nvPr>
            <p:ph idx="1"/>
          </p:nvPr>
        </p:nvSpPr>
        <p:spPr>
          <a:xfrm>
            <a:off x="457200" y="609600"/>
            <a:ext cx="8229600" cy="6019800"/>
          </a:xfrm>
        </p:spPr>
        <p:txBody>
          <a:bodyPr>
            <a:noAutofit/>
          </a:bodyPr>
          <a:lstStyle/>
          <a:p>
            <a:r>
              <a:rPr lang="en-IN" sz="1800" b="1" u="sng" dirty="0" smtClean="0"/>
              <a:t>CYCLE TIME IN TUNNEL CONSTRUCTION:-</a:t>
            </a:r>
            <a:endParaRPr lang="en-SG" sz="1800" dirty="0" smtClean="0"/>
          </a:p>
          <a:p>
            <a:pPr>
              <a:buNone/>
            </a:pPr>
            <a:r>
              <a:rPr lang="en-IN" sz="1800" dirty="0" smtClean="0"/>
              <a:t>		</a:t>
            </a:r>
            <a:r>
              <a:rPr lang="en-IN" sz="1600" dirty="0" smtClean="0"/>
              <a:t>Drilling &amp; Blasting   -----  35 – 40 %</a:t>
            </a:r>
            <a:endParaRPr lang="en-SG" sz="1600" dirty="0" smtClean="0"/>
          </a:p>
          <a:p>
            <a:pPr>
              <a:buNone/>
            </a:pPr>
            <a:r>
              <a:rPr lang="en-IN" sz="1600" dirty="0" smtClean="0"/>
              <a:t>		Loading &amp; Hauling  -----  25 – 30 %</a:t>
            </a:r>
            <a:endParaRPr lang="en-SG" sz="1600" dirty="0" smtClean="0"/>
          </a:p>
          <a:p>
            <a:pPr>
              <a:buNone/>
            </a:pPr>
            <a:r>
              <a:rPr lang="en-IN" sz="1600" dirty="0" smtClean="0"/>
              <a:t>		Scaling &amp; Dressing  -----  10 %</a:t>
            </a:r>
            <a:endParaRPr lang="en-SG" sz="1600" dirty="0" smtClean="0"/>
          </a:p>
          <a:p>
            <a:pPr>
              <a:buNone/>
            </a:pPr>
            <a:r>
              <a:rPr lang="en-IN" sz="1600" dirty="0" smtClean="0"/>
              <a:t>		Ventilation               -----   5 %</a:t>
            </a:r>
            <a:endParaRPr lang="en-SG" sz="1600" dirty="0" smtClean="0"/>
          </a:p>
          <a:p>
            <a:pPr>
              <a:buNone/>
            </a:pPr>
            <a:r>
              <a:rPr lang="en-IN" sz="1600" dirty="0" smtClean="0"/>
              <a:t>		Support	       	   -----   15 %</a:t>
            </a:r>
            <a:endParaRPr lang="en-SG" sz="1600" dirty="0" smtClean="0"/>
          </a:p>
          <a:p>
            <a:pPr>
              <a:buNone/>
            </a:pPr>
            <a:r>
              <a:rPr lang="en-IN" sz="1600" dirty="0" smtClean="0"/>
              <a:t>		Set Up		   -----   5 %</a:t>
            </a:r>
            <a:endParaRPr lang="en-SG" sz="1600" dirty="0" smtClean="0"/>
          </a:p>
          <a:p>
            <a:pPr>
              <a:buNone/>
            </a:pPr>
            <a:r>
              <a:rPr lang="en-IN" sz="1600" dirty="0" smtClean="0"/>
              <a:t>* Normally advance increases after scaling.</a:t>
            </a:r>
            <a:endParaRPr lang="en-SG" sz="1600" dirty="0" smtClean="0"/>
          </a:p>
          <a:p>
            <a:pPr lvl="0"/>
            <a:r>
              <a:rPr lang="en-IN" sz="1800" b="1" dirty="0" smtClean="0"/>
              <a:t>For obtaining longer pulls</a:t>
            </a:r>
            <a:r>
              <a:rPr lang="en-IN" sz="1800" dirty="0" smtClean="0">
                <a:sym typeface="Wingdings"/>
              </a:rPr>
              <a:t></a:t>
            </a:r>
            <a:endParaRPr lang="en-SG" sz="1800" dirty="0" smtClean="0"/>
          </a:p>
          <a:p>
            <a:pPr>
              <a:buNone/>
            </a:pPr>
            <a:r>
              <a:rPr lang="en-IN" sz="1600" dirty="0" smtClean="0"/>
              <a:t>(Requirements)</a:t>
            </a:r>
            <a:endParaRPr lang="en-SG" sz="1600" dirty="0" smtClean="0"/>
          </a:p>
          <a:p>
            <a:pPr lvl="0"/>
            <a:r>
              <a:rPr lang="en-IN" sz="1600" dirty="0" smtClean="0"/>
              <a:t>Drill rod adding must be available.</a:t>
            </a:r>
            <a:endParaRPr lang="en-SG" sz="1600" dirty="0" smtClean="0"/>
          </a:p>
          <a:p>
            <a:pPr lvl="0"/>
            <a:r>
              <a:rPr lang="en-IN" sz="1600" dirty="0" smtClean="0"/>
              <a:t>Very high drilling accuracy.</a:t>
            </a:r>
            <a:endParaRPr lang="en-SG" sz="1600" dirty="0" smtClean="0"/>
          </a:p>
          <a:p>
            <a:pPr lvl="0"/>
            <a:r>
              <a:rPr lang="en-IN" sz="1600" dirty="0" smtClean="0"/>
              <a:t>Suitable type of cut.</a:t>
            </a:r>
            <a:endParaRPr lang="en-SG" sz="1600" dirty="0" smtClean="0"/>
          </a:p>
          <a:p>
            <a:pPr lvl="0"/>
            <a:r>
              <a:rPr lang="en-IN" sz="1600" dirty="0" smtClean="0"/>
              <a:t>Accurately performed perimeter blasting.</a:t>
            </a:r>
          </a:p>
          <a:p>
            <a:pPr lvl="0"/>
            <a:r>
              <a:rPr lang="en-IN" sz="1600" dirty="0" smtClean="0"/>
              <a:t>Use of electronic delay detonators far progressive free face generation to avoid scattering and stray currents. </a:t>
            </a:r>
            <a:endParaRPr lang="en-SG" sz="1600" dirty="0" smtClean="0"/>
          </a:p>
          <a:p>
            <a:pPr lvl="0"/>
            <a:r>
              <a:rPr lang="en-IN" sz="1600" dirty="0" smtClean="0"/>
              <a:t>In a properly designed and executed blast, sealing operation is less.</a:t>
            </a:r>
            <a:endParaRPr lang="en-SG" sz="1600" dirty="0" smtClean="0"/>
          </a:p>
          <a:p>
            <a:pPr lvl="0"/>
            <a:r>
              <a:rPr lang="en-IN" sz="1600" dirty="0" smtClean="0"/>
              <a:t>Fragmentation is good and unaffected with longer pulls.</a:t>
            </a:r>
            <a:endParaRPr lang="en-SG" sz="1600" dirty="0" smtClean="0"/>
          </a:p>
          <a:p>
            <a:pPr lvl="0"/>
            <a:endParaRPr lang="en-SG" sz="1800" b="1" dirty="0" smtClean="0"/>
          </a:p>
          <a:p>
            <a:endParaRPr lang="en-SG"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04"/>
            <a:ext cx="8229600" cy="493896"/>
          </a:xfrm>
        </p:spPr>
        <p:txBody>
          <a:bodyPr>
            <a:normAutofit/>
          </a:bodyPr>
          <a:lstStyle/>
          <a:p>
            <a:r>
              <a:rPr lang="en-SG" sz="2400" b="1" dirty="0" smtClean="0"/>
              <a:t>DRILL BITS</a:t>
            </a:r>
            <a:endParaRPr lang="en-SG" sz="2400" b="1" dirty="0"/>
          </a:p>
        </p:txBody>
      </p:sp>
      <p:sp>
        <p:nvSpPr>
          <p:cNvPr id="3" name="Content Placeholder 2"/>
          <p:cNvSpPr>
            <a:spLocks noGrp="1"/>
          </p:cNvSpPr>
          <p:nvPr>
            <p:ph idx="1"/>
          </p:nvPr>
        </p:nvSpPr>
        <p:spPr>
          <a:xfrm>
            <a:off x="457200" y="685800"/>
            <a:ext cx="8229600" cy="5440363"/>
          </a:xfrm>
        </p:spPr>
        <p:txBody>
          <a:bodyPr>
            <a:noAutofit/>
          </a:bodyPr>
          <a:lstStyle/>
          <a:p>
            <a:pPr>
              <a:buNone/>
            </a:pPr>
            <a:r>
              <a:rPr lang="en-IN" sz="1800" b="1" u="sng" dirty="0" smtClean="0"/>
              <a:t>GOLD DRILL</a:t>
            </a:r>
            <a:r>
              <a:rPr lang="en-IN" sz="1800" b="1" dirty="0" smtClean="0"/>
              <a:t>:-	[ ISI CERTIFIED] (BGML)</a:t>
            </a:r>
            <a:endParaRPr lang="en-IN" sz="1800" dirty="0" smtClean="0"/>
          </a:p>
          <a:p>
            <a:r>
              <a:rPr lang="en-IN" sz="1800" dirty="0" smtClean="0"/>
              <a:t>Tungsten carbide tipped drilling rods</a:t>
            </a:r>
            <a:endParaRPr lang="en-SG" sz="1800" dirty="0" smtClean="0"/>
          </a:p>
          <a:p>
            <a:r>
              <a:rPr lang="en-IN" sz="1800" dirty="0" smtClean="0"/>
              <a:t>bit size:-40mm to 31mm</a:t>
            </a:r>
            <a:endParaRPr lang="en-SG" sz="1800" dirty="0" smtClean="0"/>
          </a:p>
          <a:p>
            <a:r>
              <a:rPr lang="en-IN" sz="1800" dirty="0" smtClean="0"/>
              <a:t>Length:-600mm to 4000mm</a:t>
            </a:r>
            <a:endParaRPr lang="en-SG" sz="1800" dirty="0" smtClean="0"/>
          </a:p>
          <a:p>
            <a:pPr lvl="0">
              <a:buFont typeface="Wingdings" pitchFamily="2" charset="2"/>
              <a:buChar char="Ø"/>
            </a:pPr>
            <a:r>
              <a:rPr lang="en-IN" sz="1800" u="wavy" dirty="0" smtClean="0"/>
              <a:t>vibresist high carbon alloy steel</a:t>
            </a:r>
            <a:endParaRPr lang="en-SG" sz="1800" dirty="0" smtClean="0"/>
          </a:p>
          <a:p>
            <a:pPr lvl="1"/>
            <a:r>
              <a:rPr lang="en-IN" sz="1400" dirty="0" smtClean="0"/>
              <a:t>high fatigue strength</a:t>
            </a:r>
            <a:endParaRPr lang="en-SG" sz="1400" dirty="0" smtClean="0"/>
          </a:p>
          <a:p>
            <a:pPr lvl="1"/>
            <a:r>
              <a:rPr lang="en-IN" sz="1400" dirty="0" smtClean="0"/>
              <a:t>corrosion resistance </a:t>
            </a:r>
            <a:endParaRPr lang="en-SG" sz="1400" dirty="0" smtClean="0"/>
          </a:p>
          <a:p>
            <a:pPr lvl="0">
              <a:buFont typeface="Wingdings" pitchFamily="2" charset="2"/>
              <a:buChar char="Ø"/>
            </a:pPr>
            <a:r>
              <a:rPr lang="en-IN" sz="1800" u="wavy" dirty="0" smtClean="0"/>
              <a:t>single chisel type bits are designed for:- </a:t>
            </a:r>
            <a:endParaRPr lang="en-SG" sz="1800" dirty="0" smtClean="0"/>
          </a:p>
          <a:p>
            <a:pPr lvl="1"/>
            <a:r>
              <a:rPr lang="en-IN" sz="1400" dirty="0" smtClean="0"/>
              <a:t>Carry sharpening</a:t>
            </a:r>
            <a:endParaRPr lang="en-SG" sz="1400" dirty="0" smtClean="0"/>
          </a:p>
          <a:p>
            <a:pPr lvl="1"/>
            <a:r>
              <a:rPr lang="en-IN" sz="1400" dirty="0" smtClean="0"/>
              <a:t>High rock penetration</a:t>
            </a:r>
            <a:endParaRPr lang="en-SG" sz="1400" dirty="0" smtClean="0"/>
          </a:p>
          <a:p>
            <a:pPr lvl="1"/>
            <a:r>
              <a:rPr lang="en-IN" sz="1400" dirty="0" smtClean="0"/>
              <a:t>Long life</a:t>
            </a:r>
            <a:endParaRPr lang="en-SG" sz="1400" dirty="0" smtClean="0"/>
          </a:p>
          <a:p>
            <a:pPr lvl="1"/>
            <a:r>
              <a:rPr lang="en-IN" sz="1400" dirty="0" smtClean="0"/>
              <a:t>Economy</a:t>
            </a:r>
            <a:endParaRPr lang="en-SG" sz="1400" dirty="0" smtClean="0"/>
          </a:p>
          <a:p>
            <a:pPr lvl="1"/>
            <a:r>
              <a:rPr lang="en-IN" sz="1400" dirty="0" smtClean="0"/>
              <a:t>Specially treated for corrosion and rust prevention</a:t>
            </a:r>
            <a:endParaRPr lang="en-SG" sz="1400" dirty="0" smtClean="0"/>
          </a:p>
          <a:p>
            <a:r>
              <a:rPr lang="en-IN" sz="1800" u="sng" dirty="0" smtClean="0"/>
              <a:t>VARIOUS TYPES OF BITS:</a:t>
            </a:r>
            <a:endParaRPr lang="en-SG" sz="1800" dirty="0" smtClean="0"/>
          </a:p>
          <a:p>
            <a:pPr lvl="1">
              <a:buNone/>
            </a:pPr>
            <a:r>
              <a:rPr lang="en-IN" sz="1400" dirty="0" smtClean="0"/>
              <a:t>	Button type drifter bits			WIDIA (INDIA) LTD.</a:t>
            </a:r>
            <a:endParaRPr lang="en-SG" sz="1400" dirty="0" smtClean="0"/>
          </a:p>
          <a:p>
            <a:pPr lvl="1">
              <a:buNone/>
            </a:pPr>
            <a:r>
              <a:rPr lang="en-IN" sz="1400" dirty="0" smtClean="0"/>
              <a:t>	Rotary bits				SANDVIK ASIA</a:t>
            </a:r>
            <a:endParaRPr lang="en-SG" sz="1400" dirty="0" smtClean="0"/>
          </a:p>
          <a:p>
            <a:pPr lvl="1">
              <a:buNone/>
            </a:pPr>
            <a:r>
              <a:rPr lang="en-IN" sz="1400" dirty="0" smtClean="0"/>
              <a:t>	Cutter picks (Round and flat type)</a:t>
            </a:r>
            <a:endParaRPr lang="en-SG" sz="1400" dirty="0" smtClean="0"/>
          </a:p>
          <a:p>
            <a:pPr lvl="1">
              <a:buNone/>
            </a:pPr>
            <a:r>
              <a:rPr lang="en-IN" sz="1400" dirty="0" smtClean="0"/>
              <a:t>	Tungsten carbide tips and buttons</a:t>
            </a:r>
            <a:endParaRPr lang="en-SG" sz="1400" dirty="0" smtClean="0"/>
          </a:p>
          <a:p>
            <a:endParaRPr lang="en-SG"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a:bodyPr>
          <a:lstStyle/>
          <a:p>
            <a:r>
              <a:rPr lang="en-SG" sz="2400" b="1" dirty="0" smtClean="0"/>
              <a:t>DRILL BITS</a:t>
            </a:r>
            <a:endParaRPr lang="en-SG" sz="2400" b="1" dirty="0"/>
          </a:p>
        </p:txBody>
      </p:sp>
      <p:sp>
        <p:nvSpPr>
          <p:cNvPr id="3" name="Content Placeholder 2"/>
          <p:cNvSpPr>
            <a:spLocks noGrp="1"/>
          </p:cNvSpPr>
          <p:nvPr>
            <p:ph idx="1"/>
          </p:nvPr>
        </p:nvSpPr>
        <p:spPr>
          <a:xfrm>
            <a:off x="457200" y="685800"/>
            <a:ext cx="8229600" cy="5715000"/>
          </a:xfrm>
        </p:spPr>
        <p:txBody>
          <a:bodyPr>
            <a:noAutofit/>
          </a:bodyPr>
          <a:lstStyle/>
          <a:p>
            <a:pPr>
              <a:buNone/>
            </a:pPr>
            <a:r>
              <a:rPr lang="en-IN" sz="1600" u="sng" dirty="0" smtClean="0"/>
              <a:t>PICKS FOR TUNNELLING &amp; ROAD HEADING MACHINES </a:t>
            </a:r>
            <a:r>
              <a:rPr lang="en-IN" sz="1600" b="1" u="sng" dirty="0" smtClean="0"/>
              <a:t>:</a:t>
            </a:r>
            <a:endParaRPr lang="en-SG" sz="1600" dirty="0" smtClean="0"/>
          </a:p>
          <a:p>
            <a:r>
              <a:rPr lang="en-IN" sz="1600" dirty="0" smtClean="0"/>
              <a:t>FLAT DESIGN:	V- Type | DOSCO dint headers    7</a:t>
            </a:r>
            <a:r>
              <a:rPr lang="en-IN" sz="1600" baseline="30000" dirty="0" smtClean="0"/>
              <a:t>0</a:t>
            </a:r>
            <a:r>
              <a:rPr lang="en-IN" sz="1600" dirty="0" smtClean="0"/>
              <a:t>- 9</a:t>
            </a:r>
            <a:r>
              <a:rPr lang="en-IN" sz="1600" baseline="30000" dirty="0" smtClean="0"/>
              <a:t>0</a:t>
            </a:r>
            <a:r>
              <a:rPr lang="en-IN" sz="1600" dirty="0" smtClean="0"/>
              <a:t> CA, 30</a:t>
            </a:r>
            <a:r>
              <a:rPr lang="en-IN" sz="1600" baseline="30000" dirty="0" smtClean="0"/>
              <a:t>0</a:t>
            </a:r>
            <a:r>
              <a:rPr lang="en-IN" sz="1600" dirty="0" smtClean="0"/>
              <a:t> cutting angle</a:t>
            </a:r>
            <a:endParaRPr lang="en-SG" sz="1600" dirty="0" smtClean="0"/>
          </a:p>
          <a:p>
            <a:pPr>
              <a:buNone/>
            </a:pPr>
            <a:r>
              <a:rPr lang="en-IN" sz="1600" dirty="0" smtClean="0"/>
              <a:t>			LW-type| DOSCO dint headers    RA 10</a:t>
            </a:r>
            <a:r>
              <a:rPr lang="en-IN" sz="1600" baseline="30000" dirty="0" smtClean="0"/>
              <a:t>0</a:t>
            </a:r>
            <a:r>
              <a:rPr lang="en-IN" sz="1600" dirty="0" smtClean="0"/>
              <a:t>, CA 9</a:t>
            </a:r>
            <a:r>
              <a:rPr lang="en-IN" sz="1600" baseline="30000" dirty="0" smtClean="0"/>
              <a:t>0</a:t>
            </a:r>
            <a:r>
              <a:rPr lang="en-IN" sz="1600" dirty="0" smtClean="0"/>
              <a:t>-11</a:t>
            </a:r>
            <a:r>
              <a:rPr lang="en-IN" sz="1600" baseline="30000" dirty="0" smtClean="0"/>
              <a:t>0</a:t>
            </a:r>
            <a:r>
              <a:rPr lang="en-IN" sz="1600" dirty="0" smtClean="0"/>
              <a:t>, 100</a:t>
            </a:r>
            <a:r>
              <a:rPr lang="en-IN" sz="1600" baseline="30000" dirty="0" smtClean="0"/>
              <a:t>0</a:t>
            </a:r>
            <a:r>
              <a:rPr lang="en-IN" sz="1600" dirty="0" smtClean="0"/>
              <a:t>cutting angle</a:t>
            </a:r>
            <a:endParaRPr lang="en-SG" sz="1600" dirty="0" smtClean="0"/>
          </a:p>
          <a:p>
            <a:pPr>
              <a:buNone/>
            </a:pPr>
            <a:r>
              <a:rPr lang="en-IN" sz="1600" dirty="0" smtClean="0"/>
              <a:t>			Full faced | DOSCO road header  CA – 7</a:t>
            </a:r>
            <a:r>
              <a:rPr lang="en-IN" sz="1600" baseline="30000" dirty="0" smtClean="0"/>
              <a:t>0</a:t>
            </a:r>
            <a:r>
              <a:rPr lang="en-IN" sz="1600" dirty="0" smtClean="0"/>
              <a:t>- 9</a:t>
            </a:r>
            <a:r>
              <a:rPr lang="en-IN" sz="1600" baseline="30000" dirty="0" smtClean="0"/>
              <a:t>0</a:t>
            </a:r>
            <a:endParaRPr lang="en-SG" sz="1600" dirty="0" smtClean="0"/>
          </a:p>
          <a:p>
            <a:pPr>
              <a:buNone/>
            </a:pPr>
            <a:r>
              <a:rPr lang="en-IN" sz="1600" dirty="0" smtClean="0"/>
              <a:t>			Full faced | DOSCO road header   CA – 7</a:t>
            </a:r>
            <a:r>
              <a:rPr lang="en-IN" sz="1600" baseline="30000" dirty="0" smtClean="0"/>
              <a:t>0</a:t>
            </a:r>
            <a:r>
              <a:rPr lang="en-IN" sz="1600" dirty="0" smtClean="0"/>
              <a:t>-8</a:t>
            </a:r>
            <a:r>
              <a:rPr lang="en-IN" sz="1600" baseline="30000" dirty="0" smtClean="0"/>
              <a:t>0</a:t>
            </a:r>
            <a:r>
              <a:rPr lang="en-IN" sz="1600" dirty="0" smtClean="0"/>
              <a:t>			</a:t>
            </a:r>
            <a:endParaRPr lang="en-SG" sz="1600" dirty="0" smtClean="0"/>
          </a:p>
          <a:p>
            <a:r>
              <a:rPr lang="en-IN" sz="1600" dirty="0" smtClean="0"/>
              <a:t>ROUND SHANK:	ALPINE MINES</a:t>
            </a:r>
            <a:endParaRPr lang="en-SG" sz="1600" dirty="0" smtClean="0"/>
          </a:p>
          <a:p>
            <a:pPr>
              <a:buNone/>
            </a:pPr>
            <a:r>
              <a:rPr lang="en-IN" sz="1600" dirty="0" smtClean="0"/>
              <a:t>			AM50, AM100		cutting angle 75</a:t>
            </a:r>
            <a:r>
              <a:rPr lang="en-IN" sz="1600" baseline="30000" dirty="0" smtClean="0"/>
              <a:t>0</a:t>
            </a:r>
            <a:endParaRPr lang="en-SG" sz="1600" dirty="0" smtClean="0"/>
          </a:p>
          <a:p>
            <a:r>
              <a:rPr lang="en-IN" sz="1600" dirty="0" smtClean="0"/>
              <a:t>TAPER SHANK  :	DOSCO Mk IIA</a:t>
            </a:r>
            <a:endParaRPr lang="en-SG" sz="1600" dirty="0" smtClean="0"/>
          </a:p>
          <a:p>
            <a:r>
              <a:rPr lang="en-IN" sz="1600" b="1" u="sng" dirty="0" smtClean="0"/>
              <a:t>Total drill cost:</a:t>
            </a:r>
            <a:endParaRPr lang="en-SG" sz="1600" dirty="0" smtClean="0"/>
          </a:p>
          <a:p>
            <a:pPr>
              <a:buNone/>
            </a:pPr>
            <a:r>
              <a:rPr lang="en-IN" sz="1600" b="1" dirty="0" smtClean="0"/>
              <a:t>TDC=[B+(H*D)]/M</a:t>
            </a:r>
            <a:endParaRPr lang="en-SG" sz="1600" dirty="0" smtClean="0"/>
          </a:p>
          <a:p>
            <a:pPr>
              <a:buNone/>
            </a:pPr>
            <a:r>
              <a:rPr lang="en-IN" sz="1600" dirty="0" smtClean="0"/>
              <a:t>   where B is purchase cost of drill bit</a:t>
            </a:r>
            <a:endParaRPr lang="en-SG" sz="1600" dirty="0" smtClean="0"/>
          </a:p>
          <a:p>
            <a:pPr>
              <a:buNone/>
            </a:pPr>
            <a:r>
              <a:rPr lang="en-IN" sz="1600" dirty="0" smtClean="0"/>
              <a:t>         H is drill life</a:t>
            </a:r>
            <a:r>
              <a:rPr lang="en-SG" sz="1600" dirty="0" smtClean="0"/>
              <a:t>, </a:t>
            </a:r>
            <a:r>
              <a:rPr lang="en-IN" sz="1600" dirty="0" smtClean="0"/>
              <a:t>D is hourly ownership</a:t>
            </a:r>
            <a:r>
              <a:rPr lang="en-SG" sz="1600" dirty="0" smtClean="0"/>
              <a:t>, </a:t>
            </a:r>
            <a:r>
              <a:rPr lang="en-IN" sz="1600" dirty="0" smtClean="0"/>
              <a:t>M is life of bit in minutes</a:t>
            </a:r>
            <a:endParaRPr lang="en-SG" sz="1600" dirty="0" smtClean="0"/>
          </a:p>
          <a:p>
            <a:pPr>
              <a:buNone/>
            </a:pPr>
            <a:r>
              <a:rPr lang="en-IN" sz="1600" dirty="0" smtClean="0"/>
              <a:t>      Average rate of pen (ROP):-	M/H</a:t>
            </a:r>
            <a:endParaRPr lang="en-SG" sz="1600" dirty="0" smtClean="0"/>
          </a:p>
          <a:p>
            <a:pPr>
              <a:buNone/>
            </a:pPr>
            <a:r>
              <a:rPr lang="en-IN" sz="1600" b="1" dirty="0" smtClean="0"/>
              <a:t>TDC=(B/M)+(D/ROP)</a:t>
            </a:r>
            <a:endParaRPr lang="en-SG" sz="1600" dirty="0" smtClean="0"/>
          </a:p>
          <a:p>
            <a:r>
              <a:rPr lang="en-IN" sz="1600" b="1" dirty="0" smtClean="0"/>
              <a:t>BIT DESIGN:</a:t>
            </a:r>
          </a:p>
          <a:p>
            <a:pPr>
              <a:buNone/>
            </a:pPr>
            <a:r>
              <a:rPr lang="en-IN" sz="1600" dirty="0" smtClean="0"/>
              <a:t>(1) Micro cleanliness</a:t>
            </a:r>
            <a:endParaRPr lang="en-SG" sz="1600" dirty="0" smtClean="0"/>
          </a:p>
          <a:p>
            <a:pPr>
              <a:buNone/>
            </a:pPr>
            <a:r>
              <a:rPr lang="en-IN" sz="1600" dirty="0" smtClean="0"/>
              <a:t>(2) Location of holes</a:t>
            </a:r>
          </a:p>
          <a:p>
            <a:pPr>
              <a:buNone/>
            </a:pPr>
            <a:r>
              <a:rPr lang="en-IN" sz="1600" dirty="0" smtClean="0"/>
              <a:t>(3) Radii, undercuts and surfaces are free from tool marks</a:t>
            </a:r>
            <a:endParaRPr lang="en-SG" sz="1600" dirty="0" smtClean="0"/>
          </a:p>
          <a:p>
            <a:pPr>
              <a:buNone/>
            </a:pPr>
            <a:r>
              <a:rPr lang="en-IN" sz="1600" dirty="0" smtClean="0"/>
              <a:t>(4) Heat treatment</a:t>
            </a:r>
            <a:endParaRPr lang="en-SG" sz="1600" dirty="0" smtClean="0"/>
          </a:p>
          <a:p>
            <a:pPr>
              <a:buNone/>
            </a:pPr>
            <a:endParaRPr lang="en-SG" sz="1600" dirty="0" smtClean="0"/>
          </a:p>
          <a:p>
            <a:endParaRPr lang="en-SG"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26"/>
            <a:ext cx="8229600" cy="487362"/>
          </a:xfrm>
        </p:spPr>
        <p:txBody>
          <a:bodyPr>
            <a:normAutofit/>
          </a:bodyPr>
          <a:lstStyle/>
          <a:p>
            <a:r>
              <a:rPr lang="en-SG" sz="2400" dirty="0" smtClean="0"/>
              <a:t>DRILL BITS</a:t>
            </a:r>
            <a:endParaRPr lang="en-SG" sz="2400" dirty="0"/>
          </a:p>
        </p:txBody>
      </p:sp>
      <p:sp>
        <p:nvSpPr>
          <p:cNvPr id="3" name="Content Placeholder 2"/>
          <p:cNvSpPr>
            <a:spLocks noGrp="1"/>
          </p:cNvSpPr>
          <p:nvPr>
            <p:ph idx="1"/>
          </p:nvPr>
        </p:nvSpPr>
        <p:spPr>
          <a:xfrm>
            <a:off x="457200" y="533401"/>
            <a:ext cx="8229600" cy="1524000"/>
          </a:xfrm>
        </p:spPr>
        <p:txBody>
          <a:bodyPr>
            <a:noAutofit/>
          </a:bodyPr>
          <a:lstStyle/>
          <a:p>
            <a:pPr>
              <a:buNone/>
            </a:pPr>
            <a:r>
              <a:rPr lang="en-IN" sz="1600" dirty="0" smtClean="0"/>
              <a:t>(5) Grain size/Cobalt ratio</a:t>
            </a:r>
          </a:p>
          <a:p>
            <a:pPr>
              <a:buNone/>
            </a:pPr>
            <a:r>
              <a:rPr lang="en-IN" sz="1600" dirty="0" smtClean="0"/>
              <a:t>(6) Dual property bits in </a:t>
            </a:r>
            <a:r>
              <a:rPr lang="en-IN" sz="1600" dirty="0" err="1" smtClean="0"/>
              <a:t>sandvik</a:t>
            </a:r>
            <a:r>
              <a:rPr lang="en-IN" sz="1600" dirty="0" smtClean="0"/>
              <a:t> (varying cobalt content from surface to centre residual stresses are favourably disturbed)</a:t>
            </a:r>
            <a:endParaRPr lang="en-SG" sz="1600" dirty="0" smtClean="0"/>
          </a:p>
          <a:p>
            <a:pPr>
              <a:buNone/>
            </a:pPr>
            <a:r>
              <a:rPr lang="en-IN" sz="1600" dirty="0" smtClean="0"/>
              <a:t>(7) Ballistic buttons</a:t>
            </a:r>
            <a:endParaRPr lang="en-SG" sz="1600" dirty="0" smtClean="0"/>
          </a:p>
          <a:p>
            <a:pPr>
              <a:buNone/>
            </a:pPr>
            <a:r>
              <a:rPr lang="en-IN" sz="1600" dirty="0" smtClean="0"/>
              <a:t>(8) Domed cylinders Better life in hard abrasive rocks</a:t>
            </a:r>
            <a:endParaRPr lang="en-SG" sz="1600" dirty="0" smtClean="0"/>
          </a:p>
          <a:p>
            <a:pPr>
              <a:buNone/>
            </a:pPr>
            <a:r>
              <a:rPr lang="en-IN" sz="1600" dirty="0" smtClean="0"/>
              <a:t/>
            </a:r>
            <a:br>
              <a:rPr lang="en-IN" sz="1600" dirty="0" smtClean="0"/>
            </a:br>
            <a:r>
              <a:rPr lang="en-IN" sz="1600" dirty="0" smtClean="0"/>
              <a:t> </a:t>
            </a:r>
            <a:endParaRPr lang="en-SG" sz="1600" dirty="0" smtClean="0"/>
          </a:p>
          <a:p>
            <a:endParaRPr lang="en-SG" sz="1600" dirty="0"/>
          </a:p>
        </p:txBody>
      </p:sp>
      <p:pic>
        <p:nvPicPr>
          <p:cNvPr id="4" name="Picture 2"/>
          <p:cNvPicPr>
            <a:picLocks noChangeAspect="1" noChangeArrowheads="1"/>
          </p:cNvPicPr>
          <p:nvPr/>
        </p:nvPicPr>
        <p:blipFill>
          <a:blip r:embed="rId2"/>
          <a:srcRect l="29375" t="27000" r="36875" b="15000"/>
          <a:stretch>
            <a:fillRect/>
          </a:stretch>
        </p:blipFill>
        <p:spPr bwMode="auto">
          <a:xfrm>
            <a:off x="1905000" y="1905000"/>
            <a:ext cx="5603358"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56"/>
            <a:ext cx="8229600" cy="487362"/>
          </a:xfrm>
        </p:spPr>
        <p:txBody>
          <a:bodyPr>
            <a:normAutofit/>
          </a:bodyPr>
          <a:lstStyle/>
          <a:p>
            <a:r>
              <a:rPr lang="en-IN" sz="2400" b="1" dirty="0" smtClean="0"/>
              <a:t>DRILL BITS</a:t>
            </a:r>
            <a:endParaRPr lang="en-SG" sz="2400" dirty="0"/>
          </a:p>
        </p:txBody>
      </p:sp>
      <p:sp>
        <p:nvSpPr>
          <p:cNvPr id="3" name="Content Placeholder 2"/>
          <p:cNvSpPr>
            <a:spLocks noGrp="1"/>
          </p:cNvSpPr>
          <p:nvPr>
            <p:ph idx="1"/>
          </p:nvPr>
        </p:nvSpPr>
        <p:spPr>
          <a:xfrm>
            <a:off x="457200" y="609600"/>
            <a:ext cx="8229600" cy="5943600"/>
          </a:xfrm>
        </p:spPr>
        <p:txBody>
          <a:bodyPr>
            <a:noAutofit/>
          </a:bodyPr>
          <a:lstStyle/>
          <a:p>
            <a:r>
              <a:rPr lang="en-IN" sz="1700" b="1" dirty="0" smtClean="0"/>
              <a:t>BOAST GROUP:   </a:t>
            </a:r>
            <a:endParaRPr lang="en-SG" sz="1700" dirty="0" smtClean="0"/>
          </a:p>
          <a:p>
            <a:pPr lvl="1"/>
            <a:r>
              <a:rPr lang="en-IN" sz="1500" dirty="0" smtClean="0"/>
              <a:t>blade and button bits</a:t>
            </a:r>
            <a:endParaRPr lang="en-SG" sz="1500" dirty="0" smtClean="0"/>
          </a:p>
          <a:p>
            <a:pPr lvl="1"/>
            <a:r>
              <a:rPr lang="en-IN" sz="1500" dirty="0" smtClean="0"/>
              <a:t>tapered rods and bits for economical bit handling and sharpening</a:t>
            </a:r>
            <a:endParaRPr lang="en-SG" sz="1500" dirty="0" smtClean="0"/>
          </a:p>
          <a:p>
            <a:pPr lvl="1"/>
            <a:r>
              <a:rPr lang="en-IN" sz="1500" dirty="0" smtClean="0"/>
              <a:t>rotary drilling bits for coal and soft rocks</a:t>
            </a:r>
            <a:endParaRPr lang="en-SG" sz="1500" dirty="0" smtClean="0"/>
          </a:p>
          <a:p>
            <a:pPr lvl="1"/>
            <a:r>
              <a:rPr lang="en-IN" sz="1500" dirty="0" smtClean="0"/>
              <a:t>PCD(Thin discs of PCD fixed to steel bodies by brazing for methane drainage holes and or soft rocks)</a:t>
            </a:r>
            <a:endParaRPr lang="en-SG" sz="1500" dirty="0" smtClean="0"/>
          </a:p>
          <a:p>
            <a:r>
              <a:rPr lang="en-IN" sz="1700" b="1" dirty="0" smtClean="0"/>
              <a:t>KRUPP WIDIA </a:t>
            </a:r>
            <a:r>
              <a:rPr lang="en-IN" sz="1700" b="1" dirty="0" err="1" smtClean="0"/>
              <a:t>GMbH</a:t>
            </a:r>
            <a:r>
              <a:rPr lang="en-IN" sz="1700" b="1" dirty="0" smtClean="0"/>
              <a:t>:</a:t>
            </a:r>
            <a:endParaRPr lang="en-SG" sz="1700" dirty="0" smtClean="0"/>
          </a:p>
          <a:p>
            <a:pPr lvl="1"/>
            <a:r>
              <a:rPr lang="en-IN" sz="1500" dirty="0" smtClean="0"/>
              <a:t>Turbo bits-high penetration (20-30% above normal)</a:t>
            </a:r>
            <a:endParaRPr lang="en-SG" sz="1500" dirty="0" smtClean="0"/>
          </a:p>
          <a:p>
            <a:pPr lvl="1"/>
            <a:r>
              <a:rPr lang="en-IN" sz="1500" dirty="0" smtClean="0"/>
              <a:t>ballistic buttons</a:t>
            </a:r>
            <a:endParaRPr lang="en-SG" sz="1500" dirty="0" smtClean="0"/>
          </a:p>
          <a:p>
            <a:pPr lvl="1"/>
            <a:r>
              <a:rPr lang="en-IN" sz="1500" dirty="0" smtClean="0"/>
              <a:t>bit body made from wear resistant ,case hardened steel material</a:t>
            </a:r>
            <a:endParaRPr lang="en-SG" sz="1500" dirty="0" smtClean="0"/>
          </a:p>
          <a:p>
            <a:r>
              <a:rPr lang="en-IN" sz="1700" b="1" dirty="0" smtClean="0"/>
              <a:t>ROBIT OY:</a:t>
            </a:r>
            <a:endParaRPr lang="en-SG" sz="1700" dirty="0" smtClean="0"/>
          </a:p>
          <a:p>
            <a:pPr lvl="1"/>
            <a:r>
              <a:rPr lang="en-IN" sz="1500" dirty="0" smtClean="0"/>
              <a:t>Specialized in button bits</a:t>
            </a:r>
            <a:endParaRPr lang="en-SG" sz="1500" dirty="0" smtClean="0"/>
          </a:p>
          <a:p>
            <a:pPr lvl="1"/>
            <a:r>
              <a:rPr lang="en-IN" sz="1500" dirty="0" smtClean="0"/>
              <a:t>Optimized location of the flush holes and grooves</a:t>
            </a:r>
            <a:endParaRPr lang="en-SG" sz="1500" dirty="0" smtClean="0"/>
          </a:p>
          <a:p>
            <a:pPr lvl="1"/>
            <a:r>
              <a:rPr lang="en-IN" sz="1500" dirty="0" smtClean="0"/>
              <a:t>Insert shape size and positions</a:t>
            </a:r>
            <a:endParaRPr lang="en-SG" sz="1500" dirty="0" smtClean="0"/>
          </a:p>
          <a:p>
            <a:r>
              <a:rPr lang="en-IN" sz="1700" b="1" dirty="0" smtClean="0"/>
              <a:t>SANDVIK ROCK TOOLS AB:</a:t>
            </a:r>
            <a:endParaRPr lang="en-SG" sz="1700" dirty="0" smtClean="0"/>
          </a:p>
          <a:p>
            <a:pPr lvl="1"/>
            <a:r>
              <a:rPr lang="en-IN" sz="1500" dirty="0" smtClean="0"/>
              <a:t>DP bits slowed significant improvements in bit life and performance</a:t>
            </a:r>
            <a:endParaRPr lang="en-SG" sz="1500" dirty="0" smtClean="0"/>
          </a:p>
          <a:p>
            <a:pPr lvl="1"/>
            <a:r>
              <a:rPr lang="en-IN" sz="1500" dirty="0" smtClean="0"/>
              <a:t>50 to 116%</a:t>
            </a:r>
            <a:endParaRPr lang="en-SG" sz="1500" dirty="0" smtClean="0"/>
          </a:p>
          <a:p>
            <a:r>
              <a:rPr lang="en-IN" sz="1700" b="1" dirty="0" smtClean="0"/>
              <a:t>THROW AWAY BIT CORPORATION :</a:t>
            </a:r>
            <a:endParaRPr lang="en-SG" sz="1700" dirty="0" smtClean="0"/>
          </a:p>
          <a:p>
            <a:pPr lvl="1"/>
            <a:r>
              <a:rPr lang="en-IN" sz="1500" dirty="0" smtClean="0"/>
              <a:t>All range (including tapered bits)</a:t>
            </a:r>
            <a:endParaRPr lang="en-SG" sz="1500" dirty="0" smtClean="0"/>
          </a:p>
          <a:p>
            <a:r>
              <a:rPr lang="en-IN" sz="1700" dirty="0" smtClean="0"/>
              <a:t>Other companies are: UNIROCK AB, ATLAS COPCO, INGERSOLL, MITSUBISHI METAL CORPORATION &amp; ROCBO.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F</a:t>
            </a:r>
            <a:r>
              <a:rPr lang="en-IN" sz="2800" b="1" u="sng" dirty="0" smtClean="0"/>
              <a:t>actors contributing to significant improvements in tunnelling</a:t>
            </a:r>
            <a:r>
              <a:rPr lang="en-IN" sz="2800" dirty="0" smtClean="0"/>
              <a:t>                                        </a:t>
            </a:r>
            <a:r>
              <a:rPr lang="en-SG" sz="2800" dirty="0" smtClean="0"/>
              <a:t/>
            </a:r>
            <a:br>
              <a:rPr lang="en-SG" sz="2800" dirty="0" smtClean="0"/>
            </a:br>
            <a:endParaRPr lang="en-SG" sz="2800" dirty="0"/>
          </a:p>
        </p:txBody>
      </p:sp>
      <p:pic>
        <p:nvPicPr>
          <p:cNvPr id="4" name="Content Placeholder 3" descr="tunnel.jpg"/>
          <p:cNvPicPr>
            <a:picLocks noGrp="1" noChangeAspect="1"/>
          </p:cNvPicPr>
          <p:nvPr>
            <p:ph idx="1"/>
          </p:nvPr>
        </p:nvPicPr>
        <p:blipFill>
          <a:blip r:embed="rId2"/>
          <a:stretch>
            <a:fillRect/>
          </a:stretch>
        </p:blipFill>
        <p:spPr>
          <a:xfrm>
            <a:off x="627416" y="1447800"/>
            <a:ext cx="8211784" cy="5233364"/>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r>
              <a:rPr lang="en-IN" sz="1800" b="1" u="sng" smtClean="0"/>
              <a:t>BOART </a:t>
            </a:r>
            <a:r>
              <a:rPr lang="en-IN" sz="1800" b="1" u="sng" dirty="0" smtClean="0"/>
              <a:t>UK:</a:t>
            </a:r>
            <a:endParaRPr lang="en-SG" sz="1800" dirty="0" smtClean="0"/>
          </a:p>
          <a:p>
            <a:pPr lvl="1"/>
            <a:r>
              <a:rPr lang="en-IN" sz="1400" dirty="0" smtClean="0"/>
              <a:t>Improved tool design for reduced cycle time</a:t>
            </a:r>
            <a:endParaRPr lang="en-SG" sz="1400" dirty="0" smtClean="0"/>
          </a:p>
          <a:p>
            <a:pPr lvl="1"/>
            <a:r>
              <a:rPr lang="en-IN" sz="1400" dirty="0" smtClean="0"/>
              <a:t>development of hydraulic rotary percussive rock drill HD series Boart </a:t>
            </a:r>
            <a:r>
              <a:rPr lang="en-IN" sz="1400" dirty="0" err="1" smtClean="0"/>
              <a:t>uk</a:t>
            </a:r>
            <a:endParaRPr lang="en-SG" sz="1400" dirty="0" smtClean="0"/>
          </a:p>
          <a:p>
            <a:pPr lvl="1"/>
            <a:r>
              <a:rPr lang="en-IN" sz="1400" dirty="0" smtClean="0"/>
              <a:t>polycrystalline Diamond bits known as Bora bits</a:t>
            </a:r>
            <a:endParaRPr lang="en-SG" sz="1400" dirty="0" smtClean="0"/>
          </a:p>
          <a:p>
            <a:pPr lvl="1"/>
            <a:r>
              <a:rPr lang="en-IN" sz="1400" dirty="0" smtClean="0"/>
              <a:t>a layer of polycrystalline diamond -high wear resistant</a:t>
            </a:r>
            <a:endParaRPr lang="en-SG" sz="1400" dirty="0" smtClean="0"/>
          </a:p>
          <a:p>
            <a:pPr lvl="1"/>
            <a:r>
              <a:rPr lang="en-IN" sz="1400" dirty="0" smtClean="0"/>
              <a:t>on a layer of tungsten carbide -high impact series</a:t>
            </a:r>
            <a:endParaRPr lang="en-SG" sz="1400" dirty="0" smtClean="0"/>
          </a:p>
          <a:p>
            <a:r>
              <a:rPr lang="en-IN" sz="1800" dirty="0" smtClean="0"/>
              <a:t>ADVANTAGES:-</a:t>
            </a:r>
            <a:endParaRPr lang="en-SG" sz="1800" dirty="0" smtClean="0"/>
          </a:p>
          <a:p>
            <a:pPr lvl="1"/>
            <a:r>
              <a:rPr lang="en-IN" sz="1400" dirty="0" smtClean="0"/>
              <a:t>greater penetration</a:t>
            </a:r>
            <a:endParaRPr lang="en-SG" sz="1400" dirty="0" smtClean="0"/>
          </a:p>
          <a:p>
            <a:pPr lvl="1"/>
            <a:r>
              <a:rPr lang="en-IN" sz="1400" dirty="0" smtClean="0"/>
              <a:t>longer life</a:t>
            </a:r>
            <a:endParaRPr lang="en-SG" sz="1400" dirty="0" smtClean="0"/>
          </a:p>
          <a:p>
            <a:pPr lvl="1"/>
            <a:r>
              <a:rPr lang="en-IN" sz="1400" dirty="0" smtClean="0"/>
              <a:t>self sharpening of the cutting edge</a:t>
            </a:r>
            <a:endParaRPr lang="en-SG" sz="1400" dirty="0" smtClean="0"/>
          </a:p>
          <a:p>
            <a:pPr lvl="1"/>
            <a:r>
              <a:rPr lang="en-IN" sz="1400" dirty="0" smtClean="0"/>
              <a:t>less noise</a:t>
            </a:r>
            <a:endParaRPr lang="en-SG" sz="1400" dirty="0" smtClean="0"/>
          </a:p>
          <a:p>
            <a:pPr lvl="1"/>
            <a:r>
              <a:rPr lang="en-IN" sz="1400" dirty="0" smtClean="0"/>
              <a:t>straighter holes</a:t>
            </a:r>
            <a:endParaRPr lang="en-SG" sz="1400" dirty="0" smtClean="0"/>
          </a:p>
          <a:p>
            <a:pPr lvl="1"/>
            <a:r>
              <a:rPr lang="en-IN" sz="1400" dirty="0" smtClean="0"/>
              <a:t>less pressure</a:t>
            </a:r>
            <a:endParaRPr lang="en-SG" sz="1400" dirty="0" smtClean="0"/>
          </a:p>
          <a:p>
            <a:pPr lvl="1"/>
            <a:r>
              <a:rPr lang="en-IN" sz="1400" dirty="0" smtClean="0"/>
              <a:t>lower drill metal costs</a:t>
            </a:r>
            <a:endParaRPr lang="en-SG" sz="1400" dirty="0" smtClean="0"/>
          </a:p>
          <a:p>
            <a:pPr lvl="1"/>
            <a:r>
              <a:rPr lang="en-IN" sz="1400" dirty="0" smtClean="0"/>
              <a:t>diamond edge remains sharpened through out</a:t>
            </a:r>
            <a:endParaRPr lang="en-SG" sz="1400" dirty="0" smtClean="0"/>
          </a:p>
          <a:p>
            <a:r>
              <a:rPr lang="en-IN" sz="1800" dirty="0" smtClean="0"/>
              <a:t>TUNNELING SPECIFICATION:-</a:t>
            </a:r>
            <a:endParaRPr lang="en-SG" sz="1800" dirty="0" smtClean="0"/>
          </a:p>
          <a:p>
            <a:pPr lvl="1"/>
            <a:r>
              <a:rPr lang="en-IN" sz="1400" dirty="0" smtClean="0"/>
              <a:t>new carbide grades:-B25N,B30N,B35N (15 to 30 micro grain size of </a:t>
            </a:r>
            <a:r>
              <a:rPr lang="en-IN" sz="1400" dirty="0" err="1" smtClean="0"/>
              <a:t>tc</a:t>
            </a:r>
            <a:r>
              <a:rPr lang="en-IN" sz="1400" dirty="0" smtClean="0"/>
              <a:t>)</a:t>
            </a:r>
            <a:endParaRPr lang="en-SG" sz="1400" dirty="0" smtClean="0"/>
          </a:p>
          <a:p>
            <a:pPr lvl="1"/>
            <a:r>
              <a:rPr lang="en-IN" sz="1400" dirty="0" smtClean="0"/>
              <a:t>higher quality steel(nickel steel bodies)</a:t>
            </a:r>
            <a:endParaRPr lang="en-SG" sz="1400" dirty="0" smtClean="0"/>
          </a:p>
          <a:p>
            <a:pPr lvl="1"/>
            <a:r>
              <a:rPr lang="en-IN" sz="1400" dirty="0" smtClean="0"/>
              <a:t>new brazing techniques</a:t>
            </a:r>
            <a:endParaRPr lang="en-SG" sz="1400" dirty="0" smtClean="0"/>
          </a:p>
          <a:p>
            <a:pPr lvl="1"/>
            <a:r>
              <a:rPr lang="en-IN" sz="1400" dirty="0" smtClean="0"/>
              <a:t>30 percent improved life</a:t>
            </a:r>
            <a:endParaRPr lang="en-SG" sz="1400" dirty="0" smtClean="0"/>
          </a:p>
          <a:p>
            <a:endParaRPr lang="en-SG" sz="1800" dirty="0"/>
          </a:p>
        </p:txBody>
      </p:sp>
      <p:sp>
        <p:nvSpPr>
          <p:cNvPr id="4" name="Title 1"/>
          <p:cNvSpPr>
            <a:spLocks noGrp="1"/>
          </p:cNvSpPr>
          <p:nvPr>
            <p:ph type="title"/>
          </p:nvPr>
        </p:nvSpPr>
        <p:spPr>
          <a:xfrm>
            <a:off x="457200" y="39504"/>
            <a:ext cx="8229600" cy="487362"/>
          </a:xfrm>
        </p:spPr>
        <p:txBody>
          <a:bodyPr>
            <a:normAutofit/>
          </a:bodyPr>
          <a:lstStyle/>
          <a:p>
            <a:r>
              <a:rPr lang="en-IN" sz="2400" b="1" dirty="0" smtClean="0"/>
              <a:t>DRILL BITS</a:t>
            </a:r>
            <a:endParaRPr lang="en-SG"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lvl="0"/>
            <a:r>
              <a:rPr lang="en-IN" sz="1800" b="1" dirty="0" smtClean="0"/>
              <a:t>P AND V'S :	</a:t>
            </a:r>
            <a:r>
              <a:rPr lang="en-IN" sz="1800" b="1" dirty="0" err="1" smtClean="0"/>
              <a:t>Padley</a:t>
            </a:r>
            <a:r>
              <a:rPr lang="en-IN" sz="1800" b="1" dirty="0" smtClean="0"/>
              <a:t> and </a:t>
            </a:r>
            <a:r>
              <a:rPr lang="en-IN" sz="1800" b="1" dirty="0" err="1" smtClean="0"/>
              <a:t>Venables</a:t>
            </a:r>
            <a:r>
              <a:rPr lang="en-IN" sz="1800" b="1" dirty="0" smtClean="0"/>
              <a:t>  -through flush pick system</a:t>
            </a:r>
            <a:endParaRPr lang="en-IN" sz="1800" dirty="0" smtClean="0"/>
          </a:p>
          <a:p>
            <a:pPr lvl="1"/>
            <a:r>
              <a:rPr lang="en-IN" sz="1600" dirty="0" smtClean="0"/>
              <a:t>efficient water introduction system for dust suppression and reduce risk of frictional ignition</a:t>
            </a:r>
            <a:endParaRPr lang="en-SG" sz="1600" dirty="0" smtClean="0"/>
          </a:p>
          <a:p>
            <a:pPr lvl="1"/>
            <a:r>
              <a:rPr lang="en-IN" sz="1600" dirty="0" smtClean="0"/>
              <a:t>forward attack/radial /point attack</a:t>
            </a:r>
            <a:endParaRPr lang="en-SG" sz="1600" dirty="0" smtClean="0"/>
          </a:p>
          <a:p>
            <a:pPr lvl="1"/>
            <a:r>
              <a:rPr lang="en-IN" sz="1600" dirty="0" smtClean="0"/>
              <a:t>improved dust suppression</a:t>
            </a:r>
            <a:endParaRPr lang="en-SG" sz="1600" dirty="0" smtClean="0"/>
          </a:p>
          <a:p>
            <a:pPr lvl="1"/>
            <a:r>
              <a:rPr lang="en-IN" sz="1600" dirty="0" smtClean="0"/>
              <a:t>reduced frictional ignition</a:t>
            </a:r>
            <a:endParaRPr lang="en-SG" sz="1600" dirty="0" smtClean="0"/>
          </a:p>
          <a:p>
            <a:pPr lvl="1"/>
            <a:r>
              <a:rPr lang="en-IN" sz="1600" dirty="0" smtClean="0"/>
              <a:t>increased tool life by reducing heat effect on the tip</a:t>
            </a:r>
            <a:endParaRPr lang="en-SG" sz="1600" dirty="0" smtClean="0"/>
          </a:p>
          <a:p>
            <a:pPr lvl="1"/>
            <a:r>
              <a:rPr lang="en-IN" sz="1600" dirty="0" smtClean="0"/>
              <a:t>lowering moisture content in saleable product,</a:t>
            </a:r>
            <a:endParaRPr lang="en-SG" sz="1600" dirty="0" smtClean="0"/>
          </a:p>
          <a:p>
            <a:pPr lvl="1"/>
            <a:r>
              <a:rPr lang="en-IN" sz="1600" dirty="0" smtClean="0"/>
              <a:t>More efficient use of  water supply</a:t>
            </a:r>
            <a:endParaRPr lang="en-SG" sz="1600" dirty="0" smtClean="0"/>
          </a:p>
          <a:p>
            <a:endParaRPr lang="en-IN" sz="1800" b="1" u="sng" dirty="0" smtClean="0"/>
          </a:p>
          <a:p>
            <a:r>
              <a:rPr lang="en-IN" sz="1800" b="1" u="sng" dirty="0" smtClean="0"/>
              <a:t>PCD BIT DESIGN </a:t>
            </a:r>
          </a:p>
          <a:p>
            <a:pPr lvl="1"/>
            <a:r>
              <a:rPr lang="en-IN" sz="1600" dirty="0" smtClean="0"/>
              <a:t>10 degrees to 20 degrees clearance angle is conductive for good ROP and life</a:t>
            </a:r>
            <a:endParaRPr lang="en-SG" sz="1600" dirty="0" smtClean="0"/>
          </a:p>
          <a:p>
            <a:pPr lvl="1"/>
            <a:r>
              <a:rPr lang="en-IN" sz="1600" dirty="0" smtClean="0"/>
              <a:t>sufficient clearance behind the cutter to flush away the cutting without leading to secondary communication </a:t>
            </a:r>
            <a:endParaRPr lang="en-SG" sz="1600" dirty="0" smtClean="0"/>
          </a:p>
          <a:p>
            <a:pPr lvl="1"/>
            <a:r>
              <a:rPr lang="en-IN" sz="1600" dirty="0" smtClean="0"/>
              <a:t>1.5m/min in abrasive rocks(</a:t>
            </a:r>
            <a:r>
              <a:rPr lang="en-IN" sz="1600" dirty="0" err="1" smtClean="0"/>
              <a:t>eg</a:t>
            </a:r>
            <a:r>
              <a:rPr lang="en-IN" sz="1600" dirty="0" smtClean="0"/>
              <a:t>)</a:t>
            </a:r>
            <a:endParaRPr lang="en-SG" sz="1600" dirty="0" smtClean="0"/>
          </a:p>
        </p:txBody>
      </p:sp>
      <p:sp>
        <p:nvSpPr>
          <p:cNvPr id="4" name="Title 1"/>
          <p:cNvSpPr>
            <a:spLocks noGrp="1"/>
          </p:cNvSpPr>
          <p:nvPr>
            <p:ph type="title"/>
          </p:nvPr>
        </p:nvSpPr>
        <p:spPr>
          <a:xfrm>
            <a:off x="457200" y="65630"/>
            <a:ext cx="8229600" cy="411162"/>
          </a:xfrm>
        </p:spPr>
        <p:txBody>
          <a:bodyPr>
            <a:normAutofit fontScale="90000"/>
          </a:bodyPr>
          <a:lstStyle/>
          <a:p>
            <a:r>
              <a:rPr lang="en-IN" sz="2400" b="1" dirty="0" smtClean="0"/>
              <a:t>DRILL BITS</a:t>
            </a:r>
            <a:endParaRPr lang="en-SG"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78"/>
            <a:ext cx="8229600" cy="639762"/>
          </a:xfrm>
        </p:spPr>
        <p:txBody>
          <a:bodyPr>
            <a:normAutofit/>
          </a:bodyPr>
          <a:lstStyle/>
          <a:p>
            <a:r>
              <a:rPr lang="en-IN" sz="2400" b="1" u="sng" dirty="0" smtClean="0"/>
              <a:t>MACHINE CUTTING</a:t>
            </a:r>
            <a:endParaRPr lang="en-SG" sz="2400" dirty="0"/>
          </a:p>
        </p:txBody>
      </p:sp>
      <p:pic>
        <p:nvPicPr>
          <p:cNvPr id="4" name="Content Placeholder 3"/>
          <p:cNvPicPr>
            <a:picLocks noGrp="1"/>
          </p:cNvPicPr>
          <p:nvPr>
            <p:ph idx="1"/>
          </p:nvPr>
        </p:nvPicPr>
        <p:blipFill>
          <a:blip r:embed="rId2"/>
          <a:srcRect/>
          <a:stretch>
            <a:fillRect/>
          </a:stretch>
        </p:blipFill>
        <p:spPr bwMode="auto">
          <a:xfrm>
            <a:off x="457200" y="762000"/>
            <a:ext cx="7162800" cy="3276600"/>
          </a:xfrm>
          <a:prstGeom prst="rect">
            <a:avLst/>
          </a:prstGeom>
          <a:noFill/>
          <a:ln w="9525">
            <a:noFill/>
            <a:miter lim="800000"/>
            <a:headEnd/>
            <a:tailEnd/>
          </a:ln>
        </p:spPr>
      </p:pic>
      <p:sp>
        <p:nvSpPr>
          <p:cNvPr id="5" name="TextBox 4"/>
          <p:cNvSpPr txBox="1"/>
          <p:nvPr/>
        </p:nvSpPr>
        <p:spPr>
          <a:xfrm>
            <a:off x="762000" y="4267200"/>
            <a:ext cx="6781800" cy="2308324"/>
          </a:xfrm>
          <a:prstGeom prst="rect">
            <a:avLst/>
          </a:prstGeom>
          <a:noFill/>
        </p:spPr>
        <p:txBody>
          <a:bodyPr wrap="square" rtlCol="0">
            <a:spAutoFit/>
          </a:bodyPr>
          <a:lstStyle/>
          <a:p>
            <a:pPr>
              <a:buNone/>
            </a:pPr>
            <a:r>
              <a:rPr lang="en-IN" b="1" dirty="0" smtClean="0"/>
              <a:t>Objective : </a:t>
            </a:r>
            <a:endParaRPr lang="en-SG" b="1" dirty="0" smtClean="0"/>
          </a:p>
          <a:p>
            <a:pPr lvl="0">
              <a:buFont typeface="Arial" pitchFamily="34" charset="0"/>
              <a:buChar char="•"/>
            </a:pPr>
            <a:r>
              <a:rPr lang="en-IN" dirty="0" smtClean="0"/>
              <a:t>Desired production rate</a:t>
            </a:r>
            <a:endParaRPr lang="en-SG" dirty="0" smtClean="0"/>
          </a:p>
          <a:p>
            <a:pPr lvl="0">
              <a:buFont typeface="Arial" pitchFamily="34" charset="0"/>
              <a:buChar char="•"/>
            </a:pPr>
            <a:r>
              <a:rPr lang="en-IN" dirty="0" smtClean="0"/>
              <a:t>Minimum energy requirement ( sp. energy consumption </a:t>
            </a:r>
            <a:r>
              <a:rPr lang="en-IN" dirty="0" err="1" smtClean="0"/>
              <a:t>kwh</a:t>
            </a:r>
            <a:r>
              <a:rPr lang="en-IN" dirty="0" smtClean="0"/>
              <a:t>/m</a:t>
            </a:r>
            <a:r>
              <a:rPr lang="en-IN" baseline="30000" dirty="0" smtClean="0"/>
              <a:t>3 </a:t>
            </a:r>
            <a:r>
              <a:rPr lang="en-IN" dirty="0" smtClean="0"/>
              <a:t> )</a:t>
            </a:r>
            <a:endParaRPr lang="en-SG" dirty="0" smtClean="0"/>
          </a:p>
          <a:p>
            <a:pPr lvl="0">
              <a:buFont typeface="Arial" pitchFamily="34" charset="0"/>
              <a:buChar char="•"/>
            </a:pPr>
            <a:r>
              <a:rPr lang="en-IN" dirty="0" smtClean="0"/>
              <a:t>Minimum power</a:t>
            </a:r>
            <a:endParaRPr lang="en-SG" dirty="0" smtClean="0"/>
          </a:p>
          <a:p>
            <a:pPr lvl="0">
              <a:buFont typeface="Arial" pitchFamily="34" charset="0"/>
              <a:buChar char="•"/>
            </a:pPr>
            <a:r>
              <a:rPr lang="en-IN" dirty="0" smtClean="0"/>
              <a:t>Reduced dust</a:t>
            </a:r>
            <a:endParaRPr lang="en-SG" dirty="0" smtClean="0"/>
          </a:p>
          <a:p>
            <a:pPr lvl="0">
              <a:buFont typeface="Arial" pitchFamily="34" charset="0"/>
              <a:buChar char="•"/>
            </a:pPr>
            <a:r>
              <a:rPr lang="en-IN" dirty="0" smtClean="0"/>
              <a:t>Better coal size</a:t>
            </a:r>
            <a:endParaRPr lang="en-SG" dirty="0" smtClean="0"/>
          </a:p>
          <a:p>
            <a:pPr lvl="0">
              <a:buFont typeface="Arial" pitchFamily="34" charset="0"/>
              <a:buChar char="•"/>
            </a:pPr>
            <a:r>
              <a:rPr lang="en-IN" dirty="0" smtClean="0"/>
              <a:t>Greater reliability of bits &amp; cutting units.</a:t>
            </a:r>
            <a:endParaRPr lang="en-SG"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Autofit/>
          </a:bodyPr>
          <a:lstStyle/>
          <a:p>
            <a:r>
              <a:rPr lang="en-SG" sz="1800" b="1" dirty="0" smtClean="0"/>
              <a:t>FACTORS TO SELECT M/C:</a:t>
            </a:r>
          </a:p>
          <a:p>
            <a:pPr lvl="1"/>
            <a:r>
              <a:rPr lang="en-IN" sz="1600" dirty="0" smtClean="0"/>
              <a:t>Rock index properties (strength and abrasiveness)</a:t>
            </a:r>
            <a:endParaRPr lang="en-SG" sz="1600" dirty="0" smtClean="0"/>
          </a:p>
          <a:p>
            <a:pPr lvl="1"/>
            <a:r>
              <a:rPr lang="en-IN" sz="1600" dirty="0" smtClean="0"/>
              <a:t>Rock structure (</a:t>
            </a:r>
            <a:r>
              <a:rPr lang="en-IN" sz="1600" dirty="0" err="1" smtClean="0"/>
              <a:t>lithology</a:t>
            </a:r>
            <a:r>
              <a:rPr lang="en-IN" sz="1600" dirty="0" smtClean="0"/>
              <a:t>, rock quality and discontinuities )</a:t>
            </a:r>
            <a:endParaRPr lang="en-SG" sz="1800" dirty="0" smtClean="0"/>
          </a:p>
          <a:p>
            <a:r>
              <a:rPr lang="en-IN" sz="1800" b="1" dirty="0" smtClean="0"/>
              <a:t>M/C performance depends on:-</a:t>
            </a:r>
            <a:endParaRPr lang="en-SG" sz="1800" b="1" dirty="0" smtClean="0"/>
          </a:p>
          <a:p>
            <a:pPr lvl="1"/>
            <a:r>
              <a:rPr lang="en-IN" sz="1600" dirty="0" smtClean="0"/>
              <a:t>EXCAVABILITY :- </a:t>
            </a:r>
            <a:endParaRPr lang="en-SG" sz="1600" dirty="0" smtClean="0"/>
          </a:p>
          <a:p>
            <a:pPr lvl="1">
              <a:buNone/>
            </a:pPr>
            <a:r>
              <a:rPr lang="en-IN" sz="1600" dirty="0" smtClean="0"/>
              <a:t>	Classification developed by Kristen (N) where N is rock </a:t>
            </a:r>
            <a:r>
              <a:rPr lang="en-IN" sz="1600" dirty="0" err="1" smtClean="0"/>
              <a:t>excavability</a:t>
            </a:r>
            <a:r>
              <a:rPr lang="en-IN" sz="1600" dirty="0" smtClean="0"/>
              <a:t> index.</a:t>
            </a:r>
            <a:endParaRPr lang="en-SG" sz="1600" dirty="0" smtClean="0"/>
          </a:p>
          <a:p>
            <a:pPr lvl="1"/>
            <a:r>
              <a:rPr lang="en-IN" sz="1600" dirty="0" smtClean="0"/>
              <a:t>STANDABILITY:-     Roof should be able to stand without support.</a:t>
            </a:r>
            <a:endParaRPr lang="en-SG" sz="1600" dirty="0" smtClean="0"/>
          </a:p>
          <a:p>
            <a:pPr lvl="1"/>
            <a:r>
              <a:rPr lang="en-IN" sz="1600" dirty="0" smtClean="0"/>
              <a:t> Brittleness index =  </a:t>
            </a:r>
            <a:r>
              <a:rPr lang="en-IN" sz="1600" dirty="0" err="1" smtClean="0"/>
              <a:t>σ</a:t>
            </a:r>
            <a:r>
              <a:rPr lang="en-IN" sz="1600" baseline="-25000" dirty="0" err="1" smtClean="0"/>
              <a:t>c</a:t>
            </a:r>
            <a:r>
              <a:rPr lang="en-IN" sz="1600" dirty="0" smtClean="0"/>
              <a:t>/</a:t>
            </a:r>
            <a:r>
              <a:rPr lang="en-IN" sz="1600" dirty="0" err="1" smtClean="0"/>
              <a:t>σ</a:t>
            </a:r>
            <a:r>
              <a:rPr lang="en-IN" sz="1600" baseline="-25000" dirty="0" err="1" smtClean="0"/>
              <a:t>t</a:t>
            </a:r>
            <a:endParaRPr lang="en-SG" sz="1600" dirty="0" smtClean="0"/>
          </a:p>
          <a:p>
            <a:pPr lvl="1"/>
            <a:r>
              <a:rPr lang="en-IN" sz="1600" dirty="0" smtClean="0"/>
              <a:t>For determining the </a:t>
            </a:r>
            <a:r>
              <a:rPr lang="en-IN" sz="1600" dirty="0" err="1" smtClean="0"/>
              <a:t>abrasivity</a:t>
            </a:r>
            <a:r>
              <a:rPr lang="en-IN" sz="1600" dirty="0" smtClean="0"/>
              <a:t> </a:t>
            </a:r>
            <a:endParaRPr lang="en-SG" sz="1600" dirty="0" smtClean="0"/>
          </a:p>
          <a:p>
            <a:pPr marL="1371600" lvl="2" indent="-571500">
              <a:buFont typeface="+mj-lt"/>
              <a:buAutoNum type="romanLcPeriod"/>
            </a:pPr>
            <a:r>
              <a:rPr lang="en-IN" sz="1600" dirty="0" smtClean="0"/>
              <a:t>Cherchan index is used.</a:t>
            </a:r>
            <a:endParaRPr lang="en-SG" sz="1600" dirty="0" smtClean="0"/>
          </a:p>
          <a:p>
            <a:pPr marL="1371600" lvl="2" indent="-571500">
              <a:buFont typeface="+mj-lt"/>
              <a:buAutoNum type="romanLcPeriod"/>
            </a:pPr>
            <a:r>
              <a:rPr lang="en-IN" sz="1600" dirty="0" err="1" smtClean="0"/>
              <a:t>Schimagek</a:t>
            </a:r>
            <a:r>
              <a:rPr lang="en-IN" sz="1600" dirty="0" smtClean="0"/>
              <a:t> index (based on grain size)</a:t>
            </a:r>
            <a:endParaRPr lang="en-SG" sz="1600" dirty="0" smtClean="0"/>
          </a:p>
          <a:p>
            <a:pPr marL="1371600" lvl="2" indent="-571500">
              <a:buFont typeface="+mj-lt"/>
              <a:buAutoNum type="romanLcPeriod"/>
            </a:pPr>
            <a:r>
              <a:rPr lang="en-IN" sz="1600" dirty="0" smtClean="0"/>
              <a:t>Los Angeles test</a:t>
            </a:r>
            <a:endParaRPr lang="en-SG" sz="1600" dirty="0" smtClean="0"/>
          </a:p>
          <a:p>
            <a:r>
              <a:rPr lang="en-IN" sz="1800" dirty="0" smtClean="0"/>
              <a:t>Efficiency of wining system depends on</a:t>
            </a:r>
            <a:endParaRPr lang="en-SG" sz="1800" dirty="0" smtClean="0"/>
          </a:p>
          <a:p>
            <a:pPr lvl="1"/>
            <a:r>
              <a:rPr lang="en-IN" sz="1600" dirty="0" smtClean="0"/>
              <a:t>Workability of coal</a:t>
            </a:r>
            <a:endParaRPr lang="en-SG" sz="1600" dirty="0" smtClean="0"/>
          </a:p>
          <a:p>
            <a:pPr lvl="1"/>
            <a:r>
              <a:rPr lang="en-IN" sz="1600" dirty="0" smtClean="0"/>
              <a:t>Relationship between cutting parameters and cutting tools</a:t>
            </a:r>
            <a:endParaRPr lang="en-SG" sz="1600" dirty="0" smtClean="0"/>
          </a:p>
          <a:p>
            <a:pPr lvl="1"/>
            <a:r>
              <a:rPr lang="en-IN" sz="1600" dirty="0" smtClean="0"/>
              <a:t>Cutting tool design for greater reliability</a:t>
            </a:r>
            <a:endParaRPr lang="en-SG" sz="1600" dirty="0" smtClean="0"/>
          </a:p>
          <a:p>
            <a:pPr lvl="1"/>
            <a:r>
              <a:rPr lang="en-IN" sz="1600" dirty="0" smtClean="0"/>
              <a:t>Cutting modes and placement of tools (</a:t>
            </a:r>
            <a:r>
              <a:rPr lang="en-IN" sz="1600" dirty="0" err="1" smtClean="0"/>
              <a:t>cutterhead</a:t>
            </a:r>
            <a:r>
              <a:rPr lang="en-IN" sz="1600" dirty="0" smtClean="0"/>
              <a:t> design)</a:t>
            </a:r>
            <a:endParaRPr lang="en-SG" sz="1600" dirty="0" smtClean="0"/>
          </a:p>
          <a:p>
            <a:pPr lvl="1"/>
            <a:r>
              <a:rPr lang="en-IN" sz="1600" dirty="0" smtClean="0"/>
              <a:t>Formulation of engineering methods for selection of rational operating parameters (stumping thrust, bit speed, drum speed etc.)</a:t>
            </a:r>
            <a:endParaRPr lang="en-SG" sz="1600" dirty="0" smtClean="0"/>
          </a:p>
          <a:p>
            <a:pPr>
              <a:buNone/>
            </a:pPr>
            <a:endParaRPr lang="en-SG" sz="1800" dirty="0" smtClean="0"/>
          </a:p>
          <a:p>
            <a:endParaRPr lang="en-SG" sz="1800" dirty="0"/>
          </a:p>
        </p:txBody>
      </p:sp>
      <p:sp>
        <p:nvSpPr>
          <p:cNvPr id="4" name="Title 1"/>
          <p:cNvSpPr>
            <a:spLocks noGrp="1"/>
          </p:cNvSpPr>
          <p:nvPr>
            <p:ph type="title"/>
          </p:nvPr>
        </p:nvSpPr>
        <p:spPr>
          <a:xfrm>
            <a:off x="457200" y="26441"/>
            <a:ext cx="8229600" cy="617992"/>
          </a:xfrm>
        </p:spPr>
        <p:txBody>
          <a:bodyPr>
            <a:normAutofit/>
          </a:bodyPr>
          <a:lstStyle/>
          <a:p>
            <a:r>
              <a:rPr lang="en-IN" sz="2400" b="1" u="sng" dirty="0" smtClean="0"/>
              <a:t>MACHINE CUTTING</a:t>
            </a:r>
            <a:endParaRPr lang="en-SG"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630"/>
            <a:ext cx="8229600" cy="563562"/>
          </a:xfrm>
        </p:spPr>
        <p:txBody>
          <a:bodyPr>
            <a:normAutofit/>
          </a:bodyPr>
          <a:lstStyle/>
          <a:p>
            <a:r>
              <a:rPr lang="en-IN" sz="2400" b="1" u="sng" dirty="0" smtClean="0"/>
              <a:t>MECHANICAL EXCAVATION</a:t>
            </a:r>
            <a:r>
              <a:rPr lang="en-IN" sz="2400" u="sng" dirty="0" smtClean="0"/>
              <a:t>:</a:t>
            </a:r>
            <a:endParaRPr lang="en-SG" sz="2400" u="sng" dirty="0"/>
          </a:p>
        </p:txBody>
      </p:sp>
      <p:sp>
        <p:nvSpPr>
          <p:cNvPr id="3" name="Content Placeholder 2"/>
          <p:cNvSpPr>
            <a:spLocks noGrp="1"/>
          </p:cNvSpPr>
          <p:nvPr>
            <p:ph idx="1"/>
          </p:nvPr>
        </p:nvSpPr>
        <p:spPr>
          <a:xfrm>
            <a:off x="457200" y="685801"/>
            <a:ext cx="8229600" cy="1828800"/>
          </a:xfrm>
        </p:spPr>
        <p:txBody>
          <a:bodyPr>
            <a:noAutofit/>
          </a:bodyPr>
          <a:lstStyle/>
          <a:p>
            <a:r>
              <a:rPr lang="en-US" sz="1800" dirty="0" smtClean="0"/>
              <a:t>The methods that are used for rock excavation today employ either mechanical rock cutting tools or explosive charges. </a:t>
            </a:r>
          </a:p>
          <a:p>
            <a:r>
              <a:rPr lang="en-US" sz="1800" dirty="0" smtClean="0"/>
              <a:t>Although many of the alternative methods for rock destruction, such as thermal or </a:t>
            </a:r>
            <a:r>
              <a:rPr lang="en-US" sz="1800" dirty="0" err="1" smtClean="0"/>
              <a:t>erosional</a:t>
            </a:r>
            <a:r>
              <a:rPr lang="en-US" sz="1800" dirty="0" smtClean="0"/>
              <a:t>, have been demonstrated as technically successful, most of these techniques are impractical either because they are extremely energy intensive, or they are not cost-effective. </a:t>
            </a:r>
            <a:endParaRPr lang="en-SG" sz="1800" dirty="0"/>
          </a:p>
        </p:txBody>
      </p:sp>
      <p:pic>
        <p:nvPicPr>
          <p:cNvPr id="4" name="Picture 3"/>
          <p:cNvPicPr/>
          <p:nvPr/>
        </p:nvPicPr>
        <p:blipFill>
          <a:blip r:embed="rId2"/>
          <a:srcRect/>
          <a:stretch>
            <a:fillRect/>
          </a:stretch>
        </p:blipFill>
        <p:spPr bwMode="auto">
          <a:xfrm>
            <a:off x="990600" y="2438400"/>
            <a:ext cx="7010400" cy="41148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105400"/>
          </a:xfrm>
        </p:spPr>
        <p:txBody>
          <a:bodyPr>
            <a:normAutofit/>
          </a:bodyPr>
          <a:lstStyle/>
          <a:p>
            <a:pPr lvl="0"/>
            <a:r>
              <a:rPr lang="en-IN" sz="1800" dirty="0" smtClean="0"/>
              <a:t>The conical picks are mounted in the pick holders at an angle (30 – 40</a:t>
            </a:r>
            <a:r>
              <a:rPr lang="en-IN" sz="1800" baseline="30000" dirty="0" smtClean="0"/>
              <a:t>0 </a:t>
            </a:r>
            <a:r>
              <a:rPr lang="en-IN" sz="1800" dirty="0" smtClean="0"/>
              <a:t>). Whereas radial pick are fixed perpendicular to the pick holders.</a:t>
            </a:r>
            <a:endParaRPr lang="en-SG" sz="1800" dirty="0" smtClean="0"/>
          </a:p>
          <a:p>
            <a:pPr lvl="0"/>
            <a:r>
              <a:rPr lang="en-IN" sz="1800" dirty="0" smtClean="0"/>
              <a:t>Radial picks are affected quickly by wear in comparison to conical picks.</a:t>
            </a:r>
            <a:endParaRPr lang="en-SG" sz="1800" dirty="0" smtClean="0"/>
          </a:p>
          <a:p>
            <a:pPr lvl="0"/>
            <a:r>
              <a:rPr lang="en-IN" sz="1800" dirty="0" smtClean="0"/>
              <a:t>Normally radial picks are fixed type whereas conical picks are rotating type. This helps for self sharpening of the picks and long service life. The worn out picks consume excess of specific energy, creates dust and increases the probability</a:t>
            </a:r>
            <a:r>
              <a:rPr lang="en-IN" sz="1800" baseline="30000" dirty="0" smtClean="0"/>
              <a:t> </a:t>
            </a:r>
            <a:r>
              <a:rPr lang="en-IN" sz="1800" dirty="0" smtClean="0"/>
              <a:t>of sparking.</a:t>
            </a:r>
          </a:p>
          <a:p>
            <a:pPr lvl="0">
              <a:buNone/>
            </a:pPr>
            <a:endParaRPr lang="en-IN" sz="1800" dirty="0" smtClean="0"/>
          </a:p>
          <a:p>
            <a:pPr lvl="0"/>
            <a:r>
              <a:rPr lang="en-IN" sz="1800" b="1" u="sng" dirty="0" smtClean="0"/>
              <a:t>Factors governing bit life</a:t>
            </a:r>
            <a:r>
              <a:rPr lang="en-IN" sz="1800" b="1" u="sng" dirty="0" smtClean="0">
                <a:sym typeface="Wingdings"/>
              </a:rPr>
              <a:t>:</a:t>
            </a:r>
            <a:endParaRPr lang="en-SG" sz="1800" b="1" dirty="0" smtClean="0"/>
          </a:p>
          <a:p>
            <a:pPr lvl="1"/>
            <a:r>
              <a:rPr lang="en-IN" sz="1600" dirty="0" smtClean="0"/>
              <a:t>Bit selection should be based on minimum wear and maximum fracture resistance.</a:t>
            </a:r>
            <a:endParaRPr lang="en-SG" sz="1600" dirty="0" smtClean="0"/>
          </a:p>
          <a:p>
            <a:pPr lvl="1"/>
            <a:r>
              <a:rPr lang="en-IN" sz="1600" dirty="0" smtClean="0"/>
              <a:t>Bit life depends on physical, mechanical and thermal properties of bit material</a:t>
            </a:r>
            <a:endParaRPr lang="en-SG" sz="1600" dirty="0" smtClean="0"/>
          </a:p>
          <a:p>
            <a:pPr lvl="1"/>
            <a:r>
              <a:rPr lang="en-IN" sz="1600" dirty="0" smtClean="0"/>
              <a:t>Mounting configuration of the bit</a:t>
            </a:r>
            <a:endParaRPr lang="en-SG" sz="1600" dirty="0" smtClean="0"/>
          </a:p>
          <a:p>
            <a:pPr lvl="1"/>
            <a:r>
              <a:rPr lang="en-IN" sz="1600" dirty="0" smtClean="0"/>
              <a:t>Depth of cut (depends on stumping force applied)</a:t>
            </a:r>
            <a:endParaRPr lang="en-SG" sz="1600" dirty="0" smtClean="0"/>
          </a:p>
          <a:p>
            <a:pPr lvl="1"/>
            <a:r>
              <a:rPr lang="en-IN" sz="1600" dirty="0" smtClean="0"/>
              <a:t>(In case of shearer- haulage width determines depth of cut)</a:t>
            </a:r>
            <a:endParaRPr lang="en-SG" sz="1600" dirty="0" smtClean="0"/>
          </a:p>
          <a:p>
            <a:pPr lvl="1"/>
            <a:r>
              <a:rPr lang="en-IN" sz="1600" dirty="0" smtClean="0"/>
              <a:t>Bit speed</a:t>
            </a:r>
            <a:endParaRPr lang="en-SG" sz="1600" dirty="0" smtClean="0"/>
          </a:p>
          <a:p>
            <a:pPr lvl="1"/>
            <a:r>
              <a:rPr lang="en-IN" sz="1600" dirty="0" smtClean="0"/>
              <a:t>Properties of material being cut</a:t>
            </a:r>
            <a:endParaRPr lang="en-SG" sz="1600" dirty="0" smtClean="0"/>
          </a:p>
          <a:p>
            <a:pPr>
              <a:buNone/>
            </a:pPr>
            <a:endParaRPr lang="en-SG" sz="1800" dirty="0" smtClean="0"/>
          </a:p>
          <a:p>
            <a:endParaRPr lang="en-SG" sz="1800" dirty="0"/>
          </a:p>
        </p:txBody>
      </p:sp>
      <p:sp>
        <p:nvSpPr>
          <p:cNvPr id="4" name="Title 1"/>
          <p:cNvSpPr>
            <a:spLocks noGrp="1"/>
          </p:cNvSpPr>
          <p:nvPr>
            <p:ph type="title"/>
          </p:nvPr>
        </p:nvSpPr>
        <p:spPr>
          <a:xfrm>
            <a:off x="457200" y="104819"/>
            <a:ext cx="8229600" cy="487362"/>
          </a:xfrm>
        </p:spPr>
        <p:txBody>
          <a:bodyPr>
            <a:normAutofit/>
          </a:bodyPr>
          <a:lstStyle/>
          <a:p>
            <a:r>
              <a:rPr lang="en-IN" sz="2400" b="1" u="sng" dirty="0" smtClean="0"/>
              <a:t>MECHANICAL EXCAVATION</a:t>
            </a:r>
            <a:r>
              <a:rPr lang="en-IN" sz="2400" u="sng" dirty="0" smtClean="0"/>
              <a:t>:</a:t>
            </a:r>
            <a:endParaRPr lang="en-SG" sz="2400" u="sng"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rmAutofit fontScale="90000"/>
          </a:bodyPr>
          <a:lstStyle/>
          <a:p>
            <a:r>
              <a:rPr lang="en-IN" b="1" u="sng" dirty="0" smtClean="0"/>
              <a:t>ROAD HEADER </a:t>
            </a:r>
            <a:endParaRPr lang="en-SG" dirty="0"/>
          </a:p>
        </p:txBody>
      </p:sp>
      <p:sp>
        <p:nvSpPr>
          <p:cNvPr id="3" name="Content Placeholder 2"/>
          <p:cNvSpPr>
            <a:spLocks noGrp="1"/>
          </p:cNvSpPr>
          <p:nvPr>
            <p:ph idx="1"/>
          </p:nvPr>
        </p:nvSpPr>
        <p:spPr>
          <a:xfrm>
            <a:off x="457200" y="914400"/>
            <a:ext cx="8229600" cy="1066800"/>
          </a:xfrm>
        </p:spPr>
        <p:txBody>
          <a:bodyPr>
            <a:normAutofit/>
          </a:bodyPr>
          <a:lstStyle/>
          <a:p>
            <a:r>
              <a:rPr lang="en-IN" sz="1800" dirty="0" smtClean="0"/>
              <a:t>It is a M/C used for cutting coal.</a:t>
            </a:r>
            <a:endParaRPr lang="en-SG" sz="1800" dirty="0" smtClean="0"/>
          </a:p>
          <a:p>
            <a:pPr lvl="2"/>
            <a:r>
              <a:rPr lang="en-IN" sz="1800" dirty="0" smtClean="0"/>
              <a:t>1978 (</a:t>
            </a:r>
            <a:r>
              <a:rPr lang="en-IN" sz="1800" dirty="0" err="1" smtClean="0"/>
              <a:t>moonihdih</a:t>
            </a:r>
            <a:r>
              <a:rPr lang="en-IN" sz="1800" dirty="0" smtClean="0"/>
              <a:t> – LW)</a:t>
            </a:r>
            <a:endParaRPr lang="en-SG" sz="1800" dirty="0" smtClean="0"/>
          </a:p>
          <a:p>
            <a:endParaRPr lang="en-SG" sz="1800" dirty="0" smtClean="0"/>
          </a:p>
          <a:p>
            <a:endParaRPr lang="en-SG" sz="1800" dirty="0"/>
          </a:p>
        </p:txBody>
      </p:sp>
      <p:pic>
        <p:nvPicPr>
          <p:cNvPr id="4" name="Picture 3"/>
          <p:cNvPicPr/>
          <p:nvPr/>
        </p:nvPicPr>
        <p:blipFill>
          <a:blip r:embed="rId2"/>
          <a:srcRect/>
          <a:stretch>
            <a:fillRect/>
          </a:stretch>
        </p:blipFill>
        <p:spPr bwMode="auto">
          <a:xfrm>
            <a:off x="152400" y="1752600"/>
            <a:ext cx="7391400" cy="2438400"/>
          </a:xfrm>
          <a:prstGeom prst="rect">
            <a:avLst/>
          </a:prstGeom>
          <a:noFill/>
          <a:ln w="9525">
            <a:noFill/>
            <a:miter lim="800000"/>
            <a:headEnd/>
            <a:tailEnd/>
          </a:ln>
        </p:spPr>
      </p:pic>
      <p:sp>
        <p:nvSpPr>
          <p:cNvPr id="5" name="TextBox 4"/>
          <p:cNvSpPr txBox="1"/>
          <p:nvPr/>
        </p:nvSpPr>
        <p:spPr>
          <a:xfrm>
            <a:off x="762000" y="4343400"/>
            <a:ext cx="6629400" cy="2031325"/>
          </a:xfrm>
          <a:prstGeom prst="rect">
            <a:avLst/>
          </a:prstGeom>
          <a:noFill/>
        </p:spPr>
        <p:txBody>
          <a:bodyPr wrap="square" rtlCol="0">
            <a:spAutoFit/>
          </a:bodyPr>
          <a:lstStyle/>
          <a:p>
            <a:r>
              <a:rPr lang="en-IN" b="1" u="sng" dirty="0" smtClean="0"/>
              <a:t>Advance technology mining (ATM):</a:t>
            </a:r>
          </a:p>
          <a:p>
            <a:pPr lvl="0">
              <a:buFont typeface="Arial" pitchFamily="34" charset="0"/>
              <a:buChar char="•"/>
            </a:pPr>
            <a:r>
              <a:rPr lang="en-IN" dirty="0" smtClean="0"/>
              <a:t>Shearer (double ended ranging shearer – DERDS)</a:t>
            </a:r>
          </a:p>
          <a:p>
            <a:pPr lvl="0">
              <a:buFont typeface="Arial" pitchFamily="34" charset="0"/>
              <a:buChar char="•"/>
            </a:pPr>
            <a:r>
              <a:rPr lang="en-IN" dirty="0" smtClean="0"/>
              <a:t>AFC (</a:t>
            </a:r>
            <a:r>
              <a:rPr lang="en-IN" dirty="0" err="1" smtClean="0"/>
              <a:t>Armored</a:t>
            </a:r>
            <a:r>
              <a:rPr lang="en-IN" dirty="0" smtClean="0"/>
              <a:t> flexible conveyor)   </a:t>
            </a:r>
          </a:p>
          <a:p>
            <a:pPr lvl="0">
              <a:buFont typeface="Arial" pitchFamily="34" charset="0"/>
              <a:buChar char="•"/>
            </a:pPr>
            <a:r>
              <a:rPr lang="en-IN" dirty="0" smtClean="0"/>
              <a:t>Powered support</a:t>
            </a:r>
          </a:p>
          <a:p>
            <a:pPr>
              <a:buFont typeface="Arial" pitchFamily="34" charset="0"/>
              <a:buChar char="•"/>
            </a:pPr>
            <a:r>
              <a:rPr lang="en-IN" dirty="0" smtClean="0"/>
              <a:t>4 legs, 2 legs</a:t>
            </a:r>
          </a:p>
          <a:p>
            <a:pPr>
              <a:buFont typeface="Arial" pitchFamily="34" charset="0"/>
              <a:buChar char="•"/>
            </a:pPr>
            <a:r>
              <a:rPr lang="en-IN" dirty="0" smtClean="0"/>
              <a:t>4 x 750 feet (capacity)</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04800"/>
            <a:ext cx="7010400" cy="781050"/>
          </a:xfrm>
        </p:spPr>
        <p:txBody>
          <a:bodyPr/>
          <a:lstStyle/>
          <a:p>
            <a:r>
              <a:rPr lang="en-US" dirty="0" smtClean="0"/>
              <a:t>ROAD HEADERS</a:t>
            </a:r>
            <a:endParaRPr lang="en-US" dirty="0"/>
          </a:p>
        </p:txBody>
      </p:sp>
      <p:sp>
        <p:nvSpPr>
          <p:cNvPr id="3" name="Subtitle 2"/>
          <p:cNvSpPr>
            <a:spLocks noGrp="1"/>
          </p:cNvSpPr>
          <p:nvPr>
            <p:ph type="subTitle" idx="1"/>
          </p:nvPr>
        </p:nvSpPr>
        <p:spPr>
          <a:xfrm>
            <a:off x="914400" y="1447800"/>
            <a:ext cx="7315200" cy="4724400"/>
          </a:xfrm>
        </p:spPr>
        <p:txBody>
          <a:bodyPr>
            <a:normAutofit/>
          </a:bodyPr>
          <a:lstStyle/>
          <a:p>
            <a:pPr algn="l"/>
            <a:r>
              <a:rPr lang="en-IN" sz="1800" b="1" u="sng" dirty="0">
                <a:solidFill>
                  <a:schemeClr val="tx1"/>
                </a:solidFill>
              </a:rPr>
              <a:t>Reason for poor performance of a road header</a:t>
            </a:r>
            <a:r>
              <a:rPr lang="en-IN" sz="1800" b="1" u="sng" dirty="0" smtClean="0">
                <a:solidFill>
                  <a:schemeClr val="tx1"/>
                </a:solidFill>
              </a:rPr>
              <a:t>:</a:t>
            </a:r>
            <a:endParaRPr lang="en-US" sz="1800" dirty="0">
              <a:solidFill>
                <a:schemeClr val="tx1"/>
              </a:solidFill>
            </a:endParaRPr>
          </a:p>
          <a:p>
            <a:pPr lvl="0" algn="l">
              <a:buFont typeface="Arial" pitchFamily="34" charset="0"/>
              <a:buChar char="•"/>
            </a:pPr>
            <a:r>
              <a:rPr lang="en-IN" sz="1800" dirty="0">
                <a:solidFill>
                  <a:schemeClr val="tx1"/>
                </a:solidFill>
              </a:rPr>
              <a:t>Lack of infrastructure – we don’t have proper plant &amp; machinery at mine site for road header maintenance workshop facilities.</a:t>
            </a:r>
            <a:endParaRPr lang="en-US" sz="1800" dirty="0">
              <a:solidFill>
                <a:schemeClr val="tx1"/>
              </a:solidFill>
            </a:endParaRPr>
          </a:p>
          <a:p>
            <a:pPr lvl="0" algn="l">
              <a:buFont typeface="Arial" pitchFamily="34" charset="0"/>
              <a:buChar char="•"/>
            </a:pPr>
            <a:r>
              <a:rPr lang="en-IN" sz="1800" dirty="0">
                <a:solidFill>
                  <a:schemeClr val="tx1"/>
                </a:solidFill>
              </a:rPr>
              <a:t>Skill/union problems/ training.</a:t>
            </a:r>
            <a:endParaRPr lang="en-US" sz="1800" dirty="0">
              <a:solidFill>
                <a:schemeClr val="tx1"/>
              </a:solidFill>
            </a:endParaRPr>
          </a:p>
          <a:p>
            <a:pPr lvl="0" algn="l">
              <a:buFont typeface="Arial" pitchFamily="34" charset="0"/>
              <a:buChar char="•"/>
            </a:pPr>
            <a:r>
              <a:rPr lang="en-IN" sz="1800" dirty="0">
                <a:solidFill>
                  <a:schemeClr val="tx1"/>
                </a:solidFill>
              </a:rPr>
              <a:t>Mechanization culture.</a:t>
            </a:r>
            <a:endParaRPr lang="en-US" sz="1800" dirty="0">
              <a:solidFill>
                <a:schemeClr val="tx1"/>
              </a:solidFill>
            </a:endParaRPr>
          </a:p>
          <a:p>
            <a:pPr lvl="0" algn="l">
              <a:buFont typeface="Arial" pitchFamily="34" charset="0"/>
              <a:buChar char="•"/>
            </a:pPr>
            <a:r>
              <a:rPr lang="en-IN" sz="1800" dirty="0">
                <a:solidFill>
                  <a:schemeClr val="tx1"/>
                </a:solidFill>
              </a:rPr>
              <a:t>M/C related problem </a:t>
            </a:r>
            <a:endParaRPr lang="en-US" sz="1800" dirty="0">
              <a:solidFill>
                <a:schemeClr val="tx1"/>
              </a:solidFill>
            </a:endParaRPr>
          </a:p>
          <a:p>
            <a:pPr lvl="0" algn="l">
              <a:buFont typeface="Arial" pitchFamily="34" charset="0"/>
              <a:buChar char="•"/>
            </a:pPr>
            <a:r>
              <a:rPr lang="en-IN" sz="1800" dirty="0">
                <a:solidFill>
                  <a:schemeClr val="tx1"/>
                </a:solidFill>
              </a:rPr>
              <a:t>suitability of M/C to cut material</a:t>
            </a:r>
            <a:endParaRPr lang="en-US" sz="1800" dirty="0">
              <a:solidFill>
                <a:schemeClr val="tx1"/>
              </a:solidFill>
            </a:endParaRPr>
          </a:p>
          <a:p>
            <a:pPr lvl="0" algn="l">
              <a:buFont typeface="Arial" pitchFamily="34" charset="0"/>
              <a:buChar char="•"/>
            </a:pPr>
            <a:r>
              <a:rPr lang="en-IN" sz="1800" dirty="0">
                <a:solidFill>
                  <a:schemeClr val="tx1"/>
                </a:solidFill>
              </a:rPr>
              <a:t>selection of M/C</a:t>
            </a:r>
            <a:endParaRPr lang="en-US" sz="1800" dirty="0">
              <a:solidFill>
                <a:schemeClr val="tx1"/>
              </a:solidFill>
            </a:endParaRPr>
          </a:p>
          <a:p>
            <a:pPr lvl="0" algn="l">
              <a:buFont typeface="Arial" pitchFamily="34" charset="0"/>
              <a:buChar char="•"/>
            </a:pPr>
            <a:r>
              <a:rPr lang="en-IN" sz="1800" dirty="0">
                <a:solidFill>
                  <a:schemeClr val="tx1"/>
                </a:solidFill>
              </a:rPr>
              <a:t>Management</a:t>
            </a:r>
            <a:endParaRPr lang="en-US" sz="1800" dirty="0">
              <a:solidFill>
                <a:schemeClr val="tx1"/>
              </a:solidFill>
            </a:endParaRPr>
          </a:p>
          <a:p>
            <a:pPr algn="l"/>
            <a:endParaRPr lang="en-US" sz="1800"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3.JPG"/>
          <p:cNvPicPr/>
          <p:nvPr/>
        </p:nvPicPr>
        <p:blipFill>
          <a:blip r:embed="rId2"/>
          <a:stretch>
            <a:fillRect/>
          </a:stretch>
        </p:blipFill>
        <p:spPr>
          <a:xfrm>
            <a:off x="992773" y="1497869"/>
            <a:ext cx="6553200" cy="1905000"/>
          </a:xfrm>
          <a:prstGeom prst="rect">
            <a:avLst/>
          </a:prstGeom>
        </p:spPr>
      </p:pic>
      <p:sp>
        <p:nvSpPr>
          <p:cNvPr id="2" name="Title 1"/>
          <p:cNvSpPr>
            <a:spLocks noGrp="1"/>
          </p:cNvSpPr>
          <p:nvPr>
            <p:ph type="ctrTitle"/>
          </p:nvPr>
        </p:nvSpPr>
        <p:spPr>
          <a:xfrm>
            <a:off x="685800" y="58781"/>
            <a:ext cx="7772400" cy="536575"/>
          </a:xfrm>
        </p:spPr>
        <p:txBody>
          <a:bodyPr>
            <a:normAutofit/>
          </a:bodyPr>
          <a:lstStyle/>
          <a:p>
            <a:r>
              <a:rPr lang="en-IN" sz="2400" b="1" dirty="0"/>
              <a:t>Subsystems</a:t>
            </a:r>
            <a:endParaRPr lang="en-US" sz="2400" dirty="0"/>
          </a:p>
        </p:txBody>
      </p:sp>
      <p:sp>
        <p:nvSpPr>
          <p:cNvPr id="3" name="Subtitle 2"/>
          <p:cNvSpPr>
            <a:spLocks noGrp="1"/>
          </p:cNvSpPr>
          <p:nvPr>
            <p:ph type="subTitle" idx="1"/>
          </p:nvPr>
        </p:nvSpPr>
        <p:spPr>
          <a:xfrm>
            <a:off x="762000" y="457200"/>
            <a:ext cx="7315200" cy="1295400"/>
          </a:xfrm>
        </p:spPr>
        <p:txBody>
          <a:bodyPr>
            <a:normAutofit/>
          </a:bodyPr>
          <a:lstStyle/>
          <a:p>
            <a:pPr lvl="0" algn="l"/>
            <a:r>
              <a:rPr lang="en-IN" sz="1800" dirty="0" smtClean="0">
                <a:solidFill>
                  <a:schemeClr val="tx1"/>
                </a:solidFill>
              </a:rPr>
              <a:t>1) Cutting </a:t>
            </a:r>
            <a:r>
              <a:rPr lang="en-IN" sz="1800" dirty="0">
                <a:solidFill>
                  <a:schemeClr val="tx1"/>
                </a:solidFill>
              </a:rPr>
              <a:t>– road header		</a:t>
            </a:r>
            <a:endParaRPr lang="en-US" sz="1800" dirty="0">
              <a:solidFill>
                <a:schemeClr val="tx1"/>
              </a:solidFill>
            </a:endParaRPr>
          </a:p>
          <a:p>
            <a:pPr algn="l"/>
            <a:r>
              <a:rPr lang="en-IN" sz="1800" b="1" dirty="0" smtClean="0">
                <a:solidFill>
                  <a:schemeClr val="tx1"/>
                </a:solidFill>
              </a:rPr>
              <a:t>	Type </a:t>
            </a:r>
            <a:r>
              <a:rPr lang="en-IN" sz="1800" b="1" dirty="0">
                <a:solidFill>
                  <a:schemeClr val="tx1"/>
                </a:solidFill>
              </a:rPr>
              <a:t>:</a:t>
            </a:r>
            <a:r>
              <a:rPr lang="en-IN" sz="1800" dirty="0">
                <a:solidFill>
                  <a:schemeClr val="tx1"/>
                </a:solidFill>
              </a:rPr>
              <a:t>    (difference based on cutter head)</a:t>
            </a:r>
            <a:endParaRPr lang="en-US" sz="1800" dirty="0">
              <a:solidFill>
                <a:schemeClr val="tx1"/>
              </a:solidFill>
            </a:endParaRPr>
          </a:p>
          <a:p>
            <a:pPr lvl="2" algn="l">
              <a:buFont typeface="Arial" pitchFamily="34" charset="0"/>
              <a:buChar char="•"/>
            </a:pPr>
            <a:r>
              <a:rPr lang="en-IN" sz="1600" dirty="0" smtClean="0">
                <a:solidFill>
                  <a:schemeClr val="tx1"/>
                </a:solidFill>
              </a:rPr>
              <a:t>Transverse</a:t>
            </a:r>
            <a:r>
              <a:rPr lang="en-IN" sz="1600" dirty="0">
                <a:solidFill>
                  <a:schemeClr val="tx1"/>
                </a:solidFill>
              </a:rPr>
              <a:t>	</a:t>
            </a:r>
            <a:endParaRPr lang="en-US" sz="1600" dirty="0">
              <a:solidFill>
                <a:schemeClr val="tx1"/>
              </a:solidFill>
            </a:endParaRPr>
          </a:p>
          <a:p>
            <a:pPr lvl="2" algn="l">
              <a:buFont typeface="Arial" pitchFamily="34" charset="0"/>
              <a:buChar char="•"/>
            </a:pPr>
            <a:r>
              <a:rPr lang="en-IN" sz="1600" dirty="0" smtClean="0">
                <a:solidFill>
                  <a:schemeClr val="tx1"/>
                </a:solidFill>
              </a:rPr>
              <a:t>Axial      </a:t>
            </a:r>
            <a:endParaRPr lang="en-US" sz="1600" dirty="0">
              <a:solidFill>
                <a:schemeClr val="tx1"/>
              </a:solidFill>
            </a:endParaRPr>
          </a:p>
          <a:p>
            <a:pPr algn="l"/>
            <a:endParaRPr lang="en-US" sz="1800" dirty="0">
              <a:solidFill>
                <a:schemeClr val="tx1"/>
              </a:solidFill>
            </a:endParaRPr>
          </a:p>
        </p:txBody>
      </p:sp>
      <p:sp>
        <p:nvSpPr>
          <p:cNvPr id="5" name="TextBox 4"/>
          <p:cNvSpPr txBox="1"/>
          <p:nvPr/>
        </p:nvSpPr>
        <p:spPr>
          <a:xfrm>
            <a:off x="838200" y="3317963"/>
            <a:ext cx="7391400" cy="3477875"/>
          </a:xfrm>
          <a:prstGeom prst="rect">
            <a:avLst/>
          </a:prstGeom>
          <a:noFill/>
        </p:spPr>
        <p:txBody>
          <a:bodyPr wrap="square" rtlCol="0">
            <a:spAutoFit/>
          </a:bodyPr>
          <a:lstStyle/>
          <a:p>
            <a:pPr lvl="0"/>
            <a:r>
              <a:rPr lang="en-IN" dirty="0" smtClean="0"/>
              <a:t>2) Conveying</a:t>
            </a:r>
            <a:endParaRPr lang="en-US" sz="1600" dirty="0"/>
          </a:p>
          <a:p>
            <a:pPr lvl="0">
              <a:buFont typeface="Wingdings" pitchFamily="2" charset="2"/>
              <a:buChar char="§"/>
            </a:pPr>
            <a:r>
              <a:rPr lang="en-IN" dirty="0"/>
              <a:t>Conveyors</a:t>
            </a:r>
            <a:endParaRPr lang="en-US" sz="1600" dirty="0"/>
          </a:p>
          <a:p>
            <a:pPr lvl="2">
              <a:buFont typeface="Arial" pitchFamily="34" charset="0"/>
              <a:buChar char="•"/>
            </a:pPr>
            <a:r>
              <a:rPr lang="en-IN" sz="1600" dirty="0"/>
              <a:t>Bridge conveyor (13.5 m long)</a:t>
            </a:r>
            <a:endParaRPr lang="en-US" sz="1600" dirty="0"/>
          </a:p>
          <a:p>
            <a:pPr lvl="2">
              <a:buFont typeface="Arial" pitchFamily="34" charset="0"/>
              <a:buChar char="•"/>
            </a:pPr>
            <a:r>
              <a:rPr lang="en-IN" sz="1600" dirty="0"/>
              <a:t>Chain conveyor</a:t>
            </a:r>
            <a:endParaRPr lang="en-US" sz="1600" dirty="0"/>
          </a:p>
          <a:p>
            <a:pPr lvl="0"/>
            <a:r>
              <a:rPr lang="en-IN" dirty="0" smtClean="0"/>
              <a:t>3) Gate </a:t>
            </a:r>
            <a:r>
              <a:rPr lang="en-IN" dirty="0"/>
              <a:t>belt conveyor</a:t>
            </a:r>
            <a:endParaRPr lang="en-US" sz="1600" dirty="0"/>
          </a:p>
          <a:p>
            <a:pPr lvl="0"/>
            <a:r>
              <a:rPr lang="en-IN" dirty="0" smtClean="0"/>
              <a:t>4) Supporting </a:t>
            </a:r>
            <a:r>
              <a:rPr lang="en-IN" dirty="0"/>
              <a:t>(Roof)</a:t>
            </a:r>
            <a:endParaRPr lang="en-US" sz="1600" dirty="0"/>
          </a:p>
          <a:p>
            <a:pPr lvl="2">
              <a:buFont typeface="Arial" pitchFamily="34" charset="0"/>
              <a:buChar char="•"/>
            </a:pPr>
            <a:r>
              <a:rPr lang="en-IN" sz="1600" dirty="0"/>
              <a:t>Coal drill (electric type)</a:t>
            </a:r>
            <a:endParaRPr lang="en-US" sz="1600" dirty="0"/>
          </a:p>
          <a:p>
            <a:pPr lvl="2">
              <a:buFont typeface="Arial" pitchFamily="34" charset="0"/>
              <a:buChar char="•"/>
            </a:pPr>
            <a:r>
              <a:rPr lang="en-IN" sz="1600" dirty="0"/>
              <a:t>King cobra (air operated) – for roof bolting</a:t>
            </a:r>
            <a:endParaRPr lang="en-US" sz="1600" dirty="0"/>
          </a:p>
          <a:p>
            <a:pPr lvl="2">
              <a:buFont typeface="Arial" pitchFamily="34" charset="0"/>
              <a:buChar char="•"/>
            </a:pPr>
            <a:r>
              <a:rPr lang="en-IN" sz="1600" dirty="0"/>
              <a:t>Wombat (CRAN – Australia)</a:t>
            </a:r>
            <a:endParaRPr lang="en-US" sz="1600" dirty="0"/>
          </a:p>
          <a:p>
            <a:pPr lvl="1"/>
            <a:r>
              <a:rPr lang="en-IN" u="sng" dirty="0" smtClean="0"/>
              <a:t>Simultaneous </a:t>
            </a:r>
            <a:r>
              <a:rPr lang="en-IN" u="sng" dirty="0"/>
              <a:t>cutting &amp; supporting:-</a:t>
            </a:r>
            <a:endParaRPr lang="en-US" sz="1600" dirty="0"/>
          </a:p>
          <a:p>
            <a:pPr lvl="1"/>
            <a:r>
              <a:rPr lang="en-IN" sz="1600" dirty="0"/>
              <a:t>ABN – 20, 30</a:t>
            </a:r>
            <a:endParaRPr lang="en-US" sz="1600" dirty="0"/>
          </a:p>
          <a:p>
            <a:pPr lvl="1"/>
            <a:r>
              <a:rPr lang="en-IN" sz="1600" dirty="0"/>
              <a:t>VOEST ALPINE (AUSTRALIA)</a:t>
            </a:r>
            <a:endParaRPr lang="en-US" sz="1600"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457200"/>
          </a:xfrm>
        </p:spPr>
        <p:txBody>
          <a:bodyPr>
            <a:noAutofit/>
          </a:bodyPr>
          <a:lstStyle/>
          <a:p>
            <a:r>
              <a:rPr lang="en-IN" sz="2400" b="1" dirty="0" smtClean="0"/>
              <a:t>Subsystems</a:t>
            </a:r>
            <a:endParaRPr lang="en-US" sz="2400" dirty="0"/>
          </a:p>
        </p:txBody>
      </p:sp>
      <p:sp>
        <p:nvSpPr>
          <p:cNvPr id="3" name="Subtitle 2"/>
          <p:cNvSpPr>
            <a:spLocks noGrp="1"/>
          </p:cNvSpPr>
          <p:nvPr>
            <p:ph type="subTitle" idx="1"/>
          </p:nvPr>
        </p:nvSpPr>
        <p:spPr>
          <a:xfrm>
            <a:off x="762000" y="609600"/>
            <a:ext cx="7696200" cy="5029200"/>
          </a:xfrm>
        </p:spPr>
        <p:txBody>
          <a:bodyPr>
            <a:noAutofit/>
          </a:bodyPr>
          <a:lstStyle/>
          <a:p>
            <a:pPr lvl="0" algn="l"/>
            <a:r>
              <a:rPr lang="en-IN" sz="1600" dirty="0" smtClean="0">
                <a:solidFill>
                  <a:schemeClr val="tx1"/>
                </a:solidFill>
              </a:rPr>
              <a:t>5) Ventilation (for 1km long panel)</a:t>
            </a:r>
            <a:endParaRPr lang="en-US" sz="1600" dirty="0" smtClean="0">
              <a:solidFill>
                <a:schemeClr val="tx1"/>
              </a:solidFill>
            </a:endParaRPr>
          </a:p>
          <a:p>
            <a:pPr lvl="1" algn="l"/>
            <a:r>
              <a:rPr lang="en-IN" sz="1600" dirty="0" smtClean="0">
                <a:solidFill>
                  <a:schemeClr val="tx1"/>
                </a:solidFill>
              </a:rPr>
              <a:t>For every 100 – 150 m =&gt; Q 15 HP fan is required.</a:t>
            </a:r>
            <a:endParaRPr lang="en-US" sz="1600" dirty="0" smtClean="0">
              <a:solidFill>
                <a:schemeClr val="tx1"/>
              </a:solidFill>
            </a:endParaRPr>
          </a:p>
          <a:p>
            <a:pPr lvl="1" algn="l"/>
            <a:r>
              <a:rPr lang="en-IN" sz="1600" dirty="0" smtClean="0">
                <a:solidFill>
                  <a:schemeClr val="tx1"/>
                </a:solidFill>
              </a:rPr>
              <a:t>After 700 m =&gt; for ventilation , in – line high water gauge centrifugal fan (90 </a:t>
            </a:r>
            <a:r>
              <a:rPr lang="en-IN" sz="1600" dirty="0" err="1" smtClean="0">
                <a:solidFill>
                  <a:schemeClr val="tx1"/>
                </a:solidFill>
              </a:rPr>
              <a:t>kw</a:t>
            </a:r>
            <a:r>
              <a:rPr lang="en-IN" sz="1600" dirty="0" smtClean="0">
                <a:solidFill>
                  <a:schemeClr val="tx1"/>
                </a:solidFill>
              </a:rPr>
              <a:t>) is used. (overlap ventilation is required)</a:t>
            </a:r>
            <a:endParaRPr lang="en-IN" sz="1600" u="sng" dirty="0" smtClean="0">
              <a:solidFill>
                <a:schemeClr val="tx1"/>
              </a:solidFill>
            </a:endParaRPr>
          </a:p>
          <a:p>
            <a:pPr lvl="0" algn="l">
              <a:buFont typeface="Arial" pitchFamily="34" charset="0"/>
              <a:buChar char="•"/>
            </a:pPr>
            <a:r>
              <a:rPr lang="en-IN" sz="1600" u="sng" dirty="0" smtClean="0">
                <a:solidFill>
                  <a:schemeClr val="tx1"/>
                </a:solidFill>
              </a:rPr>
              <a:t>Types </a:t>
            </a:r>
            <a:r>
              <a:rPr lang="en-IN" sz="1600" u="sng" dirty="0">
                <a:solidFill>
                  <a:schemeClr val="tx1"/>
                </a:solidFill>
              </a:rPr>
              <a:t>of ventilation</a:t>
            </a:r>
            <a:endParaRPr lang="en-US" sz="1600" dirty="0">
              <a:solidFill>
                <a:schemeClr val="tx1"/>
              </a:solidFill>
            </a:endParaRPr>
          </a:p>
          <a:p>
            <a:pPr lvl="1" algn="l"/>
            <a:r>
              <a:rPr lang="en-IN" sz="1400" dirty="0">
                <a:solidFill>
                  <a:schemeClr val="tx1"/>
                </a:solidFill>
              </a:rPr>
              <a:t>1-Forcing</a:t>
            </a:r>
            <a:endParaRPr lang="en-US" sz="1400" dirty="0">
              <a:solidFill>
                <a:schemeClr val="tx1"/>
              </a:solidFill>
            </a:endParaRPr>
          </a:p>
          <a:p>
            <a:pPr lvl="1" algn="l"/>
            <a:r>
              <a:rPr lang="en-IN" sz="1400" dirty="0">
                <a:solidFill>
                  <a:schemeClr val="tx1"/>
                </a:solidFill>
              </a:rPr>
              <a:t>2-Exaust</a:t>
            </a:r>
            <a:endParaRPr lang="en-US" sz="1400" dirty="0">
              <a:solidFill>
                <a:schemeClr val="tx1"/>
              </a:solidFill>
            </a:endParaRPr>
          </a:p>
          <a:p>
            <a:pPr lvl="1" algn="l"/>
            <a:r>
              <a:rPr lang="en-IN" sz="1400" dirty="0">
                <a:solidFill>
                  <a:schemeClr val="tx1"/>
                </a:solidFill>
              </a:rPr>
              <a:t>3-Overlap (Forcing + Exhaust)</a:t>
            </a:r>
            <a:endParaRPr lang="en-US" sz="1400" dirty="0">
              <a:solidFill>
                <a:schemeClr val="tx1"/>
              </a:solidFill>
            </a:endParaRPr>
          </a:p>
          <a:p>
            <a:pPr lvl="0" algn="l">
              <a:buFont typeface="Arial" pitchFamily="34" charset="0"/>
              <a:buChar char="•"/>
            </a:pPr>
            <a:r>
              <a:rPr lang="en-IN" sz="1600" u="sng" dirty="0">
                <a:solidFill>
                  <a:schemeClr val="tx1"/>
                </a:solidFill>
              </a:rPr>
              <a:t>Pumping</a:t>
            </a:r>
            <a:endParaRPr lang="en-US" sz="1600" dirty="0">
              <a:solidFill>
                <a:schemeClr val="tx1"/>
              </a:solidFill>
            </a:endParaRPr>
          </a:p>
          <a:p>
            <a:pPr lvl="1" algn="l">
              <a:buFont typeface="Wingdings" pitchFamily="2" charset="2"/>
              <a:buChar char="§"/>
            </a:pPr>
            <a:r>
              <a:rPr lang="en-IN" sz="1400" dirty="0">
                <a:solidFill>
                  <a:schemeClr val="tx1"/>
                </a:solidFill>
              </a:rPr>
              <a:t>make of water</a:t>
            </a:r>
            <a:endParaRPr lang="en-US" sz="1400" dirty="0">
              <a:solidFill>
                <a:schemeClr val="tx1"/>
              </a:solidFill>
            </a:endParaRPr>
          </a:p>
          <a:p>
            <a:pPr lvl="1" algn="l">
              <a:buFont typeface="Wingdings" pitchFamily="2" charset="2"/>
              <a:buChar char="§"/>
            </a:pPr>
            <a:r>
              <a:rPr lang="en-IN" sz="1400" dirty="0">
                <a:solidFill>
                  <a:schemeClr val="tx1"/>
                </a:solidFill>
              </a:rPr>
              <a:t>mono pump is normally used</a:t>
            </a:r>
            <a:endParaRPr lang="en-US" sz="1400" dirty="0">
              <a:solidFill>
                <a:schemeClr val="tx1"/>
              </a:solidFill>
            </a:endParaRPr>
          </a:p>
          <a:p>
            <a:pPr lvl="0" algn="l">
              <a:buFont typeface="Arial" pitchFamily="34" charset="0"/>
              <a:buChar char="•"/>
            </a:pPr>
            <a:r>
              <a:rPr lang="en-IN" sz="1600" dirty="0">
                <a:solidFill>
                  <a:schemeClr val="tx1"/>
                </a:solidFill>
              </a:rPr>
              <a:t>Lighting</a:t>
            </a:r>
            <a:endParaRPr lang="en-US" sz="1600" dirty="0">
              <a:solidFill>
                <a:schemeClr val="tx1"/>
              </a:solidFill>
            </a:endParaRPr>
          </a:p>
          <a:p>
            <a:pPr lvl="0" algn="l">
              <a:buFont typeface="Arial" pitchFamily="34" charset="0"/>
              <a:buChar char="•"/>
            </a:pPr>
            <a:r>
              <a:rPr lang="en-IN" sz="1600" dirty="0">
                <a:solidFill>
                  <a:schemeClr val="tx1"/>
                </a:solidFill>
              </a:rPr>
              <a:t>safety</a:t>
            </a:r>
            <a:endParaRPr lang="en-US" sz="1600" dirty="0">
              <a:solidFill>
                <a:schemeClr val="tx1"/>
              </a:solidFill>
            </a:endParaRPr>
          </a:p>
          <a:p>
            <a:pPr lvl="0" algn="l">
              <a:buFont typeface="Arial" pitchFamily="34" charset="0"/>
              <a:buChar char="•"/>
            </a:pPr>
            <a:r>
              <a:rPr lang="en-IN" sz="1600" dirty="0">
                <a:solidFill>
                  <a:schemeClr val="tx1"/>
                </a:solidFill>
              </a:rPr>
              <a:t>productivity</a:t>
            </a:r>
            <a:endParaRPr lang="en-US" sz="1600" dirty="0">
              <a:solidFill>
                <a:schemeClr val="tx1"/>
              </a:solidFill>
            </a:endParaRPr>
          </a:p>
          <a:p>
            <a:pPr lvl="0" algn="l">
              <a:buFont typeface="Arial" pitchFamily="34" charset="0"/>
              <a:buChar char="•"/>
            </a:pPr>
            <a:r>
              <a:rPr lang="en-IN" sz="1600" dirty="0">
                <a:solidFill>
                  <a:schemeClr val="tx1"/>
                </a:solidFill>
              </a:rPr>
              <a:t>Monitoring System   (Health of H/C and atmosphere)</a:t>
            </a:r>
            <a:endParaRPr lang="en-US" sz="1600" dirty="0">
              <a:solidFill>
                <a:schemeClr val="tx1"/>
              </a:solidFill>
            </a:endParaRPr>
          </a:p>
          <a:p>
            <a:pPr lvl="0" algn="l">
              <a:buFont typeface="Arial" pitchFamily="34" charset="0"/>
              <a:buChar char="•"/>
            </a:pPr>
            <a:r>
              <a:rPr lang="en-IN" sz="1600" dirty="0">
                <a:solidFill>
                  <a:schemeClr val="tx1"/>
                </a:solidFill>
              </a:rPr>
              <a:t>Man power</a:t>
            </a:r>
            <a:endParaRPr lang="en-US" sz="1600" dirty="0">
              <a:solidFill>
                <a:schemeClr val="tx1"/>
              </a:solidFill>
            </a:endParaRPr>
          </a:p>
          <a:p>
            <a:pPr lvl="0" algn="l">
              <a:buFont typeface="Arial" pitchFamily="34" charset="0"/>
              <a:buChar char="•"/>
            </a:pPr>
            <a:r>
              <a:rPr lang="en-IN" sz="1600" dirty="0">
                <a:solidFill>
                  <a:schemeClr val="tx1"/>
                </a:solidFill>
              </a:rPr>
              <a:t>Management</a:t>
            </a:r>
            <a:endParaRPr lang="en-US" sz="1600" dirty="0">
              <a:solidFill>
                <a:schemeClr val="tx1"/>
              </a:solidFill>
            </a:endParaRPr>
          </a:p>
          <a:p>
            <a:pPr lvl="0" algn="l"/>
            <a:endParaRPr lang="en-IN" sz="1600" dirty="0" smtClean="0">
              <a:solidFill>
                <a:schemeClr val="tx1"/>
              </a:solidFill>
            </a:endParaRPr>
          </a:p>
          <a:p>
            <a:pPr lvl="1" algn="l"/>
            <a:endParaRPr lang="en-IN" sz="1600" dirty="0">
              <a:solidFill>
                <a:schemeClr val="tx1"/>
              </a:solidFill>
            </a:endParaRPr>
          </a:p>
          <a:p>
            <a:pPr lvl="1" algn="l"/>
            <a:endParaRPr lang="en-US" sz="1600" dirty="0">
              <a:solidFill>
                <a:schemeClr val="tx1"/>
              </a:solidFill>
            </a:endParaRPr>
          </a:p>
          <a:p>
            <a:pPr algn="l"/>
            <a:r>
              <a:rPr lang="en-IN" sz="1600" dirty="0">
                <a:solidFill>
                  <a:schemeClr val="tx1"/>
                </a:solidFill>
              </a:rPr>
              <a:t> </a:t>
            </a:r>
            <a:endParaRPr lang="en-US" sz="1600" dirty="0">
              <a:solidFill>
                <a:schemeClr val="tx1"/>
              </a:solidFill>
            </a:endParaRPr>
          </a:p>
          <a:p>
            <a:pPr algn="l"/>
            <a:endParaRPr lang="en-US" sz="1600" dirty="0">
              <a:solidFill>
                <a:schemeClr val="tx1"/>
              </a:solidFill>
            </a:endParaRPr>
          </a:p>
        </p:txBody>
      </p:sp>
      <p:pic>
        <p:nvPicPr>
          <p:cNvPr id="4" name="Picture 3" descr="c4.JPG"/>
          <p:cNvPicPr/>
          <p:nvPr/>
        </p:nvPicPr>
        <p:blipFill>
          <a:blip r:embed="rId2"/>
          <a:stretch>
            <a:fillRect/>
          </a:stretch>
        </p:blipFill>
        <p:spPr>
          <a:xfrm>
            <a:off x="4114800" y="1828800"/>
            <a:ext cx="3886200" cy="2057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41"/>
            <a:ext cx="8229600" cy="639762"/>
          </a:xfrm>
        </p:spPr>
        <p:txBody>
          <a:bodyPr>
            <a:normAutofit/>
          </a:bodyPr>
          <a:lstStyle/>
          <a:p>
            <a:r>
              <a:rPr lang="en-IN" sz="2400" b="1" u="sng" dirty="0" smtClean="0"/>
              <a:t>Problems associated with tunnelling:</a:t>
            </a:r>
            <a:endParaRPr lang="en-SG" sz="2400" dirty="0"/>
          </a:p>
        </p:txBody>
      </p:sp>
      <p:sp>
        <p:nvSpPr>
          <p:cNvPr id="3" name="Content Placeholder 2"/>
          <p:cNvSpPr>
            <a:spLocks noGrp="1"/>
          </p:cNvSpPr>
          <p:nvPr>
            <p:ph idx="1"/>
          </p:nvPr>
        </p:nvSpPr>
        <p:spPr>
          <a:xfrm>
            <a:off x="457200" y="990600"/>
            <a:ext cx="8229600" cy="5486400"/>
          </a:xfrm>
        </p:spPr>
        <p:txBody>
          <a:bodyPr>
            <a:noAutofit/>
          </a:bodyPr>
          <a:lstStyle/>
          <a:p>
            <a:r>
              <a:rPr lang="en-IN" sz="1800" dirty="0" smtClean="0"/>
              <a:t>The impact of hazards in tunnelling has been brought to the forefront of attention in recent years following some tragic accidents in different parts of the world.</a:t>
            </a:r>
          </a:p>
          <a:p>
            <a:r>
              <a:rPr lang="en-IN" sz="1800" dirty="0" smtClean="0"/>
              <a:t>Tunnel stability continues to be an area requiring special attention particularly in deep mining conditions. </a:t>
            </a:r>
          </a:p>
          <a:p>
            <a:r>
              <a:rPr lang="en-IN" sz="1800" dirty="0" smtClean="0"/>
              <a:t>Particular attention needs to be focused on the occurrence of the methane hazard in tunnelling operations.</a:t>
            </a:r>
          </a:p>
          <a:p>
            <a:pPr>
              <a:buNone/>
            </a:pPr>
            <a:r>
              <a:rPr lang="en-IN" sz="1800" b="1" dirty="0" smtClean="0"/>
              <a:t>Future tunnelling considerations:</a:t>
            </a:r>
          </a:p>
          <a:p>
            <a:r>
              <a:rPr lang="en-IN" sz="1800" dirty="0" smtClean="0"/>
              <a:t> It is clear that for borings tunnelling can be very useful instead of drilling and blasting, especially if we are trying to make a good hole.</a:t>
            </a:r>
          </a:p>
          <a:p>
            <a:r>
              <a:rPr lang="en-IN" sz="1800" dirty="0" smtClean="0"/>
              <a:t>Cost of tunnelling drivages through TBMs can be reduced by use of road headers.</a:t>
            </a:r>
          </a:p>
          <a:p>
            <a:r>
              <a:rPr lang="en-IN" sz="1800" dirty="0" smtClean="0"/>
              <a:t>We need improved planning to avoid tunnelling hazards and to optimize tunnels to its fullest. </a:t>
            </a:r>
          </a:p>
          <a:p>
            <a:r>
              <a:rPr lang="en-IN" sz="1800" dirty="0" smtClean="0"/>
              <a:t>There are many companies like ROBBINS COMPANY in Seattle, Washington which are working on small bore tunnelling projects out of which the concept of micro tunnelling has emerged out.</a:t>
            </a:r>
          </a:p>
          <a:p>
            <a:r>
              <a:rPr lang="en-IN" sz="1800" dirty="0" smtClean="0"/>
              <a:t>This has opened new paths for specialised techniques that will some day help to gain access to the oil reserves.</a:t>
            </a:r>
            <a:endParaRPr lang="en-SG" sz="1800" dirty="0" smtClean="0"/>
          </a:p>
          <a:p>
            <a:pPr>
              <a:buNone/>
            </a:pPr>
            <a:endParaRPr lang="en-IN" sz="1800" b="1" dirty="0" smtClean="0"/>
          </a:p>
          <a:p>
            <a:pPr>
              <a:buNone/>
            </a:pPr>
            <a:endParaRPr lang="en-SG" sz="1800" dirty="0" smtClean="0"/>
          </a:p>
          <a:p>
            <a:pPr>
              <a:buNone/>
            </a:pPr>
            <a:r>
              <a:rPr lang="en-IN" sz="1800" dirty="0" smtClean="0"/>
              <a:t> </a:t>
            </a:r>
            <a:endParaRPr lang="en-SG" sz="1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476250"/>
          </a:xfrm>
        </p:spPr>
        <p:txBody>
          <a:bodyPr>
            <a:normAutofit/>
          </a:bodyPr>
          <a:lstStyle/>
          <a:p>
            <a:r>
              <a:rPr lang="en-IN" sz="2400" u="sng" dirty="0"/>
              <a:t>Support load estimation</a:t>
            </a:r>
            <a:r>
              <a:rPr lang="en-IN" sz="2400" u="sng" dirty="0" smtClean="0"/>
              <a:t>:</a:t>
            </a:r>
            <a:endParaRPr lang="en-US" sz="2400" dirty="0"/>
          </a:p>
        </p:txBody>
      </p:sp>
      <p:sp>
        <p:nvSpPr>
          <p:cNvPr id="3" name="Subtitle 2"/>
          <p:cNvSpPr>
            <a:spLocks noGrp="1"/>
          </p:cNvSpPr>
          <p:nvPr>
            <p:ph type="subTitle" idx="1"/>
          </p:nvPr>
        </p:nvSpPr>
        <p:spPr>
          <a:xfrm>
            <a:off x="685800" y="685800"/>
            <a:ext cx="7543800" cy="2819400"/>
          </a:xfrm>
        </p:spPr>
        <p:txBody>
          <a:bodyPr>
            <a:normAutofit fontScale="92500" lnSpcReduction="10000"/>
          </a:bodyPr>
          <a:lstStyle/>
          <a:p>
            <a:pPr algn="l"/>
            <a:r>
              <a:rPr lang="en-IN" sz="1800" dirty="0" err="1">
                <a:solidFill>
                  <a:schemeClr val="tx1"/>
                </a:solidFill>
              </a:rPr>
              <a:t>Bikmawsk</a:t>
            </a:r>
            <a:r>
              <a:rPr lang="en-IN" sz="1800" dirty="0">
                <a:solidFill>
                  <a:schemeClr val="tx1"/>
                </a:solidFill>
              </a:rPr>
              <a:t>’ s RMR ( 1979 ) has been modified by Dr. </a:t>
            </a:r>
            <a:r>
              <a:rPr lang="en-IN" sz="1800" dirty="0" err="1">
                <a:solidFill>
                  <a:schemeClr val="tx1"/>
                </a:solidFill>
              </a:rPr>
              <a:t>Venkateswarlu</a:t>
            </a:r>
            <a:r>
              <a:rPr lang="en-IN" sz="1800" dirty="0">
                <a:solidFill>
                  <a:schemeClr val="tx1"/>
                </a:solidFill>
              </a:rPr>
              <a:t> ( 1986 ) and CMRI Geo mechanical classification is being extensively used for design the support system in coal mines.</a:t>
            </a:r>
            <a:endParaRPr lang="en-US" sz="1800" dirty="0">
              <a:solidFill>
                <a:schemeClr val="tx1"/>
              </a:solidFill>
            </a:endParaRPr>
          </a:p>
          <a:p>
            <a:pPr algn="l"/>
            <a:r>
              <a:rPr lang="en-IN" sz="1800" i="1" dirty="0">
                <a:solidFill>
                  <a:schemeClr val="tx1"/>
                </a:solidFill>
              </a:rPr>
              <a:t>Parameters considered for RMR :</a:t>
            </a:r>
            <a:endParaRPr lang="en-US" sz="1800" dirty="0">
              <a:solidFill>
                <a:schemeClr val="tx1"/>
              </a:solidFill>
            </a:endParaRPr>
          </a:p>
          <a:p>
            <a:pPr lvl="1" algn="l">
              <a:buFont typeface="Arial" pitchFamily="34" charset="0"/>
              <a:buChar char="•"/>
            </a:pPr>
            <a:r>
              <a:rPr lang="en-IN" sz="1600" dirty="0">
                <a:solidFill>
                  <a:schemeClr val="tx1"/>
                </a:solidFill>
              </a:rPr>
              <a:t>Layer thickness</a:t>
            </a:r>
            <a:endParaRPr lang="en-US" sz="1600" dirty="0">
              <a:solidFill>
                <a:schemeClr val="tx1"/>
              </a:solidFill>
            </a:endParaRPr>
          </a:p>
          <a:p>
            <a:pPr lvl="1" algn="l">
              <a:buFont typeface="Arial" pitchFamily="34" charset="0"/>
              <a:buChar char="•"/>
            </a:pPr>
            <a:r>
              <a:rPr lang="en-IN" sz="1600" dirty="0">
                <a:solidFill>
                  <a:schemeClr val="tx1"/>
                </a:solidFill>
              </a:rPr>
              <a:t>Structural features</a:t>
            </a:r>
            <a:endParaRPr lang="en-US" sz="1600" dirty="0">
              <a:solidFill>
                <a:schemeClr val="tx1"/>
              </a:solidFill>
            </a:endParaRPr>
          </a:p>
          <a:p>
            <a:pPr lvl="1" algn="l">
              <a:buFont typeface="Arial" pitchFamily="34" charset="0"/>
              <a:buChar char="•"/>
            </a:pPr>
            <a:r>
              <a:rPr lang="en-IN" sz="1600" dirty="0">
                <a:solidFill>
                  <a:schemeClr val="tx1"/>
                </a:solidFill>
              </a:rPr>
              <a:t>Weather ability LSD – 1    --    1</a:t>
            </a:r>
            <a:r>
              <a:rPr lang="en-IN" sz="1600" baseline="30000" dirty="0">
                <a:solidFill>
                  <a:schemeClr val="tx1"/>
                </a:solidFill>
              </a:rPr>
              <a:t>st</a:t>
            </a:r>
            <a:r>
              <a:rPr lang="en-IN" sz="1600" dirty="0">
                <a:solidFill>
                  <a:schemeClr val="tx1"/>
                </a:solidFill>
              </a:rPr>
              <a:t> cycle slake durability index</a:t>
            </a:r>
            <a:endParaRPr lang="en-US" sz="1600" dirty="0">
              <a:solidFill>
                <a:schemeClr val="tx1"/>
              </a:solidFill>
            </a:endParaRPr>
          </a:p>
          <a:p>
            <a:pPr lvl="1" algn="l">
              <a:buFont typeface="Arial" pitchFamily="34" charset="0"/>
              <a:buChar char="•"/>
            </a:pPr>
            <a:r>
              <a:rPr lang="en-IN" sz="1600" dirty="0">
                <a:solidFill>
                  <a:schemeClr val="tx1"/>
                </a:solidFill>
              </a:rPr>
              <a:t>Strength of rock                --     point load converted to </a:t>
            </a:r>
            <a:r>
              <a:rPr lang="en-IN" sz="1600" dirty="0" err="1">
                <a:solidFill>
                  <a:schemeClr val="tx1"/>
                </a:solidFill>
              </a:rPr>
              <a:t>ocs</a:t>
            </a:r>
            <a:r>
              <a:rPr lang="en-IN" sz="1600" dirty="0">
                <a:solidFill>
                  <a:schemeClr val="tx1"/>
                </a:solidFill>
              </a:rPr>
              <a:t>   C</a:t>
            </a:r>
            <a:r>
              <a:rPr lang="en-IN" sz="1600" baseline="-25000" dirty="0">
                <a:solidFill>
                  <a:schemeClr val="tx1"/>
                </a:solidFill>
              </a:rPr>
              <a:t>o</a:t>
            </a:r>
            <a:r>
              <a:rPr lang="en-IN" sz="1600" dirty="0">
                <a:solidFill>
                  <a:schemeClr val="tx1"/>
                </a:solidFill>
              </a:rPr>
              <a:t> = 14 </a:t>
            </a:r>
            <a:r>
              <a:rPr lang="en-IN" sz="1600" dirty="0" err="1">
                <a:solidFill>
                  <a:schemeClr val="tx1"/>
                </a:solidFill>
              </a:rPr>
              <a:t>Ipl</a:t>
            </a:r>
            <a:endParaRPr lang="en-US" sz="1600" dirty="0">
              <a:solidFill>
                <a:schemeClr val="tx1"/>
              </a:solidFill>
            </a:endParaRPr>
          </a:p>
          <a:p>
            <a:pPr lvl="1" algn="l">
              <a:buFont typeface="Arial" pitchFamily="34" charset="0"/>
              <a:buChar char="•"/>
            </a:pPr>
            <a:r>
              <a:rPr lang="en-IN" sz="1600" dirty="0">
                <a:solidFill>
                  <a:schemeClr val="tx1"/>
                </a:solidFill>
              </a:rPr>
              <a:t>Ground water flow            --    1.8 hole water flow in </a:t>
            </a:r>
            <a:r>
              <a:rPr lang="en-IN" sz="1600" dirty="0" err="1">
                <a:solidFill>
                  <a:schemeClr val="tx1"/>
                </a:solidFill>
              </a:rPr>
              <a:t>mL</a:t>
            </a:r>
            <a:r>
              <a:rPr lang="en-IN" sz="1600" dirty="0">
                <a:solidFill>
                  <a:schemeClr val="tx1"/>
                </a:solidFill>
              </a:rPr>
              <a:t>/min</a:t>
            </a:r>
            <a:endParaRPr lang="en-US" sz="1600" dirty="0">
              <a:solidFill>
                <a:schemeClr val="tx1"/>
              </a:solidFill>
            </a:endParaRPr>
          </a:p>
          <a:p>
            <a:pPr algn="l"/>
            <a:r>
              <a:rPr lang="en-IN" sz="1800" dirty="0">
                <a:solidFill>
                  <a:schemeClr val="tx1"/>
                </a:solidFill>
              </a:rPr>
              <a:t> </a:t>
            </a:r>
            <a:endParaRPr lang="en-US" sz="1800" dirty="0">
              <a:solidFill>
                <a:schemeClr val="tx1"/>
              </a:solidFill>
            </a:endParaRPr>
          </a:p>
          <a:p>
            <a:pPr algn="l"/>
            <a:endParaRPr lang="en-US" sz="1800" dirty="0">
              <a:solidFill>
                <a:schemeClr val="tx1"/>
              </a:solidFill>
            </a:endParaRPr>
          </a:p>
        </p:txBody>
      </p:sp>
      <p:graphicFrame>
        <p:nvGraphicFramePr>
          <p:cNvPr id="4" name="Table 3"/>
          <p:cNvGraphicFramePr>
            <a:graphicFrameLocks noGrp="1"/>
          </p:cNvGraphicFramePr>
          <p:nvPr/>
        </p:nvGraphicFramePr>
        <p:xfrm>
          <a:off x="761996" y="3033141"/>
          <a:ext cx="7467607" cy="1538860"/>
        </p:xfrm>
        <a:graphic>
          <a:graphicData uri="http://schemas.openxmlformats.org/drawingml/2006/table">
            <a:tbl>
              <a:tblPr/>
              <a:tblGrid>
                <a:gridCol w="681045"/>
                <a:gridCol w="625785"/>
                <a:gridCol w="715397"/>
                <a:gridCol w="715397"/>
                <a:gridCol w="715397"/>
                <a:gridCol w="634747"/>
                <a:gridCol w="715397"/>
                <a:gridCol w="634747"/>
                <a:gridCol w="715397"/>
                <a:gridCol w="634747"/>
                <a:gridCol w="679551"/>
              </a:tblGrid>
              <a:tr h="462843">
                <a:tc>
                  <a:txBody>
                    <a:bodyPr/>
                    <a:lstStyle/>
                    <a:p>
                      <a:pPr marL="0" marR="182880" algn="ctr">
                        <a:lnSpc>
                          <a:spcPct val="115000"/>
                        </a:lnSpc>
                        <a:spcBef>
                          <a:spcPts val="0"/>
                        </a:spcBef>
                        <a:spcAft>
                          <a:spcPts val="0"/>
                        </a:spcAft>
                      </a:pPr>
                      <a:r>
                        <a:rPr lang="en-IN" sz="1200" b="1">
                          <a:solidFill>
                            <a:srgbClr val="000000"/>
                          </a:solidFill>
                          <a:latin typeface="Calibri"/>
                          <a:ea typeface="Times New Roman"/>
                          <a:cs typeface="Times New Roman"/>
                        </a:rPr>
                        <a:t>RMR</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0 - 10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10-20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20-30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30-40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40-50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50-60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60-70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70-80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80-90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ctr">
                        <a:lnSpc>
                          <a:spcPct val="115000"/>
                        </a:lnSpc>
                        <a:spcBef>
                          <a:spcPts val="0"/>
                        </a:spcBef>
                        <a:spcAft>
                          <a:spcPts val="0"/>
                        </a:spcAft>
                      </a:pPr>
                      <a:r>
                        <a:rPr lang="en-IN" sz="1200">
                          <a:solidFill>
                            <a:srgbClr val="000000"/>
                          </a:solidFill>
                          <a:latin typeface="Calibri"/>
                          <a:ea typeface="Times New Roman"/>
                          <a:cs typeface="Times New Roman"/>
                        </a:rPr>
                        <a:t>90-100</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r h="462843">
                <a:tc>
                  <a:txBody>
                    <a:bodyPr/>
                    <a:lstStyle/>
                    <a:p>
                      <a:pPr marL="0" marR="182880" algn="ctr">
                        <a:lnSpc>
                          <a:spcPct val="115000"/>
                        </a:lnSpc>
                        <a:spcBef>
                          <a:spcPts val="0"/>
                        </a:spcBef>
                        <a:spcAft>
                          <a:spcPts val="0"/>
                        </a:spcAft>
                      </a:pPr>
                      <a:r>
                        <a:rPr lang="en-IN" sz="1200" b="1">
                          <a:solidFill>
                            <a:srgbClr val="000000"/>
                          </a:solidFill>
                          <a:latin typeface="Calibri"/>
                          <a:ea typeface="Times New Roman"/>
                          <a:cs typeface="Times New Roman"/>
                        </a:rPr>
                        <a:t>Class</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V A</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182880" marR="182880" algn="r">
                        <a:lnSpc>
                          <a:spcPct val="115000"/>
                        </a:lnSpc>
                        <a:spcBef>
                          <a:spcPts val="0"/>
                        </a:spcBef>
                        <a:spcAft>
                          <a:spcPts val="0"/>
                        </a:spcAft>
                      </a:pPr>
                      <a:r>
                        <a:rPr lang="en-IN" sz="1200">
                          <a:solidFill>
                            <a:srgbClr val="000000"/>
                          </a:solidFill>
                          <a:latin typeface="Calibri"/>
                          <a:ea typeface="Times New Roman"/>
                          <a:cs typeface="Times New Roman"/>
                        </a:rPr>
                        <a:t>V B</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IV A</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IV B</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III A</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III B</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II A</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II B</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 A</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0" marR="182880" algn="r">
                        <a:lnSpc>
                          <a:spcPct val="115000"/>
                        </a:lnSpc>
                        <a:spcBef>
                          <a:spcPts val="0"/>
                        </a:spcBef>
                        <a:spcAft>
                          <a:spcPts val="0"/>
                        </a:spcAft>
                      </a:pPr>
                      <a:r>
                        <a:rPr lang="en-IN" sz="1200">
                          <a:solidFill>
                            <a:srgbClr val="000000"/>
                          </a:solidFill>
                          <a:latin typeface="Calibri"/>
                          <a:ea typeface="Times New Roman"/>
                          <a:cs typeface="Times New Roman"/>
                        </a:rPr>
                        <a:t>I B</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r h="613174">
                <a:tc>
                  <a:txBody>
                    <a:bodyPr/>
                    <a:lstStyle/>
                    <a:p>
                      <a:pPr marL="0" marR="182880" algn="ctr">
                        <a:lnSpc>
                          <a:spcPct val="115000"/>
                        </a:lnSpc>
                        <a:spcBef>
                          <a:spcPts val="0"/>
                        </a:spcBef>
                        <a:spcAft>
                          <a:spcPts val="0"/>
                        </a:spcAft>
                      </a:pPr>
                      <a:r>
                        <a:rPr lang="en-IN" sz="1200" b="1">
                          <a:solidFill>
                            <a:srgbClr val="000000"/>
                          </a:solidFill>
                          <a:latin typeface="Calibri"/>
                          <a:ea typeface="Times New Roman"/>
                          <a:cs typeface="Times New Roman"/>
                        </a:rPr>
                        <a:t>Descri-ption</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gridSpan="2">
                  <a:txBody>
                    <a:bodyPr/>
                    <a:lstStyle/>
                    <a:p>
                      <a:pPr marL="182880" marR="182880" algn="ctr">
                        <a:lnSpc>
                          <a:spcPct val="115000"/>
                        </a:lnSpc>
                        <a:spcBef>
                          <a:spcPts val="0"/>
                        </a:spcBef>
                        <a:spcAft>
                          <a:spcPts val="0"/>
                        </a:spcAft>
                      </a:pPr>
                      <a:r>
                        <a:rPr lang="en-IN" sz="1200">
                          <a:solidFill>
                            <a:srgbClr val="000000"/>
                          </a:solidFill>
                          <a:latin typeface="Calibri"/>
                          <a:ea typeface="Times New Roman"/>
                          <a:cs typeface="Times New Roman"/>
                        </a:rPr>
                        <a:t>Very poor</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hMerge="1">
                  <a:txBody>
                    <a:bodyPr/>
                    <a:lstStyle/>
                    <a:p>
                      <a:endParaRPr lang="en-US"/>
                    </a:p>
                  </a:txBody>
                  <a:tcPr/>
                </a:tc>
                <a:tc gridSpan="2">
                  <a:txBody>
                    <a:bodyPr/>
                    <a:lstStyle/>
                    <a:p>
                      <a:pPr marL="182880" marR="182880" algn="ctr">
                        <a:lnSpc>
                          <a:spcPct val="115000"/>
                        </a:lnSpc>
                        <a:spcBef>
                          <a:spcPts val="0"/>
                        </a:spcBef>
                        <a:spcAft>
                          <a:spcPts val="0"/>
                        </a:spcAft>
                      </a:pPr>
                      <a:r>
                        <a:rPr lang="en-IN" sz="1200">
                          <a:solidFill>
                            <a:srgbClr val="000000"/>
                          </a:solidFill>
                          <a:latin typeface="Calibri"/>
                          <a:ea typeface="Times New Roman"/>
                          <a:cs typeface="Times New Roman"/>
                        </a:rPr>
                        <a:t>Poor</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hMerge="1">
                  <a:txBody>
                    <a:bodyPr/>
                    <a:lstStyle/>
                    <a:p>
                      <a:endParaRPr lang="en-US"/>
                    </a:p>
                  </a:txBody>
                  <a:tcPr/>
                </a:tc>
                <a:tc gridSpan="2">
                  <a:txBody>
                    <a:bodyPr/>
                    <a:lstStyle/>
                    <a:p>
                      <a:pPr marL="182880" marR="182880" algn="ctr">
                        <a:lnSpc>
                          <a:spcPct val="115000"/>
                        </a:lnSpc>
                        <a:spcBef>
                          <a:spcPts val="0"/>
                        </a:spcBef>
                        <a:spcAft>
                          <a:spcPts val="0"/>
                        </a:spcAft>
                      </a:pPr>
                      <a:r>
                        <a:rPr lang="en-IN" sz="1200">
                          <a:solidFill>
                            <a:srgbClr val="000000"/>
                          </a:solidFill>
                          <a:latin typeface="Calibri"/>
                          <a:ea typeface="Times New Roman"/>
                          <a:cs typeface="Times New Roman"/>
                        </a:rPr>
                        <a:t>Fair</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hMerge="1">
                  <a:txBody>
                    <a:bodyPr/>
                    <a:lstStyle/>
                    <a:p>
                      <a:endParaRPr lang="en-US"/>
                    </a:p>
                  </a:txBody>
                  <a:tcPr/>
                </a:tc>
                <a:tc gridSpan="2">
                  <a:txBody>
                    <a:bodyPr/>
                    <a:lstStyle/>
                    <a:p>
                      <a:pPr marL="182880" marR="182880" algn="ctr">
                        <a:lnSpc>
                          <a:spcPct val="115000"/>
                        </a:lnSpc>
                        <a:spcBef>
                          <a:spcPts val="0"/>
                        </a:spcBef>
                        <a:spcAft>
                          <a:spcPts val="0"/>
                        </a:spcAft>
                      </a:pPr>
                      <a:r>
                        <a:rPr lang="en-IN" sz="1200">
                          <a:solidFill>
                            <a:srgbClr val="000000"/>
                          </a:solidFill>
                          <a:latin typeface="Calibri"/>
                          <a:ea typeface="Times New Roman"/>
                          <a:cs typeface="Times New Roman"/>
                        </a:rPr>
                        <a:t>Good</a:t>
                      </a:r>
                      <a:endParaRPr lang="en-US" sz="120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hMerge="1">
                  <a:txBody>
                    <a:bodyPr/>
                    <a:lstStyle/>
                    <a:p>
                      <a:endParaRPr lang="en-US"/>
                    </a:p>
                  </a:txBody>
                  <a:tcPr/>
                </a:tc>
                <a:tc gridSpan="2">
                  <a:txBody>
                    <a:bodyPr/>
                    <a:lstStyle/>
                    <a:p>
                      <a:pPr marL="182880" marR="182880" algn="ctr">
                        <a:lnSpc>
                          <a:spcPct val="115000"/>
                        </a:lnSpc>
                        <a:spcBef>
                          <a:spcPts val="0"/>
                        </a:spcBef>
                        <a:spcAft>
                          <a:spcPts val="0"/>
                        </a:spcAft>
                      </a:pPr>
                      <a:r>
                        <a:rPr lang="en-IN" sz="1200" dirty="0">
                          <a:solidFill>
                            <a:srgbClr val="000000"/>
                          </a:solidFill>
                          <a:latin typeface="Calibri"/>
                          <a:ea typeface="Times New Roman"/>
                          <a:cs typeface="Times New Roman"/>
                        </a:rPr>
                        <a:t>Very good</a:t>
                      </a:r>
                      <a:endParaRPr lang="en-US" sz="1200" dirty="0">
                        <a:latin typeface="Calibri"/>
                        <a:ea typeface="Calibri"/>
                        <a:cs typeface="Times New Roman"/>
                      </a:endParaRPr>
                    </a:p>
                  </a:txBody>
                  <a:tcPr marL="0" marR="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hMerge="1">
                  <a:txBody>
                    <a:bodyPr/>
                    <a:lstStyle/>
                    <a:p>
                      <a:endParaRPr lang="en-US"/>
                    </a:p>
                  </a:txBody>
                  <a:tcPr/>
                </a:tc>
              </a:tr>
            </a:tbl>
          </a:graphicData>
        </a:graphic>
      </p:graphicFrame>
      <p:sp>
        <p:nvSpPr>
          <p:cNvPr id="5" name="TextBox 4"/>
          <p:cNvSpPr txBox="1"/>
          <p:nvPr/>
        </p:nvSpPr>
        <p:spPr>
          <a:xfrm>
            <a:off x="990600" y="5029201"/>
            <a:ext cx="7239000" cy="646331"/>
          </a:xfrm>
          <a:prstGeom prst="rect">
            <a:avLst/>
          </a:prstGeom>
          <a:noFill/>
        </p:spPr>
        <p:txBody>
          <a:bodyPr wrap="square" rtlCol="0">
            <a:spAutoFit/>
          </a:bodyPr>
          <a:lstStyle/>
          <a:p>
            <a:r>
              <a:rPr lang="en-IN" dirty="0"/>
              <a:t>Rock load = Span × Rock density × ( 1.7 – 0.037 RMR + 0.0002 RMR</a:t>
            </a:r>
            <a:r>
              <a:rPr lang="en-IN" baseline="30000" dirty="0"/>
              <a:t>2</a:t>
            </a:r>
            <a:r>
              <a:rPr lang="en-IN" dirty="0"/>
              <a:t> )</a:t>
            </a: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45"/>
            <a:ext cx="8229600" cy="487362"/>
          </a:xfrm>
        </p:spPr>
        <p:txBody>
          <a:bodyPr>
            <a:normAutofit/>
          </a:bodyPr>
          <a:lstStyle/>
          <a:p>
            <a:r>
              <a:rPr lang="en-IN" sz="2400" b="1" dirty="0"/>
              <a:t>Support Systems</a:t>
            </a:r>
            <a:endParaRPr lang="en-US" sz="2400" dirty="0"/>
          </a:p>
        </p:txBody>
      </p:sp>
      <p:sp>
        <p:nvSpPr>
          <p:cNvPr id="3" name="Content Placeholder 2"/>
          <p:cNvSpPr>
            <a:spLocks noGrp="1"/>
          </p:cNvSpPr>
          <p:nvPr>
            <p:ph idx="1"/>
          </p:nvPr>
        </p:nvSpPr>
        <p:spPr>
          <a:xfrm>
            <a:off x="457200" y="762001"/>
            <a:ext cx="8229600" cy="2819400"/>
          </a:xfrm>
        </p:spPr>
        <p:txBody>
          <a:bodyPr>
            <a:normAutofit/>
          </a:bodyPr>
          <a:lstStyle/>
          <a:p>
            <a:pPr>
              <a:buNone/>
            </a:pPr>
            <a:r>
              <a:rPr lang="en-IN" sz="1800" dirty="0" smtClean="0"/>
              <a:t>1</a:t>
            </a:r>
            <a:r>
              <a:rPr lang="en-IN" sz="1800" u="sng" dirty="0" smtClean="0"/>
              <a:t>. Roof bolts:</a:t>
            </a:r>
            <a:endParaRPr lang="en-US" sz="1800" dirty="0"/>
          </a:p>
          <a:p>
            <a:pPr lvl="0"/>
            <a:r>
              <a:rPr lang="en-IN" sz="1800" dirty="0"/>
              <a:t>Mild steel bar to bar  --  ultimate strength from 16 – 31 kn.</a:t>
            </a:r>
            <a:endParaRPr lang="en-US" sz="1800" dirty="0"/>
          </a:p>
          <a:p>
            <a:pPr lvl="0"/>
            <a:r>
              <a:rPr lang="en-IN" sz="1800" dirty="0"/>
              <a:t>Longer</a:t>
            </a:r>
            <a:endParaRPr lang="en-US" sz="1800" dirty="0"/>
          </a:p>
          <a:p>
            <a:pPr lvl="0"/>
            <a:r>
              <a:rPr lang="en-IN" sz="1800" dirty="0"/>
              <a:t>Fully grouted instead of point anchor type:</a:t>
            </a:r>
            <a:endParaRPr lang="en-US" sz="1800" dirty="0"/>
          </a:p>
          <a:p>
            <a:r>
              <a:rPr lang="en-IN" sz="1800" dirty="0"/>
              <a:t>effective stiffness of support system is increased.</a:t>
            </a:r>
            <a:endParaRPr lang="en-US" sz="1800" dirty="0"/>
          </a:p>
          <a:p>
            <a:pPr lvl="0"/>
            <a:r>
              <a:rPr lang="en-IN" sz="1800" dirty="0"/>
              <a:t>Pre-tensioning ( convergence stops )</a:t>
            </a:r>
            <a:endParaRPr lang="en-US" sz="1800" dirty="0"/>
          </a:p>
          <a:p>
            <a:pPr lvl="0"/>
            <a:r>
              <a:rPr lang="en-IN" sz="1800" dirty="0"/>
              <a:t>Clay release ( film type ) reduced load transfer</a:t>
            </a:r>
            <a:endParaRPr lang="en-US" sz="1800" dirty="0"/>
          </a:p>
          <a:p>
            <a:pPr lvl="0"/>
            <a:r>
              <a:rPr lang="en-IN" sz="1800" dirty="0"/>
              <a:t>Self tapping type bolts ( 5 – 100 m pa )</a:t>
            </a:r>
            <a:endParaRPr lang="en-US" sz="1800" dirty="0"/>
          </a:p>
          <a:p>
            <a:endParaRPr lang="en-US" sz="1800" dirty="0"/>
          </a:p>
        </p:txBody>
      </p:sp>
      <p:graphicFrame>
        <p:nvGraphicFramePr>
          <p:cNvPr id="4" name="Table 3"/>
          <p:cNvGraphicFramePr>
            <a:graphicFrameLocks noGrp="1"/>
          </p:cNvGraphicFramePr>
          <p:nvPr/>
        </p:nvGraphicFramePr>
        <p:xfrm>
          <a:off x="949233" y="3664134"/>
          <a:ext cx="6324600" cy="1752601"/>
        </p:xfrm>
        <a:graphic>
          <a:graphicData uri="http://schemas.openxmlformats.org/drawingml/2006/table">
            <a:tbl>
              <a:tblPr/>
              <a:tblGrid>
                <a:gridCol w="3360719"/>
                <a:gridCol w="2963881"/>
              </a:tblGrid>
              <a:tr h="337531">
                <a:tc>
                  <a:txBody>
                    <a:bodyPr/>
                    <a:lstStyle/>
                    <a:p>
                      <a:pPr marL="182880" marR="182880" algn="just">
                        <a:lnSpc>
                          <a:spcPct val="115000"/>
                        </a:lnSpc>
                        <a:spcBef>
                          <a:spcPts val="0"/>
                        </a:spcBef>
                        <a:spcAft>
                          <a:spcPts val="0"/>
                        </a:spcAft>
                      </a:pPr>
                      <a:r>
                        <a:rPr lang="en-IN" sz="1400">
                          <a:latin typeface="Calibri"/>
                          <a:ea typeface="Calibri"/>
                          <a:cs typeface="Times New Roman"/>
                        </a:rPr>
                        <a:t>Rock bolt type</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182880" marR="182880" algn="just">
                        <a:lnSpc>
                          <a:spcPct val="115000"/>
                        </a:lnSpc>
                        <a:spcBef>
                          <a:spcPts val="0"/>
                        </a:spcBef>
                        <a:spcAft>
                          <a:spcPts val="0"/>
                        </a:spcAft>
                      </a:pPr>
                      <a:r>
                        <a:rPr lang="en-IN" sz="1400">
                          <a:latin typeface="Calibri"/>
                          <a:ea typeface="Calibri"/>
                          <a:cs typeface="Times New Roman"/>
                        </a:rPr>
                        <a:t>Pullout bed</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r h="283014">
                <a:tc>
                  <a:txBody>
                    <a:bodyPr/>
                    <a:lstStyle/>
                    <a:p>
                      <a:pPr marL="182880" marR="182880" algn="just">
                        <a:lnSpc>
                          <a:spcPct val="115000"/>
                        </a:lnSpc>
                        <a:spcBef>
                          <a:spcPts val="0"/>
                        </a:spcBef>
                        <a:spcAft>
                          <a:spcPts val="0"/>
                        </a:spcAft>
                      </a:pPr>
                      <a:r>
                        <a:rPr lang="en-IN" sz="1400">
                          <a:latin typeface="Calibri"/>
                          <a:ea typeface="Calibri"/>
                          <a:cs typeface="Times New Roman"/>
                        </a:rPr>
                        <a:t>Resin bolt</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182880" marR="182880" algn="just">
                        <a:lnSpc>
                          <a:spcPct val="115000"/>
                        </a:lnSpc>
                        <a:spcBef>
                          <a:spcPts val="0"/>
                        </a:spcBef>
                        <a:spcAft>
                          <a:spcPts val="0"/>
                        </a:spcAft>
                      </a:pPr>
                      <a:r>
                        <a:rPr lang="en-IN" sz="1400">
                          <a:latin typeface="Calibri"/>
                          <a:ea typeface="Calibri"/>
                          <a:cs typeface="Times New Roman"/>
                        </a:rPr>
                        <a:t>8.4</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r h="283014">
                <a:tc>
                  <a:txBody>
                    <a:bodyPr/>
                    <a:lstStyle/>
                    <a:p>
                      <a:pPr marL="182880" marR="182880" algn="just">
                        <a:lnSpc>
                          <a:spcPct val="115000"/>
                        </a:lnSpc>
                        <a:spcBef>
                          <a:spcPts val="0"/>
                        </a:spcBef>
                        <a:spcAft>
                          <a:spcPts val="0"/>
                        </a:spcAft>
                      </a:pPr>
                      <a:r>
                        <a:rPr lang="en-IN" sz="1400">
                          <a:latin typeface="Calibri"/>
                          <a:ea typeface="Calibri"/>
                          <a:cs typeface="Times New Roman"/>
                        </a:rPr>
                        <a:t>Cable bolt</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182880" marR="182880" algn="just">
                        <a:lnSpc>
                          <a:spcPct val="115000"/>
                        </a:lnSpc>
                        <a:spcBef>
                          <a:spcPts val="0"/>
                        </a:spcBef>
                        <a:spcAft>
                          <a:spcPts val="0"/>
                        </a:spcAft>
                      </a:pPr>
                      <a:r>
                        <a:rPr lang="en-IN" sz="1400">
                          <a:latin typeface="Calibri"/>
                          <a:ea typeface="Calibri"/>
                          <a:cs typeface="Times New Roman"/>
                        </a:rPr>
                        <a:t>11.2</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r h="283014">
                <a:tc>
                  <a:txBody>
                    <a:bodyPr/>
                    <a:lstStyle/>
                    <a:p>
                      <a:pPr marL="182880" marR="182880" algn="just">
                        <a:lnSpc>
                          <a:spcPct val="115000"/>
                        </a:lnSpc>
                        <a:spcBef>
                          <a:spcPts val="0"/>
                        </a:spcBef>
                        <a:spcAft>
                          <a:spcPts val="0"/>
                        </a:spcAft>
                      </a:pPr>
                      <a:r>
                        <a:rPr lang="en-IN" sz="1400">
                          <a:latin typeface="Calibri"/>
                          <a:ea typeface="Calibri"/>
                          <a:cs typeface="Times New Roman"/>
                        </a:rPr>
                        <a:t>Square bolt</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182880" marR="182880" algn="just">
                        <a:lnSpc>
                          <a:spcPct val="115000"/>
                        </a:lnSpc>
                        <a:spcBef>
                          <a:spcPts val="0"/>
                        </a:spcBef>
                        <a:spcAft>
                          <a:spcPts val="0"/>
                        </a:spcAft>
                      </a:pPr>
                      <a:r>
                        <a:rPr lang="en-IN" sz="1400">
                          <a:latin typeface="Calibri"/>
                          <a:ea typeface="Calibri"/>
                          <a:cs typeface="Times New Roman"/>
                        </a:rPr>
                        <a:t>13.5</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r h="283014">
                <a:tc>
                  <a:txBody>
                    <a:bodyPr/>
                    <a:lstStyle/>
                    <a:p>
                      <a:pPr marL="182880" marR="182880" algn="just">
                        <a:lnSpc>
                          <a:spcPct val="115000"/>
                        </a:lnSpc>
                        <a:spcBef>
                          <a:spcPts val="0"/>
                        </a:spcBef>
                        <a:spcAft>
                          <a:spcPts val="0"/>
                        </a:spcAft>
                      </a:pPr>
                      <a:r>
                        <a:rPr lang="en-IN" sz="1400">
                          <a:latin typeface="Calibri"/>
                          <a:ea typeface="Calibri"/>
                          <a:cs typeface="Times New Roman"/>
                        </a:rPr>
                        <a:t>Thread bolt</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182880" marR="182880" algn="just">
                        <a:lnSpc>
                          <a:spcPct val="115000"/>
                        </a:lnSpc>
                        <a:spcBef>
                          <a:spcPts val="0"/>
                        </a:spcBef>
                        <a:spcAft>
                          <a:spcPts val="0"/>
                        </a:spcAft>
                      </a:pPr>
                      <a:r>
                        <a:rPr lang="en-IN" sz="1400">
                          <a:latin typeface="Calibri"/>
                          <a:ea typeface="Calibri"/>
                          <a:cs typeface="Times New Roman"/>
                        </a:rPr>
                        <a:t>14.2</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r h="283014">
                <a:tc>
                  <a:txBody>
                    <a:bodyPr/>
                    <a:lstStyle/>
                    <a:p>
                      <a:pPr marL="182880" marR="182880" algn="just">
                        <a:lnSpc>
                          <a:spcPct val="115000"/>
                        </a:lnSpc>
                        <a:spcBef>
                          <a:spcPts val="0"/>
                        </a:spcBef>
                        <a:spcAft>
                          <a:spcPts val="0"/>
                        </a:spcAft>
                      </a:pPr>
                      <a:r>
                        <a:rPr lang="en-IN" sz="1400">
                          <a:latin typeface="Calibri"/>
                          <a:ea typeface="Calibri"/>
                          <a:cs typeface="Times New Roman"/>
                        </a:rPr>
                        <a:t>Self tapping bolt</a:t>
                      </a:r>
                      <a:endParaRPr lang="en-US" sz="140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c>
                  <a:txBody>
                    <a:bodyPr/>
                    <a:lstStyle/>
                    <a:p>
                      <a:pPr marL="182880" marR="182880" algn="just">
                        <a:lnSpc>
                          <a:spcPct val="115000"/>
                        </a:lnSpc>
                        <a:spcBef>
                          <a:spcPts val="0"/>
                        </a:spcBef>
                        <a:spcAft>
                          <a:spcPts val="0"/>
                        </a:spcAft>
                      </a:pPr>
                      <a:r>
                        <a:rPr lang="en-IN" sz="1400" dirty="0">
                          <a:latin typeface="Calibri"/>
                          <a:ea typeface="Calibri"/>
                          <a:cs typeface="Times New Roman"/>
                        </a:rPr>
                        <a:t>17.1</a:t>
                      </a:r>
                      <a:endParaRPr lang="en-US" sz="1400" dirty="0">
                        <a:latin typeface="Calibri"/>
                        <a:ea typeface="Calibri"/>
                        <a:cs typeface="Times New Roman"/>
                      </a:endParaRPr>
                    </a:p>
                  </a:txBody>
                  <a:tcPr marL="68580" marR="68580" marT="0" marB="0">
                    <a:lnL w="12700" cap="flat" cmpd="sng" algn="ctr">
                      <a:solidFill>
                        <a:srgbClr val="29384E"/>
                      </a:solidFill>
                      <a:prstDash val="solid"/>
                      <a:round/>
                      <a:headEnd type="none" w="med" len="med"/>
                      <a:tailEnd type="none" w="med" len="med"/>
                    </a:lnL>
                    <a:lnR w="12700" cap="flat" cmpd="sng" algn="ctr">
                      <a:solidFill>
                        <a:srgbClr val="29384E"/>
                      </a:solidFill>
                      <a:prstDash val="solid"/>
                      <a:round/>
                      <a:headEnd type="none" w="med" len="med"/>
                      <a:tailEnd type="none" w="med" len="med"/>
                    </a:lnR>
                    <a:lnT w="12700" cap="flat" cmpd="sng" algn="ctr">
                      <a:solidFill>
                        <a:srgbClr val="29384E"/>
                      </a:solidFill>
                      <a:prstDash val="solid"/>
                      <a:round/>
                      <a:headEnd type="none" w="med" len="med"/>
                      <a:tailEnd type="none" w="med" len="med"/>
                    </a:lnT>
                    <a:lnB w="12700" cap="flat" cmpd="sng" algn="ctr">
                      <a:solidFill>
                        <a:srgbClr val="29384E"/>
                      </a:solidFill>
                      <a:prstDash val="solid"/>
                      <a:round/>
                      <a:headEnd type="none" w="med" len="med"/>
                      <a:tailEnd type="none" w="med" len="med"/>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78"/>
            <a:ext cx="8229600" cy="487362"/>
          </a:xfrm>
        </p:spPr>
        <p:txBody>
          <a:bodyPr>
            <a:normAutofit/>
          </a:bodyPr>
          <a:lstStyle/>
          <a:p>
            <a:r>
              <a:rPr lang="en-IN" sz="2400" b="1" dirty="0" smtClean="0"/>
              <a:t>Support Systems</a:t>
            </a:r>
            <a:endParaRPr lang="en-US" sz="2400" dirty="0"/>
          </a:p>
        </p:txBody>
      </p:sp>
      <p:pic>
        <p:nvPicPr>
          <p:cNvPr id="4" name="Picture 3" descr="c5.JPG"/>
          <p:cNvPicPr/>
          <p:nvPr/>
        </p:nvPicPr>
        <p:blipFill>
          <a:blip r:embed="rId2"/>
          <a:stretch>
            <a:fillRect/>
          </a:stretch>
        </p:blipFill>
        <p:spPr>
          <a:xfrm>
            <a:off x="838200" y="609600"/>
            <a:ext cx="7239000" cy="3733800"/>
          </a:xfrm>
          <a:prstGeom prst="rect">
            <a:avLst/>
          </a:prstGeom>
        </p:spPr>
      </p:pic>
      <p:sp>
        <p:nvSpPr>
          <p:cNvPr id="18433" name="Rectangle 1"/>
          <p:cNvSpPr>
            <a:spLocks noGrp="1" noChangeArrowheads="1"/>
          </p:cNvSpPr>
          <p:nvPr>
            <p:ph idx="1"/>
          </p:nvPr>
        </p:nvSpPr>
        <p:spPr bwMode="auto">
          <a:xfrm>
            <a:off x="762000" y="4282436"/>
            <a:ext cx="77724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352550" algn="l"/>
              </a:tabLst>
            </a:pPr>
            <a:r>
              <a:rPr kumimoji="0" lang="en-US" sz="1600"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Support Systems</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Roof Bolts</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Rope Stitching</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Roof Trusses</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W-Straps</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Wire Mesh</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Shot Crete</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Polyurethane – not in index</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1352550"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Self tapping bolts – not in index</a:t>
            </a:r>
            <a:endParaRPr kumimoji="0" lang="en-US" sz="16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IN" sz="1800" b="1" dirty="0"/>
              <a:t>Suspension Theory</a:t>
            </a:r>
            <a:r>
              <a:rPr lang="en-IN" sz="1800" dirty="0"/>
              <a:t>   :   Stronger beds take the dead loads of weaker beds</a:t>
            </a:r>
            <a:endParaRPr lang="en-US" sz="1800" dirty="0"/>
          </a:p>
          <a:p>
            <a:r>
              <a:rPr lang="en-IN" sz="1800" b="1" dirty="0"/>
              <a:t>Beam building theory</a:t>
            </a:r>
            <a:r>
              <a:rPr lang="en-IN" sz="1800" dirty="0"/>
              <a:t>:  Pinning together the team beds which increases the shear strength and horizontal stresses; Creation of zone of compression to withstand higher horizontal stresses which may cause beam buckling. In other words providing higher shear resistance for arresting fracture.</a:t>
            </a:r>
            <a:endParaRPr lang="en-US" sz="1800" dirty="0"/>
          </a:p>
          <a:p>
            <a:r>
              <a:rPr lang="en-IN" sz="1800" b="1" dirty="0"/>
              <a:t>Keying effect theory</a:t>
            </a:r>
            <a:r>
              <a:rPr lang="en-IN" sz="1800" dirty="0"/>
              <a:t>:  -Fractured zones- To inc. the frictional force between blocks to resist sliding</a:t>
            </a:r>
            <a:r>
              <a:rPr lang="en-IN" sz="1800" dirty="0" smtClean="0"/>
              <a:t>.</a:t>
            </a:r>
          </a:p>
          <a:p>
            <a:r>
              <a:rPr lang="en-IN" sz="1800" b="1" dirty="0"/>
              <a:t>Roof Bolt</a:t>
            </a:r>
            <a:r>
              <a:rPr lang="en-IN" sz="1800" dirty="0"/>
              <a:t>: Support capacity of a 1.5 m long roof bolt. -  6 tons.</a:t>
            </a:r>
            <a:endParaRPr lang="en-US" sz="1800" dirty="0"/>
          </a:p>
          <a:p>
            <a:pPr lvl="1">
              <a:buFont typeface="+mj-lt"/>
              <a:buAutoNum type="arabicPeriod"/>
            </a:pPr>
            <a:r>
              <a:rPr lang="en-IN" sz="1600" dirty="0"/>
              <a:t>Made up of mild steel with ultimate strength up to 31 tons.</a:t>
            </a:r>
            <a:endParaRPr lang="en-US" sz="1600" dirty="0"/>
          </a:p>
          <a:p>
            <a:pPr lvl="1">
              <a:buFont typeface="+mj-lt"/>
              <a:buAutoNum type="arabicPeriod"/>
            </a:pPr>
            <a:r>
              <a:rPr lang="en-IN" sz="1600" dirty="0"/>
              <a:t>The bolts are longer up to 2  -  4.5 m depending upon requirement.</a:t>
            </a:r>
            <a:endParaRPr lang="en-US" sz="1600" dirty="0"/>
          </a:p>
          <a:p>
            <a:pPr lvl="1">
              <a:buFont typeface="+mj-lt"/>
              <a:buAutoNum type="arabicPeriod"/>
            </a:pPr>
            <a:r>
              <a:rPr lang="en-IN" sz="1600" dirty="0"/>
              <a:t>Full counted with cement or resin.</a:t>
            </a:r>
            <a:endParaRPr lang="en-US" sz="1600" dirty="0"/>
          </a:p>
          <a:p>
            <a:pPr lvl="1"/>
            <a:r>
              <a:rPr lang="en-IN" sz="1600" dirty="0"/>
              <a:t>Resin capsule is three times more stronger than cement capsules.</a:t>
            </a:r>
            <a:endParaRPr lang="en-US" sz="1600" dirty="0"/>
          </a:p>
          <a:p>
            <a:pPr lvl="1"/>
            <a:r>
              <a:rPr lang="en-IN" sz="1600" dirty="0"/>
              <a:t>Ø of hole differs from 38 – 50 mm.</a:t>
            </a:r>
            <a:endParaRPr lang="en-US" sz="1600" dirty="0"/>
          </a:p>
          <a:p>
            <a:pPr lvl="1"/>
            <a:r>
              <a:rPr lang="en-IN" sz="1600" dirty="0"/>
              <a:t>In a 1.5 m hole , 3 to 5 capsules are used.</a:t>
            </a:r>
            <a:endParaRPr lang="en-US" sz="1600" dirty="0"/>
          </a:p>
          <a:p>
            <a:pPr lvl="1"/>
            <a:r>
              <a:rPr lang="en-IN" sz="1600" dirty="0"/>
              <a:t>In coal mines, bolts are called t-hooks.</a:t>
            </a:r>
            <a:endParaRPr lang="en-US" sz="1600" dirty="0"/>
          </a:p>
          <a:p>
            <a:pPr lvl="1"/>
            <a:r>
              <a:rPr lang="en-IN" sz="1600" dirty="0"/>
              <a:t>In cement grouters, after 24 hours roof bolts take 6 tons</a:t>
            </a:r>
            <a:r>
              <a:rPr lang="en-IN" sz="1400" dirty="0"/>
              <a:t>.</a:t>
            </a:r>
            <a:endParaRPr lang="en-US" sz="1400" dirty="0"/>
          </a:p>
          <a:p>
            <a:r>
              <a:rPr lang="en-IN" sz="1800" i="1" dirty="0"/>
              <a:t>DGMS guidelines -  ½ - 2 tons , 3 – 4 tons, 24 hrs. – 6 tons, after installation of bolt.</a:t>
            </a:r>
            <a:endParaRPr lang="en-US" sz="1800" dirty="0"/>
          </a:p>
          <a:p>
            <a:pPr marL="800100" lvl="1" indent="-342900">
              <a:buFont typeface="+mj-lt"/>
              <a:buAutoNum type="arabicPeriod"/>
            </a:pPr>
            <a:r>
              <a:rPr lang="en-IN" sz="1800" dirty="0"/>
              <a:t>Fully grouted cement grouts have higher stiffness and arrest shear movements.</a:t>
            </a:r>
            <a:endParaRPr lang="en-US" sz="1800" dirty="0"/>
          </a:p>
          <a:p>
            <a:pPr marL="800100" lvl="1" indent="-342900">
              <a:buFont typeface="+mj-lt"/>
              <a:buAutoNum type="arabicPeriod"/>
            </a:pPr>
            <a:r>
              <a:rPr lang="en-IN" sz="1800" dirty="0" err="1"/>
              <a:t>Pretensioning</a:t>
            </a:r>
            <a:r>
              <a:rPr lang="en-IN" sz="1800" dirty="0"/>
              <a:t> of bolts – to arrest convergence and stiffness.</a:t>
            </a:r>
            <a:endParaRPr lang="en-US" sz="1800" dirty="0"/>
          </a:p>
          <a:p>
            <a:pPr marL="800100" lvl="1" indent="-342900">
              <a:buFont typeface="+mj-lt"/>
              <a:buAutoNum type="arabicPeriod"/>
            </a:pPr>
            <a:r>
              <a:rPr lang="en-IN" sz="1800" dirty="0"/>
              <a:t>Presence of clay hinders the load transfer from bolt to rock.</a:t>
            </a:r>
            <a:endParaRPr lang="en-US" sz="1800" dirty="0"/>
          </a:p>
          <a:p>
            <a:endParaRPr lang="en-US" sz="1800" dirty="0"/>
          </a:p>
          <a:p>
            <a:endParaRPr lang="en-US" sz="1800" dirty="0"/>
          </a:p>
        </p:txBody>
      </p:sp>
      <p:sp>
        <p:nvSpPr>
          <p:cNvPr id="4" name="Title 1"/>
          <p:cNvSpPr>
            <a:spLocks noGrp="1"/>
          </p:cNvSpPr>
          <p:nvPr>
            <p:ph type="title"/>
          </p:nvPr>
        </p:nvSpPr>
        <p:spPr>
          <a:xfrm>
            <a:off x="457200" y="315"/>
            <a:ext cx="8229600" cy="487362"/>
          </a:xfrm>
        </p:spPr>
        <p:txBody>
          <a:bodyPr>
            <a:normAutofit/>
          </a:bodyPr>
          <a:lstStyle/>
          <a:p>
            <a:r>
              <a:rPr lang="en-IN" sz="2400" b="1" dirty="0" smtClean="0"/>
              <a:t>Support Systems</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6172200"/>
          </a:xfrm>
        </p:spPr>
        <p:txBody>
          <a:bodyPr>
            <a:normAutofit fontScale="92500" lnSpcReduction="10000"/>
          </a:bodyPr>
          <a:lstStyle/>
          <a:p>
            <a:r>
              <a:rPr lang="en-IN" sz="1800" b="1" dirty="0" smtClean="0"/>
              <a:t>5 parameters for RMR to design support system  </a:t>
            </a:r>
            <a:r>
              <a:rPr lang="en-IN" sz="1800" b="1" dirty="0"/>
              <a:t>:</a:t>
            </a:r>
            <a:endParaRPr lang="en-US" sz="1800" b="1" dirty="0"/>
          </a:p>
          <a:p>
            <a:pPr marL="914400" lvl="1" indent="-514350">
              <a:buFont typeface="+mj-lt"/>
              <a:buAutoNum type="arabicPeriod"/>
            </a:pPr>
            <a:r>
              <a:rPr lang="en-IN" sz="1600" dirty="0"/>
              <a:t>Layer thickness (m)</a:t>
            </a:r>
            <a:endParaRPr lang="en-US" sz="1600" dirty="0"/>
          </a:p>
          <a:p>
            <a:pPr marL="914400" lvl="1" indent="-514350">
              <a:buFont typeface="+mj-lt"/>
              <a:buAutoNum type="arabicPeriod"/>
            </a:pPr>
            <a:r>
              <a:rPr lang="en-IN" sz="1600" dirty="0"/>
              <a:t>Structural Features</a:t>
            </a:r>
            <a:endParaRPr lang="en-US" sz="1600" dirty="0"/>
          </a:p>
          <a:p>
            <a:pPr marL="914400" lvl="1" indent="-514350">
              <a:buFont typeface="+mj-lt"/>
              <a:buAutoNum type="arabicPeriod"/>
            </a:pPr>
            <a:r>
              <a:rPr lang="en-IN" sz="1600" dirty="0" err="1"/>
              <a:t>Weatherability</a:t>
            </a:r>
            <a:r>
              <a:rPr lang="en-IN" sz="1600" dirty="0"/>
              <a:t> (1</a:t>
            </a:r>
            <a:r>
              <a:rPr lang="en-IN" sz="1600" baseline="30000" dirty="0"/>
              <a:t>st</a:t>
            </a:r>
            <a:r>
              <a:rPr lang="en-IN" sz="1600" dirty="0"/>
              <a:t> cycle)</a:t>
            </a:r>
            <a:endParaRPr lang="en-US" sz="1600" dirty="0"/>
          </a:p>
          <a:p>
            <a:pPr marL="914400" lvl="1" indent="-514350">
              <a:buFont typeface="+mj-lt"/>
              <a:buAutoNum type="arabicPeriod"/>
            </a:pPr>
            <a:r>
              <a:rPr lang="en-IN" sz="1600" dirty="0"/>
              <a:t>Strength of the rock  ( </a:t>
            </a:r>
            <a:r>
              <a:rPr lang="en-IN" sz="1600" dirty="0" err="1"/>
              <a:t>MPg</a:t>
            </a:r>
            <a:r>
              <a:rPr lang="en-IN" sz="1600" dirty="0"/>
              <a:t>)</a:t>
            </a:r>
            <a:endParaRPr lang="en-US" sz="1600" dirty="0"/>
          </a:p>
          <a:p>
            <a:pPr marL="914400" lvl="1" indent="-514350">
              <a:buFont typeface="+mj-lt"/>
              <a:buAutoNum type="arabicPeriod"/>
            </a:pPr>
            <a:r>
              <a:rPr lang="en-IN" sz="1600" dirty="0"/>
              <a:t>Ground water flow  (mm/ml</a:t>
            </a:r>
            <a:r>
              <a:rPr lang="en-IN" sz="1600" dirty="0" smtClean="0"/>
              <a:t>)</a:t>
            </a:r>
          </a:p>
          <a:p>
            <a:r>
              <a:rPr lang="en-IN" sz="1800" b="1" dirty="0"/>
              <a:t>Shot Crete</a:t>
            </a:r>
            <a:r>
              <a:rPr lang="en-IN" sz="1800" dirty="0"/>
              <a:t> :  Concrete shots from the holes in two to three layers of one inch to four inch thickness with or without wire mesh . Common is civil </a:t>
            </a:r>
            <a:r>
              <a:rPr lang="en-IN" sz="1800" dirty="0" err="1"/>
              <a:t>engg</a:t>
            </a:r>
            <a:r>
              <a:rPr lang="en-IN" sz="1800" dirty="0"/>
              <a:t>. functions :</a:t>
            </a:r>
            <a:endParaRPr lang="en-US" sz="1800" dirty="0"/>
          </a:p>
          <a:p>
            <a:pPr lvl="1"/>
            <a:r>
              <a:rPr lang="en-IN" sz="1600" dirty="0"/>
              <a:t>To arrest </a:t>
            </a:r>
            <a:r>
              <a:rPr lang="en-IN" sz="1600" dirty="0" err="1"/>
              <a:t>weatherability</a:t>
            </a:r>
            <a:endParaRPr lang="en-US" sz="1600" dirty="0"/>
          </a:p>
          <a:p>
            <a:pPr lvl="1"/>
            <a:r>
              <a:rPr lang="en-IN" sz="1600" dirty="0"/>
              <a:t>To arrest the movement of key blocks</a:t>
            </a:r>
            <a:endParaRPr lang="en-US" sz="1600" dirty="0"/>
          </a:p>
          <a:p>
            <a:pPr lvl="1"/>
            <a:r>
              <a:rPr lang="en-IN" sz="1600" dirty="0"/>
              <a:t>It is a Permanent Support System</a:t>
            </a:r>
            <a:endParaRPr lang="en-US" sz="1600" dirty="0"/>
          </a:p>
          <a:p>
            <a:r>
              <a:rPr lang="en-IN" sz="1800" b="1" dirty="0"/>
              <a:t>Polyurethane</a:t>
            </a:r>
            <a:r>
              <a:rPr lang="en-IN" sz="1800" dirty="0"/>
              <a:t>    :  It is a recent addition of support system. Here two chemicals are mixed. They are Polymeric </a:t>
            </a:r>
            <a:r>
              <a:rPr lang="en-IN" sz="1800" dirty="0" err="1"/>
              <a:t>Isolynate</a:t>
            </a:r>
            <a:r>
              <a:rPr lang="en-IN" sz="1800" dirty="0"/>
              <a:t> and </a:t>
            </a:r>
            <a:r>
              <a:rPr lang="en-IN" sz="1800" dirty="0" err="1"/>
              <a:t>Polyol</a:t>
            </a:r>
            <a:r>
              <a:rPr lang="en-IN" sz="1800" dirty="0"/>
              <a:t> Resin. These have high expanding rate. They send it into grouters which get filled up and increase the stability.</a:t>
            </a:r>
            <a:endParaRPr lang="en-US" sz="1800" dirty="0"/>
          </a:p>
          <a:p>
            <a:pPr lvl="1"/>
            <a:r>
              <a:rPr lang="en-IN" sz="1600" dirty="0"/>
              <a:t>Pump ( 100 – 200 bar )</a:t>
            </a:r>
            <a:endParaRPr lang="en-US" sz="1600" dirty="0"/>
          </a:p>
          <a:p>
            <a:pPr lvl="1"/>
            <a:r>
              <a:rPr lang="en-IN" sz="1600" dirty="0"/>
              <a:t>Low initial viscosity to penetrate through cracks</a:t>
            </a:r>
            <a:endParaRPr lang="en-US" sz="1600" dirty="0"/>
          </a:p>
          <a:p>
            <a:pPr lvl="1"/>
            <a:r>
              <a:rPr lang="en-IN" sz="1600" dirty="0"/>
              <a:t>WILKIT(Australian Comp.)</a:t>
            </a:r>
            <a:endParaRPr lang="en-US" sz="1600" dirty="0"/>
          </a:p>
          <a:p>
            <a:r>
              <a:rPr lang="en-IN" sz="1800" b="1" dirty="0"/>
              <a:t>Self – tapping bolts</a:t>
            </a:r>
            <a:r>
              <a:rPr lang="en-IN" sz="1800" dirty="0"/>
              <a:t>:  A bolt is screwed inside the roof. </a:t>
            </a:r>
            <a:endParaRPr lang="en-US" sz="1800" dirty="0"/>
          </a:p>
          <a:p>
            <a:r>
              <a:rPr lang="en-IN" sz="1800" b="1" dirty="0"/>
              <a:t>Roof straps:</a:t>
            </a:r>
            <a:endParaRPr lang="en-US" sz="1800" dirty="0"/>
          </a:p>
          <a:p>
            <a:pPr>
              <a:buNone/>
            </a:pPr>
            <a:r>
              <a:rPr lang="en-IN" sz="1800" dirty="0" smtClean="0"/>
              <a:t>	To </a:t>
            </a:r>
            <a:r>
              <a:rPr lang="en-IN" sz="1800" dirty="0"/>
              <a:t>accommodate dead load not taken up within the roof itself &amp; transfer it to the bolts so that static equilibrium returned to the roof.</a:t>
            </a:r>
            <a:endParaRPr lang="en-US" sz="1800" dirty="0"/>
          </a:p>
          <a:p>
            <a:pPr>
              <a:buNone/>
            </a:pPr>
            <a:r>
              <a:rPr lang="en-IN" sz="1800" dirty="0" smtClean="0"/>
              <a:t>	</a:t>
            </a:r>
            <a:r>
              <a:rPr lang="en-IN" sz="1800" dirty="0"/>
              <a:t>	W – straps of 20 tons strength are being used.      </a:t>
            </a:r>
            <a:endParaRPr lang="en-US" sz="1800" dirty="0"/>
          </a:p>
          <a:p>
            <a:pPr marL="514350" lvl="0" indent="-514350">
              <a:buNone/>
            </a:pPr>
            <a:endParaRPr lang="en-US" sz="1800" dirty="0"/>
          </a:p>
          <a:p>
            <a:pPr>
              <a:buNone/>
            </a:pPr>
            <a:endParaRPr lang="en-US" sz="1800" dirty="0"/>
          </a:p>
        </p:txBody>
      </p:sp>
      <p:sp>
        <p:nvSpPr>
          <p:cNvPr id="4" name="Title 1"/>
          <p:cNvSpPr>
            <a:spLocks noGrp="1"/>
          </p:cNvSpPr>
          <p:nvPr>
            <p:ph type="title"/>
          </p:nvPr>
        </p:nvSpPr>
        <p:spPr>
          <a:xfrm>
            <a:off x="457200" y="26441"/>
            <a:ext cx="8229600" cy="487362"/>
          </a:xfrm>
        </p:spPr>
        <p:txBody>
          <a:bodyPr>
            <a:normAutofit/>
          </a:bodyPr>
          <a:lstStyle/>
          <a:p>
            <a:r>
              <a:rPr lang="en-IN" sz="2400" b="1" dirty="0" smtClean="0"/>
              <a:t>Support Systems</a:t>
            </a: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41"/>
            <a:ext cx="8229600" cy="563562"/>
          </a:xfrm>
        </p:spPr>
        <p:txBody>
          <a:bodyPr>
            <a:normAutofit/>
          </a:bodyPr>
          <a:lstStyle/>
          <a:p>
            <a:r>
              <a:rPr lang="en-IN" sz="2400" b="1" dirty="0"/>
              <a:t>ROOF SUPPORT</a:t>
            </a:r>
            <a:endParaRPr lang="en-US" sz="2400" dirty="0"/>
          </a:p>
        </p:txBody>
      </p:sp>
      <p:sp>
        <p:nvSpPr>
          <p:cNvPr id="3" name="Content Placeholder 2"/>
          <p:cNvSpPr>
            <a:spLocks noGrp="1"/>
          </p:cNvSpPr>
          <p:nvPr>
            <p:ph idx="1"/>
          </p:nvPr>
        </p:nvSpPr>
        <p:spPr>
          <a:xfrm>
            <a:off x="457200" y="3505200"/>
            <a:ext cx="8305800" cy="3124200"/>
          </a:xfrm>
        </p:spPr>
        <p:txBody>
          <a:bodyPr>
            <a:normAutofit fontScale="92500" lnSpcReduction="10000"/>
          </a:bodyPr>
          <a:lstStyle/>
          <a:p>
            <a:pPr lvl="0"/>
            <a:r>
              <a:rPr lang="en-IN" sz="1800" dirty="0"/>
              <a:t>Scope : To ensure a safe and mining environment</a:t>
            </a:r>
            <a:endParaRPr lang="en-US" sz="1800" dirty="0"/>
          </a:p>
          <a:p>
            <a:pPr lvl="0"/>
            <a:r>
              <a:rPr lang="en-IN" sz="1800" dirty="0"/>
              <a:t>Approach : A systematic method to account for wide variations in strata &amp; stress regimes</a:t>
            </a:r>
            <a:endParaRPr lang="en-US" sz="1800" dirty="0"/>
          </a:p>
          <a:p>
            <a:pPr lvl="0"/>
            <a:r>
              <a:rPr lang="en-IN" sz="1800" dirty="0" err="1"/>
              <a:t>Weigel</a:t>
            </a:r>
            <a:r>
              <a:rPr lang="en-IN" sz="1800" dirty="0"/>
              <a:t> ( guidelines ) – 1943</a:t>
            </a:r>
            <a:endParaRPr lang="en-US" sz="1800" dirty="0"/>
          </a:p>
          <a:p>
            <a:pPr lvl="1"/>
            <a:r>
              <a:rPr lang="en-IN" sz="1600" dirty="0"/>
              <a:t>Support weakened rock that falls below the natural arch line</a:t>
            </a:r>
            <a:endParaRPr lang="en-US" sz="1600" dirty="0"/>
          </a:p>
          <a:p>
            <a:pPr lvl="1"/>
            <a:r>
              <a:rPr lang="en-IN" sz="1600" dirty="0"/>
              <a:t>Bolt early in the </a:t>
            </a:r>
            <a:r>
              <a:rPr lang="en-IN" sz="1600" dirty="0" err="1"/>
              <a:t>minory</a:t>
            </a:r>
            <a:r>
              <a:rPr lang="en-IN" sz="1600" dirty="0"/>
              <a:t> cycle</a:t>
            </a:r>
            <a:endParaRPr lang="en-US" sz="1600" dirty="0"/>
          </a:p>
          <a:p>
            <a:pPr lvl="1"/>
            <a:r>
              <a:rPr lang="en-IN" sz="1600" dirty="0"/>
              <a:t>Bolt weak, thin strata together to create thicker stronger strata</a:t>
            </a:r>
            <a:endParaRPr lang="en-US" sz="1600" dirty="0"/>
          </a:p>
          <a:p>
            <a:pPr lvl="0"/>
            <a:r>
              <a:rPr lang="en-IN" sz="1800" dirty="0"/>
              <a:t>Failure : Anchorage</a:t>
            </a:r>
            <a:endParaRPr lang="en-US" sz="1800" dirty="0"/>
          </a:p>
          <a:p>
            <a:pPr lvl="0"/>
            <a:r>
              <a:rPr lang="en-IN" sz="1800" dirty="0"/>
              <a:t>Reasons :</a:t>
            </a:r>
            <a:endParaRPr lang="en-US" sz="1800" dirty="0"/>
          </a:p>
          <a:p>
            <a:pPr lvl="1">
              <a:buFont typeface="+mj-lt"/>
              <a:buAutoNum type="arabicPeriod"/>
            </a:pPr>
            <a:r>
              <a:rPr lang="en-IN" sz="1500" dirty="0"/>
              <a:t>Time delay</a:t>
            </a:r>
            <a:endParaRPr lang="en-US" sz="1500" dirty="0"/>
          </a:p>
          <a:p>
            <a:pPr lvl="1">
              <a:buFont typeface="+mj-lt"/>
              <a:buAutoNum type="arabicPeriod"/>
            </a:pPr>
            <a:r>
              <a:rPr lang="en-IN" sz="1500" dirty="0"/>
              <a:t>Increasing stress levels</a:t>
            </a:r>
            <a:endParaRPr lang="en-US" sz="1500" dirty="0"/>
          </a:p>
          <a:p>
            <a:pPr lvl="1">
              <a:buFont typeface="+mj-lt"/>
              <a:buAutoNum type="arabicPeriod"/>
            </a:pPr>
            <a:r>
              <a:rPr lang="en-IN" sz="1500" dirty="0"/>
              <a:t>Horizontal stresses</a:t>
            </a:r>
            <a:endParaRPr lang="en-US" sz="1500" dirty="0"/>
          </a:p>
          <a:p>
            <a:endParaRPr lang="en-US" sz="1800" dirty="0"/>
          </a:p>
        </p:txBody>
      </p:sp>
      <p:pic>
        <p:nvPicPr>
          <p:cNvPr id="5" name="Picture 4" descr="FIG1.JPG"/>
          <p:cNvPicPr/>
          <p:nvPr/>
        </p:nvPicPr>
        <p:blipFill>
          <a:blip r:embed="rId2"/>
          <a:stretch>
            <a:fillRect/>
          </a:stretch>
        </p:blipFill>
        <p:spPr>
          <a:xfrm>
            <a:off x="1295401" y="762000"/>
            <a:ext cx="5562599" cy="2666999"/>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630"/>
            <a:ext cx="8229600" cy="487362"/>
          </a:xfrm>
        </p:spPr>
        <p:txBody>
          <a:bodyPr>
            <a:normAutofit/>
          </a:bodyPr>
          <a:lstStyle/>
          <a:p>
            <a:r>
              <a:rPr lang="en-IN" sz="2400" b="1" dirty="0"/>
              <a:t>Drifting / Tunnelling using road headers</a:t>
            </a:r>
            <a:endParaRPr lang="en-US" sz="2400" dirty="0"/>
          </a:p>
        </p:txBody>
      </p:sp>
      <p:sp>
        <p:nvSpPr>
          <p:cNvPr id="3" name="Content Placeholder 2"/>
          <p:cNvSpPr>
            <a:spLocks noGrp="1"/>
          </p:cNvSpPr>
          <p:nvPr>
            <p:ph idx="1"/>
          </p:nvPr>
        </p:nvSpPr>
        <p:spPr>
          <a:xfrm>
            <a:off x="457200" y="609600"/>
            <a:ext cx="8229600" cy="5516563"/>
          </a:xfrm>
        </p:spPr>
        <p:txBody>
          <a:bodyPr>
            <a:normAutofit/>
          </a:bodyPr>
          <a:lstStyle/>
          <a:p>
            <a:pPr>
              <a:buNone/>
            </a:pPr>
            <a:r>
              <a:rPr lang="en-IN" sz="1800" b="1" dirty="0"/>
              <a:t>Selection of machine</a:t>
            </a:r>
            <a:r>
              <a:rPr lang="en-IN" sz="1800" dirty="0"/>
              <a:t>:</a:t>
            </a:r>
            <a:endParaRPr lang="en-US" sz="1800" dirty="0"/>
          </a:p>
          <a:p>
            <a:pPr lvl="0">
              <a:buNone/>
            </a:pPr>
            <a:r>
              <a:rPr lang="en-IN" sz="1800" dirty="0" smtClean="0"/>
              <a:t>1) Type </a:t>
            </a:r>
            <a:r>
              <a:rPr lang="en-IN" sz="1800" dirty="0"/>
              <a:t>of strata :</a:t>
            </a:r>
            <a:endParaRPr lang="en-US" sz="1800" dirty="0"/>
          </a:p>
          <a:p>
            <a:pPr lvl="1"/>
            <a:r>
              <a:rPr lang="en-IN" sz="1600" dirty="0" err="1"/>
              <a:t>Cuttability</a:t>
            </a:r>
            <a:r>
              <a:rPr lang="en-IN" sz="1600" dirty="0"/>
              <a:t> assessment</a:t>
            </a:r>
            <a:endParaRPr lang="en-US" sz="1600" dirty="0"/>
          </a:p>
          <a:p>
            <a:pPr lvl="1"/>
            <a:r>
              <a:rPr lang="en-IN" sz="1600" dirty="0"/>
              <a:t>Compressive strength</a:t>
            </a:r>
            <a:endParaRPr lang="en-US" sz="1600" dirty="0"/>
          </a:p>
          <a:p>
            <a:pPr lvl="1"/>
            <a:r>
              <a:rPr lang="en-IN" sz="1600" dirty="0"/>
              <a:t>Tensile strength	</a:t>
            </a:r>
            <a:r>
              <a:rPr lang="en-IN" sz="1600" dirty="0" smtClean="0"/>
              <a:t> (</a:t>
            </a:r>
            <a:r>
              <a:rPr lang="en-IN" sz="1600" dirty="0" err="1" smtClean="0"/>
              <a:t>σ</a:t>
            </a:r>
            <a:r>
              <a:rPr lang="en-IN" sz="1600" baseline="-25000" dirty="0" err="1" smtClean="0"/>
              <a:t>c</a:t>
            </a:r>
            <a:r>
              <a:rPr lang="en-IN" sz="1600" dirty="0" smtClean="0"/>
              <a:t> </a:t>
            </a:r>
            <a:r>
              <a:rPr lang="en-IN" sz="1600" dirty="0"/>
              <a:t>: 100 M. </a:t>
            </a:r>
            <a:r>
              <a:rPr lang="en-IN" sz="1600" dirty="0" smtClean="0"/>
              <a:t>Pa)</a:t>
            </a:r>
            <a:endParaRPr lang="en-US" sz="1600" dirty="0"/>
          </a:p>
          <a:p>
            <a:pPr lvl="1"/>
            <a:r>
              <a:rPr lang="en-IN" sz="1600" dirty="0"/>
              <a:t>Specific energy of the </a:t>
            </a:r>
            <a:r>
              <a:rPr lang="en-IN" sz="1600" dirty="0" smtClean="0"/>
              <a:t>rock (</a:t>
            </a:r>
            <a:r>
              <a:rPr lang="en-IN" sz="1600" dirty="0" err="1" smtClean="0"/>
              <a:t>σ</a:t>
            </a:r>
            <a:r>
              <a:rPr lang="en-IN" sz="1600" baseline="-25000" dirty="0" err="1" smtClean="0"/>
              <a:t>t</a:t>
            </a:r>
            <a:r>
              <a:rPr lang="en-IN" sz="1600" dirty="0" smtClean="0"/>
              <a:t> </a:t>
            </a:r>
            <a:r>
              <a:rPr lang="en-IN" sz="1600" dirty="0"/>
              <a:t>:  10 M. </a:t>
            </a:r>
            <a:r>
              <a:rPr lang="en-IN" sz="1600" dirty="0" smtClean="0"/>
              <a:t>Pa)</a:t>
            </a:r>
            <a:endParaRPr lang="en-US" sz="1600" dirty="0"/>
          </a:p>
          <a:p>
            <a:pPr lvl="1"/>
            <a:r>
              <a:rPr lang="en-IN" sz="1600" dirty="0" err="1" smtClean="0"/>
              <a:t>Abrasivity</a:t>
            </a:r>
            <a:r>
              <a:rPr lang="en-IN" sz="1600" dirty="0" smtClean="0"/>
              <a:t> (if </a:t>
            </a:r>
            <a:r>
              <a:rPr lang="en-IN" sz="1600" dirty="0" err="1"/>
              <a:t>σ</a:t>
            </a:r>
            <a:r>
              <a:rPr lang="en-IN" sz="1600" baseline="-25000" dirty="0" err="1"/>
              <a:t>t</a:t>
            </a:r>
            <a:r>
              <a:rPr lang="en-IN" sz="1600" dirty="0"/>
              <a:t> &lt; 10 M. </a:t>
            </a:r>
            <a:r>
              <a:rPr lang="en-IN" sz="1600" dirty="0" smtClean="0"/>
              <a:t>Pa)</a:t>
            </a:r>
            <a:endParaRPr lang="en-US" sz="1600" dirty="0"/>
          </a:p>
          <a:p>
            <a:pPr lvl="1">
              <a:buNone/>
            </a:pPr>
            <a:r>
              <a:rPr lang="en-IN" sz="1600" dirty="0" smtClean="0"/>
              <a:t>	Quartz</a:t>
            </a:r>
            <a:r>
              <a:rPr lang="en-IN" sz="1600" dirty="0"/>
              <a:t>, Grain size, Crystallization structure</a:t>
            </a:r>
            <a:endParaRPr lang="en-US" sz="1600" dirty="0"/>
          </a:p>
          <a:p>
            <a:pPr lvl="1"/>
            <a:r>
              <a:rPr lang="en-IN" sz="1600" dirty="0"/>
              <a:t>Fracturing ( structure of rock )</a:t>
            </a:r>
            <a:endParaRPr lang="en-US" sz="1600" dirty="0"/>
          </a:p>
          <a:p>
            <a:pPr lvl="0">
              <a:buNone/>
            </a:pPr>
            <a:r>
              <a:rPr lang="en-IN" sz="1800" dirty="0" smtClean="0"/>
              <a:t>2) Tunnel </a:t>
            </a:r>
            <a:r>
              <a:rPr lang="en-IN" sz="1800" dirty="0"/>
              <a:t>shape &amp; size :</a:t>
            </a:r>
            <a:endParaRPr lang="en-US" sz="1800" dirty="0"/>
          </a:p>
          <a:p>
            <a:pPr>
              <a:buNone/>
            </a:pPr>
            <a:r>
              <a:rPr lang="en-IN" sz="1800" dirty="0" smtClean="0"/>
              <a:t>	Several </a:t>
            </a:r>
            <a:r>
              <a:rPr lang="en-IN" sz="1800" dirty="0"/>
              <a:t>passes for layer section</a:t>
            </a:r>
            <a:endParaRPr lang="en-US" sz="1800" dirty="0"/>
          </a:p>
          <a:p>
            <a:endParaRPr lang="en-US" sz="1800" dirty="0"/>
          </a:p>
        </p:txBody>
      </p:sp>
      <p:pic>
        <p:nvPicPr>
          <p:cNvPr id="4" name="Picture 3" descr="d.JPG"/>
          <p:cNvPicPr/>
          <p:nvPr/>
        </p:nvPicPr>
        <p:blipFill>
          <a:blip r:embed="rId2"/>
          <a:stretch>
            <a:fillRect/>
          </a:stretch>
        </p:blipFill>
        <p:spPr>
          <a:xfrm>
            <a:off x="4249786" y="3378926"/>
            <a:ext cx="3200400" cy="514350"/>
          </a:xfrm>
          <a:prstGeom prst="rect">
            <a:avLst/>
          </a:prstGeom>
        </p:spPr>
      </p:pic>
      <p:sp>
        <p:nvSpPr>
          <p:cNvPr id="5" name="TextBox 4"/>
          <p:cNvSpPr txBox="1"/>
          <p:nvPr/>
        </p:nvSpPr>
        <p:spPr>
          <a:xfrm>
            <a:off x="457200" y="4038600"/>
            <a:ext cx="8001000" cy="2462213"/>
          </a:xfrm>
          <a:prstGeom prst="rect">
            <a:avLst/>
          </a:prstGeom>
          <a:noFill/>
        </p:spPr>
        <p:txBody>
          <a:bodyPr wrap="square" rtlCol="0">
            <a:spAutoFit/>
          </a:bodyPr>
          <a:lstStyle/>
          <a:p>
            <a:pPr lvl="0"/>
            <a:r>
              <a:rPr lang="en-IN" dirty="0" smtClean="0"/>
              <a:t>3) Support </a:t>
            </a:r>
            <a:r>
              <a:rPr lang="en-IN" dirty="0"/>
              <a:t>system :</a:t>
            </a:r>
            <a:endParaRPr lang="en-US" dirty="0"/>
          </a:p>
          <a:p>
            <a:pPr lvl="1">
              <a:buFont typeface="Arial" pitchFamily="34" charset="0"/>
              <a:buChar char="•"/>
            </a:pPr>
            <a:r>
              <a:rPr lang="en-IN" sz="1600" dirty="0"/>
              <a:t>Lifting system for arches  |  roof bolter on m/c</a:t>
            </a:r>
            <a:endParaRPr lang="en-US" sz="1600" dirty="0"/>
          </a:p>
          <a:p>
            <a:pPr lvl="0"/>
            <a:r>
              <a:rPr lang="en-IN" dirty="0" smtClean="0"/>
              <a:t>4) Gradient </a:t>
            </a:r>
            <a:r>
              <a:rPr lang="en-IN" dirty="0"/>
              <a:t>:</a:t>
            </a:r>
            <a:endParaRPr lang="en-US" dirty="0"/>
          </a:p>
          <a:p>
            <a:pPr lvl="1">
              <a:buFont typeface="Arial" pitchFamily="34" charset="0"/>
              <a:buChar char="•"/>
            </a:pPr>
            <a:r>
              <a:rPr lang="en-IN" sz="1600" dirty="0"/>
              <a:t>In-line gradient : 14</a:t>
            </a:r>
            <a:r>
              <a:rPr lang="en-IN" sz="1600" baseline="30000" dirty="0"/>
              <a:t>0                               </a:t>
            </a:r>
            <a:r>
              <a:rPr lang="en-IN" sz="1600" dirty="0"/>
              <a:t> </a:t>
            </a:r>
            <a:endParaRPr lang="en-US" sz="1600" dirty="0"/>
          </a:p>
          <a:p>
            <a:pPr lvl="1">
              <a:buFont typeface="Arial" pitchFamily="34" charset="0"/>
              <a:buChar char="•"/>
            </a:pPr>
            <a:r>
              <a:rPr lang="en-IN" sz="1600" dirty="0"/>
              <a:t>Cross gradient   : 18</a:t>
            </a:r>
            <a:r>
              <a:rPr lang="en-IN" sz="1600" baseline="30000" dirty="0"/>
              <a:t>0</a:t>
            </a:r>
            <a:r>
              <a:rPr lang="en-IN" sz="1600" dirty="0"/>
              <a:t>   </a:t>
            </a:r>
            <a:r>
              <a:rPr lang="en-IN" dirty="0"/>
              <a:t>                  </a:t>
            </a:r>
            <a:endParaRPr lang="en-US" dirty="0"/>
          </a:p>
          <a:p>
            <a:pPr lvl="0"/>
            <a:r>
              <a:rPr lang="en-IN" dirty="0" smtClean="0"/>
              <a:t>5) Miscellaneous </a:t>
            </a:r>
            <a:r>
              <a:rPr lang="en-IN" dirty="0"/>
              <a:t>:</a:t>
            </a:r>
            <a:endParaRPr lang="en-US" dirty="0"/>
          </a:p>
          <a:p>
            <a:pPr lvl="1">
              <a:buFont typeface="Arial" pitchFamily="34" charset="0"/>
              <a:buChar char="•"/>
            </a:pPr>
            <a:r>
              <a:rPr lang="en-IN" sz="1600" dirty="0"/>
              <a:t>Ground pressure, dust, explosive gases, noises, high temp</a:t>
            </a:r>
            <a:endParaRPr lang="en-US" sz="1600" dirty="0"/>
          </a:p>
          <a:p>
            <a:pPr lvl="1">
              <a:buFont typeface="Arial" pitchFamily="34" charset="0"/>
              <a:buChar char="•"/>
            </a:pPr>
            <a:r>
              <a:rPr lang="en-IN" sz="1600" dirty="0"/>
              <a:t>Spares availability </a:t>
            </a:r>
            <a:endParaRPr lang="en-US" sz="1600"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78"/>
            <a:ext cx="8229600" cy="487362"/>
          </a:xfrm>
        </p:spPr>
        <p:txBody>
          <a:bodyPr>
            <a:normAutofit/>
          </a:bodyPr>
          <a:lstStyle/>
          <a:p>
            <a:r>
              <a:rPr lang="en-IN" sz="2400" b="1" dirty="0"/>
              <a:t>Equipment available</a:t>
            </a:r>
            <a:endParaRPr lang="en-US" sz="2400" dirty="0"/>
          </a:p>
        </p:txBody>
      </p:sp>
      <p:pic>
        <p:nvPicPr>
          <p:cNvPr id="4" name="Picture 3" descr="c6.JPG"/>
          <p:cNvPicPr/>
          <p:nvPr/>
        </p:nvPicPr>
        <p:blipFill>
          <a:blip r:embed="rId2"/>
          <a:stretch>
            <a:fillRect/>
          </a:stretch>
        </p:blipFill>
        <p:spPr>
          <a:xfrm>
            <a:off x="4876800" y="838200"/>
            <a:ext cx="3276600" cy="1752600"/>
          </a:xfrm>
          <a:prstGeom prst="rect">
            <a:avLst/>
          </a:prstGeom>
        </p:spPr>
      </p:pic>
      <p:sp>
        <p:nvSpPr>
          <p:cNvPr id="3" name="Content Placeholder 2"/>
          <p:cNvSpPr>
            <a:spLocks noGrp="1"/>
          </p:cNvSpPr>
          <p:nvPr>
            <p:ph idx="1"/>
          </p:nvPr>
        </p:nvSpPr>
        <p:spPr>
          <a:xfrm>
            <a:off x="457200" y="609600"/>
            <a:ext cx="8229600" cy="5516563"/>
          </a:xfrm>
        </p:spPr>
        <p:txBody>
          <a:bodyPr>
            <a:normAutofit fontScale="62500" lnSpcReduction="20000"/>
          </a:bodyPr>
          <a:lstStyle/>
          <a:p>
            <a:pPr marL="514350" lvl="0" indent="-514350">
              <a:buFont typeface="+mj-lt"/>
              <a:buAutoNum type="arabicPeriod"/>
            </a:pPr>
            <a:r>
              <a:rPr lang="en-IN" dirty="0"/>
              <a:t>Utility type        </a:t>
            </a:r>
            <a:endParaRPr lang="en-US" dirty="0"/>
          </a:p>
          <a:p>
            <a:pPr marL="971550" lvl="1" indent="-514350"/>
            <a:r>
              <a:rPr lang="en-IN" dirty="0"/>
              <a:t>&lt; 30 tons |  low power |</a:t>
            </a:r>
            <a:endParaRPr lang="en-US" dirty="0"/>
          </a:p>
          <a:p>
            <a:pPr marL="971550" lvl="1" indent="-514350"/>
            <a:r>
              <a:rPr lang="en-IN" dirty="0"/>
              <a:t>DOSCO  MRIIA, LH100, 4m50</a:t>
            </a:r>
            <a:endParaRPr lang="en-US" dirty="0"/>
          </a:p>
          <a:p>
            <a:pPr marL="971550" lvl="1" indent="-514350"/>
            <a:r>
              <a:rPr lang="en-IN" dirty="0"/>
              <a:t>Traverse head   60 M. Pa</a:t>
            </a:r>
            <a:endParaRPr lang="en-US" dirty="0"/>
          </a:p>
          <a:p>
            <a:pPr marL="971550" lvl="1" indent="-514350"/>
            <a:r>
              <a:rPr lang="en-IN" dirty="0"/>
              <a:t>Axial head        100 M. Pa  --   low dust.</a:t>
            </a:r>
            <a:endParaRPr lang="en-US" dirty="0"/>
          </a:p>
          <a:p>
            <a:pPr marL="514350" lvl="0" indent="-514350">
              <a:buFont typeface="+mj-lt"/>
              <a:buAutoNum type="arabicPeriod"/>
            </a:pPr>
            <a:r>
              <a:rPr lang="en-IN" dirty="0"/>
              <a:t>Medium duty :</a:t>
            </a:r>
            <a:endParaRPr lang="en-US" dirty="0"/>
          </a:p>
          <a:p>
            <a:pPr marL="971550" lvl="1" indent="-514350"/>
            <a:r>
              <a:rPr lang="en-IN" dirty="0"/>
              <a:t>Higher power     |   3 times the utility type</a:t>
            </a:r>
            <a:endParaRPr lang="en-US" dirty="0"/>
          </a:p>
          <a:p>
            <a:pPr marL="971550" lvl="1" indent="-514350"/>
            <a:r>
              <a:rPr lang="en-IN" dirty="0"/>
              <a:t>Arcing / lifting  |  3 times ( </a:t>
            </a:r>
            <a:r>
              <a:rPr lang="en-IN" dirty="0" err="1"/>
              <a:t>froces</a:t>
            </a:r>
            <a:r>
              <a:rPr lang="en-IN" dirty="0"/>
              <a:t> )</a:t>
            </a:r>
            <a:endParaRPr lang="en-US" dirty="0"/>
          </a:p>
          <a:p>
            <a:pPr marL="971550" lvl="1" indent="-514350"/>
            <a:r>
              <a:rPr lang="en-IN" dirty="0"/>
              <a:t>30-50 tons DOSCO   MKIIB, S1120, CH1300, Am75, </a:t>
            </a:r>
            <a:r>
              <a:rPr lang="en-IN" dirty="0" err="1"/>
              <a:t>Paurat</a:t>
            </a:r>
            <a:r>
              <a:rPr lang="en-IN" dirty="0"/>
              <a:t> E169</a:t>
            </a:r>
            <a:endParaRPr lang="en-US" dirty="0"/>
          </a:p>
          <a:p>
            <a:pPr marL="971550" lvl="1" indent="-514350"/>
            <a:r>
              <a:rPr lang="en-IN" dirty="0"/>
              <a:t>Hard cutting situation  ( 120 </a:t>
            </a:r>
            <a:r>
              <a:rPr lang="en-IN" dirty="0" err="1"/>
              <a:t>MPa</a:t>
            </a:r>
            <a:r>
              <a:rPr lang="en-IN" dirty="0"/>
              <a:t> )</a:t>
            </a:r>
            <a:endParaRPr lang="en-US" dirty="0"/>
          </a:p>
          <a:p>
            <a:pPr marL="514350" lvl="0" indent="-514350">
              <a:buFont typeface="+mj-lt"/>
              <a:buAutoNum type="arabicPeriod"/>
            </a:pPr>
            <a:r>
              <a:rPr lang="en-IN" dirty="0"/>
              <a:t>Heavy duty :</a:t>
            </a:r>
            <a:endParaRPr lang="en-US" dirty="0"/>
          </a:p>
          <a:p>
            <a:pPr marL="971550" lvl="1" indent="-514350"/>
            <a:r>
              <a:rPr lang="en-IN" dirty="0"/>
              <a:t>Hard strata more cost effective cutting</a:t>
            </a:r>
            <a:endParaRPr lang="en-US" dirty="0"/>
          </a:p>
          <a:p>
            <a:pPr marL="971550" lvl="1" indent="-514350"/>
            <a:r>
              <a:rPr lang="en-IN" dirty="0"/>
              <a:t>65-100 tons – long driveway</a:t>
            </a:r>
            <a:endParaRPr lang="en-US" dirty="0"/>
          </a:p>
          <a:p>
            <a:pPr marL="971550" lvl="1" indent="-514350"/>
            <a:r>
              <a:rPr lang="en-IN" dirty="0"/>
              <a:t>300 KW power</a:t>
            </a:r>
            <a:endParaRPr lang="en-US" dirty="0"/>
          </a:p>
          <a:p>
            <a:pPr marL="971550" lvl="1" indent="-514350"/>
            <a:r>
              <a:rPr lang="en-IN" dirty="0"/>
              <a:t>Arcing / lifting forces | 5 times the utility type</a:t>
            </a:r>
            <a:endParaRPr lang="en-US" dirty="0"/>
          </a:p>
          <a:p>
            <a:pPr marL="971550" lvl="1" indent="-514350"/>
            <a:r>
              <a:rPr lang="en-IN" dirty="0"/>
              <a:t>DOSCO Mk III, AM 100, </a:t>
            </a:r>
            <a:r>
              <a:rPr lang="en-IN" dirty="0" err="1"/>
              <a:t>Paurat</a:t>
            </a:r>
            <a:r>
              <a:rPr lang="en-IN" dirty="0"/>
              <a:t> E134 &amp; E200</a:t>
            </a:r>
            <a:endParaRPr lang="en-US" dirty="0"/>
          </a:p>
          <a:p>
            <a:pPr marL="971550" lvl="1" indent="-514350"/>
            <a:r>
              <a:rPr lang="en-IN" dirty="0"/>
              <a:t>Power available matched with correct pick speed, correct arcing &amp; lifting forces.</a:t>
            </a:r>
            <a:endParaRPr lang="en-US"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3538"/>
            <a:ext cx="8229600" cy="4525963"/>
          </a:xfrm>
        </p:spPr>
        <p:txBody>
          <a:bodyPr>
            <a:normAutofit/>
          </a:bodyPr>
          <a:lstStyle/>
          <a:p>
            <a:pPr lvl="0">
              <a:buNone/>
            </a:pPr>
            <a:r>
              <a:rPr lang="en-IN" sz="1800" dirty="0" smtClean="0"/>
              <a:t>4) Cutting </a:t>
            </a:r>
            <a:r>
              <a:rPr lang="en-IN" sz="1800" dirty="0"/>
              <a:t>boom with circular shields :</a:t>
            </a:r>
            <a:endParaRPr lang="en-US" sz="1800" dirty="0"/>
          </a:p>
          <a:p>
            <a:pPr lvl="1"/>
            <a:r>
              <a:rPr lang="en-IN" sz="1800" dirty="0"/>
              <a:t>Soft ground / cost iron segments</a:t>
            </a:r>
            <a:endParaRPr lang="en-US" sz="1800" dirty="0"/>
          </a:p>
          <a:p>
            <a:pPr lvl="1"/>
            <a:r>
              <a:rPr lang="en-IN" sz="1800" dirty="0"/>
              <a:t>Mixed rock tunnels</a:t>
            </a:r>
            <a:endParaRPr lang="en-US" sz="1800" dirty="0"/>
          </a:p>
          <a:p>
            <a:pPr lvl="1"/>
            <a:r>
              <a:rPr lang="en-IN" sz="1800" dirty="0"/>
              <a:t>Circular profile sliding base</a:t>
            </a:r>
            <a:endParaRPr lang="en-US" sz="1800" dirty="0"/>
          </a:p>
          <a:p>
            <a:pPr lvl="1"/>
            <a:r>
              <a:rPr lang="en-IN" sz="1800" dirty="0"/>
              <a:t>Single boom ( 1.8 to 8 m </a:t>
            </a:r>
            <a:r>
              <a:rPr lang="en-IN" sz="1800" dirty="0" err="1"/>
              <a:t>dia</a:t>
            </a:r>
            <a:r>
              <a:rPr lang="en-IN" sz="1800" dirty="0"/>
              <a:t> )</a:t>
            </a:r>
            <a:endParaRPr lang="en-US" sz="1800" dirty="0"/>
          </a:p>
          <a:p>
            <a:pPr lvl="1"/>
            <a:r>
              <a:rPr lang="en-IN" sz="1800" dirty="0"/>
              <a:t>Multiple boom ( 11.5 m </a:t>
            </a:r>
            <a:r>
              <a:rPr lang="en-IN" sz="1800" dirty="0" err="1"/>
              <a:t>dia</a:t>
            </a:r>
            <a:r>
              <a:rPr lang="en-IN" sz="1800" dirty="0"/>
              <a:t> )</a:t>
            </a:r>
            <a:endParaRPr lang="en-US" sz="1800" dirty="0"/>
          </a:p>
          <a:p>
            <a:pPr lvl="1"/>
            <a:r>
              <a:rPr lang="en-IN" sz="1800" dirty="0" err="1"/>
              <a:t>Eg</a:t>
            </a:r>
            <a:r>
              <a:rPr lang="en-IN" sz="1800" dirty="0"/>
              <a:t>: DOSCO Tm 1800, SB400, SB600</a:t>
            </a:r>
            <a:endParaRPr lang="en-US" sz="1800" dirty="0"/>
          </a:p>
          <a:p>
            <a:pPr lvl="1">
              <a:buNone/>
            </a:pPr>
            <a:r>
              <a:rPr lang="en-IN" sz="1800" dirty="0"/>
              <a:t> </a:t>
            </a:r>
            <a:endParaRPr lang="en-US" sz="1800" dirty="0"/>
          </a:p>
          <a:p>
            <a:pPr lvl="0">
              <a:buNone/>
            </a:pPr>
            <a:r>
              <a:rPr lang="en-IN" sz="1800" dirty="0" smtClean="0"/>
              <a:t>5) Twin </a:t>
            </a:r>
            <a:r>
              <a:rPr lang="en-IN" sz="1800" dirty="0"/>
              <a:t>boom continuous miner:</a:t>
            </a:r>
            <a:endParaRPr lang="en-US" sz="1800" dirty="0"/>
          </a:p>
          <a:p>
            <a:pPr lvl="1"/>
            <a:r>
              <a:rPr lang="en-IN" sz="1800" dirty="0"/>
              <a:t>Utilization of contra – rotating (rotating opposite to each other)</a:t>
            </a:r>
            <a:endParaRPr lang="en-US" sz="1800" dirty="0"/>
          </a:p>
          <a:p>
            <a:pPr lvl="1"/>
            <a:r>
              <a:rPr lang="en-IN" sz="1800" dirty="0"/>
              <a:t>Cutting heads helps to obtain high arcing &amp; lifting force.</a:t>
            </a:r>
            <a:endParaRPr lang="en-US" sz="1800" dirty="0"/>
          </a:p>
          <a:p>
            <a:pPr lvl="1"/>
            <a:r>
              <a:rPr lang="en-IN" sz="1800" dirty="0" err="1"/>
              <a:t>Eg</a:t>
            </a:r>
            <a:r>
              <a:rPr lang="en-IN" sz="1800" dirty="0"/>
              <a:t>: TB600 DOSCO | wt. 70 tons to 120 tons | capacity = 400-600 </a:t>
            </a:r>
            <a:r>
              <a:rPr lang="en-IN" sz="1800" dirty="0" err="1"/>
              <a:t>tn</a:t>
            </a:r>
            <a:r>
              <a:rPr lang="en-IN" sz="1800" dirty="0"/>
              <a:t>/hrs.</a:t>
            </a:r>
            <a:endParaRPr lang="en-US" sz="1800" dirty="0"/>
          </a:p>
          <a:p>
            <a:endParaRPr lang="en-US" sz="1800" dirty="0"/>
          </a:p>
        </p:txBody>
      </p:sp>
      <p:sp>
        <p:nvSpPr>
          <p:cNvPr id="4" name="Title 1"/>
          <p:cNvSpPr>
            <a:spLocks noGrp="1"/>
          </p:cNvSpPr>
          <p:nvPr>
            <p:ph type="title"/>
          </p:nvPr>
        </p:nvSpPr>
        <p:spPr>
          <a:xfrm>
            <a:off x="457200" y="117882"/>
            <a:ext cx="8229600" cy="487362"/>
          </a:xfrm>
        </p:spPr>
        <p:txBody>
          <a:bodyPr>
            <a:normAutofit/>
          </a:bodyPr>
          <a:lstStyle/>
          <a:p>
            <a:r>
              <a:rPr lang="en-IN" sz="2400" b="1" dirty="0"/>
              <a:t>Equipment available</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78"/>
            <a:ext cx="8229600" cy="533085"/>
          </a:xfrm>
        </p:spPr>
        <p:txBody>
          <a:bodyPr>
            <a:normAutofit/>
          </a:bodyPr>
          <a:lstStyle/>
          <a:p>
            <a:r>
              <a:rPr lang="en-IN" sz="2400" b="1" u="sng" dirty="0"/>
              <a:t>UNDERGROUND </a:t>
            </a:r>
            <a:r>
              <a:rPr lang="en-IN" sz="2400" b="1" u="sng" dirty="0" smtClean="0"/>
              <a:t>TRANSPORT</a:t>
            </a:r>
            <a:endParaRPr lang="en-US" sz="2400" dirty="0"/>
          </a:p>
        </p:txBody>
      </p:sp>
      <p:sp>
        <p:nvSpPr>
          <p:cNvPr id="3" name="Content Placeholder 2"/>
          <p:cNvSpPr>
            <a:spLocks noGrp="1"/>
          </p:cNvSpPr>
          <p:nvPr>
            <p:ph idx="1"/>
          </p:nvPr>
        </p:nvSpPr>
        <p:spPr>
          <a:xfrm>
            <a:off x="381000" y="609600"/>
            <a:ext cx="8305800" cy="5105400"/>
          </a:xfrm>
        </p:spPr>
        <p:txBody>
          <a:bodyPr>
            <a:normAutofit/>
          </a:bodyPr>
          <a:lstStyle/>
          <a:p>
            <a:pPr>
              <a:buNone/>
            </a:pPr>
            <a:r>
              <a:rPr lang="en-IN" sz="1800" b="1" dirty="0"/>
              <a:t>New Developments:</a:t>
            </a:r>
            <a:endParaRPr lang="en-US" sz="1800" dirty="0"/>
          </a:p>
          <a:p>
            <a:pPr lvl="0">
              <a:buNone/>
            </a:pPr>
            <a:r>
              <a:rPr lang="en-IN" sz="1800" u="sng" dirty="0" smtClean="0"/>
              <a:t>1) Mineral </a:t>
            </a:r>
            <a:r>
              <a:rPr lang="en-IN" sz="1800" u="sng" dirty="0"/>
              <a:t>Transport</a:t>
            </a:r>
            <a:endParaRPr lang="en-US" sz="1800" dirty="0"/>
          </a:p>
          <a:p>
            <a:pPr lvl="1"/>
            <a:r>
              <a:rPr lang="en-IN" sz="1600" dirty="0"/>
              <a:t>Minimum delays</a:t>
            </a:r>
            <a:endParaRPr lang="en-US" sz="1600" dirty="0"/>
          </a:p>
          <a:p>
            <a:pPr lvl="1"/>
            <a:r>
              <a:rPr lang="en-IN" sz="1600" dirty="0"/>
              <a:t>Cater for peaks ( when l/w is in full production phase)</a:t>
            </a:r>
            <a:endParaRPr lang="en-US" sz="1600" dirty="0"/>
          </a:p>
          <a:p>
            <a:pPr lvl="1"/>
            <a:r>
              <a:rPr lang="en-IN" sz="1600" dirty="0"/>
              <a:t>Minimum degradation of coal/mineral </a:t>
            </a:r>
            <a:endParaRPr lang="en-US" sz="1600" dirty="0"/>
          </a:p>
          <a:p>
            <a:pPr lvl="0">
              <a:buNone/>
            </a:pPr>
            <a:r>
              <a:rPr lang="en-IN" sz="1800" u="sng" dirty="0" smtClean="0"/>
              <a:t>2) Material </a:t>
            </a:r>
            <a:r>
              <a:rPr lang="en-IN" sz="1800" u="sng" dirty="0"/>
              <a:t>Transport</a:t>
            </a:r>
            <a:endParaRPr lang="en-US" sz="1800" dirty="0"/>
          </a:p>
          <a:p>
            <a:pPr lvl="1"/>
            <a:r>
              <a:rPr lang="en-IN" sz="1600" dirty="0"/>
              <a:t>Direct transport to place of use with minimum unloading in between i.e., system should be continuous</a:t>
            </a:r>
            <a:endParaRPr lang="en-US" sz="1600" dirty="0"/>
          </a:p>
          <a:p>
            <a:pPr lvl="1"/>
            <a:r>
              <a:rPr lang="en-IN" sz="1600" dirty="0"/>
              <a:t>Minimum change of prime mover</a:t>
            </a:r>
            <a:endParaRPr lang="en-US" sz="1600" dirty="0"/>
          </a:p>
          <a:p>
            <a:pPr lvl="1"/>
            <a:r>
              <a:rPr lang="en-IN" sz="1600" dirty="0"/>
              <a:t>Capable of handling large and heavy objects</a:t>
            </a:r>
            <a:endParaRPr lang="en-US" sz="1600" dirty="0"/>
          </a:p>
          <a:p>
            <a:pPr lvl="1"/>
            <a:r>
              <a:rPr lang="en-IN" sz="1600" dirty="0"/>
              <a:t>Maximum capacity and economy</a:t>
            </a:r>
            <a:endParaRPr lang="en-US" sz="1600" dirty="0"/>
          </a:p>
          <a:p>
            <a:pPr lvl="0">
              <a:buNone/>
            </a:pPr>
            <a:r>
              <a:rPr lang="en-IN" sz="1800" u="sng" dirty="0" smtClean="0"/>
              <a:t>3) Men </a:t>
            </a:r>
            <a:r>
              <a:rPr lang="en-IN" sz="1800" u="sng" dirty="0"/>
              <a:t>transport</a:t>
            </a:r>
            <a:endParaRPr lang="en-US" sz="1800" dirty="0"/>
          </a:p>
          <a:p>
            <a:pPr lvl="1"/>
            <a:r>
              <a:rPr lang="en-IN" sz="1600" dirty="0"/>
              <a:t>High speed and comfortable</a:t>
            </a:r>
            <a:endParaRPr lang="en-US" sz="1600" dirty="0"/>
          </a:p>
          <a:p>
            <a:pPr lvl="1"/>
            <a:r>
              <a:rPr lang="en-IN" sz="1600" dirty="0"/>
              <a:t>Minimum waiting time for getting in and out</a:t>
            </a:r>
            <a:endParaRPr lang="en-US" sz="1600" dirty="0"/>
          </a:p>
          <a:p>
            <a:pPr lvl="1"/>
            <a:r>
              <a:rPr lang="en-IN" sz="1600" dirty="0"/>
              <a:t>Safety</a:t>
            </a:r>
            <a:endParaRPr lang="en-US" sz="1600" dirty="0"/>
          </a:p>
          <a:p>
            <a:pPr lvl="1"/>
            <a:r>
              <a:rPr lang="en-IN" sz="1600" dirty="0"/>
              <a:t>Easy supervision and control</a:t>
            </a:r>
            <a:endParaRPr lang="en-US" sz="1600" dirty="0"/>
          </a:p>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425"/>
            <a:ext cx="8229600" cy="609600"/>
          </a:xfrm>
        </p:spPr>
        <p:txBody>
          <a:bodyPr>
            <a:normAutofit/>
          </a:bodyPr>
          <a:lstStyle/>
          <a:p>
            <a:r>
              <a:rPr lang="en-IN" sz="2000" b="1" u="sng" dirty="0" smtClean="0"/>
              <a:t>Some important terms related to mining practices and tunnelling:</a:t>
            </a:r>
            <a:endParaRPr lang="en-SG" sz="2000" b="1" u="sng" dirty="0"/>
          </a:p>
        </p:txBody>
      </p:sp>
      <p:sp>
        <p:nvSpPr>
          <p:cNvPr id="3" name="Content Placeholder 2"/>
          <p:cNvSpPr>
            <a:spLocks noGrp="1"/>
          </p:cNvSpPr>
          <p:nvPr>
            <p:ph idx="1"/>
          </p:nvPr>
        </p:nvSpPr>
        <p:spPr>
          <a:xfrm>
            <a:off x="457200" y="990600"/>
            <a:ext cx="8229600" cy="5257800"/>
          </a:xfrm>
        </p:spPr>
        <p:txBody>
          <a:bodyPr>
            <a:normAutofit/>
          </a:bodyPr>
          <a:lstStyle/>
          <a:p>
            <a:r>
              <a:rPr lang="en-IN" sz="1800" b="1" dirty="0" smtClean="0"/>
              <a:t>Chambers or rooms</a:t>
            </a:r>
            <a:r>
              <a:rPr lang="en-IN" sz="1800" dirty="0" smtClean="0"/>
              <a:t>: These are workings with bigger dimensions in the cross-section as compared  to the length.</a:t>
            </a:r>
          </a:p>
          <a:p>
            <a:r>
              <a:rPr lang="en-IN" sz="1800" b="1" u="sng" dirty="0" smtClean="0"/>
              <a:t>HORIZONTAL WORKINGS </a:t>
            </a:r>
            <a:r>
              <a:rPr lang="en-IN" sz="1800" u="sng" dirty="0" smtClean="0"/>
              <a:t> </a:t>
            </a:r>
          </a:p>
          <a:p>
            <a:r>
              <a:rPr lang="en-IN" sz="1800" b="1" dirty="0" smtClean="0"/>
              <a:t>Adit</a:t>
            </a:r>
            <a:r>
              <a:rPr lang="en-IN" sz="1800" dirty="0" smtClean="0"/>
              <a:t>: </a:t>
            </a:r>
            <a:r>
              <a:rPr lang="en-IN" sz="1800" dirty="0" err="1" smtClean="0"/>
              <a:t>Adits</a:t>
            </a:r>
            <a:r>
              <a:rPr lang="en-IN" sz="1800" dirty="0" smtClean="0"/>
              <a:t> are level or nearly level drifts driven from surface to access the seam. </a:t>
            </a:r>
          </a:p>
          <a:p>
            <a:r>
              <a:rPr lang="en-IN" sz="1800" dirty="0" smtClean="0"/>
              <a:t>The following </a:t>
            </a:r>
            <a:r>
              <a:rPr lang="en-IN" sz="1800" b="1" dirty="0" smtClean="0"/>
              <a:t>  </a:t>
            </a:r>
            <a:r>
              <a:rPr lang="en-IN" sz="1800" dirty="0" smtClean="0"/>
              <a:t>conditions favour the opening up of a coal seam by </a:t>
            </a:r>
            <a:r>
              <a:rPr lang="en-IN" sz="1800" b="1" dirty="0" err="1" smtClean="0"/>
              <a:t>adits</a:t>
            </a:r>
            <a:r>
              <a:rPr lang="en-IN" sz="1800" dirty="0" smtClean="0"/>
              <a:t>:</a:t>
            </a:r>
            <a:endParaRPr lang="en-SG" sz="1800" dirty="0" smtClean="0"/>
          </a:p>
          <a:p>
            <a:pPr marL="514350" lvl="0" indent="-514350">
              <a:buFont typeface="+mj-lt"/>
              <a:buAutoNum type="arabicPeriod"/>
            </a:pPr>
            <a:r>
              <a:rPr lang="en-IN" sz="1800" dirty="0" smtClean="0"/>
              <a:t>The coal seam should occur in a hilly terrain and the topography should be such that level drift from the foot of the hill can cut the seam.</a:t>
            </a:r>
            <a:endParaRPr lang="en-SG" sz="1800" dirty="0" smtClean="0"/>
          </a:p>
          <a:p>
            <a:pPr marL="514350" lvl="0" indent="-514350">
              <a:buFont typeface="+mj-lt"/>
              <a:buAutoNum type="arabicPeriod"/>
            </a:pPr>
            <a:r>
              <a:rPr lang="en-IN" sz="1800" dirty="0" smtClean="0"/>
              <a:t>The coal outcrop should be above the level of the loading point; and</a:t>
            </a:r>
            <a:endParaRPr lang="en-SG" sz="1800" dirty="0" smtClean="0"/>
          </a:p>
          <a:p>
            <a:pPr marL="514350" lvl="0" indent="-514350">
              <a:buFont typeface="+mj-lt"/>
              <a:buAutoNum type="arabicPeriod"/>
            </a:pPr>
            <a:r>
              <a:rPr lang="en-IN" sz="1800" dirty="0" smtClean="0"/>
              <a:t>Sufficient space should be available at the mouth of the </a:t>
            </a:r>
            <a:r>
              <a:rPr lang="en-IN" sz="1800" dirty="0" err="1" smtClean="0"/>
              <a:t>adit</a:t>
            </a:r>
            <a:r>
              <a:rPr lang="en-IN" sz="1800" dirty="0" smtClean="0"/>
              <a:t> to facilitate the construction of coal preparation and handling plant.</a:t>
            </a:r>
          </a:p>
          <a:p>
            <a:pPr>
              <a:buNone/>
            </a:pPr>
            <a:r>
              <a:rPr lang="en-IN" sz="1800" b="1" dirty="0" smtClean="0"/>
              <a:t>Cross-cut</a:t>
            </a:r>
            <a:r>
              <a:rPr lang="en-IN" sz="1800" dirty="0" smtClean="0"/>
              <a:t>:   </a:t>
            </a:r>
            <a:endParaRPr lang="en-SG" sz="1800" dirty="0" smtClean="0"/>
          </a:p>
          <a:p>
            <a:pPr lvl="0"/>
            <a:r>
              <a:rPr lang="en-IN" sz="1800" dirty="0" smtClean="0"/>
              <a:t>An underground passage having no outlet to the surface</a:t>
            </a:r>
            <a:endParaRPr lang="en-SG" sz="1800" dirty="0" smtClean="0"/>
          </a:p>
          <a:p>
            <a:pPr lvl="0"/>
            <a:r>
              <a:rPr lang="en-IN" sz="1800" dirty="0" smtClean="0"/>
              <a:t>Usually driven perpendicular to strike in dead rocks</a:t>
            </a:r>
            <a:endParaRPr lang="en-SG" sz="1800" dirty="0" smtClean="0"/>
          </a:p>
          <a:p>
            <a:pPr lvl="0"/>
            <a:r>
              <a:rPr lang="en-IN" sz="1800" dirty="0" smtClean="0"/>
              <a:t>Used for transport of useful minerals, waste equipment material, delivery of air for ventilation and man riding.</a:t>
            </a:r>
            <a:endParaRPr lang="en-SG" sz="1800" dirty="0" smtClean="0"/>
          </a:p>
          <a:p>
            <a:pPr lvl="0">
              <a:buNone/>
            </a:pPr>
            <a:r>
              <a:rPr lang="en-SG" sz="1800" dirty="0" smtClean="0"/>
              <a:t>	</a:t>
            </a:r>
            <a:r>
              <a:rPr lang="en-IN" sz="1800" dirty="0" smtClean="0"/>
              <a:t>Also known as cross measure drifts/ stone drifts</a:t>
            </a:r>
            <a:endParaRPr lang="en-SG" sz="1800" dirty="0" smtClean="0"/>
          </a:p>
          <a:p>
            <a:endParaRPr lang="en-SG" sz="1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630"/>
            <a:ext cx="8229600" cy="487362"/>
          </a:xfrm>
        </p:spPr>
        <p:txBody>
          <a:bodyPr>
            <a:normAutofit/>
          </a:bodyPr>
          <a:lstStyle/>
          <a:p>
            <a:r>
              <a:rPr lang="en-IN" sz="2400" u="sng" dirty="0"/>
              <a:t>Selection criteria for transport </a:t>
            </a:r>
            <a:r>
              <a:rPr lang="en-IN" sz="2400" u="sng" dirty="0" smtClean="0"/>
              <a:t>system</a:t>
            </a:r>
            <a:endParaRPr lang="en-US" sz="2400" dirty="0"/>
          </a:p>
        </p:txBody>
      </p:sp>
      <p:sp>
        <p:nvSpPr>
          <p:cNvPr id="3" name="Content Placeholder 2"/>
          <p:cNvSpPr>
            <a:spLocks noGrp="1"/>
          </p:cNvSpPr>
          <p:nvPr>
            <p:ph idx="1"/>
          </p:nvPr>
        </p:nvSpPr>
        <p:spPr>
          <a:xfrm>
            <a:off x="457200" y="609600"/>
            <a:ext cx="8229600" cy="5516563"/>
          </a:xfrm>
        </p:spPr>
        <p:txBody>
          <a:bodyPr>
            <a:normAutofit fontScale="55000" lnSpcReduction="20000"/>
          </a:bodyPr>
          <a:lstStyle/>
          <a:p>
            <a:pPr lvl="0"/>
            <a:r>
              <a:rPr lang="en-IN" dirty="0"/>
              <a:t>Layout of the mine</a:t>
            </a:r>
            <a:endParaRPr lang="en-US" dirty="0"/>
          </a:p>
          <a:p>
            <a:pPr lvl="0"/>
            <a:r>
              <a:rPr lang="en-IN" dirty="0"/>
              <a:t>Nature of roof and floor</a:t>
            </a:r>
            <a:endParaRPr lang="en-US" dirty="0"/>
          </a:p>
          <a:p>
            <a:pPr lvl="0"/>
            <a:r>
              <a:rPr lang="en-IN" dirty="0"/>
              <a:t>System continuity</a:t>
            </a:r>
            <a:endParaRPr lang="en-US" dirty="0"/>
          </a:p>
          <a:p>
            <a:pPr lvl="0"/>
            <a:r>
              <a:rPr lang="en-IN" dirty="0"/>
              <a:t>Types of roadways available (</a:t>
            </a:r>
            <a:r>
              <a:rPr lang="en-IN" dirty="0" err="1"/>
              <a:t>c.s</a:t>
            </a:r>
            <a:r>
              <a:rPr lang="en-IN" dirty="0"/>
              <a:t>., shape)</a:t>
            </a:r>
            <a:endParaRPr lang="en-US" dirty="0"/>
          </a:p>
          <a:p>
            <a:pPr lvl="0"/>
            <a:r>
              <a:rPr lang="en-IN" dirty="0"/>
              <a:t>Distances</a:t>
            </a:r>
            <a:endParaRPr lang="en-US" dirty="0"/>
          </a:p>
          <a:p>
            <a:pPr lvl="0"/>
            <a:r>
              <a:rPr lang="en-IN" dirty="0"/>
              <a:t>Gradients</a:t>
            </a:r>
            <a:endParaRPr lang="en-US" dirty="0"/>
          </a:p>
          <a:p>
            <a:pPr lvl="0"/>
            <a:r>
              <a:rPr lang="en-IN" dirty="0"/>
              <a:t>Bends</a:t>
            </a:r>
            <a:endParaRPr lang="en-US" dirty="0"/>
          </a:p>
          <a:p>
            <a:pPr lvl="0"/>
            <a:r>
              <a:rPr lang="en-IN" dirty="0"/>
              <a:t>Variation in capacity</a:t>
            </a:r>
            <a:endParaRPr lang="en-US" dirty="0"/>
          </a:p>
          <a:p>
            <a:pPr lvl="0"/>
            <a:r>
              <a:rPr lang="en-IN" dirty="0"/>
              <a:t>Rate of face advance</a:t>
            </a:r>
            <a:endParaRPr lang="en-US" dirty="0"/>
          </a:p>
          <a:p>
            <a:pPr lvl="0"/>
            <a:r>
              <a:rPr lang="en-IN" dirty="0"/>
              <a:t>Amount of water influx</a:t>
            </a:r>
            <a:endParaRPr lang="en-US" dirty="0"/>
          </a:p>
          <a:p>
            <a:pPr lvl="0"/>
            <a:r>
              <a:rPr lang="en-IN" dirty="0"/>
              <a:t>Illumination levels</a:t>
            </a:r>
            <a:endParaRPr lang="en-US" dirty="0"/>
          </a:p>
          <a:p>
            <a:pPr lvl="0"/>
            <a:r>
              <a:rPr lang="en-IN" dirty="0"/>
              <a:t>Flexibility</a:t>
            </a:r>
            <a:endParaRPr lang="en-US" dirty="0"/>
          </a:p>
          <a:p>
            <a:pPr lvl="0"/>
            <a:r>
              <a:rPr lang="en-IN" dirty="0"/>
              <a:t>High speed capability</a:t>
            </a:r>
            <a:endParaRPr lang="en-US" dirty="0"/>
          </a:p>
          <a:p>
            <a:pPr lvl="0"/>
            <a:r>
              <a:rPr lang="en-IN" dirty="0"/>
              <a:t>Discrete </a:t>
            </a:r>
            <a:r>
              <a:rPr lang="en-IN" dirty="0" err="1"/>
              <a:t>bunkerage</a:t>
            </a:r>
            <a:endParaRPr lang="en-US" dirty="0"/>
          </a:p>
          <a:p>
            <a:pPr lvl="0"/>
            <a:r>
              <a:rPr lang="en-IN" dirty="0"/>
              <a:t>Reliability</a:t>
            </a:r>
            <a:endParaRPr lang="en-US" dirty="0"/>
          </a:p>
          <a:p>
            <a:pPr lvl="0"/>
            <a:r>
              <a:rPr lang="en-IN" dirty="0"/>
              <a:t>Indigenization</a:t>
            </a:r>
            <a:endParaRPr lang="en-US" dirty="0"/>
          </a:p>
          <a:p>
            <a:pPr lvl="0"/>
            <a:r>
              <a:rPr lang="en-IN" dirty="0"/>
              <a:t>Spares availability</a:t>
            </a:r>
            <a:endParaRPr lang="en-US" dirty="0"/>
          </a:p>
          <a:p>
            <a:pPr lvl="0"/>
            <a:r>
              <a:rPr lang="en-IN" dirty="0" smtClean="0"/>
              <a:t>Techno-economics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67"/>
            <a:ext cx="8229600" cy="487362"/>
          </a:xfrm>
        </p:spPr>
        <p:txBody>
          <a:bodyPr>
            <a:normAutofit/>
          </a:bodyPr>
          <a:lstStyle/>
          <a:p>
            <a:r>
              <a:rPr lang="en-IN" sz="2400" b="1" u="sng" dirty="0"/>
              <a:t>INTRODUCTION TO ROPE HAULAGE</a:t>
            </a:r>
            <a:endParaRPr lang="en-US" sz="2400" dirty="0"/>
          </a:p>
        </p:txBody>
      </p:sp>
      <p:sp>
        <p:nvSpPr>
          <p:cNvPr id="3" name="Content Placeholder 2"/>
          <p:cNvSpPr>
            <a:spLocks noGrp="1"/>
          </p:cNvSpPr>
          <p:nvPr>
            <p:ph idx="1"/>
          </p:nvPr>
        </p:nvSpPr>
        <p:spPr>
          <a:xfrm>
            <a:off x="457200" y="609600"/>
            <a:ext cx="8458200" cy="5943600"/>
          </a:xfrm>
        </p:spPr>
        <p:txBody>
          <a:bodyPr>
            <a:normAutofit fontScale="92500" lnSpcReduction="20000"/>
          </a:bodyPr>
          <a:lstStyle/>
          <a:p>
            <a:pPr lvl="1"/>
            <a:r>
              <a:rPr lang="en-IN" sz="1700" dirty="0"/>
              <a:t>Pretty old</a:t>
            </a:r>
            <a:endParaRPr lang="en-US" sz="1700" dirty="0"/>
          </a:p>
          <a:p>
            <a:pPr lvl="1"/>
            <a:r>
              <a:rPr lang="en-IN" sz="1700" dirty="0"/>
              <a:t>Other than mineral haulage transport mineral of supply and equipment…………………….</a:t>
            </a:r>
            <a:endParaRPr lang="en-US" sz="1700" dirty="0"/>
          </a:p>
          <a:p>
            <a:pPr lvl="1"/>
            <a:r>
              <a:rPr lang="en-IN" sz="1700" dirty="0"/>
              <a:t>Proper track installation and maintenance can make rope haulage compete with other methods.</a:t>
            </a:r>
            <a:endParaRPr lang="en-US" sz="1700" dirty="0"/>
          </a:p>
          <a:p>
            <a:pPr lvl="1"/>
            <a:r>
              <a:rPr lang="en-IN" sz="1700" dirty="0"/>
              <a:t>Mine tubs can be replaced by mine cars</a:t>
            </a:r>
            <a:endParaRPr lang="en-US" sz="1700" dirty="0"/>
          </a:p>
          <a:p>
            <a:pPr lvl="1"/>
            <a:r>
              <a:rPr lang="en-IN" sz="1700" dirty="0"/>
              <a:t>Lubrication……………………….</a:t>
            </a:r>
            <a:endParaRPr lang="en-US" sz="1700" dirty="0"/>
          </a:p>
          <a:p>
            <a:pPr lvl="1"/>
            <a:r>
              <a:rPr lang="en-IN" sz="1700" dirty="0"/>
              <a:t>Reduction of rolling resistance</a:t>
            </a:r>
            <a:endParaRPr lang="en-US" sz="1700" dirty="0"/>
          </a:p>
          <a:p>
            <a:pPr>
              <a:buNone/>
            </a:pPr>
            <a:r>
              <a:rPr lang="en-IN" sz="1800" b="1" dirty="0"/>
              <a:t>Types of rope haulage</a:t>
            </a:r>
            <a:endParaRPr lang="en-US" sz="1800" b="1" dirty="0"/>
          </a:p>
          <a:p>
            <a:pPr>
              <a:buNone/>
            </a:pPr>
            <a:r>
              <a:rPr lang="en-IN" sz="1800" dirty="0"/>
              <a:t>New developments:</a:t>
            </a:r>
            <a:endParaRPr lang="en-US" sz="1800" dirty="0"/>
          </a:p>
          <a:p>
            <a:pPr lvl="0">
              <a:buFont typeface="+mj-lt"/>
              <a:buAutoNum type="arabicPeriod"/>
            </a:pPr>
            <a:r>
              <a:rPr lang="en-IN" sz="1800" dirty="0"/>
              <a:t>Belt conveyors</a:t>
            </a:r>
            <a:endParaRPr lang="en-US" sz="1800" dirty="0"/>
          </a:p>
          <a:p>
            <a:pPr lvl="0">
              <a:buFont typeface="+mj-lt"/>
              <a:buAutoNum type="arabicPeriod"/>
            </a:pPr>
            <a:r>
              <a:rPr lang="en-IN" sz="1800" dirty="0"/>
              <a:t>Cable belt conveyors</a:t>
            </a:r>
            <a:endParaRPr lang="en-US" sz="1800" dirty="0"/>
          </a:p>
          <a:p>
            <a:pPr lvl="0">
              <a:buFont typeface="+mj-lt"/>
              <a:buAutoNum type="arabicPeriod"/>
            </a:pPr>
            <a:r>
              <a:rPr lang="en-IN" sz="1800" dirty="0"/>
              <a:t>Chain conveyors</a:t>
            </a:r>
            <a:endParaRPr lang="en-US" sz="1800" dirty="0"/>
          </a:p>
          <a:p>
            <a:pPr lvl="0">
              <a:buFont typeface="+mj-lt"/>
              <a:buAutoNum type="arabicPeriod"/>
            </a:pPr>
            <a:r>
              <a:rPr lang="en-IN" sz="1800" dirty="0"/>
              <a:t>Scrapper Chain</a:t>
            </a:r>
            <a:endParaRPr lang="en-US" sz="1800" dirty="0"/>
          </a:p>
          <a:p>
            <a:pPr lvl="0">
              <a:buFont typeface="+mj-lt"/>
              <a:buAutoNum type="arabicPeriod"/>
            </a:pPr>
            <a:r>
              <a:rPr lang="en-IN" sz="1800" dirty="0"/>
              <a:t>AFC ( used in l/w )</a:t>
            </a:r>
            <a:endParaRPr lang="en-US" sz="1800" dirty="0"/>
          </a:p>
          <a:p>
            <a:pPr lvl="1"/>
            <a:r>
              <a:rPr lang="en-IN" sz="1500" dirty="0"/>
              <a:t>Stage loader (Mobile) ( l/w face)</a:t>
            </a:r>
            <a:endParaRPr lang="en-US" sz="1500" dirty="0"/>
          </a:p>
          <a:p>
            <a:pPr lvl="1"/>
            <a:r>
              <a:rPr lang="en-IN" sz="1500" dirty="0"/>
              <a:t>Gate &amp; Loader ( same as stage loader)</a:t>
            </a:r>
            <a:endParaRPr lang="en-US" sz="1500" dirty="0"/>
          </a:p>
          <a:p>
            <a:pPr lvl="1"/>
            <a:r>
              <a:rPr lang="en-IN" sz="1500" dirty="0"/>
              <a:t>Plate conveyor</a:t>
            </a:r>
            <a:endParaRPr lang="en-US" sz="1500" dirty="0"/>
          </a:p>
          <a:p>
            <a:pPr lvl="1"/>
            <a:r>
              <a:rPr lang="en-IN" sz="1500" dirty="0"/>
              <a:t>Disc conveyors</a:t>
            </a:r>
            <a:endParaRPr lang="en-US" sz="1500" dirty="0"/>
          </a:p>
          <a:p>
            <a:pPr lvl="0">
              <a:buNone/>
            </a:pPr>
            <a:r>
              <a:rPr lang="en-IN" sz="1800" dirty="0" smtClean="0"/>
              <a:t>6. 	Locomotive/FSL </a:t>
            </a:r>
            <a:r>
              <a:rPr lang="en-IN" sz="1800" dirty="0"/>
              <a:t>( free steered locomotives- tyre mounted vehicles in which weight up to 10 tones can be carried)</a:t>
            </a:r>
            <a:endParaRPr lang="en-US" sz="1800" dirty="0"/>
          </a:p>
          <a:p>
            <a:pPr lvl="0">
              <a:buNone/>
            </a:pPr>
            <a:r>
              <a:rPr lang="en-IN" sz="1800" dirty="0" smtClean="0"/>
              <a:t>7.	Shuttle </a:t>
            </a:r>
            <a:r>
              <a:rPr lang="en-IN" sz="1800" dirty="0"/>
              <a:t>cars</a:t>
            </a:r>
            <a:endParaRPr lang="en-US" sz="1800" dirty="0"/>
          </a:p>
          <a:p>
            <a:pPr lvl="0">
              <a:buNone/>
            </a:pPr>
            <a:r>
              <a:rPr lang="en-IN" sz="1800" dirty="0" smtClean="0"/>
              <a:t>8.	LHDs/SDLs </a:t>
            </a:r>
            <a:r>
              <a:rPr lang="en-IN" sz="1800" dirty="0"/>
              <a:t>( mostly used in India)</a:t>
            </a:r>
            <a:endParaRPr lang="en-US" sz="1800" dirty="0"/>
          </a:p>
          <a:p>
            <a:pPr lvl="0">
              <a:buNone/>
            </a:pPr>
            <a:r>
              <a:rPr lang="en-IN" sz="1800" dirty="0" smtClean="0"/>
              <a:t>9.	</a:t>
            </a:r>
            <a:r>
              <a:rPr lang="en-IN" sz="1800" dirty="0" err="1" smtClean="0"/>
              <a:t>Voest</a:t>
            </a:r>
            <a:r>
              <a:rPr lang="en-IN" sz="1800" dirty="0" smtClean="0"/>
              <a:t>-Alpine’s </a:t>
            </a:r>
            <a:r>
              <a:rPr lang="en-IN" sz="1800" dirty="0"/>
              <a:t>continuous haulage system</a:t>
            </a:r>
            <a:endParaRPr lang="en-US" sz="1800" dirty="0"/>
          </a:p>
          <a:p>
            <a:pPr lvl="0">
              <a:buNone/>
            </a:pPr>
            <a:r>
              <a:rPr lang="en-IN" sz="1800" dirty="0" smtClean="0"/>
              <a:t>10.	</a:t>
            </a:r>
            <a:r>
              <a:rPr lang="en-IN" sz="1800" dirty="0" err="1" smtClean="0"/>
              <a:t>Flaxo</a:t>
            </a:r>
            <a:r>
              <a:rPr lang="en-IN" sz="1800" dirty="0" smtClean="0"/>
              <a:t> </a:t>
            </a:r>
            <a:r>
              <a:rPr lang="en-IN" sz="1800" dirty="0"/>
              <a:t>well</a:t>
            </a:r>
            <a:endParaRPr lang="en-US" sz="1800" dirty="0"/>
          </a:p>
          <a:p>
            <a:pPr>
              <a:buNone/>
            </a:pPr>
            <a:endParaRPr lang="en-US"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66"/>
            <a:ext cx="8229600" cy="480833"/>
          </a:xfrm>
        </p:spPr>
        <p:txBody>
          <a:bodyPr>
            <a:normAutofit/>
          </a:bodyPr>
          <a:lstStyle/>
          <a:p>
            <a:r>
              <a:rPr lang="en-IN" sz="2400" dirty="0"/>
              <a:t>New </a:t>
            </a:r>
            <a:r>
              <a:rPr lang="en-IN" sz="2400" dirty="0" smtClean="0"/>
              <a:t>developments in Haulage systems</a:t>
            </a:r>
            <a:endParaRPr lang="en-US" sz="2400" dirty="0"/>
          </a:p>
        </p:txBody>
      </p:sp>
      <p:sp>
        <p:nvSpPr>
          <p:cNvPr id="3" name="Content Placeholder 2"/>
          <p:cNvSpPr>
            <a:spLocks noGrp="1"/>
          </p:cNvSpPr>
          <p:nvPr>
            <p:ph idx="1"/>
          </p:nvPr>
        </p:nvSpPr>
        <p:spPr>
          <a:xfrm>
            <a:off x="457200" y="609600"/>
            <a:ext cx="8229600" cy="5943600"/>
          </a:xfrm>
        </p:spPr>
        <p:txBody>
          <a:bodyPr>
            <a:normAutofit/>
          </a:bodyPr>
          <a:lstStyle/>
          <a:p>
            <a:r>
              <a:rPr lang="en-IN" sz="1800" u="sng" dirty="0"/>
              <a:t>Semi-mechanization: </a:t>
            </a:r>
            <a:endParaRPr lang="en-US" sz="1800" dirty="0"/>
          </a:p>
          <a:p>
            <a:pPr>
              <a:buNone/>
            </a:pPr>
            <a:r>
              <a:rPr lang="en-IN" sz="1800" dirty="0"/>
              <a:t>It is mostly adopted in CIL, WCL. This uses SDL (Side discharge/dump loader) &amp; LHD (capacity-1.5 cubic meter). They are coupled with scrapper chain &amp;belt conveyor</a:t>
            </a:r>
            <a:r>
              <a:rPr lang="en-IN" sz="1800" dirty="0" smtClean="0"/>
              <a:t>.</a:t>
            </a:r>
          </a:p>
          <a:p>
            <a:pPr lvl="0">
              <a:buNone/>
            </a:pPr>
            <a:r>
              <a:rPr lang="en-IN" sz="1800" u="sng" dirty="0" smtClean="0"/>
              <a:t>1) Rope </a:t>
            </a:r>
            <a:r>
              <a:rPr lang="en-IN" sz="1800" u="sng" dirty="0"/>
              <a:t>hauled systems</a:t>
            </a:r>
            <a:endParaRPr lang="en-US" sz="1800" dirty="0"/>
          </a:p>
          <a:p>
            <a:pPr lvl="0"/>
            <a:r>
              <a:rPr lang="en-IN" sz="1800" dirty="0"/>
              <a:t>Ground mount system                          </a:t>
            </a:r>
            <a:endParaRPr lang="en-US" sz="1800" dirty="0"/>
          </a:p>
          <a:p>
            <a:pPr lvl="1"/>
            <a:r>
              <a:rPr lang="en-IN" sz="1600" dirty="0"/>
              <a:t>Conventional rail track system</a:t>
            </a:r>
            <a:endParaRPr lang="en-US" sz="1600" dirty="0"/>
          </a:p>
          <a:p>
            <a:pPr lvl="1"/>
            <a:r>
              <a:rPr lang="en-IN" sz="1600" dirty="0"/>
              <a:t>Special system with capacity vehicles (PIKROSE Company - U.K.)</a:t>
            </a:r>
            <a:endParaRPr lang="en-US" sz="1600" dirty="0"/>
          </a:p>
          <a:p>
            <a:pPr lvl="0"/>
            <a:r>
              <a:rPr lang="en-IN" sz="1800" dirty="0"/>
              <a:t>mono rail </a:t>
            </a:r>
            <a:r>
              <a:rPr lang="en-IN" sz="1800" dirty="0" smtClean="0"/>
              <a:t>system</a:t>
            </a:r>
            <a:endParaRPr lang="en-US" sz="1800" dirty="0"/>
          </a:p>
          <a:p>
            <a:pPr lvl="0">
              <a:buNone/>
            </a:pPr>
            <a:r>
              <a:rPr lang="en-IN" sz="1800" u="sng" dirty="0" smtClean="0"/>
              <a:t>2) Conveyors</a:t>
            </a:r>
            <a:endParaRPr lang="en-US" sz="1800" dirty="0"/>
          </a:p>
          <a:p>
            <a:r>
              <a:rPr lang="en-IN" sz="1800" dirty="0"/>
              <a:t>Mainly used for mineral transport and occasionally for men transport</a:t>
            </a:r>
            <a:r>
              <a:rPr lang="en-IN" sz="1800" dirty="0" smtClean="0"/>
              <a:t>.</a:t>
            </a:r>
          </a:p>
          <a:p>
            <a:pPr lvl="0">
              <a:buNone/>
            </a:pPr>
            <a:r>
              <a:rPr lang="en-IN" sz="1800" u="sng" dirty="0" smtClean="0"/>
              <a:t>3) Locomotive </a:t>
            </a:r>
            <a:r>
              <a:rPr lang="en-IN" sz="1800" u="sng" dirty="0"/>
              <a:t>( Both battery, diesel operated )</a:t>
            </a:r>
            <a:endParaRPr lang="en-US" sz="1800" dirty="0"/>
          </a:p>
          <a:p>
            <a:pPr lvl="1"/>
            <a:r>
              <a:rPr lang="en-IN" sz="1800" dirty="0"/>
              <a:t>monorail locomotive </a:t>
            </a:r>
            <a:endParaRPr lang="en-US" sz="1800" dirty="0"/>
          </a:p>
          <a:p>
            <a:pPr lvl="1"/>
            <a:r>
              <a:rPr lang="en-IN" sz="1800" dirty="0"/>
              <a:t>coolie car locomotives </a:t>
            </a:r>
            <a:endParaRPr lang="en-US" sz="1800" dirty="0"/>
          </a:p>
          <a:p>
            <a:pPr lvl="0">
              <a:buNone/>
            </a:pPr>
            <a:r>
              <a:rPr lang="en-IN" sz="1800" u="sng" dirty="0" smtClean="0"/>
              <a:t>4) U/6 </a:t>
            </a:r>
            <a:r>
              <a:rPr lang="en-IN" sz="1800" u="sng" dirty="0"/>
              <a:t>supply vehicles ( USV or PSV )</a:t>
            </a:r>
            <a:endParaRPr lang="en-US" sz="1800" dirty="0"/>
          </a:p>
          <a:p>
            <a:pPr>
              <a:buNone/>
            </a:pPr>
            <a:r>
              <a:rPr lang="en-IN" sz="1800" dirty="0"/>
              <a:t>Flexible, continuity, capability to carry high loads, minimum </a:t>
            </a:r>
            <a:r>
              <a:rPr lang="en-IN" sz="1800" dirty="0" err="1"/>
              <a:t>labor</a:t>
            </a:r>
            <a:r>
              <a:rPr lang="en-IN" sz="1800" dirty="0"/>
              <a:t>, lower hazard level </a:t>
            </a:r>
            <a:endParaRPr lang="en-US" sz="1800" dirty="0"/>
          </a:p>
          <a:p>
            <a:pPr lvl="1"/>
            <a:r>
              <a:rPr lang="en-IN" sz="1600" dirty="0" err="1"/>
              <a:t>Elmco</a:t>
            </a:r>
            <a:endParaRPr lang="en-US" sz="1600" dirty="0"/>
          </a:p>
          <a:p>
            <a:pPr lvl="1"/>
            <a:r>
              <a:rPr lang="en-IN" sz="1600" dirty="0" err="1"/>
              <a:t>Gullick</a:t>
            </a:r>
            <a:r>
              <a:rPr lang="en-IN" sz="1600" dirty="0"/>
              <a:t> </a:t>
            </a:r>
            <a:r>
              <a:rPr lang="en-IN" sz="1600" dirty="0" err="1"/>
              <a:t>bobson</a:t>
            </a:r>
            <a:r>
              <a:rPr lang="en-IN" sz="1600" dirty="0"/>
              <a:t> (to operate on side of belt conveyor)</a:t>
            </a:r>
            <a:endParaRPr lang="en-US" sz="1600" dirty="0"/>
          </a:p>
          <a:p>
            <a:pPr>
              <a:buNone/>
            </a:pPr>
            <a:endParaRPr lang="en-US" sz="1900" dirty="0"/>
          </a:p>
          <a:p>
            <a:pPr>
              <a:buNone/>
            </a:pPr>
            <a:endParaRPr lang="en-US" sz="1800" dirty="0"/>
          </a:p>
          <a:p>
            <a:endParaRPr lang="en-US" sz="1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0" algn="ctr">
              <a:buNone/>
            </a:pPr>
            <a:r>
              <a:rPr lang="en-IN" sz="1800" u="sng" dirty="0"/>
              <a:t>Special Equipments</a:t>
            </a:r>
            <a:endParaRPr lang="en-US" sz="1800" dirty="0"/>
          </a:p>
          <a:p>
            <a:pPr lvl="0"/>
            <a:r>
              <a:rPr lang="en-IN" sz="1800" dirty="0" err="1"/>
              <a:t>Flaxowell</a:t>
            </a:r>
            <a:endParaRPr lang="en-US" sz="1800" dirty="0"/>
          </a:p>
          <a:p>
            <a:pPr lvl="0"/>
            <a:r>
              <a:rPr lang="en-IN" sz="1800" dirty="0" err="1"/>
              <a:t>Voest</a:t>
            </a:r>
            <a:r>
              <a:rPr lang="en-IN" sz="1800" dirty="0"/>
              <a:t>-Alpine’s continuous haulage system (five units of small conveyor which can be put at any desired angle)</a:t>
            </a:r>
            <a:endParaRPr lang="en-US" sz="1800" dirty="0"/>
          </a:p>
          <a:p>
            <a:pPr>
              <a:buNone/>
            </a:pPr>
            <a:r>
              <a:rPr lang="en-IN" sz="1800" u="sng" dirty="0"/>
              <a:t>SPECIFICATIONS:</a:t>
            </a:r>
            <a:endParaRPr lang="en-US" sz="1800" dirty="0"/>
          </a:p>
          <a:p>
            <a:pPr lvl="1"/>
            <a:r>
              <a:rPr lang="en-IN" sz="1600" dirty="0"/>
              <a:t>5-9 pieces of conveyors</a:t>
            </a:r>
            <a:endParaRPr lang="en-US" sz="1600" dirty="0"/>
          </a:p>
          <a:p>
            <a:pPr lvl="1"/>
            <a:r>
              <a:rPr lang="en-IN" sz="1600" dirty="0"/>
              <a:t>Length of each lies in the range 37-67 m</a:t>
            </a:r>
            <a:endParaRPr lang="en-US" sz="1600" dirty="0"/>
          </a:p>
          <a:p>
            <a:pPr lvl="1"/>
            <a:r>
              <a:rPr lang="en-IN" sz="1600" dirty="0"/>
              <a:t>Belt width is 2 m</a:t>
            </a:r>
            <a:endParaRPr lang="en-US" sz="1600" dirty="0"/>
          </a:p>
          <a:p>
            <a:pPr lvl="1"/>
            <a:r>
              <a:rPr lang="en-IN" sz="1600" dirty="0"/>
              <a:t>Speed – 2 m/min</a:t>
            </a:r>
            <a:endParaRPr lang="en-US" sz="1600" dirty="0"/>
          </a:p>
          <a:p>
            <a:pPr lvl="1"/>
            <a:r>
              <a:rPr lang="en-IN" sz="1600" dirty="0"/>
              <a:t>Rate capacity – </a:t>
            </a:r>
            <a:r>
              <a:rPr lang="en-IN" sz="1600" dirty="0" smtClean="0"/>
              <a:t>900T/hr</a:t>
            </a:r>
            <a:endParaRPr lang="en-US" sz="1800" dirty="0"/>
          </a:p>
          <a:p>
            <a:pPr lvl="0"/>
            <a:r>
              <a:rPr lang="en-IN" sz="1800" dirty="0"/>
              <a:t>Hydraulic transport systems</a:t>
            </a:r>
            <a:endParaRPr lang="en-US" sz="1800" dirty="0"/>
          </a:p>
          <a:p>
            <a:pPr>
              <a:buNone/>
            </a:pPr>
            <a:r>
              <a:rPr lang="en-IN" sz="1800" dirty="0" smtClean="0"/>
              <a:t>		</a:t>
            </a:r>
            <a:r>
              <a:rPr lang="en-IN" sz="1400" dirty="0" err="1" smtClean="0"/>
              <a:t>Voest</a:t>
            </a:r>
            <a:r>
              <a:rPr lang="en-IN" sz="1400" dirty="0" smtClean="0"/>
              <a:t> </a:t>
            </a:r>
            <a:r>
              <a:rPr lang="en-IN" sz="1400" dirty="0"/>
              <a:t>alpine’s continuous haul system</a:t>
            </a:r>
            <a:endParaRPr lang="en-US" sz="1400" dirty="0"/>
          </a:p>
          <a:p>
            <a:endParaRPr lang="en-US" sz="1800" dirty="0"/>
          </a:p>
        </p:txBody>
      </p:sp>
      <p:sp>
        <p:nvSpPr>
          <p:cNvPr id="4" name="Title 1"/>
          <p:cNvSpPr>
            <a:spLocks noGrp="1"/>
          </p:cNvSpPr>
          <p:nvPr>
            <p:ph type="title"/>
          </p:nvPr>
        </p:nvSpPr>
        <p:spPr>
          <a:xfrm>
            <a:off x="457200" y="91756"/>
            <a:ext cx="8229600" cy="487362"/>
          </a:xfrm>
        </p:spPr>
        <p:txBody>
          <a:bodyPr>
            <a:normAutofit/>
          </a:bodyPr>
          <a:lstStyle/>
          <a:p>
            <a:r>
              <a:rPr lang="en-IN" sz="2400" dirty="0"/>
              <a:t>New </a:t>
            </a:r>
            <a:r>
              <a:rPr lang="en-IN" sz="2400" dirty="0" smtClean="0"/>
              <a:t>developments in Haulage systems</a:t>
            </a:r>
            <a:endParaRPr lang="en-US" sz="2400" dirty="0"/>
          </a:p>
        </p:txBody>
      </p:sp>
      <p:pic>
        <p:nvPicPr>
          <p:cNvPr id="5" name="Picture 4" descr="fig5.JPG"/>
          <p:cNvPicPr/>
          <p:nvPr/>
        </p:nvPicPr>
        <p:blipFill>
          <a:blip r:embed="rId2"/>
          <a:stretch>
            <a:fillRect/>
          </a:stretch>
        </p:blipFill>
        <p:spPr>
          <a:xfrm>
            <a:off x="990600" y="4343400"/>
            <a:ext cx="6934200" cy="22098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5.JPG"/>
          <p:cNvPicPr>
            <a:picLocks noGrp="1"/>
          </p:cNvPicPr>
          <p:nvPr>
            <p:ph idx="1"/>
          </p:nvPr>
        </p:nvPicPr>
        <p:blipFill>
          <a:blip r:embed="rId2"/>
          <a:stretch>
            <a:fillRect/>
          </a:stretch>
        </p:blipFill>
        <p:spPr>
          <a:xfrm>
            <a:off x="1524000" y="1958181"/>
            <a:ext cx="6096000" cy="3810000"/>
          </a:xfrm>
          <a:prstGeom prst="rect">
            <a:avLst/>
          </a:prstGeom>
        </p:spPr>
      </p:pic>
      <p:sp>
        <p:nvSpPr>
          <p:cNvPr id="5" name="Title 1"/>
          <p:cNvSpPr>
            <a:spLocks noGrp="1"/>
          </p:cNvSpPr>
          <p:nvPr>
            <p:ph type="title"/>
          </p:nvPr>
        </p:nvSpPr>
        <p:spPr>
          <a:xfrm>
            <a:off x="457200" y="39504"/>
            <a:ext cx="8229600" cy="1173162"/>
          </a:xfrm>
        </p:spPr>
        <p:txBody>
          <a:bodyPr>
            <a:normAutofit/>
          </a:bodyPr>
          <a:lstStyle/>
          <a:p>
            <a:pPr lvl="0"/>
            <a:r>
              <a:rPr lang="en-IN" sz="2400" dirty="0"/>
              <a:t>New </a:t>
            </a:r>
            <a:r>
              <a:rPr lang="en-IN" sz="2400" dirty="0" smtClean="0"/>
              <a:t>developments in Haulage systems</a:t>
            </a:r>
            <a:br>
              <a:rPr lang="en-IN" sz="2400" dirty="0" smtClean="0"/>
            </a:br>
            <a:r>
              <a:rPr lang="en-IN" sz="2000" u="sng" dirty="0" smtClean="0"/>
              <a:t>Special Equipments</a:t>
            </a:r>
            <a:r>
              <a:rPr lang="en-US" sz="2000" dirty="0" smtClean="0"/>
              <a:t/>
            </a:r>
            <a:br>
              <a:rPr lang="en-US" sz="2000" dirty="0" smtClean="0"/>
            </a:br>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67"/>
            <a:ext cx="8229600" cy="487362"/>
          </a:xfrm>
        </p:spPr>
        <p:txBody>
          <a:bodyPr>
            <a:normAutofit/>
          </a:bodyPr>
          <a:lstStyle/>
          <a:p>
            <a:r>
              <a:rPr lang="en-US" sz="2400" dirty="0" smtClean="0"/>
              <a:t>Pros &amp; cons of various methods</a:t>
            </a:r>
            <a:endParaRPr lang="en-US" sz="2400" dirty="0"/>
          </a:p>
        </p:txBody>
      </p:sp>
      <p:sp>
        <p:nvSpPr>
          <p:cNvPr id="3" name="Content Placeholder 2"/>
          <p:cNvSpPr>
            <a:spLocks noGrp="1"/>
          </p:cNvSpPr>
          <p:nvPr>
            <p:ph idx="1"/>
          </p:nvPr>
        </p:nvSpPr>
        <p:spPr>
          <a:xfrm>
            <a:off x="457200" y="533400"/>
            <a:ext cx="8305800" cy="5867400"/>
          </a:xfrm>
        </p:spPr>
        <p:txBody>
          <a:bodyPr>
            <a:normAutofit fontScale="92500" lnSpcReduction="10000"/>
          </a:bodyPr>
          <a:lstStyle/>
          <a:p>
            <a:pPr lvl="0"/>
            <a:r>
              <a:rPr lang="en-IN" sz="1800" u="sng" dirty="0"/>
              <a:t>Conveyor transport</a:t>
            </a:r>
            <a:r>
              <a:rPr lang="en-IN" sz="1800" u="sng" dirty="0" smtClean="0"/>
              <a:t>:</a:t>
            </a:r>
            <a:r>
              <a:rPr lang="en-IN" sz="1800" dirty="0"/>
              <a:t> </a:t>
            </a:r>
            <a:endParaRPr lang="en-US" sz="1800" dirty="0"/>
          </a:p>
          <a:p>
            <a:pPr>
              <a:buNone/>
            </a:pPr>
            <a:r>
              <a:rPr lang="en-IN" sz="1800" dirty="0" smtClean="0"/>
              <a:t>	</a:t>
            </a:r>
            <a:r>
              <a:rPr lang="en-IN" sz="1800" u="sng" dirty="0" smtClean="0"/>
              <a:t>Pros :</a:t>
            </a:r>
            <a:r>
              <a:rPr lang="en-IN" sz="1800" dirty="0"/>
              <a:t> </a:t>
            </a:r>
            <a:endParaRPr lang="en-US" sz="1800" dirty="0"/>
          </a:p>
          <a:p>
            <a:pPr lvl="1"/>
            <a:r>
              <a:rPr lang="en-IN" sz="1600" dirty="0"/>
              <a:t>Uninterrupted production</a:t>
            </a:r>
            <a:endParaRPr lang="en-US" sz="1600" dirty="0"/>
          </a:p>
          <a:p>
            <a:pPr lvl="1"/>
            <a:r>
              <a:rPr lang="en-IN" sz="1600" dirty="0"/>
              <a:t>Used when space prohibits other method at transporter</a:t>
            </a:r>
            <a:endParaRPr lang="en-US" sz="1600" dirty="0"/>
          </a:p>
          <a:p>
            <a:pPr lvl="1"/>
            <a:r>
              <a:rPr lang="en-IN" sz="1600" dirty="0"/>
              <a:t>Can also be used for men transport (safety device)</a:t>
            </a:r>
            <a:endParaRPr lang="en-US" sz="1600" dirty="0"/>
          </a:p>
          <a:p>
            <a:pPr lvl="1"/>
            <a:r>
              <a:rPr lang="en-IN" sz="1600" dirty="0"/>
              <a:t>Applicable in moderate grades</a:t>
            </a:r>
            <a:endParaRPr lang="en-US" sz="1600" dirty="0"/>
          </a:p>
          <a:p>
            <a:pPr>
              <a:buNone/>
            </a:pPr>
            <a:r>
              <a:rPr lang="en-IN" sz="1800" dirty="0" smtClean="0"/>
              <a:t>	</a:t>
            </a:r>
            <a:r>
              <a:rPr lang="en-IN" sz="1800" u="sng" dirty="0" smtClean="0"/>
              <a:t>Cons :</a:t>
            </a:r>
            <a:endParaRPr lang="en-US" sz="1800" dirty="0"/>
          </a:p>
          <a:p>
            <a:pPr lvl="1"/>
            <a:r>
              <a:rPr lang="en-IN" sz="1600" dirty="0"/>
              <a:t>Heavy &amp;bulky lords cannot be handled</a:t>
            </a:r>
            <a:endParaRPr lang="en-US" sz="1600" dirty="0"/>
          </a:p>
          <a:p>
            <a:pPr lvl="1"/>
            <a:r>
              <a:rPr lang="en-IN" sz="1600" dirty="0"/>
              <a:t>Severe changes of gradient &amp;direction cannot be negotiated</a:t>
            </a:r>
            <a:endParaRPr lang="en-US" sz="1600" dirty="0"/>
          </a:p>
          <a:p>
            <a:pPr lvl="1"/>
            <a:r>
              <a:rPr lang="en-IN" sz="1600" dirty="0"/>
              <a:t>After effected by bad road &amp; floor</a:t>
            </a:r>
            <a:endParaRPr lang="en-US" sz="1600" dirty="0"/>
          </a:p>
          <a:p>
            <a:pPr lvl="1"/>
            <a:r>
              <a:rPr lang="en-IN" sz="1600" dirty="0"/>
              <a:t>High manpower for material handling</a:t>
            </a:r>
            <a:endParaRPr lang="en-US" sz="1600" dirty="0"/>
          </a:p>
          <a:p>
            <a:pPr lvl="1"/>
            <a:r>
              <a:rPr lang="en-IN" sz="1600" dirty="0"/>
              <a:t>Conveyor extension is costly</a:t>
            </a:r>
            <a:endParaRPr lang="en-US" sz="1600" dirty="0"/>
          </a:p>
          <a:p>
            <a:pPr lvl="1"/>
            <a:r>
              <a:rPr lang="en-IN" sz="1600" dirty="0"/>
              <a:t>Maintenance is very high</a:t>
            </a:r>
            <a:endParaRPr lang="en-US" sz="1600" dirty="0"/>
          </a:p>
          <a:p>
            <a:pPr lvl="0"/>
            <a:r>
              <a:rPr lang="en-IN" sz="1800" u="sng" dirty="0"/>
              <a:t>Locomotives</a:t>
            </a:r>
            <a:r>
              <a:rPr lang="en-IN" sz="1800" u="sng" dirty="0" smtClean="0"/>
              <a:t>:</a:t>
            </a:r>
            <a:r>
              <a:rPr lang="en-IN" sz="1800" dirty="0"/>
              <a:t> </a:t>
            </a:r>
            <a:endParaRPr lang="en-US" sz="1800" dirty="0"/>
          </a:p>
          <a:p>
            <a:pPr lvl="1"/>
            <a:r>
              <a:rPr lang="en-IN" sz="1700" dirty="0"/>
              <a:t>Rope hauled system and conveyors have limited capacity on steep gradients and are not safe for man transport productivity too is less with more manpower engaged in extension.</a:t>
            </a:r>
            <a:endParaRPr lang="en-US" sz="1700" dirty="0"/>
          </a:p>
          <a:p>
            <a:pPr lvl="1"/>
            <a:r>
              <a:rPr lang="en-IN" sz="1700" dirty="0"/>
              <a:t>monorail locomotive improved productivity considerably</a:t>
            </a:r>
            <a:endParaRPr lang="en-US" sz="1700" dirty="0"/>
          </a:p>
          <a:p>
            <a:pPr>
              <a:buNone/>
            </a:pPr>
            <a:r>
              <a:rPr lang="en-IN" sz="1800" dirty="0" smtClean="0"/>
              <a:t>	</a:t>
            </a:r>
            <a:r>
              <a:rPr lang="en-IN" sz="1800" u="sng" dirty="0" smtClean="0"/>
              <a:t>Pros :</a:t>
            </a:r>
            <a:endParaRPr lang="en-US" sz="1800" dirty="0"/>
          </a:p>
          <a:p>
            <a:pPr lvl="1"/>
            <a:r>
              <a:rPr lang="en-IN" sz="1700" dirty="0"/>
              <a:t>Reduced ventilation requirement</a:t>
            </a:r>
            <a:endParaRPr lang="en-US" sz="1700" dirty="0"/>
          </a:p>
          <a:p>
            <a:pPr lvl="1"/>
            <a:r>
              <a:rPr lang="en-IN" sz="1700" dirty="0"/>
              <a:t>Reduced heat emission</a:t>
            </a:r>
            <a:endParaRPr lang="en-US" sz="1700" dirty="0"/>
          </a:p>
          <a:p>
            <a:pPr lvl="1"/>
            <a:r>
              <a:rPr lang="en-IN" sz="1700" dirty="0"/>
              <a:t>Lower noise levels</a:t>
            </a:r>
            <a:endParaRPr lang="en-US" sz="1700" dirty="0"/>
          </a:p>
          <a:p>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78"/>
            <a:ext cx="8229600" cy="563562"/>
          </a:xfrm>
        </p:spPr>
        <p:txBody>
          <a:bodyPr>
            <a:normAutofit/>
          </a:bodyPr>
          <a:lstStyle/>
          <a:p>
            <a:r>
              <a:rPr lang="en-IN" sz="2400" b="1" u="sng" dirty="0"/>
              <a:t>TUNNEL BORING MACHINE (TBMs</a:t>
            </a:r>
            <a:r>
              <a:rPr lang="en-IN" sz="2400" b="1" u="sng" dirty="0" smtClean="0"/>
              <a:t>)</a:t>
            </a:r>
            <a:endParaRPr lang="en-US" sz="2400" dirty="0"/>
          </a:p>
        </p:txBody>
      </p:sp>
      <p:sp>
        <p:nvSpPr>
          <p:cNvPr id="3" name="Content Placeholder 2"/>
          <p:cNvSpPr>
            <a:spLocks noGrp="1"/>
          </p:cNvSpPr>
          <p:nvPr>
            <p:ph idx="1"/>
          </p:nvPr>
        </p:nvSpPr>
        <p:spPr>
          <a:xfrm>
            <a:off x="457200" y="4648201"/>
            <a:ext cx="8229600" cy="1066800"/>
          </a:xfrm>
        </p:spPr>
        <p:txBody>
          <a:bodyPr>
            <a:normAutofit/>
          </a:bodyPr>
          <a:lstStyle/>
          <a:p>
            <a:pPr lvl="0"/>
            <a:r>
              <a:rPr lang="en-IN" sz="1800" dirty="0"/>
              <a:t>A TBM is a device for excavating a tunnel in such a way that the material to be removed is disintegrated by the continuous rotation of a group of cutting tools thrust against the surface of the material at the working face.</a:t>
            </a:r>
            <a:endParaRPr lang="en-US" sz="1800" dirty="0"/>
          </a:p>
          <a:p>
            <a:endParaRPr lang="en-US" sz="1800" dirty="0"/>
          </a:p>
        </p:txBody>
      </p:sp>
      <p:pic>
        <p:nvPicPr>
          <p:cNvPr id="4" name="Picture 3"/>
          <p:cNvPicPr/>
          <p:nvPr/>
        </p:nvPicPr>
        <p:blipFill>
          <a:blip r:embed="rId2"/>
          <a:srcRect/>
          <a:stretch>
            <a:fillRect/>
          </a:stretch>
        </p:blipFill>
        <p:spPr bwMode="auto">
          <a:xfrm>
            <a:off x="1219200" y="762000"/>
            <a:ext cx="6781800" cy="37338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4359"/>
            <a:ext cx="8229600" cy="6172200"/>
          </a:xfrm>
        </p:spPr>
        <p:txBody>
          <a:bodyPr>
            <a:noAutofit/>
          </a:bodyPr>
          <a:lstStyle/>
          <a:p>
            <a:r>
              <a:rPr lang="en-IN" sz="1700" b="1" dirty="0"/>
              <a:t>COMPONENTS</a:t>
            </a:r>
            <a:r>
              <a:rPr lang="en-IN" sz="1700" dirty="0" smtClean="0"/>
              <a:t>:</a:t>
            </a:r>
            <a:endParaRPr lang="en-US" sz="1700" dirty="0"/>
          </a:p>
          <a:p>
            <a:pPr lvl="1"/>
            <a:r>
              <a:rPr lang="en-IN" sz="1600" dirty="0"/>
              <a:t>Full circular cutting head with cutting tools embedded on it</a:t>
            </a:r>
            <a:endParaRPr lang="en-US" sz="1600" dirty="0"/>
          </a:p>
          <a:p>
            <a:pPr lvl="1"/>
            <a:r>
              <a:rPr lang="en-IN" sz="1600" dirty="0"/>
              <a:t>Machine body (stationary) while cutting is capable of moving itself and cutting head to continue excavation.</a:t>
            </a:r>
            <a:endParaRPr lang="en-US" sz="1600" dirty="0"/>
          </a:p>
          <a:p>
            <a:pPr lvl="1"/>
            <a:r>
              <a:rPr lang="en-IN" sz="1600" dirty="0"/>
              <a:t>Equipment to provide necessary thrust and torque</a:t>
            </a:r>
            <a:endParaRPr lang="en-US" sz="1600" dirty="0"/>
          </a:p>
          <a:p>
            <a:pPr lvl="1"/>
            <a:r>
              <a:rPr lang="en-IN" sz="1600" dirty="0"/>
              <a:t>Muck removed by no. of buckets on cutting head dropped on to a conveyor belt. Series of conveyors transport the material to the back of the machine.</a:t>
            </a:r>
            <a:endParaRPr lang="en-US" sz="1600" dirty="0"/>
          </a:p>
          <a:p>
            <a:r>
              <a:rPr lang="en-IN" sz="1700" b="1" dirty="0"/>
              <a:t>APPLICATIONS:</a:t>
            </a:r>
            <a:endParaRPr lang="en-US" sz="1700" dirty="0"/>
          </a:p>
          <a:p>
            <a:pPr lvl="1"/>
            <a:r>
              <a:rPr lang="en-IN" sz="1600" dirty="0"/>
              <a:t>Normally soft ground.</a:t>
            </a:r>
            <a:endParaRPr lang="en-US" sz="1600" dirty="0"/>
          </a:p>
          <a:p>
            <a:pPr lvl="1"/>
            <a:r>
              <a:rPr lang="en-IN" sz="1600" dirty="0"/>
              <a:t> Medium strength ground can also be excavated, whereas very hard rock needs drilling &amp; blasting</a:t>
            </a:r>
            <a:r>
              <a:rPr lang="en-IN" sz="1600" dirty="0" smtClean="0"/>
              <a:t>.</a:t>
            </a:r>
            <a:endParaRPr lang="en-US" sz="1600" dirty="0"/>
          </a:p>
          <a:p>
            <a:r>
              <a:rPr lang="en-IN" sz="1700" b="1" dirty="0"/>
              <a:t>TYPE OF CUTTERS</a:t>
            </a:r>
            <a:r>
              <a:rPr lang="en-IN" sz="1700" dirty="0"/>
              <a:t> (</a:t>
            </a:r>
            <a:r>
              <a:rPr lang="en-IN" sz="1700" b="1" dirty="0"/>
              <a:t>ON TBM</a:t>
            </a:r>
            <a:r>
              <a:rPr lang="en-IN" sz="1700" dirty="0" smtClean="0"/>
              <a:t>):</a:t>
            </a:r>
            <a:r>
              <a:rPr lang="en-IN" sz="1700" dirty="0"/>
              <a:t>				</a:t>
            </a:r>
            <a:endParaRPr lang="en-US" sz="1700" dirty="0"/>
          </a:p>
          <a:p>
            <a:pPr lvl="1"/>
            <a:r>
              <a:rPr lang="en-IN" sz="1600" dirty="0"/>
              <a:t>Drag cutter – for soft rock				</a:t>
            </a:r>
            <a:endParaRPr lang="en-US" sz="1600" dirty="0"/>
          </a:p>
          <a:p>
            <a:pPr lvl="1"/>
            <a:r>
              <a:rPr lang="en-IN" sz="1600" dirty="0"/>
              <a:t>Disc cutter – for medium hard rock			</a:t>
            </a:r>
            <a:endParaRPr lang="en-US" sz="1600" dirty="0"/>
          </a:p>
          <a:p>
            <a:pPr lvl="1"/>
            <a:r>
              <a:rPr lang="en-IN" sz="1600" dirty="0"/>
              <a:t>Roller cutter – for hard rock	</a:t>
            </a:r>
            <a:r>
              <a:rPr lang="en-IN" sz="1700" dirty="0"/>
              <a:t>			 </a:t>
            </a:r>
            <a:endParaRPr lang="en-US" sz="1700" dirty="0"/>
          </a:p>
          <a:p>
            <a:r>
              <a:rPr lang="en-IN" sz="1700" b="1" dirty="0"/>
              <a:t>POSITION OF CUTTERS</a:t>
            </a:r>
            <a:endParaRPr lang="en-US" sz="1700" dirty="0"/>
          </a:p>
          <a:p>
            <a:pPr lvl="1"/>
            <a:r>
              <a:rPr lang="en-IN" sz="1600" dirty="0"/>
              <a:t>Central cutters – roller cutters</a:t>
            </a:r>
            <a:endParaRPr lang="en-US" sz="1600" dirty="0"/>
          </a:p>
          <a:p>
            <a:pPr lvl="1"/>
            <a:r>
              <a:rPr lang="en-IN" sz="1600" dirty="0"/>
              <a:t>Face cutters – disc/roller/drag cutters (soft rock)</a:t>
            </a:r>
            <a:endParaRPr lang="en-US" sz="1600" dirty="0"/>
          </a:p>
          <a:p>
            <a:pPr lvl="1"/>
            <a:r>
              <a:rPr lang="en-IN" sz="1600" dirty="0"/>
              <a:t>Gauge cutters – extreme edge of the cutter head : </a:t>
            </a:r>
            <a:r>
              <a:rPr lang="en-IN" sz="1600" dirty="0" smtClean="0"/>
              <a:t>disc/roller</a:t>
            </a:r>
            <a:endParaRPr lang="en-US" sz="1600" dirty="0" smtClean="0"/>
          </a:p>
          <a:p>
            <a:pPr lvl="1">
              <a:buFont typeface="Wingdings" pitchFamily="2" charset="2"/>
              <a:buChar char="q"/>
            </a:pPr>
            <a:r>
              <a:rPr lang="en-IN" sz="1600" dirty="0" smtClean="0"/>
              <a:t>Normally </a:t>
            </a:r>
            <a:r>
              <a:rPr lang="en-IN" sz="1600" dirty="0"/>
              <a:t>combination of these cutters is </a:t>
            </a:r>
            <a:r>
              <a:rPr lang="en-IN" sz="1600" dirty="0" smtClean="0"/>
              <a:t>used.</a:t>
            </a:r>
            <a:r>
              <a:rPr lang="en-US" sz="1600" dirty="0" smtClean="0"/>
              <a:t> </a:t>
            </a:r>
            <a:r>
              <a:rPr lang="en-IN" sz="1600" dirty="0" smtClean="0"/>
              <a:t>Roller </a:t>
            </a:r>
            <a:r>
              <a:rPr lang="en-IN" sz="1600" dirty="0"/>
              <a:t>cutter is made up of WC inserts for tackling highly abrasive rock.</a:t>
            </a:r>
            <a:endParaRPr lang="en-US" sz="1600" dirty="0"/>
          </a:p>
          <a:p>
            <a:endParaRPr lang="en-US" sz="1700" dirty="0"/>
          </a:p>
        </p:txBody>
      </p:sp>
      <p:sp>
        <p:nvSpPr>
          <p:cNvPr id="4" name="Title 1"/>
          <p:cNvSpPr>
            <a:spLocks noGrp="1"/>
          </p:cNvSpPr>
          <p:nvPr>
            <p:ph type="title"/>
          </p:nvPr>
        </p:nvSpPr>
        <p:spPr>
          <a:xfrm>
            <a:off x="457200" y="8707"/>
            <a:ext cx="8229600" cy="603066"/>
          </a:xfrm>
        </p:spPr>
        <p:txBody>
          <a:bodyPr>
            <a:normAutofit/>
          </a:bodyPr>
          <a:lstStyle/>
          <a:p>
            <a:r>
              <a:rPr lang="en-IN" sz="2400" b="1" u="sng" dirty="0"/>
              <a:t>TUNNEL BORING MACHINE (TBMs</a:t>
            </a:r>
            <a:r>
              <a:rPr lang="en-IN" sz="2400" b="1" u="sng" dirty="0" smtClean="0"/>
              <a:t>)</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6601"/>
            <a:ext cx="8229600" cy="1105999"/>
          </a:xfrm>
        </p:spPr>
        <p:txBody>
          <a:bodyPr>
            <a:normAutofit lnSpcReduction="10000"/>
          </a:bodyPr>
          <a:lstStyle/>
          <a:p>
            <a:r>
              <a:rPr lang="en-IN" sz="1600" dirty="0"/>
              <a:t>FIXATION FACTOR: </a:t>
            </a:r>
            <a:endParaRPr lang="en-US" sz="1600" dirty="0"/>
          </a:p>
          <a:p>
            <a:pPr>
              <a:buNone/>
            </a:pPr>
            <a:r>
              <a:rPr lang="en-IN" sz="1600" dirty="0"/>
              <a:t>	To account for location of hole and confinement of explosive charge, a constant developed known as fixation factor.</a:t>
            </a:r>
            <a:endParaRPr lang="en-US" sz="1600" dirty="0"/>
          </a:p>
          <a:p>
            <a:r>
              <a:rPr lang="en-IN" sz="1600" dirty="0"/>
              <a:t>ROBBINS COMPANY OF SEATTLE, </a:t>
            </a:r>
            <a:r>
              <a:rPr lang="en-IN" sz="1600" dirty="0" smtClean="0"/>
              <a:t>WASHINGTON	</a:t>
            </a:r>
            <a:r>
              <a:rPr lang="en-IN" sz="1600" dirty="0">
                <a:sym typeface="Wingdings"/>
              </a:rPr>
              <a:t> </a:t>
            </a:r>
            <a:r>
              <a:rPr lang="en-IN" sz="1600" dirty="0"/>
              <a:t>(50 m/shift</a:t>
            </a:r>
            <a:r>
              <a:rPr lang="en-IN" sz="1600" dirty="0" smtClean="0"/>
              <a:t>)</a:t>
            </a:r>
            <a:endParaRPr lang="en-US" sz="1600" dirty="0"/>
          </a:p>
          <a:p>
            <a:pPr>
              <a:buNone/>
            </a:pPr>
            <a:endParaRPr lang="en-US" sz="1600" dirty="0"/>
          </a:p>
        </p:txBody>
      </p:sp>
      <p:sp>
        <p:nvSpPr>
          <p:cNvPr id="4" name="Title 1"/>
          <p:cNvSpPr>
            <a:spLocks noGrp="1"/>
          </p:cNvSpPr>
          <p:nvPr>
            <p:ph type="title"/>
          </p:nvPr>
        </p:nvSpPr>
        <p:spPr>
          <a:xfrm>
            <a:off x="457200" y="117882"/>
            <a:ext cx="8229600" cy="487362"/>
          </a:xfrm>
        </p:spPr>
        <p:txBody>
          <a:bodyPr>
            <a:normAutofit/>
          </a:bodyPr>
          <a:lstStyle/>
          <a:p>
            <a:r>
              <a:rPr lang="en-IN" sz="2400" b="1" u="sng" dirty="0"/>
              <a:t>TUNNEL BORING MACHINE (TBMs</a:t>
            </a:r>
            <a:r>
              <a:rPr lang="en-IN" sz="2400" b="1" u="sng" dirty="0" smtClean="0"/>
              <a:t>)</a:t>
            </a:r>
            <a:endParaRPr lang="en-US" sz="2400" dirty="0"/>
          </a:p>
        </p:txBody>
      </p:sp>
      <p:pic>
        <p:nvPicPr>
          <p:cNvPr id="5" name="Picture 4" descr="ayush-tbm-murthy.jpg"/>
          <p:cNvPicPr/>
          <p:nvPr/>
        </p:nvPicPr>
        <p:blipFill>
          <a:blip r:embed="rId2"/>
          <a:srcRect/>
          <a:stretch>
            <a:fillRect/>
          </a:stretch>
        </p:blipFill>
        <p:spPr bwMode="auto">
          <a:xfrm>
            <a:off x="762000" y="1752600"/>
            <a:ext cx="7848600" cy="48768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IN" sz="2800" b="1" dirty="0" smtClean="0"/>
              <a:t>REFERENCES</a:t>
            </a:r>
            <a:endParaRPr lang="en-US" sz="2800" dirty="0"/>
          </a:p>
        </p:txBody>
      </p:sp>
      <p:sp>
        <p:nvSpPr>
          <p:cNvPr id="3" name="Content Placeholder 2"/>
          <p:cNvSpPr>
            <a:spLocks noGrp="1"/>
          </p:cNvSpPr>
          <p:nvPr>
            <p:ph idx="1"/>
          </p:nvPr>
        </p:nvSpPr>
        <p:spPr>
          <a:xfrm>
            <a:off x="457200" y="838200"/>
            <a:ext cx="8229600" cy="5287963"/>
          </a:xfrm>
        </p:spPr>
        <p:txBody>
          <a:bodyPr>
            <a:normAutofit/>
          </a:bodyPr>
          <a:lstStyle/>
          <a:p>
            <a:pPr lvl="0"/>
            <a:r>
              <a:rPr lang="en-IN" sz="1800" dirty="0" smtClean="0"/>
              <a:t>Barbara </a:t>
            </a:r>
            <a:r>
              <a:rPr lang="en-IN" sz="1800" dirty="0"/>
              <a:t>stack: handbook of mining and tunnelling machinery, john Wiley and sons.</a:t>
            </a:r>
            <a:endParaRPr lang="en-US" sz="1800" dirty="0"/>
          </a:p>
          <a:p>
            <a:pPr lvl="0"/>
            <a:r>
              <a:rPr lang="en-IN" sz="1800" dirty="0"/>
              <a:t>Hartman H. L. : SME mining engineering handbook (2</a:t>
            </a:r>
            <a:r>
              <a:rPr lang="en-IN" sz="1800" baseline="30000" dirty="0"/>
              <a:t>nd</a:t>
            </a:r>
            <a:r>
              <a:rPr lang="en-IN" sz="1800" dirty="0"/>
              <a:t> ed. , vol. I &amp; II), SME</a:t>
            </a:r>
            <a:endParaRPr lang="en-US" sz="1800" dirty="0"/>
          </a:p>
          <a:p>
            <a:r>
              <a:rPr lang="en-IN" sz="1800" dirty="0" err="1"/>
              <a:t>Pokrovsky</a:t>
            </a:r>
            <a:r>
              <a:rPr lang="en-IN" sz="1800" dirty="0"/>
              <a:t> N M : driving horizontal workings and tunnels</a:t>
            </a:r>
            <a:endParaRPr lang="en-US" sz="1800" dirty="0"/>
          </a:p>
          <a:p>
            <a:pPr lvl="0"/>
            <a:r>
              <a:rPr lang="en-IN" sz="1800" dirty="0" err="1"/>
              <a:t>Megaw</a:t>
            </a:r>
            <a:r>
              <a:rPr lang="en-IN" sz="1800" dirty="0"/>
              <a:t> T M &amp; Bartlett V : tunnels – planning design and construction, vol. I &amp; II.</a:t>
            </a:r>
            <a:endParaRPr lang="en-US" sz="1800" dirty="0"/>
          </a:p>
          <a:p>
            <a:pPr lvl="0"/>
            <a:r>
              <a:rPr lang="en-IN" sz="1800" dirty="0"/>
              <a:t>Whittaker, B N and Frith, R C : tunnelling – design, stability and construction.</a:t>
            </a:r>
            <a:endParaRPr lang="en-US" sz="1800" dirty="0"/>
          </a:p>
          <a:p>
            <a:pPr>
              <a:buNone/>
            </a:pPr>
            <a:r>
              <a:rPr lang="en-IN" sz="1800" dirty="0"/>
              <a:t>JOURNALS</a:t>
            </a:r>
            <a:endParaRPr lang="en-US" sz="1800" dirty="0"/>
          </a:p>
          <a:p>
            <a:pPr lvl="0"/>
            <a:r>
              <a:rPr lang="en-IN" sz="1800" dirty="0"/>
              <a:t>Tunnels and tunnelling, world tunnelling and mine tech</a:t>
            </a:r>
            <a:br>
              <a:rPr lang="en-IN" sz="1800" dirty="0"/>
            </a:br>
            <a:r>
              <a:rPr lang="en-IN" sz="1800" dirty="0"/>
              <a:t>(CMPDIL publication</a:t>
            </a:r>
            <a:r>
              <a:rPr lang="en-IN" sz="1800" dirty="0" smtClean="0"/>
              <a:t>)</a:t>
            </a:r>
            <a:endParaRPr lang="en-US" sz="1800" dirty="0"/>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unnel1.jpg"/>
          <p:cNvPicPr>
            <a:picLocks noChangeAspect="1"/>
          </p:cNvPicPr>
          <p:nvPr/>
        </p:nvPicPr>
        <p:blipFill>
          <a:blip r:embed="rId2"/>
          <a:stretch>
            <a:fillRect/>
          </a:stretch>
        </p:blipFill>
        <p:spPr>
          <a:xfrm>
            <a:off x="2667000" y="2438400"/>
            <a:ext cx="6096000" cy="4335807"/>
          </a:xfrm>
          <a:prstGeom prst="rect">
            <a:avLst/>
          </a:prstGeom>
        </p:spPr>
      </p:pic>
      <p:sp>
        <p:nvSpPr>
          <p:cNvPr id="2" name="Title 1"/>
          <p:cNvSpPr>
            <a:spLocks noGrp="1"/>
          </p:cNvSpPr>
          <p:nvPr>
            <p:ph type="title"/>
          </p:nvPr>
        </p:nvSpPr>
        <p:spPr>
          <a:xfrm>
            <a:off x="457200" y="274638"/>
            <a:ext cx="8229600" cy="639762"/>
          </a:xfrm>
        </p:spPr>
        <p:txBody>
          <a:bodyPr>
            <a:normAutofit/>
          </a:bodyPr>
          <a:lstStyle/>
          <a:p>
            <a:r>
              <a:rPr lang="en-IN" sz="2000" b="1" u="sng" dirty="0" smtClean="0"/>
              <a:t>Some important terms related to mining practices and tunnelling:</a:t>
            </a:r>
            <a:endParaRPr lang="en-SG" sz="2000" dirty="0"/>
          </a:p>
        </p:txBody>
      </p:sp>
      <p:sp>
        <p:nvSpPr>
          <p:cNvPr id="3" name="Content Placeholder 2"/>
          <p:cNvSpPr>
            <a:spLocks noGrp="1"/>
          </p:cNvSpPr>
          <p:nvPr>
            <p:ph idx="1"/>
          </p:nvPr>
        </p:nvSpPr>
        <p:spPr>
          <a:xfrm>
            <a:off x="457200" y="914401"/>
            <a:ext cx="8229600" cy="2285999"/>
          </a:xfrm>
        </p:spPr>
        <p:txBody>
          <a:bodyPr>
            <a:normAutofit fontScale="92500" lnSpcReduction="10000"/>
          </a:bodyPr>
          <a:lstStyle/>
          <a:p>
            <a:r>
              <a:rPr lang="en-IN" sz="1800" b="1" dirty="0" smtClean="0"/>
              <a:t>Gate road</a:t>
            </a:r>
            <a:r>
              <a:rPr lang="en-IN" sz="1800" dirty="0" smtClean="0"/>
              <a:t>:  (</a:t>
            </a:r>
            <a:r>
              <a:rPr lang="en-IN" sz="1800" i="1" dirty="0" smtClean="0"/>
              <a:t>roadway entry, strike gallery, drifts level</a:t>
            </a:r>
            <a:r>
              <a:rPr lang="en-IN" sz="1800" dirty="0" smtClean="0"/>
              <a:t>)</a:t>
            </a:r>
          </a:p>
          <a:p>
            <a:pPr>
              <a:buNone/>
            </a:pPr>
            <a:r>
              <a:rPr lang="en-IN" sz="1800" dirty="0" smtClean="0"/>
              <a:t>	Horizontal underground working without access to daylight driven along the strike on flat, inclined and steep seams and in any direction in horizontal seams.</a:t>
            </a:r>
          </a:p>
          <a:p>
            <a:pPr>
              <a:buNone/>
            </a:pPr>
            <a:r>
              <a:rPr lang="en-IN" sz="1800" b="1" dirty="0" smtClean="0"/>
              <a:t>	Cross cut in the seam:</a:t>
            </a:r>
            <a:endParaRPr lang="en-SG" sz="1800" b="1" dirty="0" smtClean="0"/>
          </a:p>
          <a:p>
            <a:r>
              <a:rPr lang="en-IN" sz="1800" dirty="0" smtClean="0"/>
              <a:t>In thick seam between hang wall &amp; foot wall</a:t>
            </a:r>
            <a:endParaRPr lang="en-SG" sz="1800" dirty="0" smtClean="0"/>
          </a:p>
          <a:p>
            <a:pPr lvl="0"/>
            <a:r>
              <a:rPr lang="en-IN" sz="1800" dirty="0" smtClean="0"/>
              <a:t>Other than strike or dip it is also known as cross cut.</a:t>
            </a:r>
          </a:p>
          <a:p>
            <a:pPr lvl="0">
              <a:buNone/>
            </a:pPr>
            <a:r>
              <a:rPr lang="en-IN" sz="1800" b="1" dirty="0" smtClean="0"/>
              <a:t>	</a:t>
            </a:r>
            <a:r>
              <a:rPr lang="en-SG" sz="1800" dirty="0" smtClean="0"/>
              <a:t/>
            </a:r>
            <a:br>
              <a:rPr lang="en-SG" sz="1800" dirty="0" smtClean="0"/>
            </a:br>
            <a:r>
              <a:rPr lang="en-IN" sz="1800" dirty="0" smtClean="0"/>
              <a:t> </a:t>
            </a:r>
            <a:endParaRPr lang="en-SG" sz="1800" dirty="0" smtClean="0"/>
          </a:p>
          <a:p>
            <a:pPr>
              <a:buNone/>
            </a:pPr>
            <a:endParaRPr lang="en-SG"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0">
              <a:buNone/>
            </a:pPr>
            <a:r>
              <a:rPr lang="en-IN" sz="1800" b="1" dirty="0" smtClean="0"/>
              <a:t>Inclined workings:</a:t>
            </a:r>
            <a:r>
              <a:rPr lang="en-SG" sz="1800" b="1" dirty="0" smtClean="0"/>
              <a:t> </a:t>
            </a:r>
          </a:p>
          <a:p>
            <a:pPr>
              <a:buNone/>
            </a:pPr>
            <a:r>
              <a:rPr lang="en-IN" sz="1800" dirty="0" smtClean="0"/>
              <a:t>Inclined workings include:</a:t>
            </a:r>
          </a:p>
          <a:p>
            <a:pPr lvl="0"/>
            <a:r>
              <a:rPr lang="en-IN" sz="1800" dirty="0" smtClean="0"/>
              <a:t>Inclined small shaft </a:t>
            </a:r>
          </a:p>
          <a:p>
            <a:pPr lvl="0"/>
            <a:r>
              <a:rPr lang="en-IN" sz="1800" dirty="0" smtClean="0"/>
              <a:t>Haulage rise/dip  </a:t>
            </a:r>
          </a:p>
          <a:p>
            <a:pPr lvl="0"/>
            <a:r>
              <a:rPr lang="en-IN" sz="1800" dirty="0" smtClean="0"/>
              <a:t>Inclined  man way/winze and raise</a:t>
            </a:r>
          </a:p>
          <a:p>
            <a:pPr>
              <a:buNone/>
            </a:pPr>
            <a:r>
              <a:rPr lang="en-IN" sz="1800" u="sng" dirty="0" smtClean="0"/>
              <a:t>Development workings:</a:t>
            </a:r>
            <a:endParaRPr lang="en-SG" sz="1800" dirty="0" smtClean="0"/>
          </a:p>
          <a:p>
            <a:pPr lvl="0"/>
            <a:r>
              <a:rPr lang="en-IN" sz="1800" dirty="0" smtClean="0"/>
              <a:t>Driven as a rule in the seam</a:t>
            </a:r>
            <a:endParaRPr lang="en-SG" sz="1800" dirty="0" smtClean="0"/>
          </a:p>
          <a:p>
            <a:r>
              <a:rPr lang="en-IN" sz="1800" dirty="0" smtClean="0"/>
              <a:t>Intended for serving section of the mining area and being maintained during the mining area and being maintained during the period of extraction of a corresponding section (entry, haulage rise, haulage dip, inclined man way, etc.)</a:t>
            </a:r>
          </a:p>
          <a:p>
            <a:pPr>
              <a:buNone/>
            </a:pPr>
            <a:r>
              <a:rPr lang="en-IN" sz="1800" u="sng" dirty="0" smtClean="0"/>
              <a:t>Narrow workings:</a:t>
            </a:r>
          </a:p>
          <a:p>
            <a:pPr lvl="0"/>
            <a:r>
              <a:rPr lang="en-IN" sz="1800" dirty="0" smtClean="0"/>
              <a:t>For splitting the developed sections of the   mining area.</a:t>
            </a:r>
            <a:endParaRPr lang="en-SG" sz="1800" dirty="0" smtClean="0"/>
          </a:p>
          <a:p>
            <a:endParaRPr lang="en-SG" sz="1800" dirty="0" smtClean="0"/>
          </a:p>
          <a:p>
            <a:endParaRPr lang="en-SG"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4415</Words>
  <Application>Microsoft Office PowerPoint</Application>
  <PresentationFormat>On-screen Show (4:3)</PresentationFormat>
  <Paragraphs>980</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Slide 1</vt:lpstr>
      <vt:lpstr>TUNNELLING</vt:lpstr>
      <vt:lpstr>INTRODUCTION</vt:lpstr>
      <vt:lpstr>Role of Geology in tunnelling</vt:lpstr>
      <vt:lpstr>Factors contributing to significant improvements in tunnelling                                         </vt:lpstr>
      <vt:lpstr>Problems associated with tunnelling:</vt:lpstr>
      <vt:lpstr>Some important terms related to mining practices and tunnelling:</vt:lpstr>
      <vt:lpstr>Some important terms related to mining practices and tunnelling:</vt:lpstr>
      <vt:lpstr>Slide 9</vt:lpstr>
      <vt:lpstr>DRIVAGES OF EXTRACTION </vt:lpstr>
      <vt:lpstr>Tunnel service classification</vt:lpstr>
      <vt:lpstr>Main Classifications of tunnels:                  </vt:lpstr>
      <vt:lpstr>METHODS  OF  TUNNELLING    </vt:lpstr>
      <vt:lpstr>Layout/Sequence of Excavation.</vt:lpstr>
      <vt:lpstr>Slide 15</vt:lpstr>
      <vt:lpstr>Slide 16</vt:lpstr>
      <vt:lpstr>Exploration Program: </vt:lpstr>
      <vt:lpstr>Choice Of Tunnel Method:</vt:lpstr>
      <vt:lpstr>Choice Of Tunnel Method:</vt:lpstr>
      <vt:lpstr>Method of tunnelling depends on:</vt:lpstr>
      <vt:lpstr>Large tunnels</vt:lpstr>
      <vt:lpstr> </vt:lpstr>
      <vt:lpstr>Slide 23</vt:lpstr>
      <vt:lpstr>Slide 24</vt:lpstr>
      <vt:lpstr>Slide 25</vt:lpstr>
      <vt:lpstr>Slide 26</vt:lpstr>
      <vt:lpstr>Slide 27</vt:lpstr>
      <vt:lpstr>Slide 28</vt:lpstr>
      <vt:lpstr>Slide 29</vt:lpstr>
      <vt:lpstr>Slide 30</vt:lpstr>
      <vt:lpstr>DEVELOPMENT OF DRILLS</vt:lpstr>
      <vt:lpstr>EQUIPMENTS  FOR VARIOUS PUPOSES IN TUNNELING</vt:lpstr>
      <vt:lpstr>EQUIPMENTS  FOR VARIOUS PUPOSES IN TUNNELING</vt:lpstr>
      <vt:lpstr>Slide 34</vt:lpstr>
      <vt:lpstr>ATLAS COPCO MINING EQUIPMENT </vt:lpstr>
      <vt:lpstr>ATLAS COPCO MINING EQUIPMENT </vt:lpstr>
      <vt:lpstr>MINING EQUIPMENTS </vt:lpstr>
      <vt:lpstr>MINING EQUIPMENTS </vt:lpstr>
      <vt:lpstr>DRILLING</vt:lpstr>
      <vt:lpstr>DRILLING</vt:lpstr>
      <vt:lpstr>Percussive drilling  </vt:lpstr>
      <vt:lpstr>BLASTING</vt:lpstr>
      <vt:lpstr>BLASTING</vt:lpstr>
      <vt:lpstr>Processes after drilling &amp; blasting</vt:lpstr>
      <vt:lpstr>FACTORS AFFECTING TUNNELING </vt:lpstr>
      <vt:lpstr>DRILL BITS</vt:lpstr>
      <vt:lpstr>DRILL BITS</vt:lpstr>
      <vt:lpstr>DRILL BITS</vt:lpstr>
      <vt:lpstr>DRILL BITS</vt:lpstr>
      <vt:lpstr>DRILL BITS</vt:lpstr>
      <vt:lpstr>DRILL BITS</vt:lpstr>
      <vt:lpstr>MACHINE CUTTING</vt:lpstr>
      <vt:lpstr>MACHINE CUTTING</vt:lpstr>
      <vt:lpstr>MECHANICAL EXCAVATION:</vt:lpstr>
      <vt:lpstr>MECHANICAL EXCAVATION:</vt:lpstr>
      <vt:lpstr>ROAD HEADER </vt:lpstr>
      <vt:lpstr>ROAD HEADERS</vt:lpstr>
      <vt:lpstr>Subsystems</vt:lpstr>
      <vt:lpstr>Subsystems</vt:lpstr>
      <vt:lpstr>Support load estimation:</vt:lpstr>
      <vt:lpstr>Support Systems</vt:lpstr>
      <vt:lpstr>Support Systems</vt:lpstr>
      <vt:lpstr>Support Systems</vt:lpstr>
      <vt:lpstr>Support Systems</vt:lpstr>
      <vt:lpstr>ROOF SUPPORT</vt:lpstr>
      <vt:lpstr>Drifting / Tunnelling using road headers</vt:lpstr>
      <vt:lpstr>Equipment available</vt:lpstr>
      <vt:lpstr>Equipment available</vt:lpstr>
      <vt:lpstr>UNDERGROUND TRANSPORT</vt:lpstr>
      <vt:lpstr>Selection criteria for transport system</vt:lpstr>
      <vt:lpstr>INTRODUCTION TO ROPE HAULAGE</vt:lpstr>
      <vt:lpstr>New developments in Haulage systems</vt:lpstr>
      <vt:lpstr>New developments in Haulage systems</vt:lpstr>
      <vt:lpstr>New developments in Haulage systems Special Equipments </vt:lpstr>
      <vt:lpstr>Pros &amp; cons of various methods</vt:lpstr>
      <vt:lpstr>TUNNEL BORING MACHINE (TBMs)</vt:lpstr>
      <vt:lpstr>TUNNEL BORING MACHINE (TBMs)</vt:lpstr>
      <vt:lpstr>TUNNEL BORING MACHINE (TBMs)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Abhinav</dc:creator>
  <cp:lastModifiedBy>rcc</cp:lastModifiedBy>
  <cp:revision>52</cp:revision>
  <dcterms:created xsi:type="dcterms:W3CDTF">2006-08-16T00:00:00Z</dcterms:created>
  <dcterms:modified xsi:type="dcterms:W3CDTF">2018-09-12T09:16:49Z</dcterms:modified>
</cp:coreProperties>
</file>