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2" r:id="rId3"/>
    <p:sldId id="288" r:id="rId4"/>
    <p:sldId id="261" r:id="rId5"/>
    <p:sldId id="260" r:id="rId6"/>
    <p:sldId id="259" r:id="rId7"/>
    <p:sldId id="258" r:id="rId8"/>
    <p:sldId id="264" r:id="rId9"/>
    <p:sldId id="263" r:id="rId10"/>
    <p:sldId id="25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91" r:id="rId22"/>
    <p:sldId id="29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B0E2-5423-479E-A435-B3807C002450}" type="datetimeFigureOut">
              <a:rPr lang="en-US" smtClean="0"/>
              <a:pPr/>
              <a:t>12-Sep-18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531F-C4E8-413B-ADE3-D922E2F690F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92113"/>
            <a:ext cx="885825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62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 dirty="0">
                <a:solidFill>
                  <a:schemeClr val="accent2">
                    <a:lumMod val="50000"/>
                  </a:schemeClr>
                </a:solidFill>
                <a:latin typeface="Monotype Corsiva" pitchFamily="66" charset="0"/>
              </a:rPr>
              <a:t>Freezing Method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Monotype Corsiva" pitchFamily="66" charset="0"/>
              </a:rPr>
              <a:t>:</a:t>
            </a:r>
            <a:endParaRPr lang="en-IN" sz="4800" b="1" dirty="0">
              <a:solidFill>
                <a:schemeClr val="accent2">
                  <a:lumMod val="50000"/>
                </a:schemeClr>
              </a:solidFill>
              <a:latin typeface="Monotype Corsiva" pitchFamily="66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US" u="sng" dirty="0" smtClean="0">
                <a:solidFill>
                  <a:schemeClr val="tx2"/>
                </a:solidFill>
                <a:latin typeface="Tahoma" pitchFamily="34" charset="0"/>
              </a:rPr>
              <a:t>SUITABLE DESIGN PROCEDURE REQUIRES SOLN OF FOLLOWING PROBLEMS:</a:t>
            </a:r>
            <a:endParaRPr lang="en-IN" u="sng" dirty="0">
              <a:solidFill>
                <a:schemeClr val="tx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Calculation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the wall thickness of the frozen rock cylinder.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Diameter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the freezing circle, no., depth &amp; spacing control holes.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Drilling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system for freezing holes, specification of the equipment, freezing pipes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diameter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and freezing time.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Design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temporary shaft head with a freezing basement.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Planning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the freezing procedure in active &amp; passive periods.</a:t>
            </a: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-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freezing temperature, heat balance, ‘h’ of freezing installation, time.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System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and time of Thawing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.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Freezing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tech planning, shaft sinking and lining.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Normally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5 to 5.5 metres.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In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the above formula, we have: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	P: MP</a:t>
            </a:r>
            <a:r>
              <a:rPr lang="en-US" baseline="-25000" dirty="0">
                <a:solidFill>
                  <a:schemeClr val="accent2"/>
                </a:solidFill>
                <a:latin typeface="Tahoma" pitchFamily="34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(external pressure)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	r: Shaft Radius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	K</a:t>
            </a:r>
            <a:r>
              <a:rPr lang="en-US" baseline="-25000" dirty="0">
                <a:solidFill>
                  <a:schemeClr val="accent2"/>
                </a:solidFill>
                <a:latin typeface="Tahoma" pitchFamily="34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: Allowable Stress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6" name="Picture 5" descr="C:\Users\SUPREME MUKHERJEE\Desktop\Untitled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857628"/>
            <a:ext cx="6215106" cy="11430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UPREME MUKHERJEE\Desktop\Untitled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342010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SUPREME MUKHERJEE\Desktop\Untitled6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500174"/>
            <a:ext cx="4643470" cy="36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06" y="0"/>
            <a:ext cx="4857784" cy="6429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spc="170" dirty="0" smtClean="0">
                <a:solidFill>
                  <a:schemeClr val="accent2"/>
                </a:solidFill>
                <a:latin typeface="Tahoma" pitchFamily="34" charset="0"/>
              </a:rPr>
              <a:t>Freezing Holes</a:t>
            </a:r>
            <a:endParaRPr lang="en-IN" b="1" u="sng" spc="170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3" name="Picture 2" descr="C:\Users\SUPREME MUKHERJEE\Desktop\Untitled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71480"/>
            <a:ext cx="437388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SUPREME MUKHERJEE\Desktop\Untitled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209" y="2714620"/>
            <a:ext cx="308800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4876" y="2357430"/>
            <a:ext cx="4429124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Thickness of frozen cylinder: 5 to 5.5 m.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6314" y="3214686"/>
            <a:ext cx="42148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(Where, H: Depth up to shaft bottom.)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9156" y="3857652"/>
            <a:ext cx="4857752" cy="27146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</a:t>
            </a:r>
            <a:r>
              <a:rPr lang="en-IN" baseline="-25000" dirty="0" smtClean="0">
                <a:solidFill>
                  <a:schemeClr val="accent2"/>
                </a:solidFill>
                <a:latin typeface="Tahoma" pitchFamily="34" charset="0"/>
              </a:rPr>
              <a:t>m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is larger by 2 m to the shaft.  (80m)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</a:t>
            </a:r>
            <a:r>
              <a:rPr lang="en-IN" baseline="-25000" dirty="0" smtClean="0">
                <a:solidFill>
                  <a:schemeClr val="accent2"/>
                </a:solidFill>
                <a:latin typeface="Tahoma" pitchFamily="34" charset="0"/>
              </a:rPr>
              <a:t>m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is larger by 2.5 m to the shaft.  (150m)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</a:t>
            </a:r>
            <a:r>
              <a:rPr lang="en-IN" baseline="-25000" dirty="0" smtClean="0">
                <a:solidFill>
                  <a:schemeClr val="accent2"/>
                </a:solidFill>
                <a:latin typeface="Tahoma" pitchFamily="34" charset="0"/>
              </a:rPr>
              <a:t>m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is larger by 3 m to the shaft.  (&gt;150m)</a:t>
            </a: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0"/>
            <a:ext cx="8929718" cy="250030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Distance between freezing holes – 0.9 to 1.1m.  More 1.25 for deep.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The chord of overlapping circles should be equal to the calculated thickness of frozen wall.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Depth of holes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  <a:sym typeface="Wingdings"/>
              </a:rPr>
              <a:t>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5m below water bearing strata (55m).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Verticality of holes is the biggest problem.(Additional holes may be required)</a:t>
            </a:r>
          </a:p>
          <a:p>
            <a:pPr lvl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2 to 3 rigs / mud fluid drilling medium /</a:t>
            </a: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58" y="2285992"/>
            <a:ext cx="8429684" cy="42862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Freezing hole equipment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There are two columns of tubing –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Outside: 102 to 152m.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Inside : 32 to 51mm (steel) or (polyethylene)*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* Polyethylene has an advantage over steel because: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It has a lower weight.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It is cheaper.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It is easier to install.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It has a lower thermal conductivity.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Specific gravity is same as the brine.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We hence prefer polyethylene more over steel for the tubing purpose.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70" y="142852"/>
            <a:ext cx="8929686" cy="42148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Process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Freezing brine flows at high velocity down the inner pipe. It rises more slowly in the annulus absorbing heat from the surrounding rocks.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The type of flow is different depending on the region of flow. There are basically two flow regions:</a:t>
            </a:r>
          </a:p>
          <a:p>
            <a:pPr marL="342900" lvl="0" indent="-34290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1. Moderate depths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  <a:sym typeface="Wingdings"/>
              </a:rPr>
              <a:t>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Laminar flow.</a:t>
            </a:r>
          </a:p>
          <a:p>
            <a:pPr marL="342900" lvl="0" indent="-34290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2. Deeper regions/clay/organic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  <a:sym typeface="Wingdings"/>
              </a:rPr>
              <a:t>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Turbulent flow.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It needs 2 to 8 months time for freezing. The freezing in the moderate depths take place at round two months while those in the deeper regions take longer time up to 8 months.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Holes of larger diameter are needed for greater depths.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Complete tightness of joints among individual segments of pipes is necessary.</a:t>
            </a: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00100" y="4497402"/>
            <a:ext cx="7143800" cy="186055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*Gases used and the temperature at which they are used to serve the purpose: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1"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. Ammonia (NH</a:t>
            </a:r>
            <a:r>
              <a:rPr kumimoji="0" lang="en-IN" b="0" i="0" u="none" strike="noStrike" cap="none" normalizeH="0" baseline="-25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3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):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(-)20</a:t>
            </a:r>
            <a:r>
              <a:rPr kumimoji="0" lang="en-IN" b="0" i="0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o 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C – For one stage compression.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·"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(-)40</a:t>
            </a:r>
            <a:r>
              <a:rPr kumimoji="0" lang="en-IN" b="0" i="0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C – For double stage compression.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2"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. Carbon Dioxide (CO</a:t>
            </a:r>
            <a:r>
              <a:rPr kumimoji="0" lang="en-IN" b="0" i="0" u="none" strike="noStrike" cap="none" normalizeH="0" baseline="-25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2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): Used at (-)50</a:t>
            </a:r>
            <a:r>
              <a:rPr kumimoji="0" lang="en-IN" b="0" i="0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C.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0"/>
            <a:ext cx="8572560" cy="66437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Periods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IN" i="1" dirty="0" smtClean="0">
                <a:solidFill>
                  <a:schemeClr val="accent2"/>
                </a:solidFill>
                <a:latin typeface="Tahoma" pitchFamily="34" charset="0"/>
              </a:rPr>
              <a:t>Active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: - 3 units min. full capacity till the desired frozen cylinder forms.</a:t>
            </a:r>
          </a:p>
          <a:p>
            <a:pPr lvl="0">
              <a:buFont typeface="Courier New" pitchFamily="49" charset="0"/>
              <a:buChar char="o"/>
            </a:pPr>
            <a:r>
              <a:rPr lang="en-IN" i="1" dirty="0" smtClean="0">
                <a:solidFill>
                  <a:schemeClr val="accent2"/>
                </a:solidFill>
                <a:latin typeface="Tahoma" pitchFamily="34" charset="0"/>
              </a:rPr>
              <a:t>Passive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: - Maintaining frozen rock mass at desired temperature during sinking &amp; lining. 1/2 to 1/3 times the capacity is sufficient.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Heat Losses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Heat from outside the frozen material.</a:t>
            </a:r>
          </a:p>
          <a:p>
            <a:pPr lvl="0">
              <a:buFont typeface="Wingdings" pitchFamily="2" charset="2"/>
              <a:buChar char="ü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Losses in freezing installation due to imperfect insulation.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Frost Penetration Velocity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 -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The penetration occurs at the rate of: (i) 25mm per day in sand.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       (ii) 10-15mm per day in clay.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On a larger scale, the penetration rate is: (i) 2-4 months per 250 metres of depth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            (ii) 9-10 months per 500 metres of depth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                                      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876"/>
            <a:ext cx="9001156" cy="5000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spc="260" dirty="0" smtClean="0">
                <a:solidFill>
                  <a:schemeClr val="accent2">
                    <a:lumMod val="50000"/>
                  </a:schemeClr>
                </a:solidFill>
                <a:latin typeface="Monotype Corsiva" pitchFamily="66" charset="0"/>
              </a:rPr>
              <a:t>EQUIPMENT FOR SHAFT SINKING</a:t>
            </a:r>
            <a:endParaRPr lang="en-IN" sz="4000" b="1" u="sng" spc="260" dirty="0">
              <a:solidFill>
                <a:schemeClr val="accent2">
                  <a:lumMod val="5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71480"/>
            <a:ext cx="9144000" cy="62865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AutoNum type="alphaUcParenBoth"/>
            </a:pPr>
            <a:r>
              <a:rPr lang="en-US" i="1" u="sng" dirty="0" smtClean="0">
                <a:solidFill>
                  <a:schemeClr val="accent2"/>
                </a:solidFill>
                <a:latin typeface="Tahoma" pitchFamily="34" charset="0"/>
              </a:rPr>
              <a:t>Site preparation </a:t>
            </a:r>
          </a:p>
          <a:p>
            <a:pPr marL="342900" lvl="0" indent="-342900"/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above HFL(100 years record)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Construction of roads and material storage areas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Grading of the terrain(while sinking also this can be done)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Water supply(drinking, industrial use and fire extinguishing)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80 - 120m</a:t>
            </a:r>
            <a:r>
              <a:rPr lang="en-US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/ day	        40 - 60m</a:t>
            </a:r>
            <a:r>
              <a:rPr lang="en-US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/ day	     80-100m</a:t>
            </a:r>
            <a:r>
              <a:rPr lang="en-US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/ day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plant water 		tap water                      fire tank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( adequate ditch for storm water 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4.   Electrical power supply(2 stages)</a:t>
            </a: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Preparatory - 260 KVA transformers	 - Diesel generator stand bye                 </a:t>
            </a: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Sinking - 1200 KVA, 500 V	- Diesel generator stand bye</a:t>
            </a: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5. REQUIREMENTS:-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Storage space for material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Ramp for unloading heavy machinery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Telephone lines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Temperature buildings and head gear foundation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Installation of sinking equipment</a:t>
            </a:r>
          </a:p>
          <a:p>
            <a:pPr lvl="0">
              <a:buFont typeface="Wingdings" pitchFamily="2" charset="2"/>
              <a:buChar char="§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Surveying of shaft elevation, centering</a:t>
            </a: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(B) </a:t>
            </a:r>
            <a:r>
              <a:rPr lang="en-US" i="1" u="sng" dirty="0" smtClean="0">
                <a:solidFill>
                  <a:schemeClr val="accent2"/>
                </a:solidFill>
                <a:latin typeface="Tahoma" pitchFamily="34" charset="0"/>
              </a:rPr>
              <a:t>Temporary Buildings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Office, first aid room, heating and cooling units, ware house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Lamp house(in accordance with MSHA standards)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Mechanical and blacksmith shop(for minor repair work)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Compressor sheds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Transformer station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Shed for concreting, mucking and other equipment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Shed for cement storage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Winch building for shaft stage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Fan housing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Flammable supplies ware house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Hoist Buildings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Storage for explosives(Magazine)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Accommodation for sinking crew.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0"/>
            <a:ext cx="7072362" cy="4286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accent2"/>
                </a:solidFill>
                <a:latin typeface="Tahoma" pitchFamily="34" charset="0"/>
              </a:rPr>
              <a:t> 1) </a:t>
            </a:r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SHAFT COLLAR CONSTRUCTION(8-12m)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5829320" y="42860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7429520" y="428604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>
            <a:off x="5829320" y="771504"/>
            <a:ext cx="571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 flipV="1">
            <a:off x="6400820" y="771504"/>
            <a:ext cx="0" cy="228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54" name="AutoShape 6"/>
          <p:cNvCxnSpPr>
            <a:cxnSpLocks noChangeShapeType="1"/>
          </p:cNvCxnSpPr>
          <p:nvPr/>
        </p:nvCxnSpPr>
        <p:spPr bwMode="auto">
          <a:xfrm flipH="1">
            <a:off x="6800870" y="771504"/>
            <a:ext cx="628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>
            <a:off x="6800870" y="771504"/>
            <a:ext cx="0" cy="228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pic>
        <p:nvPicPr>
          <p:cNvPr id="12" name="Picture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2872740" cy="27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928794" y="3143248"/>
            <a:ext cx="5000660" cy="13573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Air Channel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Channel for water pipes, air pipes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Ladder Compartment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Basement for pushers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0100" y="4714884"/>
            <a:ext cx="5857916" cy="19288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 startAt="2"/>
            </a:pPr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D &amp; B  in Shafts  </a:t>
            </a:r>
            <a:r>
              <a:rPr lang="en-US" b="1" i="1" dirty="0" smtClean="0">
                <a:solidFill>
                  <a:schemeClr val="accent2"/>
                </a:solidFill>
                <a:latin typeface="Tahoma" pitchFamily="34" charset="0"/>
              </a:rPr>
              <a:t>:  supposed to ensure-</a:t>
            </a:r>
          </a:p>
          <a:p>
            <a:pPr marL="342900" indent="-342900">
              <a:buAutoNum type="alphaLcParenBoth"/>
            </a:pPr>
            <a:r>
              <a:rPr lang="en-US" i="1" dirty="0" smtClean="0">
                <a:solidFill>
                  <a:schemeClr val="accent2"/>
                </a:solidFill>
                <a:latin typeface="Tahoma" pitchFamily="34" charset="0"/>
              </a:rPr>
              <a:t>Correct  size and shape of planned excavation</a:t>
            </a:r>
          </a:p>
          <a:p>
            <a:pPr marL="342900" indent="-342900">
              <a:buAutoNum type="alphaLcParenBoth"/>
            </a:pPr>
            <a:r>
              <a:rPr lang="en-US" i="1" dirty="0" smtClean="0">
                <a:solidFill>
                  <a:schemeClr val="accent2"/>
                </a:solidFill>
                <a:latin typeface="Tahoma" pitchFamily="34" charset="0"/>
              </a:rPr>
              <a:t> Even shape of the surface</a:t>
            </a:r>
          </a:p>
          <a:p>
            <a:pPr marL="342900" indent="-342900">
              <a:buAutoNum type="alphaLcParenBoth"/>
            </a:pPr>
            <a:r>
              <a:rPr lang="en-US" i="1" dirty="0" smtClean="0">
                <a:solidFill>
                  <a:schemeClr val="accent2"/>
                </a:solidFill>
                <a:latin typeface="Tahoma" pitchFamily="34" charset="0"/>
              </a:rPr>
              <a:t>Uniform size of broken rock</a:t>
            </a:r>
          </a:p>
          <a:p>
            <a:pPr marL="342900" indent="-342900">
              <a:buAutoNum type="alphaLcParenBoth"/>
            </a:pPr>
            <a:r>
              <a:rPr lang="en-US" i="1" dirty="0" smtClean="0">
                <a:solidFill>
                  <a:schemeClr val="accent2"/>
                </a:solidFill>
                <a:latin typeface="Tahoma" pitchFamily="34" charset="0"/>
              </a:rPr>
              <a:t> Safe and economical operation</a:t>
            </a:r>
          </a:p>
          <a:p>
            <a:pPr marL="342900" indent="-342900">
              <a:buAutoNum type="arabicParenR" startAt="2"/>
            </a:pPr>
            <a:endParaRPr lang="en-US" b="1" i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342900" indent="-342900">
              <a:buAutoNum type="arabicParenR" startAt="3"/>
            </a:pPr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Mucking Shaft :-</a:t>
            </a:r>
            <a:r>
              <a:rPr lang="en-US" b="1" i="1" dirty="0" smtClean="0">
                <a:solidFill>
                  <a:schemeClr val="accent2"/>
                </a:solidFill>
                <a:latin typeface="Tahoma" pitchFamily="34" charset="0"/>
              </a:rPr>
              <a:t>        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50- 60% of cycle time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Mucking  ‘η’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Depth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38"/>
            <a:ext cx="9144000" cy="3714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Muckers</a:t>
            </a: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Several type of </a:t>
            </a:r>
            <a:r>
              <a:rPr lang="en-IN" dirty="0" err="1" smtClean="0">
                <a:solidFill>
                  <a:schemeClr val="accent2"/>
                </a:solidFill>
                <a:latin typeface="Tahoma" pitchFamily="34" charset="0"/>
              </a:rPr>
              <a:t>muckers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are in use depending on-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Shaft shape, size, depth and location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1. Scrapers-    rectangular shafts</a:t>
            </a: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large dia shafts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U/G bunkers)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2. Overshot loaders on caterpillars             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3. Cryderman Muckers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4. Cactus Grab (light)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5. Cactus Grab (heavy) Central Pivot (1.3cu)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Hanging from platform/hand guided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Attached to shaft wall(3)type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Large cap muckers for deep min/larger dia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- electric, pneumatic or hydraulic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3286124"/>
            <a:ext cx="6929486" cy="39290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Capacity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:- 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P</a:t>
            </a:r>
            <a:r>
              <a:rPr lang="en-US" baseline="-25000" dirty="0" smtClean="0">
                <a:solidFill>
                  <a:schemeClr val="accent2"/>
                </a:solidFill>
                <a:latin typeface="Tahoma" pitchFamily="34" charset="0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= 3600 k V</a:t>
            </a:r>
            <a:r>
              <a:rPr lang="en-US" baseline="-25000" dirty="0" smtClean="0">
                <a:solidFill>
                  <a:schemeClr val="accent2"/>
                </a:solidFill>
                <a:latin typeface="Tahoma" pitchFamily="34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/  t  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where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P</a:t>
            </a:r>
            <a:r>
              <a:rPr lang="en-US" baseline="-25000" dirty="0" smtClean="0">
                <a:solidFill>
                  <a:schemeClr val="accent2"/>
                </a:solidFill>
                <a:latin typeface="Tahoma" pitchFamily="34" charset="0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= Thermal Capacity in cubic meter per hour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k   = Fill factor (0.8 to 0.9-sandstone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1.1 to 1.2-shale)                   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V</a:t>
            </a:r>
            <a:r>
              <a:rPr lang="en-US" baseline="-25000" dirty="0" smtClean="0">
                <a:solidFill>
                  <a:schemeClr val="accent2"/>
                </a:solidFill>
                <a:latin typeface="Tahoma" pitchFamily="34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= Bucket Capacity in cubic meter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t    = mucking time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5214950"/>
            <a:ext cx="2357454" cy="18573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Lowering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Templing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Cleaning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714356"/>
            <a:ext cx="7786742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 PRESENTATION ON</a:t>
            </a:r>
            <a:endParaRPr lang="en-IN" sz="4400" dirty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2428868"/>
            <a:ext cx="8429684" cy="20717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GROUTING SYSTEMS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FREEZING METHODS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SHAFT DRILLING AND BORING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SHAFT SINKING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DEWATERING OF SHAFTS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REQUIRED WHEN THERE IS:</a:t>
            </a:r>
          </a:p>
          <a:p>
            <a:pPr lvl="0"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Intersection of water courses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              1. Changing water inflow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              2. Changing pump head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              3. Changing rock and mud contained water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              4. Periodic changes in positioning of devices</a:t>
            </a:r>
          </a:p>
          <a:p>
            <a:pPr>
              <a:buNone/>
            </a:pPr>
            <a:endParaRPr lang="en-US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WATER INFLOW into the shaft can be reduced by: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 Pumping</a:t>
            </a:r>
            <a:endParaRPr lang="en-IN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900" dirty="0" smtClean="0">
                <a:solidFill>
                  <a:schemeClr val="accent2"/>
                </a:solidFill>
                <a:latin typeface="Tahoma" pitchFamily="34" charset="0"/>
              </a:rPr>
              <a:t>Initial drainage / sealing / tapping</a:t>
            </a:r>
          </a:p>
          <a:p>
            <a:pPr lvl="0">
              <a:buNone/>
            </a:pPr>
            <a:endParaRPr lang="en-US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None/>
            </a:pPr>
            <a:endParaRPr lang="en-US" sz="1900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FOR PUMPING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KIBBLES: Capacity:3cum/min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              Depth- </a:t>
            </a:r>
            <a:r>
              <a:rPr lang="en-US" sz="1900" dirty="0" err="1" smtClean="0">
                <a:latin typeface="Tahoma" pitchFamily="34" charset="0"/>
                <a:cs typeface="Tahoma" pitchFamily="34" charset="0"/>
              </a:rPr>
              <a:t>upto</a:t>
            </a:r>
            <a:r>
              <a:rPr lang="en-US" sz="1900" dirty="0" smtClean="0">
                <a:latin typeface="Tahoma" pitchFamily="34" charset="0"/>
                <a:cs typeface="Tahoma" pitchFamily="34" charset="0"/>
              </a:rPr>
              <a:t> 150 m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Two types of kibbles- normal kibbles and special kibbles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Face pumps: based on compressed air principle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Centrifugal pumps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Reciprocating pumps- higher pumping head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                              -but they make a lot of noise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Multistage pumps: stationary pumps in convention with face pumps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                           uses stage pumping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Hanging pumps:-used to control large inflows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                       - pumping head of 200-400m</a:t>
            </a:r>
          </a:p>
          <a:p>
            <a:pPr>
              <a:buNone/>
            </a:pPr>
            <a:endParaRPr lang="en-US" sz="19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FOR PUMPING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Intermediate pump: especially for deep shafts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Airlifts:-powered by compressed air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          -most popular for small depths</a:t>
            </a:r>
          </a:p>
          <a:p>
            <a:pPr>
              <a:buNone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  Two main system for these pumps are: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parallel:- where the air pipe runs beside the water pipe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900" dirty="0" smtClean="0">
                <a:latin typeface="Tahoma" pitchFamily="34" charset="0"/>
                <a:cs typeface="Tahoma" pitchFamily="34" charset="0"/>
              </a:rPr>
              <a:t>  concentric:-where the air pipe is inside the water pipe</a:t>
            </a:r>
          </a:p>
          <a:p>
            <a:pPr marL="514350" indent="-514350">
              <a:buNone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900" dirty="0" smtClean="0">
              <a:latin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9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C:\Users\SUPREME MUKHERJEE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000504"/>
            <a:ext cx="3562350" cy="182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86050" y="4429132"/>
            <a:ext cx="4000528" cy="32147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u="sng" dirty="0" smtClean="0">
                <a:solidFill>
                  <a:schemeClr val="accent2"/>
                </a:solidFill>
                <a:latin typeface="Tahoma" pitchFamily="34" charset="0"/>
              </a:rPr>
              <a:t> t. Pumps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Deep/ Stages/overflow chamber 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3 combinaton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>
                <a:solidFill>
                  <a:schemeClr val="accent2"/>
                </a:solidFill>
                <a:latin typeface="Tahoma" pitchFamily="34" charset="0"/>
              </a:rPr>
              <a:t>Equipment</a:t>
            </a:r>
            <a:r>
              <a:rPr lang="en-US" sz="1600" b="1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</a:t>
            </a:r>
            <a:r>
              <a:rPr lang="en-US" sz="1600" b="1" u="sng" dirty="0" smtClean="0">
                <a:solidFill>
                  <a:schemeClr val="accent2"/>
                </a:solidFill>
                <a:latin typeface="Tahoma" pitchFamily="34" charset="0"/>
              </a:rPr>
              <a:t>Nos.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Winders -400Kw-6600v                     1                        Main One Mineral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BB-3000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BB-2200-130kw-500v                       1                        Auxiliary One Man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Winder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Fans -6kw/500m</a:t>
            </a:r>
            <a:r>
              <a:rPr lang="en-US" sz="1600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                       2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Air Compressors-                             2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Winches                                       Sufficient No.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Housing/Pumps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Shaft Fittings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(1)Burtons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(2)Ventilator Tubes (700mmø)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(3)Pipe Line for Concrete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(4)Compressed Air Tanks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(5)Steel Shutters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(6)Brackets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(7)Ropes for Winders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(8)Winches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(9)Hoisting Buckets (1.25m</a:t>
            </a:r>
            <a:r>
              <a:rPr lang="en-US" sz="1600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/2 m</a:t>
            </a:r>
            <a:r>
              <a:rPr lang="en-US" sz="1600" baseline="30000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)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(10)Grab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(11)Grab Loaders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(12)Drilling Machines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     (13)Lighting Arrangement.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Pumping Accessories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Scaffolding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Shotcreting Equipment (mixer/nozzle/pipeline)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Exploder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38"/>
            <a:ext cx="9144000" cy="10715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Purpose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1) Production             2) Service               3) Ventilation               4) Exploration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5) Escape                  6) Combination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28694"/>
            <a:ext cx="9144000" cy="57864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Brakes: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Holding of hoist drum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Electrical (mechanical breaking system )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(Normal/emergency operation)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Electric breaking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Regenerative energy returned to system / induction generator developer            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Breaking torque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3.  Counter torque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4.  Dynamic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Mechanical breaking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1.  To slow down the drum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2.  Holds the drum at rest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Jaw /parallel motion /disk brakes –friction hoists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Drum /friction hoists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Calliper brakes </a:t>
            </a:r>
            <a:endParaRPr lang="en-IN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1.  Speed /force of breaks 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2.  Controlled by oil flow</a:t>
            </a:r>
            <a:endParaRPr lang="en-IN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3081" name="Picture 9" descr="C:\Users\SUPREME MUKHERJEE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077" y="876297"/>
            <a:ext cx="3838575" cy="2124075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76" y="71414"/>
            <a:ext cx="4143372" cy="31432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 Drum hoist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1. Over wind /rope breakage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2. Safety dog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Friction hoist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Over wind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: Arrestor Gear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051" name="Picture 3" descr="C:\Users\SUPREME MUKHERJEE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857496"/>
            <a:ext cx="3357586" cy="3786214"/>
          </a:xfrm>
          <a:prstGeom prst="rect">
            <a:avLst/>
          </a:prstGeom>
          <a:noFill/>
        </p:spPr>
      </p:pic>
      <p:pic>
        <p:nvPicPr>
          <p:cNvPr id="2052" name="Picture 4" descr="C:\Users\SUPREME MUKHERJEE\Desktop\Untit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90860"/>
            <a:ext cx="3343275" cy="37528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PREME MUKHERJEE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-24"/>
            <a:ext cx="2617185" cy="2786082"/>
          </a:xfrm>
          <a:prstGeom prst="rect">
            <a:avLst/>
          </a:prstGeom>
          <a:noFill/>
        </p:spPr>
      </p:pic>
      <p:pic>
        <p:nvPicPr>
          <p:cNvPr id="4099" name="Picture 3" descr="C:\Users\SUPREME MUKHERJEE\Desktop\Untit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121" y="-23"/>
            <a:ext cx="2590837" cy="277004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7158" y="2857496"/>
            <a:ext cx="8501122" cy="40719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Ventilation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Ducting is hung in the shaft by two steel ropes connected periodically to collars round the pipe.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i="1" u="sng" dirty="0" smtClean="0">
                <a:solidFill>
                  <a:schemeClr val="accent2"/>
                </a:solidFill>
                <a:latin typeface="Tahoma" pitchFamily="34" charset="0"/>
              </a:rPr>
              <a:t>Lights</a:t>
            </a:r>
          </a:p>
          <a:p>
            <a:endParaRPr lang="en-IN" b="1" i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-safety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-output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-flood light charters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-suspended stage and tensor frame special reflector and  sealed cover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-hang on ropes(special cable)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-100W lamps and even 40-50m of water.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477" y="642918"/>
            <a:ext cx="5098415" cy="53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90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SHAFT  DRILLING  AND  BORING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Boring of shafts/large diameter holes/ foundation of off-shore drilling.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Shaft sinking is slow, tedious, hazardous and uncomfortable.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Drilling is possible up to depths 1000m.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Diameter - 10m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Weak and moderate - Strength rock (300MPC)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Cope with difficult hydro geological conditions.</a:t>
            </a: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b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STEPS IN DESIGNING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Geotechnical and hydro geological parameters.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Planned shaft diameter, depth, adequate cutters for the type of rock, stages of reams and properties of drilling fluid.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Design of shaft head.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Living placement methodology/sealing.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Sealing of water.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Organization of the drilling site, location of ponds, storage of living components.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b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DRILLING FLUID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Water and natural clay / SG - 1.15 to 1.25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90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DRILLING EQUIPMENT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Drilling equipment consists of Heavy drill rigs having sufficient capacity to provide the required torque and the hoisting capacity.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Ex: -   CSD 300 (Hughes Micon)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6 Hydraulic motors, 70 </a:t>
            </a:r>
            <a:r>
              <a:rPr lang="en-US" dirty="0" err="1" smtClean="0">
                <a:solidFill>
                  <a:schemeClr val="accent2"/>
                </a:solidFill>
                <a:latin typeface="Tahoma" pitchFamily="34" charset="0"/>
              </a:rPr>
              <a:t>KNm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Torque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Shaft Alignment is 1 in 1000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CUTTERS 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Milled steel tooth cutters - Soft rock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Tungsten carbide cutters - harder rock (abrasive)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Disk cutters - not needed for (blind hole drilling)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LINING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200mm/ Shot Crete / Bolts / Wire mesh/ concrete/prepared and placed.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1428728" y="214290"/>
            <a:ext cx="5929354" cy="714380"/>
          </a:xfrm>
          <a:prstGeom prst="round1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spc="120" dirty="0">
                <a:solidFill>
                  <a:schemeClr val="accent2">
                    <a:lumMod val="50000"/>
                  </a:schemeClr>
                </a:solidFill>
                <a:latin typeface="Monotype Corsiva" pitchFamily="66" charset="0"/>
              </a:rPr>
              <a:t>Grouting Systems</a:t>
            </a:r>
            <a:endParaRPr lang="en-IN" sz="5400" spc="120" dirty="0">
              <a:solidFill>
                <a:schemeClr val="accent2">
                  <a:lumMod val="5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57158" y="642918"/>
            <a:ext cx="8429684" cy="257176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Applicability –1.Water bearing, competent but fractured rocks.  </a:t>
            </a:r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Sealed Zone is formed to arrest water reflow.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         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2.Voids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also can be filled behind lining for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improving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lining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	`       tightness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. 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4" name="Picture 3" descr="pic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58" y="3231955"/>
            <a:ext cx="2500330" cy="2214578"/>
          </a:xfrm>
          <a:prstGeom prst="rect">
            <a:avLst/>
          </a:prstGeom>
        </p:spPr>
      </p:pic>
      <p:pic>
        <p:nvPicPr>
          <p:cNvPr id="5" name="Picture 4" descr="pic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6116" y="3231955"/>
            <a:ext cx="2514685" cy="2268747"/>
          </a:xfrm>
          <a:prstGeom prst="rect">
            <a:avLst/>
          </a:prstGeom>
        </p:spPr>
      </p:pic>
      <p:pic>
        <p:nvPicPr>
          <p:cNvPr id="6" name="Picture 5" descr="pic3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215074" y="3231955"/>
            <a:ext cx="2579111" cy="220836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SHAFT BORING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New / least matured (1960’s)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SBM’s (vertical TBM’s)(personnel travel log inboard)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Picking up the cutting is the major problem.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Wirth m/c - successful with pilot hole for free much removal to a lower face.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Blind shafts were driven with limited success only.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SBM’s (2cutter motors of 261 KW / disc cutters)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Carboniferous rock is the most suited one.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Grouting of water bearing strata is mandatory before shaft boring.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SHAFT RAISING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Raise boring m/c’s in place of conventional methods are common today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Raise climbers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Lower level is developed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When sinking is not possible due to lack of space or lack of room for production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Only on competent rocks 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Without water inflow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001156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ADVANTAGES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Influence on mine performance is minimum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Loading of muck into buckets is avoided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Blasting efficiency is greater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No water pumping is required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DISADVANTAGES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Height of rising limited (100 to 120m)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Ladder climbing inconvenient for men and material transport.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Potential hazard of pieces of rock falling from face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Potential threat of much jamming on chute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Surveying is difficult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Time and cost for preparing the opening for raising purpose.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EQUIPMENT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Chute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Hoist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Ladder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Brattice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Heavy load bearing wooden platform with steel girders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F.O.S - 6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Face to platform 1.5m-3.0m, 5m(at a go) (in strong rocks)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Ventilation through a (200 - 300m) diameter hole drilled above.</a:t>
            </a:r>
          </a:p>
          <a:p>
            <a:pPr lvl="0"/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ALTERNATIVES (3)</a:t>
            </a:r>
          </a:p>
          <a:p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Raising the diameter up to 4m(Temperature/permanent)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Permanent lining is done at every short interval.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Diameter &gt; 4m.  Pilot hole is then widened.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MECHANICAL RAISE  CLIMBERS:</a:t>
            </a:r>
          </a:p>
          <a:p>
            <a:endParaRPr lang="en-IN" b="1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For hard rock (Alimah- Swedish)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Runs on a guide rail (Pin rock) (through rock bolts)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ADVANTAGES:</a:t>
            </a:r>
            <a:endParaRPr lang="en-IN" b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pPr lvl="0">
              <a:buFont typeface="Wingdings" pitchFamily="2" charset="2"/>
              <a:buChar char="ü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Permits the driving of very long raises, vertical or inclined, straight or curved.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When travelling to the head of the raise, personnel are well protected in a cage under the platform.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Miners work on a platform whose height/angles can be adjusted.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Risks of gases are reduced(through ventilation)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All the material can be transported easily.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Timbering avoided / rock bolting and mesh may be used.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Usable up to 8m</a:t>
            </a:r>
            <a:r>
              <a:rPr lang="en-US" baseline="30000" dirty="0" smtClean="0">
                <a:solidFill>
                  <a:schemeClr val="accent2"/>
                </a:solidFill>
                <a:latin typeface="Tahoma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area.</a:t>
            </a:r>
          </a:p>
          <a:p>
            <a:pPr lvl="0"/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DISADVANTAGES:</a:t>
            </a:r>
          </a:p>
          <a:p>
            <a:endParaRPr lang="en-IN" b="1" i="1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Cost for short stretches not justified.</a:t>
            </a:r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3042" y="1285860"/>
            <a:ext cx="5715040" cy="22145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normalizeH="1" dirty="0" smtClean="0">
                <a:solidFill>
                  <a:schemeClr val="accent2"/>
                </a:solidFill>
                <a:latin typeface="Monotype Corsiva" pitchFamily="66" charset="0"/>
              </a:rPr>
              <a:t>THANK YOU</a:t>
            </a:r>
            <a:endParaRPr lang="en-IN" sz="3600" b="1" normalizeH="1" dirty="0">
              <a:solidFill>
                <a:schemeClr val="accent2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71414"/>
            <a:ext cx="8501122" cy="3429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u="sng" dirty="0">
                <a:solidFill>
                  <a:schemeClr val="accent2"/>
                </a:solidFill>
                <a:latin typeface="Tahoma" pitchFamily="34" charset="0"/>
              </a:rPr>
              <a:t>From surface </a:t>
            </a:r>
            <a:endParaRPr lang="en-US" i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      </a:t>
            </a:r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Hole specifications</a:t>
            </a:r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.</a:t>
            </a:r>
          </a:p>
          <a:p>
            <a:endParaRPr lang="en-IN" b="1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u="sng" dirty="0" smtClean="0">
                <a:solidFill>
                  <a:schemeClr val="accent2"/>
                </a:solidFill>
                <a:latin typeface="Tahoma" pitchFamily="34" charset="0"/>
              </a:rPr>
              <a:t>Diameter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—3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to 5” or 75 to 150 mm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u="sng" dirty="0" smtClean="0">
                <a:solidFill>
                  <a:schemeClr val="accent2"/>
                </a:solidFill>
                <a:latin typeface="Tahoma" pitchFamily="34" charset="0"/>
              </a:rPr>
              <a:t>Radius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—3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to 4m longer than the shaft radius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u="sng" dirty="0">
                <a:solidFill>
                  <a:schemeClr val="accent2"/>
                </a:solidFill>
                <a:latin typeface="Tahoma" pitchFamily="34" charset="0"/>
              </a:rPr>
              <a:t>Distance between holes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—2 to 4m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u="sng" dirty="0" smtClean="0">
                <a:solidFill>
                  <a:schemeClr val="accent2"/>
                </a:solidFill>
                <a:latin typeface="Tahoma" pitchFamily="34" charset="0"/>
              </a:rPr>
              <a:t>Entering </a:t>
            </a:r>
            <a:r>
              <a:rPr lang="en-US" u="sng" dirty="0">
                <a:solidFill>
                  <a:schemeClr val="accent2"/>
                </a:solidFill>
                <a:latin typeface="Tahoma" pitchFamily="34" charset="0"/>
              </a:rPr>
              <a:t>of hole(3-5m)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--- cement guiding like 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u="sng" dirty="0" smtClean="0">
                <a:solidFill>
                  <a:schemeClr val="accent2"/>
                </a:solidFill>
                <a:latin typeface="Tahoma" pitchFamily="34" charset="0"/>
              </a:rPr>
              <a:t>Grouting </a:t>
            </a:r>
            <a:r>
              <a:rPr lang="en-US" u="sng" dirty="0">
                <a:solidFill>
                  <a:schemeClr val="accent2"/>
                </a:solidFill>
                <a:latin typeface="Tahoma" pitchFamily="34" charset="0"/>
              </a:rPr>
              <a:t>length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---25 to 50 m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     </a:t>
            </a:r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After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24 hrs. /redrilling in soft grout /extended.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3" name="Picture 2" descr="pic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643174" y="3286124"/>
            <a:ext cx="3571900" cy="342902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-24"/>
            <a:ext cx="8572560" cy="3000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u="sng" dirty="0">
                <a:solidFill>
                  <a:schemeClr val="accent2"/>
                </a:solidFill>
                <a:latin typeface="Tahoma" pitchFamily="34" charset="0"/>
              </a:rPr>
              <a:t>From Face </a:t>
            </a:r>
            <a:endParaRPr lang="en-US" i="1" u="sng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Section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length ---12 to 25 m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When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water bearing strata is below 100m.  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Drilled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in an angle ---1-2 away from front face.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Tangential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fitting to cover longer area.</a:t>
            </a: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Hole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spacing (0.8 to 1.5 m)</a:t>
            </a: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3" name="Picture 2" descr="pic7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43636" y="714356"/>
            <a:ext cx="1827003" cy="1474202"/>
          </a:xfrm>
          <a:prstGeom prst="rect">
            <a:avLst/>
          </a:prstGeom>
        </p:spPr>
      </p:pic>
      <p:pic>
        <p:nvPicPr>
          <p:cNvPr id="4" name="Picture 3" descr="pic5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244" y="2357430"/>
            <a:ext cx="5486400" cy="2428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4929198"/>
            <a:ext cx="5786478" cy="19288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Size of hole (mm):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50-75 mm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  <a:sym typeface="Wingdings"/>
              </a:rPr>
              <a:t>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initially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30-50 mm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  <a:sym typeface="Wingdings"/>
              </a:rPr>
              <a:t>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finally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no. of holes  ∞   1. Rock character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                  </a:t>
            </a:r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    2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. Shaft diameter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              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.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Hydrological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condition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        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Normally(10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to 20 to 30)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500826" y="4786322"/>
            <a:ext cx="2500330" cy="107157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Size of hole (mm):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50-75 mm 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 initially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30-50 mm 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kumimoji="0" lang="en-IN" sz="1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cs typeface="Arial" pitchFamily="34" charset="0"/>
              </a:rPr>
              <a:t> finally</a:t>
            </a:r>
            <a:endParaRPr kumimoji="0" lang="en-US" sz="1400" b="1" i="0" u="none" strike="noStrike" cap="none" normalizeH="0" dirty="0" smtClean="0">
              <a:ln>
                <a:noFill/>
              </a:ln>
              <a:solidFill>
                <a:schemeClr val="accent2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06" y="142876"/>
            <a:ext cx="8929718" cy="67151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  <a:latin typeface="Tahoma" pitchFamily="34" charset="0"/>
              </a:rPr>
              <a:t>Sequence  of grouting</a:t>
            </a:r>
            <a:r>
              <a:rPr lang="en-US" u="sng" dirty="0">
                <a:solidFill>
                  <a:schemeClr val="accent2"/>
                </a:solidFill>
                <a:latin typeface="Tahoma" pitchFamily="34" charset="0"/>
              </a:rPr>
              <a:t>: -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endParaRPr lang="en-IN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First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half are drilled &amp; grouted. While these are getting hardened rest are drilled.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All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are drilled &amp;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grouted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one after the other starting with the hole with the largest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         inflow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.  </a:t>
            </a:r>
          </a:p>
          <a:p>
            <a:pPr lvl="0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Pairs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holes are drilled &amp; grouted &amp; then perpendicular to these are drilled and grouted.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Selection </a:t>
            </a:r>
            <a:r>
              <a:rPr lang="en-US" b="1" u="sng" dirty="0">
                <a:solidFill>
                  <a:schemeClr val="accent2"/>
                </a:solidFill>
                <a:latin typeface="Tahoma" pitchFamily="34" charset="0"/>
              </a:rPr>
              <a:t>of cement and grout </a:t>
            </a:r>
            <a:r>
              <a:rPr lang="en-US" b="1" u="sng" dirty="0" smtClean="0">
                <a:solidFill>
                  <a:schemeClr val="accent2"/>
                </a:solidFill>
                <a:latin typeface="Tahoma" pitchFamily="34" charset="0"/>
              </a:rPr>
              <a:t>parameters</a:t>
            </a: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Character of water(salt or fresh)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Mineralisation and chemical corrosives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Value of the titration factor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Density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of grout ∞ water absorbability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 Water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absorbability, q = Q/(Hh)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                                      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 Q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: water volume (in </a:t>
            </a:r>
            <a:r>
              <a:rPr lang="en-IN" i="1" dirty="0">
                <a:solidFill>
                  <a:schemeClr val="accent2"/>
                </a:solidFill>
                <a:latin typeface="Tahoma" pitchFamily="34" charset="0"/>
              </a:rPr>
              <a:t>litres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/ min).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                                      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 H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: water need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                                      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        h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: height of hole section (in m).</a:t>
            </a:r>
          </a:p>
          <a:p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IN" u="sng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   </a:t>
            </a: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-24"/>
            <a:ext cx="8715436" cy="6858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Large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fractures: 25 to 30%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Small fractures: 3 to 5%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</a:t>
            </a:r>
          </a:p>
          <a:p>
            <a:endParaRPr lang="en-US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                   Optimum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grouting regime has to be established first</a:t>
            </a: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.</a:t>
            </a: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US" dirty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>  </a:t>
            </a:r>
            <a:r>
              <a:rPr lang="en-IN" dirty="0">
                <a:solidFill>
                  <a:schemeClr val="accent2"/>
                </a:solidFill>
                <a:latin typeface="Tahoma" pitchFamily="34" charset="0"/>
              </a:rPr>
              <a:t> </a:t>
            </a:r>
          </a:p>
          <a:p>
            <a:r>
              <a:rPr lang="en-IN" dirty="0" smtClean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n-IN" dirty="0" smtClean="0">
                <a:solidFill>
                  <a:schemeClr val="accent2"/>
                </a:solidFill>
                <a:latin typeface="Tahoma" pitchFamily="34" charset="0"/>
              </a:rPr>
            </a:br>
            <a:endParaRPr lang="en-IN" dirty="0">
              <a:solidFill>
                <a:schemeClr val="accent2"/>
              </a:solidFill>
              <a:latin typeface="Tahoma" pitchFamily="34" charset="0"/>
            </a:endParaRPr>
          </a:p>
          <a:p>
            <a:pPr algn="ctr"/>
            <a:endParaRPr lang="en-IN" dirty="0">
              <a:solidFill>
                <a:schemeClr val="accent2"/>
              </a:solidFill>
              <a:latin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57356" y="3357562"/>
          <a:ext cx="46434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35"/>
                <a:gridCol w="2321735"/>
              </a:tblGrid>
              <a:tr h="3340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58451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Cement : clay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: 2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3401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: 3</a:t>
                      </a:r>
                      <a:endParaRPr lang="en-IN" dirty="0"/>
                    </a:p>
                  </a:txBody>
                  <a:tcPr/>
                </a:tc>
              </a:tr>
              <a:tr h="33401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: 4</a:t>
                      </a:r>
                      <a:endParaRPr lang="en-IN" dirty="0"/>
                    </a:p>
                  </a:txBody>
                  <a:tcPr/>
                </a:tc>
              </a:tr>
              <a:tr h="3340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Cement : clay : sand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: 1 : 15</a:t>
                      </a:r>
                      <a:endParaRPr lang="en-IN" dirty="0"/>
                    </a:p>
                  </a:txBody>
                  <a:tcPr/>
                </a:tc>
              </a:tr>
              <a:tr h="33401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: 1 :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" y="-214338"/>
            <a:ext cx="9144000" cy="70723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accent2"/>
                </a:solidFill>
                <a:latin typeface="Tahoma" pitchFamily="34" charset="0"/>
              </a:rPr>
              <a:t>Equipment 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Cementation 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pumps for grout injection.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Mechanical 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mixtures for grout preparation.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Grout 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tanks.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Flexible 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pressure hoses 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Injectors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Pipes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, valve pressure gauges, tools etc.</a:t>
            </a: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u="sng" dirty="0">
                <a:solidFill>
                  <a:schemeClr val="accent2"/>
                </a:solidFill>
                <a:latin typeface="Tahoma" pitchFamily="34" charset="0"/>
              </a:rPr>
              <a:t> Pressure   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p= 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H</a:t>
            </a:r>
            <a:r>
              <a:rPr lang="en-US" sz="1600" b="1" dirty="0" smtClean="0">
                <a:solidFill>
                  <a:schemeClr val="accent2"/>
                </a:solidFill>
                <a:latin typeface="GreekS" pitchFamily="2" charset="0"/>
                <a:cs typeface="GreekS" pitchFamily="2" charset="0"/>
              </a:rPr>
              <a:t>g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k</a:t>
            </a:r>
            <a:endParaRPr lang="en-IN" sz="1600" dirty="0">
              <a:solidFill>
                <a:schemeClr val="accent2"/>
              </a:solidFill>
              <a:latin typeface="GreekS" pitchFamily="2" charset="0"/>
              <a:cs typeface="GreekS" pitchFamily="2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                                H= depth from surface to top of strata 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                                </a:t>
            </a:r>
            <a:r>
              <a:rPr lang="en-US" sz="1600" b="1" dirty="0" smtClean="0">
                <a:solidFill>
                  <a:schemeClr val="accent2"/>
                </a:solidFill>
                <a:latin typeface="GreekS" pitchFamily="2" charset="0"/>
                <a:cs typeface="GreekS" pitchFamily="2" charset="0"/>
              </a:rPr>
              <a:t>g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= 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1.5 to 2 t/m</a:t>
            </a:r>
            <a:r>
              <a:rPr lang="en-US" sz="1600" baseline="30000" dirty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                                 k = 2 to 3 (coefficient of cohesion of the strata above the grouting zone)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                    </a:t>
            </a:r>
            <a:r>
              <a:rPr lang="en-US" sz="1600" u="sng" dirty="0" smtClean="0">
                <a:solidFill>
                  <a:schemeClr val="accent2"/>
                </a:solidFill>
                <a:latin typeface="Tahoma" pitchFamily="34" charset="0"/>
              </a:rPr>
              <a:t>Normally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---1-3 </a:t>
            </a:r>
            <a:r>
              <a:rPr lang="en-US" sz="1600" dirty="0" smtClean="0">
                <a:solidFill>
                  <a:schemeClr val="accent2"/>
                </a:solidFill>
                <a:latin typeface="Tahoma" pitchFamily="34" charset="0"/>
              </a:rPr>
              <a:t>MPa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i="1" u="sng" dirty="0">
                <a:solidFill>
                  <a:schemeClr val="accent2"/>
                </a:solidFill>
                <a:latin typeface="Tahoma" pitchFamily="34" charset="0"/>
              </a:rPr>
              <a:t>Check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---water absorbability &lt; 0.05 L/min/m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b="1" i="1" u="sng" dirty="0">
                <a:solidFill>
                  <a:schemeClr val="accent2"/>
                </a:solidFill>
                <a:latin typeface="Tahoma" pitchFamily="34" charset="0"/>
              </a:rPr>
              <a:t>Grout consumption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                                     SST ---- 3.3 to16.5 t/m.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                                     Dolomite  ---2.2 to 4.4 t/m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 </a:t>
            </a: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8 </a:t>
            </a:r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to 15 m/month     (35 to 50 % more time)</a:t>
            </a:r>
          </a:p>
          <a:p>
            <a:pPr lvl="0"/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30 to 50% more costly</a:t>
            </a:r>
            <a:r>
              <a:rPr lang="en-IN" sz="1600" dirty="0" smtClean="0">
                <a:solidFill>
                  <a:schemeClr val="accent2"/>
                </a:solidFill>
                <a:latin typeface="Tahoma" pitchFamily="34" charset="0"/>
              </a:rPr>
              <a:t>.</a:t>
            </a:r>
          </a:p>
          <a:p>
            <a:pPr lvl="0"/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r>
              <a:rPr lang="en-US" sz="1600" b="1" u="sng" dirty="0">
                <a:solidFill>
                  <a:schemeClr val="accent2"/>
                </a:solidFill>
                <a:latin typeface="Tahoma" pitchFamily="34" charset="0"/>
              </a:rPr>
              <a:t>Excavation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: </a:t>
            </a:r>
            <a:endParaRPr lang="en-US" sz="1600" dirty="0" smtClean="0">
              <a:solidFill>
                <a:schemeClr val="accent2"/>
              </a:solidFill>
              <a:latin typeface="Tahoma" pitchFamily="34" charset="0"/>
            </a:endParaRPr>
          </a:p>
          <a:p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  <a:p>
            <a:pPr lvl="0"/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1 to 1.5 m long holes</a:t>
            </a:r>
          </a:p>
          <a:p>
            <a:pPr lvl="0"/>
            <a:r>
              <a:rPr lang="en-IN" sz="1600" dirty="0">
                <a:solidFill>
                  <a:schemeClr val="accent2"/>
                </a:solidFill>
                <a:latin typeface="Tahoma" pitchFamily="34" charset="0"/>
              </a:rPr>
              <a:t>Quantity of charge is reduced .</a:t>
            </a:r>
          </a:p>
          <a:p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SST—1.3kg/cu.m.   Shale:1.1 kg/m</a:t>
            </a:r>
            <a:r>
              <a:rPr lang="en-US" sz="1600" baseline="30000" dirty="0">
                <a:solidFill>
                  <a:schemeClr val="accent2"/>
                </a:solidFill>
                <a:latin typeface="Tahoma" pitchFamily="34" charset="0"/>
              </a:rPr>
              <a:t>3</a:t>
            </a:r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    Coal:0.6 kg/m</a:t>
            </a:r>
            <a:r>
              <a:rPr lang="en-US" sz="1600" baseline="30000" dirty="0">
                <a:solidFill>
                  <a:schemeClr val="accent2"/>
                </a:solidFill>
                <a:latin typeface="Tahoma" pitchFamily="34" charset="0"/>
              </a:rPr>
              <a:t>3 </a:t>
            </a:r>
            <a:r>
              <a:rPr lang="en-US" sz="1600" baseline="30000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endParaRPr lang="en-IN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56" y="214290"/>
            <a:ext cx="5486400" cy="50628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357290" y="5711627"/>
            <a:ext cx="65003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ahoma" pitchFamily="34" charset="0"/>
                <a:ea typeface="Times New Roman" pitchFamily="18" charset="0"/>
                <a:cs typeface="Times New Roman" pitchFamily="18" charset="0"/>
              </a:rPr>
              <a:t>Testing of water presence is done and sinking proceeds .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chemeClr val="accent2"/>
              </a:solidFill>
              <a:effectLst/>
              <a:latin typeface="Tahom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accent2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1593</Words>
  <Application>Microsoft Office PowerPoint</Application>
  <PresentationFormat>On-screen Show (4:3)</PresentationFormat>
  <Paragraphs>479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DEWATERING OF SHAFTS</vt:lpstr>
      <vt:lpstr>DEVICES FOR PUMPING</vt:lpstr>
      <vt:lpstr>DEVICES FOR PUMPING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SUPREME MUKHERJEE</dc:creator>
  <cp:lastModifiedBy>rcc</cp:lastModifiedBy>
  <cp:revision>137</cp:revision>
  <dcterms:created xsi:type="dcterms:W3CDTF">2009-02-01T17:06:27Z</dcterms:created>
  <dcterms:modified xsi:type="dcterms:W3CDTF">2018-09-12T09:18:53Z</dcterms:modified>
</cp:coreProperties>
</file>