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67" r:id="rId5"/>
    <p:sldId id="268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873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5910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085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08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5227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48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530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732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9070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657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C5FD930-523E-FA45-9628-8B51ED3BDD64}" type="datetimeFigureOut">
              <a:rPr lang="en-GR" smtClean="0"/>
              <a:t>30/3/25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8D0731-3AB6-6A48-A68A-0D5F0F85305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833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design/jnrHlSGg2drQoNtIyrqcMI/Untitled?node-id=13-3&amp;t=iVDEWnbVINn5cU89-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84F0-1540-D35F-4107-F3CAA2BC4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dirty="0" err="1">
                <a:solidFill>
                  <a:srgbClr val="555555"/>
                </a:solidFill>
                <a:latin typeface="Arial" panose="020B0604020202020204" pitchFamily="34" charset="0"/>
              </a:rPr>
              <a:t>ΕφαρμογΗ</a:t>
            </a:r>
            <a:r>
              <a:rPr lang="el-GR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l-GR" b="0" i="0" u="none" strike="noStrike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εθελοντικοΥ</a:t>
            </a:r>
            <a:r>
              <a:rPr lang="el-GR" b="0" i="0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b="0" i="0" u="none" strike="noStrike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οργανισμοΥ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D907F-DAAA-BCB6-3634-45EB286C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7172706" cy="1645920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l-GR" dirty="0"/>
              <a:t>Ιωάννης Αγαθαγγέλου –</a:t>
            </a:r>
            <a:r>
              <a:rPr lang="en-US" dirty="0"/>
              <a:t> 1078532</a:t>
            </a:r>
            <a:endParaRPr lang="el-GR" dirty="0"/>
          </a:p>
          <a:p>
            <a:pPr algn="r"/>
            <a:r>
              <a:rPr lang="el-GR" dirty="0"/>
              <a:t>Κωνσταντίνος Δήμας</a:t>
            </a:r>
            <a:r>
              <a:rPr lang="en-US" dirty="0"/>
              <a:t> </a:t>
            </a:r>
            <a:r>
              <a:rPr lang="el-GR" dirty="0"/>
              <a:t>–</a:t>
            </a:r>
            <a:r>
              <a:rPr lang="en-US" dirty="0">
                <a:latin typeface="Gill Sans MT" panose="020B0502020104020203" pitchFamily="34" charset="0"/>
              </a:rPr>
              <a:t> 1083806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891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9017-BAC8-6A43-DFE5-66889C2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PACT ( People-Activities-Context-Technology)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87B6-558E-C9B8-06DD-219E69ECA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b="1" dirty="0"/>
              <a:t>Άνθρωποι</a:t>
            </a:r>
            <a:r>
              <a:rPr lang="en-US" b="1" dirty="0"/>
              <a:t>:</a:t>
            </a:r>
          </a:p>
          <a:p>
            <a:pPr>
              <a:buFontTx/>
              <a:buChar char="-"/>
            </a:pPr>
            <a:r>
              <a:rPr lang="el-GR" dirty="0"/>
              <a:t>Εθελοντές, κυρίως νέοι 15–30 ετών</a:t>
            </a:r>
            <a:endParaRPr lang="en-US" dirty="0"/>
          </a:p>
          <a:p>
            <a:pPr>
              <a:buFontTx/>
              <a:buChar char="-"/>
            </a:pPr>
            <a:r>
              <a:rPr lang="el-GR" dirty="0"/>
              <a:t>Οργανωτές δράσεων</a:t>
            </a:r>
            <a:endParaRPr lang="en-US" dirty="0"/>
          </a:p>
          <a:p>
            <a:pPr>
              <a:buFontTx/>
              <a:buChar char="-"/>
            </a:pPr>
            <a:r>
              <a:rPr lang="el-GR" dirty="0"/>
              <a:t>Εκπαιδευτικοί, σύλλογοι, σχολεία</a:t>
            </a:r>
          </a:p>
          <a:p>
            <a:pPr marL="0" indent="0">
              <a:buNone/>
            </a:pPr>
            <a:r>
              <a:rPr lang="el-GR" b="1" dirty="0"/>
              <a:t>Δραστηριότητες</a:t>
            </a:r>
            <a:r>
              <a:rPr lang="en-US" b="1" dirty="0"/>
              <a:t>:</a:t>
            </a:r>
          </a:p>
          <a:p>
            <a:pPr>
              <a:buFontTx/>
              <a:buChar char="-"/>
            </a:pPr>
            <a:r>
              <a:rPr lang="el-GR" dirty="0"/>
              <a:t>Προβολή δράσεων</a:t>
            </a:r>
            <a:endParaRPr lang="en-US" dirty="0"/>
          </a:p>
          <a:p>
            <a:pPr>
              <a:buFontTx/>
              <a:buChar char="-"/>
            </a:pPr>
            <a:r>
              <a:rPr lang="el-GR" dirty="0"/>
              <a:t>Συμπλήρωση φόρμας συμμετοχής</a:t>
            </a:r>
            <a:endParaRPr lang="en-US" dirty="0"/>
          </a:p>
          <a:p>
            <a:pPr>
              <a:buFontTx/>
              <a:buChar char="-"/>
            </a:pPr>
            <a:r>
              <a:rPr lang="el-GR" dirty="0"/>
              <a:t>Επικοινωνία με τον οργανισμό</a:t>
            </a:r>
          </a:p>
          <a:p>
            <a:pPr>
              <a:buFontTx/>
              <a:buChar char="-"/>
            </a:pPr>
            <a:r>
              <a:rPr lang="el-GR" dirty="0"/>
              <a:t>Δημιουργία Λογαριασμού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D250E-526A-8DBD-1417-AA9FE9A41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b="1" dirty="0"/>
              <a:t>Πλαίσιο</a:t>
            </a:r>
            <a:r>
              <a:rPr lang="en-US" b="1" dirty="0"/>
              <a:t>:</a:t>
            </a:r>
            <a:endParaRPr lang="el-GR" b="1" dirty="0"/>
          </a:p>
          <a:p>
            <a:pPr>
              <a:buFontTx/>
              <a:buChar char="-"/>
            </a:pPr>
            <a:r>
              <a:rPr lang="el-GR" dirty="0"/>
              <a:t>Χρήση μέσω υπολογιστή, κινητού, </a:t>
            </a:r>
            <a:r>
              <a:rPr lang="en-GB" dirty="0"/>
              <a:t>tablet</a:t>
            </a:r>
          </a:p>
          <a:p>
            <a:pPr>
              <a:buFontTx/>
              <a:buChar char="-"/>
            </a:pPr>
            <a:r>
              <a:rPr lang="el-GR" dirty="0"/>
              <a:t>Σπίτι, σχολείο, δημόσιοι χώροι</a:t>
            </a:r>
            <a:endParaRPr lang="en-US" dirty="0"/>
          </a:p>
          <a:p>
            <a:pPr>
              <a:buFontTx/>
              <a:buChar char="-"/>
            </a:pPr>
            <a:r>
              <a:rPr lang="el-GR" dirty="0"/>
              <a:t>Ατομική χρήση ή χρήση υπό καθοδήγηση (π.χ. καθηγητής)</a:t>
            </a:r>
          </a:p>
          <a:p>
            <a:pPr marL="0" indent="0">
              <a:buNone/>
            </a:pPr>
            <a:r>
              <a:rPr lang="el-GR" b="1" dirty="0"/>
              <a:t>Τεχνολογίες</a:t>
            </a:r>
            <a:r>
              <a:rPr lang="en-US" b="1" dirty="0"/>
              <a:t>:</a:t>
            </a:r>
            <a:endParaRPr lang="el-GR" b="1" dirty="0"/>
          </a:p>
          <a:p>
            <a:pPr>
              <a:buFontTx/>
              <a:buChar char="-"/>
            </a:pPr>
            <a:r>
              <a:rPr lang="en-GB" dirty="0"/>
              <a:t>HTML, CSS, JavaScript</a:t>
            </a:r>
            <a:endParaRPr lang="el-GR" dirty="0"/>
          </a:p>
          <a:p>
            <a:pPr>
              <a:buFontTx/>
              <a:buChar char="-"/>
            </a:pPr>
            <a:r>
              <a:rPr lang="el-GR" dirty="0"/>
              <a:t>Φόρμα επικοινωνίας</a:t>
            </a:r>
          </a:p>
          <a:p>
            <a:pPr>
              <a:buFontTx/>
              <a:buChar char="-"/>
            </a:pPr>
            <a:r>
              <a:rPr lang="en-GB" dirty="0"/>
              <a:t>Responsive </a:t>
            </a:r>
            <a:r>
              <a:rPr lang="el-GR" dirty="0"/>
              <a:t>σχεδίαση</a:t>
            </a:r>
          </a:p>
          <a:p>
            <a:pPr>
              <a:buFontTx/>
              <a:buChar char="-"/>
            </a:pPr>
            <a:r>
              <a:rPr lang="en-US" dirty="0"/>
              <a:t>Database </a:t>
            </a:r>
            <a:r>
              <a:rPr lang="el-GR" dirty="0"/>
              <a:t>με χρήση </a:t>
            </a:r>
            <a:r>
              <a:rPr lang="en-US" dirty="0"/>
              <a:t>SQLite (backend)</a:t>
            </a:r>
            <a:endParaRPr lang="el-GR" dirty="0"/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5746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125-EE6E-06BC-975A-502B8500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414753"/>
            <a:ext cx="10474087" cy="12554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CRUD (Create-Read-Update-Delete)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F53A-5EC5-4D3C-B9E0-510B1DEF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6261" y="1777759"/>
            <a:ext cx="6579600" cy="4502808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/>
              <a:t>Create:</a:t>
            </a:r>
          </a:p>
          <a:p>
            <a:r>
              <a:rPr lang="el-GR" sz="4000" dirty="0"/>
              <a:t>Ο χρήστης συμπληρώνει τη φόρμα συμμετοχής.</a:t>
            </a:r>
            <a:endParaRPr lang="en-US" sz="4000" dirty="0"/>
          </a:p>
          <a:p>
            <a:r>
              <a:rPr lang="el-GR" sz="4000" dirty="0"/>
              <a:t>Ο χρήστης μπορεί να δημιουργήσει λογαριασμό.</a:t>
            </a:r>
            <a:endParaRPr lang="en-US" sz="4000" dirty="0"/>
          </a:p>
          <a:p>
            <a:r>
              <a:rPr lang="el-GR" sz="4000" dirty="0"/>
              <a:t>Η ημερομηνία εγγραφής αποθηκεύεται.</a:t>
            </a:r>
          </a:p>
          <a:p>
            <a:r>
              <a:rPr lang="el-GR" sz="4000" dirty="0"/>
              <a:t>Η βάση δεδομένων αποθηκεύει τα καινούργια στοιχεία των χρηστών.</a:t>
            </a: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Read:</a:t>
            </a:r>
          </a:p>
          <a:p>
            <a:pPr marL="0"/>
            <a:r>
              <a:rPr lang="el-GR" sz="4000" dirty="0"/>
              <a:t>Ο οργανισμός βλέπει τις καταχωρήσεις (μέσω του συστήματος ή </a:t>
            </a:r>
            <a:r>
              <a:rPr lang="en-US" sz="4000" dirty="0"/>
              <a:t>email).</a:t>
            </a:r>
            <a:endParaRPr lang="el-GR" sz="4000" dirty="0"/>
          </a:p>
          <a:p>
            <a:pPr marL="0"/>
            <a:r>
              <a:rPr lang="el-GR" sz="4000" dirty="0"/>
              <a:t>Ο χρήστης μπορεί να συνδεθεί και να δει τα στοιχεία του, δραστηριότητες που έχει δηλώσει συμμετοχή, ιστορικό δραστηριοτήτων.</a:t>
            </a: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Update:</a:t>
            </a:r>
          </a:p>
          <a:p>
            <a:pPr marL="0"/>
            <a:r>
              <a:rPr lang="el-GR" sz="4000" dirty="0"/>
              <a:t>Δυνατότητα αλλαγής στοιχείων εθελοντή.</a:t>
            </a:r>
          </a:p>
          <a:p>
            <a:pPr marL="0"/>
            <a:r>
              <a:rPr lang="el-GR" sz="4000" dirty="0"/>
              <a:t>Ενημέρωση στοιχείων λογαριασμού </a:t>
            </a:r>
            <a:r>
              <a:rPr lang="en-US" sz="4000" dirty="0"/>
              <a:t>(email</a:t>
            </a:r>
            <a:r>
              <a:rPr lang="el-GR" sz="4000" dirty="0"/>
              <a:t>, </a:t>
            </a:r>
            <a:r>
              <a:rPr lang="en-US" sz="4000" dirty="0"/>
              <a:t>password).</a:t>
            </a:r>
          </a:p>
          <a:p>
            <a:pPr marL="0" indent="0">
              <a:buNone/>
            </a:pPr>
            <a:r>
              <a:rPr lang="en-US" sz="4000" b="1" dirty="0"/>
              <a:t>Delete:</a:t>
            </a:r>
          </a:p>
          <a:p>
            <a:pPr marL="0"/>
            <a:r>
              <a:rPr lang="el-GR" sz="4000" dirty="0"/>
              <a:t>Διαγραφή του λογαριασμού.</a:t>
            </a:r>
            <a:endParaRPr lang="en-US" sz="17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EE22C7-1E77-C369-F036-EFD86775AD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6379809"/>
              </p:ext>
            </p:extLst>
          </p:nvPr>
        </p:nvGraphicFramePr>
        <p:xfrm>
          <a:off x="723898" y="1745592"/>
          <a:ext cx="4330702" cy="490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07">
                  <a:extLst>
                    <a:ext uri="{9D8B030D-6E8A-4147-A177-3AD203B41FA5}">
                      <a16:colId xmlns:a16="http://schemas.microsoft.com/office/drawing/2014/main" val="2474525392"/>
                    </a:ext>
                  </a:extLst>
                </a:gridCol>
                <a:gridCol w="1145912">
                  <a:extLst>
                    <a:ext uri="{9D8B030D-6E8A-4147-A177-3AD203B41FA5}">
                      <a16:colId xmlns:a16="http://schemas.microsoft.com/office/drawing/2014/main" val="1550983249"/>
                    </a:ext>
                  </a:extLst>
                </a:gridCol>
                <a:gridCol w="1663383">
                  <a:extLst>
                    <a:ext uri="{9D8B030D-6E8A-4147-A177-3AD203B41FA5}">
                      <a16:colId xmlns:a16="http://schemas.microsoft.com/office/drawing/2014/main" val="1043073244"/>
                    </a:ext>
                  </a:extLst>
                </a:gridCol>
              </a:tblGrid>
              <a:tr h="290851">
                <a:tc>
                  <a:txBody>
                    <a:bodyPr/>
                    <a:lstStyle/>
                    <a:p>
                      <a:r>
                        <a:rPr lang="el-GR" sz="2000" dirty="0"/>
                        <a:t>Πεδίο</a:t>
                      </a:r>
                      <a:endParaRPr lang="en-GR" sz="2000" dirty="0"/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Τύπος</a:t>
                      </a:r>
                      <a:endParaRPr lang="en-GR" sz="2000"/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Περιγραφή</a:t>
                      </a:r>
                      <a:endParaRPr lang="en-GR" sz="200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355644711"/>
                  </a:ext>
                </a:extLst>
              </a:tr>
              <a:tr h="728734">
                <a:tc>
                  <a:txBody>
                    <a:bodyPr/>
                    <a:lstStyle/>
                    <a:p>
                      <a:r>
                        <a:rPr lang="en-GR" sz="2000" dirty="0"/>
                        <a:t>firstName</a:t>
                      </a:r>
                      <a:r>
                        <a:rPr lang="en-US" sz="2000" dirty="0"/>
                        <a:t> </a:t>
                      </a:r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ατομικός χρήστης)</a:t>
                      </a:r>
                      <a:endParaRPr lang="en-GR" sz="1200" dirty="0"/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/>
                        <a:t>Ό</a:t>
                      </a:r>
                      <a:r>
                        <a:rPr lang="el-GR" sz="2000"/>
                        <a:t>νομα</a:t>
                      </a:r>
                      <a:endParaRPr lang="en-GR" sz="200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2214375819"/>
                  </a:ext>
                </a:extLst>
              </a:tr>
              <a:tr h="728734">
                <a:tc>
                  <a:txBody>
                    <a:bodyPr/>
                    <a:lstStyle/>
                    <a:p>
                      <a:r>
                        <a:rPr lang="en-GR" sz="2000" dirty="0"/>
                        <a:t>lastName</a:t>
                      </a:r>
                      <a:endParaRPr lang="el-GR" sz="2000" dirty="0"/>
                    </a:p>
                    <a:p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ατομικός χρήστης)</a:t>
                      </a:r>
                      <a:endParaRPr lang="en-GR" sz="1200" dirty="0"/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Επώνυμο</a:t>
                      </a:r>
                      <a:endParaRPr lang="en-GR" sz="200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757372201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GR" sz="2000"/>
                        <a:t>location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Περιοχή</a:t>
                      </a:r>
                      <a:endParaRPr lang="en-GR" sz="200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587946205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GB" sz="2000"/>
                        <a:t>p</a:t>
                      </a:r>
                      <a:r>
                        <a:rPr lang="en-GR" sz="2000"/>
                        <a:t>hone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Τηλέφωνο</a:t>
                      </a:r>
                      <a:endParaRPr lang="en-GR" sz="200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21689067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GB" sz="2000" dirty="0"/>
                        <a:t>e</a:t>
                      </a:r>
                      <a:r>
                        <a:rPr lang="en-GR" sz="2000" dirty="0"/>
                        <a:t>mail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Email</a:t>
                      </a:r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3279674625"/>
                  </a:ext>
                </a:extLst>
              </a:tr>
              <a:tr h="509792">
                <a:tc>
                  <a:txBody>
                    <a:bodyPr/>
                    <a:lstStyle/>
                    <a:p>
                      <a:r>
                        <a:rPr lang="en-GB" sz="2000" dirty="0"/>
                        <a:t>u</a:t>
                      </a:r>
                      <a:r>
                        <a:rPr lang="en-GR" sz="2000" dirty="0"/>
                        <a:t>sername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Όνομα χρήστη</a:t>
                      </a:r>
                      <a:endParaRPr lang="en-GR" sz="2000" dirty="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876798237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GB" sz="2000" dirty="0"/>
                        <a:t>p</a:t>
                      </a:r>
                      <a:r>
                        <a:rPr lang="en-GR" sz="2000" dirty="0"/>
                        <a:t>assword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String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Κωδικός</a:t>
                      </a:r>
                      <a:endParaRPr lang="en-GR" sz="2000" dirty="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1527062258"/>
                  </a:ext>
                </a:extLst>
              </a:tr>
              <a:tr h="509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createdAt</a:t>
                      </a:r>
                      <a:endParaRPr lang="en-GB" sz="2000" dirty="0"/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n-GR" sz="2000" dirty="0"/>
                        <a:t>Date</a:t>
                      </a:r>
                    </a:p>
                  </a:txBody>
                  <a:tcPr marL="100110" marR="100110" marT="50055" marB="50055"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Ημερομηνία Εγγραφής</a:t>
                      </a:r>
                      <a:endParaRPr lang="en-GR" sz="2000" dirty="0"/>
                    </a:p>
                  </a:txBody>
                  <a:tcPr marL="100110" marR="100110" marT="50055" marB="50055"/>
                </a:tc>
                <a:extLst>
                  <a:ext uri="{0D108BD9-81ED-4DB2-BD59-A6C34878D82A}">
                    <a16:rowId xmlns:a16="http://schemas.microsoft.com/office/drawing/2014/main" val="29325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5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03D6FD-3948-C95F-1D3D-76A3EA72FCAF}"/>
              </a:ext>
            </a:extLst>
          </p:cNvPr>
          <p:cNvSpPr txBox="1"/>
          <p:nvPr/>
        </p:nvSpPr>
        <p:spPr>
          <a:xfrm>
            <a:off x="1188720" y="493849"/>
            <a:ext cx="981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rgbClr val="000000"/>
                </a:solidFill>
                <a:effectLst/>
                <a:latin typeface="Helvetica" pitchFamily="2" charset="0"/>
              </a:rPr>
              <a:t>Μοντέλο δεδομένων</a:t>
            </a:r>
          </a:p>
          <a:p>
            <a:pPr algn="ctr"/>
            <a:endParaRPr lang="en-GR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A6715-D45E-13A1-DE63-B18A98E0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1237494"/>
            <a:ext cx="6466840" cy="353434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5D1404-DC09-F3E9-681B-0E66A7DE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276584"/>
            <a:ext cx="5460075" cy="29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7DEA-0B0A-13F7-6605-1113FD88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5751"/>
            <a:ext cx="7729728" cy="1188720"/>
          </a:xfrm>
        </p:spPr>
        <p:txBody>
          <a:bodyPr/>
          <a:lstStyle/>
          <a:p>
            <a:r>
              <a:rPr lang="el-GR" sz="2800" dirty="0">
                <a:solidFill>
                  <a:srgbClr val="000000"/>
                </a:solidFill>
                <a:latin typeface="Helvetica" pitchFamily="2" charset="0"/>
              </a:rPr>
              <a:t>Χ</a:t>
            </a:r>
            <a:r>
              <a:rPr lang="el-GR" sz="2800" dirty="0">
                <a:solidFill>
                  <a:srgbClr val="000000"/>
                </a:solidFill>
                <a:effectLst/>
                <a:latin typeface="Helvetica" pitchFamily="2" charset="0"/>
              </a:rPr>
              <a:t>άρτης πλοήγησης</a:t>
            </a:r>
            <a:endParaRPr lang="en-GR" dirty="0"/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4ECB0B11-166D-7EA2-4C18-092274887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686847"/>
            <a:ext cx="7729728" cy="49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5F75-6B40-2F52-47E1-2C329FBF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el-GR" dirty="0" err="1"/>
              <a:t>ΣενΑριο</a:t>
            </a:r>
            <a:r>
              <a:rPr lang="el-GR" dirty="0"/>
              <a:t> </a:t>
            </a:r>
            <a:r>
              <a:rPr lang="el-GR" dirty="0" err="1"/>
              <a:t>χρΗσης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CE98-867C-72EA-87A1-5CCE1873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l-GR" b="1" dirty="0"/>
              <a:t>Στόχος:</a:t>
            </a:r>
            <a:r>
              <a:rPr lang="el-GR" dirty="0"/>
              <a:t> Να συμμετάσχει σε εθελοντική δράση στην περιοχή του.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l-GR" b="1" dirty="0"/>
              <a:t>Βήματα:</a:t>
            </a:r>
            <a:endParaRPr lang="el-GR" dirty="0"/>
          </a:p>
          <a:p>
            <a:pPr>
              <a:buNone/>
            </a:pPr>
            <a:r>
              <a:rPr lang="el-GR" dirty="0"/>
              <a:t>1. Βλέπει την ιστοσελίδα στο </a:t>
            </a:r>
            <a:r>
              <a:rPr lang="en-GB" dirty="0"/>
              <a:t>Instagram </a:t>
            </a:r>
            <a:r>
              <a:rPr lang="el-GR" dirty="0"/>
              <a:t>και την ανοίγει στο κινητό.</a:t>
            </a:r>
          </a:p>
          <a:p>
            <a:pPr>
              <a:buNone/>
            </a:pPr>
            <a:r>
              <a:rPr lang="el-GR" dirty="0"/>
              <a:t>2. Διαβάζει την ενότητα </a:t>
            </a:r>
            <a:r>
              <a:rPr lang="el-GR" b="1" dirty="0"/>
              <a:t>“Ποιοι είμαστε”</a:t>
            </a:r>
            <a:r>
              <a:rPr lang="el-GR" dirty="0"/>
              <a:t> για να κατανοήσει την αποστολή του οργανισμού.</a:t>
            </a:r>
          </a:p>
          <a:p>
            <a:pPr>
              <a:buNone/>
            </a:pPr>
            <a:r>
              <a:rPr lang="el-GR" dirty="0"/>
              <a:t>3. Στην ενότητα </a:t>
            </a:r>
            <a:r>
              <a:rPr lang="el-GR" b="1" dirty="0"/>
              <a:t>“Προγραμματισμένες Δραστηριότητες”</a:t>
            </a:r>
            <a:r>
              <a:rPr lang="el-GR" dirty="0"/>
              <a:t>, βλέπει </a:t>
            </a:r>
            <a:r>
              <a:rPr lang="el-GR" b="1" dirty="0"/>
              <a:t>Καθαρισμός Παραλίας στην Πάτρα (14/04/2025)</a:t>
            </a:r>
            <a:r>
              <a:rPr lang="el-GR" dirty="0"/>
              <a:t>.</a:t>
            </a:r>
          </a:p>
          <a:p>
            <a:pPr>
              <a:buNone/>
            </a:pPr>
            <a:r>
              <a:rPr lang="el-GR" dirty="0"/>
              <a:t>4. Μεταβαίνει στο </a:t>
            </a:r>
            <a:r>
              <a:rPr lang="el-GR" b="1" dirty="0"/>
              <a:t>“Γίνε Εθελοντής”</a:t>
            </a:r>
            <a:r>
              <a:rPr lang="el-GR" dirty="0"/>
              <a:t> και συμπληρώνει τη φόρμα συμμετοχής με τα στοιχεία του.</a:t>
            </a:r>
          </a:p>
          <a:p>
            <a:pPr>
              <a:buNone/>
            </a:pPr>
            <a:r>
              <a:rPr lang="el-GR" dirty="0"/>
              <a:t>5. Υποβάλλει τη φόρμα και βλέπει μήνυμα επιβεβαίωσης.</a:t>
            </a:r>
          </a:p>
          <a:p>
            <a:pPr>
              <a:buNone/>
            </a:pPr>
            <a:r>
              <a:rPr lang="el-GR" dirty="0"/>
              <a:t>6. Λαμβάνει </a:t>
            </a:r>
            <a:r>
              <a:rPr lang="en-GB" dirty="0"/>
              <a:t>email </a:t>
            </a:r>
            <a:r>
              <a:rPr lang="el-GR" dirty="0"/>
              <a:t>με λεπτομέρειες λίγες μέρες πριν τη δραστηριότητα.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l-GR" b="1" dirty="0"/>
              <a:t>Αποτέλεσμα:</a:t>
            </a:r>
            <a:endParaRPr lang="el-GR" dirty="0"/>
          </a:p>
          <a:p>
            <a:r>
              <a:rPr lang="el-GR" dirty="0"/>
              <a:t>Συμμετέχει στη δραστηριότητα και αποφασίζει να γίνει ενεργός εθελοντής.</a:t>
            </a:r>
          </a:p>
        </p:txBody>
      </p:sp>
    </p:spTree>
    <p:extLst>
      <p:ext uri="{BB962C8B-B14F-4D97-AF65-F5344CB8AC3E}">
        <p14:creationId xmlns:p14="http://schemas.microsoft.com/office/powerpoint/2010/main" val="112247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3F18-73FF-9C87-D2EE-8CE72B52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216097"/>
            <a:ext cx="6802017" cy="1188720"/>
          </a:xfrm>
        </p:spPr>
        <p:txBody>
          <a:bodyPr/>
          <a:lstStyle/>
          <a:p>
            <a:r>
              <a:rPr lang="el-GR" dirty="0" err="1"/>
              <a:t>ΔιεπαφΗ</a:t>
            </a:r>
            <a:r>
              <a:rPr lang="el-GR" dirty="0"/>
              <a:t> </a:t>
            </a:r>
            <a:r>
              <a:rPr lang="el-GR" dirty="0" err="1"/>
              <a:t>ΧρΗστη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30E1-D5F4-6E31-C7BF-8BC5B8E2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6412" cy="4351338"/>
          </a:xfrm>
        </p:spPr>
        <p:txBody>
          <a:bodyPr>
            <a:normAutofit/>
          </a:bodyPr>
          <a:lstStyle/>
          <a:p>
            <a:r>
              <a:rPr lang="el-GR" b="1" dirty="0"/>
              <a:t>Απλή και καθαρή </a:t>
            </a:r>
            <a:r>
              <a:rPr lang="el-GR" b="1" dirty="0" err="1"/>
              <a:t>διεπαφή</a:t>
            </a:r>
            <a:r>
              <a:rPr lang="el-GR" b="1" dirty="0"/>
              <a:t> με έμφαση</a:t>
            </a:r>
            <a:r>
              <a:rPr lang="en-US" b="1" dirty="0"/>
              <a:t> </a:t>
            </a:r>
            <a:r>
              <a:rPr lang="el-GR" b="1" dirty="0"/>
              <a:t>στην ευχρηστία.</a:t>
            </a:r>
            <a:endParaRPr lang="el-GR" dirty="0"/>
          </a:p>
          <a:p>
            <a:r>
              <a:rPr lang="el-GR" b="1" dirty="0"/>
              <a:t>Το μενού πλοήγησης (</a:t>
            </a:r>
            <a:r>
              <a:rPr lang="en-GB" b="1" dirty="0"/>
              <a:t>header) </a:t>
            </a:r>
            <a:r>
              <a:rPr lang="el-GR" b="1" dirty="0"/>
              <a:t>παραμένει</a:t>
            </a:r>
            <a:r>
              <a:rPr lang="en-US" b="1" dirty="0"/>
              <a:t> </a:t>
            </a:r>
            <a:r>
              <a:rPr lang="el-GR" b="1" dirty="0"/>
              <a:t>σταθερό</a:t>
            </a:r>
            <a:r>
              <a:rPr lang="el-GR" dirty="0"/>
              <a:t> κατά την κύλιση της σελίδας.</a:t>
            </a:r>
          </a:p>
          <a:p>
            <a:r>
              <a:rPr lang="el-GR" b="1" dirty="0"/>
              <a:t>Φόρμα συμμετοχής</a:t>
            </a:r>
            <a:r>
              <a:rPr lang="el-GR" dirty="0"/>
              <a:t> (</a:t>
            </a:r>
            <a:r>
              <a:rPr lang="en-GB" dirty="0"/>
              <a:t>required, </a:t>
            </a:r>
            <a:r>
              <a:rPr lang="el-GR" dirty="0"/>
              <a:t>τηλέφωνο, </a:t>
            </a:r>
            <a:r>
              <a:rPr lang="en-GB" dirty="0"/>
              <a:t>email).</a:t>
            </a:r>
          </a:p>
          <a:p>
            <a:r>
              <a:rPr lang="en-GB" b="1" dirty="0"/>
              <a:t>Responsive </a:t>
            </a:r>
            <a:r>
              <a:rPr lang="el-GR" b="1" dirty="0"/>
              <a:t>σχεδίαση</a:t>
            </a:r>
            <a:r>
              <a:rPr lang="el-GR" dirty="0"/>
              <a:t>, λειτουργεί σε κινητά, </a:t>
            </a:r>
            <a:r>
              <a:rPr lang="en-GB" dirty="0"/>
              <a:t>tablet </a:t>
            </a:r>
            <a:r>
              <a:rPr lang="el-GR" dirty="0"/>
              <a:t>και υπολογιστή.</a:t>
            </a:r>
            <a:endParaRPr lang="en-US" dirty="0"/>
          </a:p>
          <a:p>
            <a:r>
              <a:rPr lang="el-GR" dirty="0"/>
              <a:t>Ενότητα με </a:t>
            </a:r>
            <a:r>
              <a:rPr lang="el-GR" b="1" dirty="0"/>
              <a:t>προγραμματισμένες</a:t>
            </a:r>
            <a:r>
              <a:rPr lang="en-US" b="1" dirty="0"/>
              <a:t> </a:t>
            </a:r>
            <a:r>
              <a:rPr lang="el-GR" b="1" dirty="0"/>
              <a:t>δράσεις</a:t>
            </a:r>
            <a:r>
              <a:rPr lang="el-GR" dirty="0"/>
              <a:t>, με ημερομηνία και τοποθεσία.</a:t>
            </a:r>
          </a:p>
          <a:p>
            <a:r>
              <a:rPr lang="el-GR" dirty="0"/>
              <a:t>Η σελίδα είναι φιλική προς νέους χρήστες με καθοδηγούμενη πλοήγηση.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Figma</a:t>
            </a:r>
            <a:endParaRPr lang="el-GR" dirty="0"/>
          </a:p>
          <a:p>
            <a:endParaRPr lang="en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A15B5-F6DC-8737-3F02-4BDFDF86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02" y="0"/>
            <a:ext cx="4309189" cy="2809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CD9A3-8C50-E329-A0F0-DC0A0A94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003" y="2808514"/>
            <a:ext cx="4309188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DBBE-A986-85AC-5A95-A83BC84A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Τελικη</a:t>
            </a:r>
            <a:r>
              <a:rPr lang="el-GR" dirty="0"/>
              <a:t> </a:t>
            </a:r>
            <a:r>
              <a:rPr lang="el-GR" dirty="0" err="1"/>
              <a:t>υλοποιηση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95C5-0F93-9D59-2FFF-21D0ADDD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Θα εστιάσουμε στην υλοποίηση της σελίδας από τη μεριά του χρήστη.</a:t>
            </a:r>
          </a:p>
          <a:p>
            <a:pPr marL="0" indent="0">
              <a:buNone/>
            </a:pPr>
            <a:r>
              <a:rPr lang="el-GR" dirty="0"/>
              <a:t>Σελίδες που θα υλοποιηθούν</a:t>
            </a:r>
            <a:r>
              <a:rPr lang="en-US" dirty="0"/>
              <a:t>:</a:t>
            </a:r>
            <a:endParaRPr lang="el-GR" dirty="0"/>
          </a:p>
          <a:p>
            <a:r>
              <a:rPr lang="el-GR" dirty="0"/>
              <a:t>Αρχική σελίδα</a:t>
            </a:r>
            <a:endParaRPr lang="en-US" dirty="0"/>
          </a:p>
          <a:p>
            <a:r>
              <a:rPr lang="el-GR" dirty="0" err="1"/>
              <a:t>Προγραμματισμ</a:t>
            </a:r>
            <a:r>
              <a:rPr lang="en-US" dirty="0" err="1"/>
              <a:t>έ</a:t>
            </a:r>
            <a:r>
              <a:rPr lang="el-GR" dirty="0" err="1"/>
              <a:t>νες</a:t>
            </a:r>
            <a:r>
              <a:rPr lang="el-GR" dirty="0"/>
              <a:t> Δραστηριότητες</a:t>
            </a:r>
          </a:p>
          <a:p>
            <a:r>
              <a:rPr lang="el-GR" dirty="0"/>
              <a:t>Σελίδα Σύνδεσης</a:t>
            </a:r>
          </a:p>
          <a:p>
            <a:r>
              <a:rPr lang="el-GR" dirty="0"/>
              <a:t>Προφίλ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796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1358</TotalTime>
  <Words>434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</vt:lpstr>
      <vt:lpstr>Parcel</vt:lpstr>
      <vt:lpstr>ΕφαρμογΗ εθελοντικοΥ οργανισμοΥ</vt:lpstr>
      <vt:lpstr>PACT ( People-Activities-Context-Technology)</vt:lpstr>
      <vt:lpstr>CRUD (Create-Read-Update-Delete)</vt:lpstr>
      <vt:lpstr>PowerPoint Presentation</vt:lpstr>
      <vt:lpstr>Χάρτης πλοήγησης</vt:lpstr>
      <vt:lpstr>ΣενΑριο χρΗσης</vt:lpstr>
      <vt:lpstr>ΔιεπαφΗ ΧρΗστη</vt:lpstr>
      <vt:lpstr>Τελικη υλοποιηση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ΑΓΑΘΑΓΓΕΛΟΥ ΙΩΑΝΝΗΣ</dc:creator>
  <cp:lastModifiedBy>ΑΓΑΘΑΓΓΕΛΟΥ ΙΩΑΝΝΗΣ</cp:lastModifiedBy>
  <cp:revision>31</cp:revision>
  <dcterms:created xsi:type="dcterms:W3CDTF">2025-03-29T18:10:32Z</dcterms:created>
  <dcterms:modified xsi:type="dcterms:W3CDTF">2025-03-30T17:40:59Z</dcterms:modified>
</cp:coreProperties>
</file>