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5AF4EE-E346-4698-8EA3-54417F8791ED}">
  <a:tblStyle styleId="{0E5AF4EE-E346-4698-8EA3-54417F879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s.ucr.edu/~eamonn/time_series_data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bhay.harpale.net/blog/machine-learning/a-hands-on-tutorial-on-the-perceptron-learning-algorith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ms.irb.hr/tutorial/tut_nnets_short.php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olah.github.io/posts/2015-08-Understanding-LSTMs/img/RNN-unrolled.png" TargetMode="External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Classification de séries temporelles avec des réseaux de neurones profonds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PERGAMENT Melissa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REGUIG Ghiles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Encadrant : GALLINARI Patrick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150" y="52250"/>
            <a:ext cx="2961350" cy="9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Etapes du projet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76875" y="1196200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i="1" lang="fr" sz="2400" u="sng">
                <a:latin typeface="Economica"/>
                <a:ea typeface="Economica"/>
                <a:cs typeface="Economica"/>
                <a:sym typeface="Economica"/>
              </a:rPr>
              <a:t>Expérimentations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Economica"/>
            </a:pPr>
            <a:r>
              <a:rPr lang="fr" sz="1800">
                <a:latin typeface="Economica"/>
                <a:ea typeface="Economica"/>
                <a:cs typeface="Economica"/>
                <a:sym typeface="Economica"/>
              </a:rPr>
              <a:t>Tests de divers réseaux de neurones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Economica"/>
            </a:pPr>
            <a:r>
              <a:rPr lang="fr" sz="1800">
                <a:latin typeface="Economica"/>
                <a:ea typeface="Economica"/>
                <a:cs typeface="Economica"/>
                <a:sym typeface="Economica"/>
              </a:rPr>
              <a:t>Mesure des performances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Font typeface="Economica"/>
            </a:pPr>
            <a:r>
              <a:rPr lang="fr" sz="1800">
                <a:latin typeface="Economica"/>
                <a:ea typeface="Economica"/>
                <a:cs typeface="Economica"/>
                <a:sym typeface="Economica"/>
              </a:rPr>
              <a:t>Etude de la convergence du modèle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i="1" lang="fr" sz="2400" u="sng">
                <a:latin typeface="Economica"/>
                <a:ea typeface="Economica"/>
                <a:cs typeface="Economica"/>
                <a:sym typeface="Economica"/>
              </a:rPr>
              <a:t>Implémentation logicielle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Economica"/>
            </a:pPr>
            <a:r>
              <a:rPr lang="fr" sz="1800">
                <a:latin typeface="Economica"/>
                <a:ea typeface="Economica"/>
                <a:cs typeface="Economica"/>
                <a:sym typeface="Economica"/>
              </a:rPr>
              <a:t>Automatisation et optimisation du </a:t>
            </a:r>
            <a:r>
              <a:rPr i="1" lang="fr" sz="1800">
                <a:latin typeface="Economica"/>
                <a:ea typeface="Economica"/>
                <a:cs typeface="Economica"/>
                <a:sym typeface="Economica"/>
              </a:rPr>
              <a:t>GridSearch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Font typeface="Economica"/>
            </a:pPr>
            <a:r>
              <a:rPr i="1" lang="fr" sz="1800">
                <a:latin typeface="Economica"/>
                <a:ea typeface="Economica"/>
                <a:cs typeface="Economica"/>
                <a:sym typeface="Economica"/>
              </a:rPr>
              <a:t>Sélection d’un modèle performant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Partie exploratoire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Protocole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fr"/>
              <a:t>Choix d’un dataset du site UCR</a:t>
            </a:r>
            <a:r>
              <a:rPr baseline="30000" lang="fr">
                <a:solidFill>
                  <a:srgbClr val="000000"/>
                </a:solidFill>
              </a:rPr>
              <a:t>1</a:t>
            </a:r>
            <a:r>
              <a:rPr lang="fr"/>
              <a:t> : Medical Images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fr"/>
              <a:t>Tests de diverses architectures de réseaux de neurones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fr"/>
              <a:t>Optimisation des hyper-paramètres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fr"/>
              <a:t>Vérification de leur impact sur les performances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fr"/>
              <a:t>Visualisation sous forme de courbes</a:t>
            </a:r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fr"/>
              <a:t>Analyse des résultats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aseline="30000" lang="fr" sz="1200"/>
              <a:t>1</a:t>
            </a:r>
            <a:r>
              <a:rPr lang="fr" sz="1200" u="sng">
                <a:solidFill>
                  <a:schemeClr val="hlink"/>
                </a:solidFill>
                <a:hlinkClick r:id="rId3"/>
              </a:rPr>
              <a:t>http://www.cs.ucr.edu/~eamonn/time_series_data/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Dataset : Medical Images</a:t>
            </a:r>
          </a:p>
        </p:txBody>
      </p:sp>
      <p:pic>
        <p:nvPicPr>
          <p:cNvPr descr="MedicalImagesRepartition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399"/>
            <a:ext cx="6517275" cy="34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2.pn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600" y="1566263"/>
            <a:ext cx="3016400" cy="20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Expérimentations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Etude des hyper-paramètres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fr"/>
              <a:t>Architecture : MLP, CNN, RNN.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fr"/>
              <a:t>Nombre de couches 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fr"/>
              <a:t>Nombre de neurones.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fr"/>
              <a:t>Fonction de coût  : coût entropique, moindres carrés.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fr"/>
              <a:t>Algorithme d’optimisation : SGD, Adam.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fr"/>
              <a:t>Régularisation : Dropout, L1, L2.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fr"/>
              <a:t>Classification par pas de temps (Time Distributed).</a:t>
            </a:r>
          </a:p>
          <a:p>
            <a:pPr indent="-342900" lvl="0" marL="457200">
              <a:spcBef>
                <a:spcPts val="0"/>
              </a:spcBef>
            </a:pPr>
            <a:r>
              <a:rPr lang="fr"/>
              <a:t>Autres paramètres spécifiques aux architectures : Pooling, stride.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76875" y="309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MLP : (Sur) Apprentissage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fr"/>
              <a:t>MLP à 1 couche cachée contenant 100 neurones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lvl="0" algn="ctr">
              <a:spcBef>
                <a:spcPts val="0"/>
              </a:spcBef>
              <a:buNone/>
            </a:pPr>
            <a:r>
              <a:rPr i="1" lang="fr" sz="1400">
                <a:latin typeface="Economica"/>
                <a:ea typeface="Economica"/>
                <a:cs typeface="Economica"/>
                <a:sym typeface="Economica"/>
              </a:rPr>
              <a:t>Evolution du coût et de la précision en fonction de l’epoch d’apprentissage</a:t>
            </a:r>
          </a:p>
        </p:txBody>
      </p:sp>
      <p:pic>
        <p:nvPicPr>
          <p:cNvPr descr="lossEpochAdam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25" y="1868113"/>
            <a:ext cx="3102350" cy="206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oreEpochAdam.png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325" y="1868125"/>
            <a:ext cx="3075373" cy="20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Régularisation : Dropout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RegDropoutLoss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00" y="1508950"/>
            <a:ext cx="3515075" cy="234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DropoutAcc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800" y="1508950"/>
            <a:ext cx="3515075" cy="234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Régularisation : L1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RegL1Loss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50" y="1578275"/>
            <a:ext cx="3128175" cy="208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L1Acc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50" y="1578275"/>
            <a:ext cx="3128175" cy="20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Régularisation : L2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RegL2Loss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5" y="1748450"/>
            <a:ext cx="3192900" cy="21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L2Acc.png"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400" y="1748450"/>
            <a:ext cx="3192900" cy="212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Objectifs du projet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buSzPct val="100000"/>
              <a:buFont typeface="Economica"/>
              <a:buAutoNum type="arabicPeriod"/>
            </a:pP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Découvrir un ensemble de méthodes du Deep Learning (Apprentissage profond).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ctr">
              <a:spcBef>
                <a:spcPts val="0"/>
              </a:spcBef>
              <a:buSzPct val="100000"/>
              <a:buFont typeface="Economica"/>
              <a:buAutoNum type="arabicPeriod"/>
            </a:pP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Appliquer ces méthodes à la classification de séries temporelles.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algn="ctr">
              <a:spcBef>
                <a:spcPts val="0"/>
              </a:spcBef>
              <a:buSzPct val="100000"/>
              <a:buFont typeface="Economica"/>
              <a:buAutoNum type="arabicPeriod"/>
            </a:pP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Réaliser une implémentation permettant de sélectionner le réseau de neurones le plus performant pour un problème de classification donné.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CNN en 1D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25" y="1479600"/>
            <a:ext cx="3798474" cy="25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50" y="1479588"/>
            <a:ext cx="3798474" cy="25323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783250" y="986875"/>
            <a:ext cx="3577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taille du filtre : 3, pooling : 2, dropout : 0.3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LSTM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438"/>
            <a:ext cx="3738925" cy="24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375" y="1325450"/>
            <a:ext cx="3738925" cy="2492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78700" y="1071200"/>
            <a:ext cx="73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1 couche cachée, dropout : 0.2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Time Distributed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14789" l="25105" r="14019" t="49996"/>
          <a:stretch/>
        </p:blipFill>
        <p:spPr>
          <a:xfrm>
            <a:off x="1352475" y="1573275"/>
            <a:ext cx="6439051" cy="232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503450" y="1147225"/>
            <a:ext cx="58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1 couche cachée, 4 unités LSTM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Automatisation de sélection de modèle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/>
              <a:t>Application logicielle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</a:pPr>
            <a:r>
              <a:rPr lang="fr"/>
              <a:t>Keras 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Surcouche de TensorFlow.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Construction de modèles.</a:t>
            </a:r>
          </a:p>
          <a:p>
            <a:pPr indent="-342900" lvl="0" marL="914400" rtl="0">
              <a:spcBef>
                <a:spcPts val="0"/>
              </a:spcBef>
            </a:pPr>
            <a:r>
              <a:rPr lang="fr"/>
              <a:t>Grid Search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R</a:t>
            </a:r>
            <a:r>
              <a:rPr lang="fr"/>
              <a:t>edéfinition</a:t>
            </a:r>
            <a:r>
              <a:rPr lang="fr"/>
              <a:t> du code de </a:t>
            </a:r>
            <a:r>
              <a:rPr lang="fr"/>
              <a:t>Scikit Learn : prise en compte de la validation.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Validation croisée.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Parallélisation.</a:t>
            </a:r>
          </a:p>
          <a:p>
            <a:pPr indent="-342900" lvl="0" marL="914400" rtl="0">
              <a:spcBef>
                <a:spcPts val="0"/>
              </a:spcBef>
            </a:pPr>
            <a:r>
              <a:rPr lang="fr"/>
              <a:t>Builders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MLPBuilder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CNNBuilder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SimpleRNNBuilder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LSTMBuilder </a:t>
            </a:r>
          </a:p>
          <a:p>
            <a:pPr indent="-317500" lvl="1" marL="1371600" rtl="0">
              <a:spcBef>
                <a:spcPts val="0"/>
              </a:spcBef>
            </a:pPr>
            <a:r>
              <a:rPr lang="fr"/>
              <a:t>GruBuilder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342" r="18037" t="12188"/>
          <a:stretch/>
        </p:blipFill>
        <p:spPr>
          <a:xfrm>
            <a:off x="69650" y="342525"/>
            <a:ext cx="6716726" cy="45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6896700" y="342525"/>
            <a:ext cx="20202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Economica"/>
                <a:ea typeface="Economica"/>
                <a:cs typeface="Economica"/>
                <a:sym typeface="Economica"/>
              </a:rPr>
              <a:t>Synthèse des performances des modèles après un GridSearch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Economica"/>
                <a:ea typeface="Economica"/>
                <a:cs typeface="Economica"/>
                <a:sym typeface="Economica"/>
              </a:rPr>
              <a:t>Objectif : trouver le meilleur 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modèle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 pour une 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série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Résultats des GridSearch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fr" sz="1400">
                <a:latin typeface="Economica"/>
                <a:ea typeface="Economica"/>
                <a:cs typeface="Economica"/>
                <a:sym typeface="Economica"/>
              </a:rPr>
              <a:t>Tableau synthétique des performances des GridSearch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Economica"/>
                <a:ea typeface="Economica"/>
                <a:cs typeface="Economica"/>
                <a:sym typeface="Economica"/>
              </a:rPr>
              <a:t>*  MLP à 3 couches cachées [93,93,61]</a:t>
            </a:r>
            <a:r>
              <a:rPr lang="fr">
                <a:latin typeface="Economica"/>
                <a:ea typeface="Economica"/>
                <a:cs typeface="Economica"/>
                <a:sym typeface="Economica"/>
              </a:rPr>
              <a:t> avec un Dropout à 0.5 sur la première couche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aphicFrame>
        <p:nvGraphicFramePr>
          <p:cNvPr id="252" name="Shape 252"/>
          <p:cNvGraphicFramePr/>
          <p:nvPr/>
        </p:nvGraphicFramePr>
        <p:xfrm>
          <a:off x="1051075" y="15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{0E5AF4EE-E346-4698-8EA3-54417F8791ED}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12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Dataset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Score </a:t>
                      </a: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MLP Validation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CNN Validation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RNN Validation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GRU Validation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Meilleure architecture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Score en test</a:t>
                      </a:r>
                    </a:p>
                  </a:txBody>
                  <a:tcPr marT="91425" marB="91425" marR="91425" marL="91425"/>
                </a:tc>
              </a:tr>
              <a:tr h="612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Medical Images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0.769319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0.728950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0.603230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0.594002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MLP*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0.764085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225225"/>
            <a:ext cx="8622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</a:t>
            </a: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Découvrir un ensemble de méthodes du Deep Learning (Apprentissage profond).</a:t>
            </a: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</a:t>
            </a: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Appliquer ces méthodes à la classification de séries temporelles.</a:t>
            </a:r>
          </a:p>
          <a:p>
            <a:pPr indent="457200"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☒ </a:t>
            </a: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Réaliser une implémentation permettant de sélectionner le réseau de neurones le </a:t>
            </a:r>
          </a:p>
          <a:p>
            <a:pPr indent="457200"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       plus performant pour un problème de classification donné.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Contexte du projet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Séries temporelles</a:t>
            </a:r>
          </a:p>
        </p:txBody>
      </p:sp>
      <p:pic>
        <p:nvPicPr>
          <p:cNvPr descr="serieTemporelleUnivariee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24" y="1079050"/>
            <a:ext cx="5556174" cy="3736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Neurone</a:t>
            </a:r>
            <a:r>
              <a:rPr lang="fr"/>
              <a:t>/Perceptron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i="1" lang="fr" sz="1400">
                <a:latin typeface="Economica"/>
                <a:ea typeface="Economica"/>
                <a:cs typeface="Economica"/>
                <a:sym typeface="Economica"/>
              </a:rPr>
              <a:t>source :</a:t>
            </a:r>
            <a:r>
              <a:rPr lang="fr" sz="14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fr" sz="14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http://abhay.harpale.net/blog/machine-learning/a-hands-on-tutorial-on-the-perceptron-learning-algorithm/</a:t>
            </a:r>
          </a:p>
        </p:txBody>
      </p:sp>
      <p:pic>
        <p:nvPicPr>
          <p:cNvPr descr="perceptron-picture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050" y="1060451"/>
            <a:ext cx="6341215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Réseau de neurones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latin typeface="Economica"/>
              <a:ea typeface="Economica"/>
              <a:cs typeface="Economica"/>
              <a:sym typeface="Economica"/>
            </a:endParaRPr>
          </a:p>
          <a:p>
            <a:pPr lvl="0" algn="ctr">
              <a:spcBef>
                <a:spcPts val="0"/>
              </a:spcBef>
              <a:buNone/>
            </a:pPr>
            <a:r>
              <a:rPr i="1" lang="fr" sz="1400">
                <a:latin typeface="Economica"/>
                <a:ea typeface="Economica"/>
                <a:cs typeface="Economica"/>
                <a:sym typeface="Economica"/>
              </a:rPr>
              <a:t>source :</a:t>
            </a:r>
            <a:r>
              <a:rPr lang="fr" sz="14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fr" sz="14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http://dms.irb.hr/tutorial/tut_nnets_short.php</a:t>
            </a:r>
          </a:p>
        </p:txBody>
      </p:sp>
      <p:pic>
        <p:nvPicPr>
          <p:cNvPr descr="ann.jp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1562100"/>
            <a:ext cx="30861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Réseau de neurones récurrents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fr" sz="1400">
                <a:latin typeface="Economica"/>
                <a:ea typeface="Economica"/>
                <a:cs typeface="Economica"/>
                <a:sym typeface="Economica"/>
              </a:rPr>
              <a:t>source : </a:t>
            </a:r>
            <a:r>
              <a:rPr lang="fr" sz="14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http://colah.github.io/posts/2015-08-Understanding-LSTMs/img/RNN-unrolled.png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RNN-unrolled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329801"/>
            <a:ext cx="8350127" cy="2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Unités récurrentes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*K9g9EOeQ9Ca0jdOMmXKrQg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22" y="1337600"/>
            <a:ext cx="5436379" cy="27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Trouver un réseau de neurones capable de classifier nos données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