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19" autoAdjust="0"/>
  </p:normalViewPr>
  <p:slideViewPr>
    <p:cSldViewPr snapToGrid="0" snapToObjects="1">
      <p:cViewPr varScale="1">
        <p:scale>
          <a:sx n="56" d="100"/>
          <a:sy n="56" d="100"/>
        </p:scale>
        <p:origin x="3204" y="2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4021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PG3tGO2nOr4&amp;utm_source=chatgpt.co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Welcome to </a:t>
            </a:r>
            <a:r>
              <a:rPr lang="en-US" dirty="0"/>
              <a:t>RewmoAI </a:t>
            </a:r>
            <a:r>
              <a:rPr dirty="0"/>
              <a:t>ProcessSync Module 1. This is the foundation for learning how to define, fix, and then automate workflows. AI won’t fix broken or unclear workflows — they must be </a:t>
            </a:r>
            <a:r>
              <a:rPr lang="en-US" dirty="0"/>
              <a:t>defined, measured and </a:t>
            </a:r>
            <a:r>
              <a:rPr dirty="0"/>
              <a:t>improved first.</a:t>
            </a:r>
            <a:r>
              <a:rPr lang="en-US" dirty="0"/>
              <a:t> In this module you will learn what quality means, how quality relates to processes, the different ways to achieve quality, and why the pursuit of quality is important for you and your business.</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What This Is:</a:t>
            </a:r>
          </a:p>
          <a:p>
            <a:endParaRPr lang="en-US" b="1" dirty="0"/>
          </a:p>
          <a:p>
            <a:r>
              <a:rPr lang="en-US" dirty="0"/>
              <a:t>A </a:t>
            </a:r>
            <a:r>
              <a:rPr lang="en-US" b="1" dirty="0"/>
              <a:t>BBC production from 1992</a:t>
            </a:r>
            <a:r>
              <a:rPr lang="en-US" dirty="0"/>
              <a:t>, titled </a:t>
            </a:r>
            <a:r>
              <a:rPr lang="en-US" i="1" dirty="0"/>
              <a:t>"Deming 'A Prophet Unheard'"</a:t>
            </a:r>
            <a:r>
              <a:rPr lang="en-US" dirty="0"/>
              <a:t>, featuring insights into Dr. W. Edwards Deming’s philosophy and why his ideas were overlooked in the </a:t>
            </a:r>
            <a:r>
              <a:rPr lang="en-US" dirty="0" err="1"/>
              <a:t>U.S.</a:t>
            </a:r>
            <a:r>
              <a:rPr lang="en-US" dirty="0" err="1">
                <a:hlinkClick r:id="rId3"/>
              </a:rPr>
              <a:t>YouTube</a:t>
            </a:r>
            <a:endParaRPr lang="en-US" dirty="0"/>
          </a:p>
          <a:p>
            <a:br>
              <a:rPr lang="en-US" dirty="0"/>
            </a:br>
            <a:endParaRPr lang="en-US" dirty="0"/>
          </a:p>
          <a:p>
            <a:r>
              <a:rPr lang="en-US"/>
              <a:t>“</a:t>
            </a:r>
            <a:r>
              <a:rPr lang="en-US" dirty="0"/>
              <a:t>This documentary shows how Deming was nearly invisible in the U.S. despite shaping global manufacturing through quality. Watch for the insight on how true quality leadership beats inspection.”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Congratulat</a:t>
            </a:r>
            <a:r>
              <a:rPr lang="en-US" dirty="0"/>
              <a:t>ions</a:t>
            </a:r>
            <a:r>
              <a:rPr dirty="0"/>
              <a:t> </a:t>
            </a:r>
            <a:r>
              <a:rPr lang="en-US" dirty="0"/>
              <a:t>on completing</a:t>
            </a:r>
            <a:r>
              <a:rPr dirty="0"/>
              <a:t> Module </a:t>
            </a:r>
            <a:r>
              <a:rPr lang="en-US" dirty="0"/>
              <a:t>1</a:t>
            </a:r>
            <a:r>
              <a:rPr dirty="0"/>
              <a:t>. </a:t>
            </a:r>
            <a:endParaRPr lang="en-US" dirty="0"/>
          </a:p>
          <a:p>
            <a:endParaRPr lang="en-US" dirty="0"/>
          </a:p>
          <a:p>
            <a:r>
              <a:rPr lang="en-US" b="1" dirty="0"/>
              <a:t>Next:</a:t>
            </a:r>
          </a:p>
          <a:p>
            <a:r>
              <a:rPr dirty="0"/>
              <a:t>Module 2: PDCA + Pareto 80/20 tools.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Introduce the learning objectives. This </a:t>
            </a:r>
            <a:r>
              <a:rPr lang="en-US" dirty="0"/>
              <a:t>Introduction</a:t>
            </a:r>
            <a:r>
              <a:rPr dirty="0"/>
              <a:t> version focuses on practical takeaways: defining workflows, customer-driven quality, and the chain reaction model.</a:t>
            </a:r>
            <a:br>
              <a:rPr lang="en-US" dirty="0"/>
            </a:br>
            <a:endParaRPr lang="en-US" dirty="0"/>
          </a:p>
          <a:p>
            <a:r>
              <a:rPr lang="en-US" sz="1200" b="1" i="0" u="none" strike="noStrike" kern="1200" baseline="0" dirty="0">
                <a:solidFill>
                  <a:schemeClr val="tx1"/>
                </a:solidFill>
                <a:latin typeface="+mn-lt"/>
                <a:ea typeface="+mn-ea"/>
                <a:cs typeface="+mn-cs"/>
              </a:rPr>
              <a:t>Define process: </a:t>
            </a:r>
            <a:r>
              <a:rPr lang="en-US" sz="1200" b="0" i="0" u="none" strike="noStrike" kern="1200" baseline="0" dirty="0">
                <a:solidFill>
                  <a:schemeClr val="tx1"/>
                </a:solidFill>
                <a:latin typeface="+mn-lt"/>
                <a:ea typeface="+mn-ea"/>
                <a:cs typeface="+mn-cs"/>
              </a:rPr>
              <a:t>You will learn the definition of process and that everything we repeatedly do involves processes.</a:t>
            </a:r>
          </a:p>
          <a:p>
            <a:r>
              <a:rPr lang="en-US" b="1" dirty="0"/>
              <a:t>Explain how the customer defines the quality of a product or service:  </a:t>
            </a:r>
            <a:r>
              <a:rPr lang="en-US" dirty="0"/>
              <a:t>You will learn why it is difficult to define quality and why it is important the customer defines the quality of the products and services provided by the organization.</a:t>
            </a:r>
          </a:p>
          <a:p>
            <a:r>
              <a:rPr lang="en-US" b="1" dirty="0"/>
              <a:t>Identify one broken or unclear workflow.  </a:t>
            </a:r>
            <a:r>
              <a:rPr lang="en-US" b="0" dirty="0"/>
              <a:t>Examples can be simple or more in depth. </a:t>
            </a:r>
          </a:p>
          <a:p>
            <a:r>
              <a:rPr lang="en-US" b="1" dirty="0"/>
              <a:t>Contrast two approaches to quality:  </a:t>
            </a:r>
            <a:r>
              <a:rPr lang="en-US" b="0" dirty="0"/>
              <a:t>You will learn the difference between inspection and process improvement as ways to achieve quality.</a:t>
            </a:r>
          </a:p>
          <a:p>
            <a:r>
              <a:rPr lang="en-US" b="1" dirty="0"/>
              <a:t>Describe the chain reaction for quality improvement:  </a:t>
            </a:r>
            <a:r>
              <a:rPr lang="en-US" dirty="0"/>
              <a:t>You will learn about DON’s chain reaction for quality improvement and how quality relates to cost and productivity.</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M</a:t>
            </a:r>
            <a:r>
              <a:rPr dirty="0"/>
              <a:t>any small businesses don’t realize they already have workflows. </a:t>
            </a:r>
            <a:endParaRPr lang="en-US" dirty="0"/>
          </a:p>
          <a:p>
            <a:r>
              <a:rPr lang="en-US" dirty="0"/>
              <a:t>E</a:t>
            </a:r>
            <a:r>
              <a:rPr dirty="0"/>
              <a:t>xamples: invoicing, sales funnels, customer service</a:t>
            </a:r>
            <a:r>
              <a:rPr lang="en-US" dirty="0"/>
              <a:t>, product fabrication etc</a:t>
            </a:r>
            <a:r>
              <a:rPr dirty="0"/>
              <a:t>. </a:t>
            </a:r>
            <a:endParaRPr lang="en-US" dirty="0"/>
          </a:p>
          <a:p>
            <a:r>
              <a:rPr dirty="0"/>
              <a:t>Ask: what workflow do you do every day without thinking?</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Define workflow in simple terms. Industry uses different labels: workflow, process, system, operations. Emphasize: if you can’t describe it, you can’t improve it.</a:t>
            </a:r>
            <a:endParaRPr lang="en-US" dirty="0"/>
          </a:p>
          <a:p>
            <a:endParaRPr lang="en-US" dirty="0"/>
          </a:p>
          <a:p>
            <a:r>
              <a:rPr lang="en-US" sz="1200" b="1" i="0" u="none" strike="noStrike" kern="1200" baseline="0" dirty="0">
                <a:solidFill>
                  <a:schemeClr val="tx1"/>
                </a:solidFill>
                <a:latin typeface="+mn-lt"/>
                <a:ea typeface="+mn-ea"/>
                <a:cs typeface="+mn-cs"/>
              </a:rPr>
              <a:t>What is a Process?</a:t>
            </a:r>
          </a:p>
          <a:p>
            <a:r>
              <a:rPr lang="en-US" sz="1200" b="0" i="0" u="none" strike="noStrike" kern="1200" baseline="0" dirty="0">
                <a:solidFill>
                  <a:schemeClr val="tx1"/>
                </a:solidFill>
                <a:latin typeface="+mn-lt"/>
                <a:ea typeface="+mn-ea"/>
                <a:cs typeface="+mn-cs"/>
              </a:rPr>
              <a:t>Let's now look at what a process is and how it relates to quality. Deming said the focus should be on the processes by which work gets done. If we only focus on the quality of the finished product, it</a:t>
            </a:r>
          </a:p>
          <a:p>
            <a:r>
              <a:rPr lang="en-US" sz="1200" b="0" i="0" u="none" strike="noStrike" kern="1200" baseline="0" dirty="0">
                <a:solidFill>
                  <a:schemeClr val="tx1"/>
                </a:solidFill>
                <a:latin typeface="+mn-lt"/>
                <a:ea typeface="+mn-ea"/>
                <a:cs typeface="+mn-cs"/>
              </a:rPr>
              <a:t>is too late. Quality is created by a process.</a:t>
            </a:r>
          </a:p>
          <a:p>
            <a:r>
              <a:rPr lang="en-US" sz="1200" b="0" i="0" u="none" strike="noStrike" kern="1200" baseline="0" dirty="0">
                <a:solidFill>
                  <a:schemeClr val="tx1"/>
                </a:solidFill>
                <a:latin typeface="+mn-lt"/>
                <a:ea typeface="+mn-ea"/>
                <a:cs typeface="+mn-cs"/>
              </a:rPr>
              <a:t>What is a process? Every service or product you produce in your organization is the result of some process, but most of us do not fully understand what this means.</a:t>
            </a:r>
          </a:p>
          <a:p>
            <a:r>
              <a:rPr lang="en-US" sz="1200" b="0" i="0" u="none" strike="noStrike" kern="1200" baseline="0" dirty="0">
                <a:solidFill>
                  <a:schemeClr val="tx1"/>
                </a:solidFill>
                <a:latin typeface="+mn-lt"/>
                <a:ea typeface="+mn-ea"/>
                <a:cs typeface="+mn-cs"/>
              </a:rPr>
              <a:t>We need to think about processes in two ways.</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 series of operations or steps that results in a product or service</a:t>
            </a:r>
          </a:p>
          <a:p>
            <a:r>
              <a:rPr lang="en-US" sz="1200" b="0" i="0" u="none" strike="noStrike" kern="1200" baseline="0" dirty="0">
                <a:solidFill>
                  <a:schemeClr val="tx1"/>
                </a:solidFill>
                <a:latin typeface="+mn-lt"/>
                <a:ea typeface="+mn-ea"/>
                <a:cs typeface="+mn-cs"/>
              </a:rPr>
              <a:t>We generally think of a process as a sequence or series of operations (steps, tasks, activities) that result in a specific output.</a:t>
            </a:r>
          </a:p>
          <a:p>
            <a:r>
              <a:rPr lang="en-US" sz="1200" b="0" i="0" u="none" strike="noStrike" kern="1200" baseline="0" dirty="0">
                <a:solidFill>
                  <a:schemeClr val="tx1"/>
                </a:solidFill>
                <a:latin typeface="+mn-lt"/>
                <a:ea typeface="+mn-ea"/>
                <a:cs typeface="+mn-cs"/>
              </a:rPr>
              <a:t>The output may be either a product (e.g., an aircraft or a subcomponent of an aircraft such as the nose wheel landing gear) or a</a:t>
            </a:r>
          </a:p>
          <a:p>
            <a:r>
              <a:rPr lang="en-US" sz="1200" b="0" i="0" u="none" strike="noStrike" kern="1200" baseline="0" dirty="0">
                <a:solidFill>
                  <a:schemeClr val="tx1"/>
                </a:solidFill>
                <a:latin typeface="+mn-lt"/>
                <a:ea typeface="+mn-ea"/>
                <a:cs typeface="+mn-cs"/>
              </a:rPr>
              <a:t>service (e.g., a personnel record entry). There is another way to look at a process.</a:t>
            </a:r>
          </a:p>
          <a:p>
            <a:endParaRPr lang="en-US" sz="1200" b="1"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A set of causes and conditions that work together to transform inputs into an output</a:t>
            </a:r>
          </a:p>
          <a:p>
            <a:r>
              <a:rPr lang="en-US" sz="1200" b="0" i="0" u="none" strike="noStrike" kern="1200" baseline="0" dirty="0">
                <a:solidFill>
                  <a:schemeClr val="tx1"/>
                </a:solidFill>
                <a:latin typeface="+mn-lt"/>
                <a:ea typeface="+mn-ea"/>
                <a:cs typeface="+mn-cs"/>
              </a:rPr>
              <a:t>It is also important to think of a process as a set of causes and conditions that work together to transform inputs into outputs.</a:t>
            </a:r>
          </a:p>
          <a:p>
            <a:r>
              <a:rPr lang="en-US" sz="1200" b="0" i="0" u="none" strike="noStrike" kern="1200" baseline="0" dirty="0">
                <a:solidFill>
                  <a:schemeClr val="tx1"/>
                </a:solidFill>
                <a:latin typeface="+mn-lt"/>
                <a:ea typeface="+mn-ea"/>
                <a:cs typeface="+mn-cs"/>
              </a:rPr>
              <a:t>The production of an operationally ready aircraft (output) requires the coordination of inputs -- machines, methods, materials, and people. The blending of four variables: machines, methods,</a:t>
            </a:r>
          </a:p>
          <a:p>
            <a:r>
              <a:rPr lang="en-US" sz="1200" b="0" i="0" u="none" strike="noStrike" kern="1200" baseline="0" dirty="0">
                <a:solidFill>
                  <a:schemeClr val="tx1"/>
                </a:solidFill>
                <a:latin typeface="+mn-lt"/>
                <a:ea typeface="+mn-ea"/>
                <a:cs typeface="+mn-cs"/>
              </a:rPr>
              <a:t>materials, and people is the process that results in transforming the inputs into outputs. (Often you can include environment as a fifth variable). There can be several stages to the process, or each</a:t>
            </a:r>
          </a:p>
          <a:p>
            <a:r>
              <a:rPr lang="en-US" sz="1200" b="0" i="0" u="none" strike="noStrike" kern="1200" baseline="0" dirty="0">
                <a:solidFill>
                  <a:schemeClr val="tx1"/>
                </a:solidFill>
                <a:latin typeface="+mn-lt"/>
                <a:ea typeface="+mn-ea"/>
                <a:cs typeface="+mn-cs"/>
              </a:rPr>
              <a:t>stage can be considered a process. The aim of workflow management is to ensure the outcome of a process meets the customer's needs. </a:t>
            </a:r>
          </a:p>
          <a:p>
            <a:r>
              <a:rPr lang="en-US" sz="1200" b="0" i="0" u="none" strike="noStrike" kern="1200" baseline="0" dirty="0">
                <a:solidFill>
                  <a:schemeClr val="tx1"/>
                </a:solidFill>
                <a:latin typeface="+mn-lt"/>
                <a:ea typeface="+mn-ea"/>
                <a:cs typeface="+mn-cs"/>
              </a:rPr>
              <a:t>In some of the readings, you will find output and outcome used synonymously to mean a product or service, or the result of inputs.</a:t>
            </a:r>
          </a:p>
          <a:p>
            <a:r>
              <a:rPr lang="en-US" sz="1200" b="0" i="0" u="none" strike="noStrike" kern="1200" baseline="0" dirty="0">
                <a:solidFill>
                  <a:schemeClr val="tx1"/>
                </a:solidFill>
                <a:latin typeface="+mn-lt"/>
                <a:ea typeface="+mn-ea"/>
                <a:cs typeface="+mn-cs"/>
              </a:rPr>
              <a:t>In </a:t>
            </a:r>
            <a:r>
              <a:rPr lang="en-US" sz="1200" b="1" i="0" u="none" strike="noStrike" kern="1200" baseline="0" dirty="0">
                <a:solidFill>
                  <a:schemeClr val="tx1"/>
                </a:solidFill>
                <a:latin typeface="+mn-lt"/>
                <a:ea typeface="+mn-ea"/>
                <a:cs typeface="+mn-cs"/>
              </a:rPr>
              <a:t>RewmoAI Process Management (R-PM), </a:t>
            </a:r>
            <a:r>
              <a:rPr lang="en-US" sz="1200" b="0" i="0" u="none" strike="noStrike" kern="1200" baseline="0" dirty="0">
                <a:solidFill>
                  <a:schemeClr val="tx1"/>
                </a:solidFill>
                <a:latin typeface="+mn-lt"/>
                <a:ea typeface="+mn-ea"/>
                <a:cs typeface="+mn-cs"/>
              </a:rPr>
              <a:t>we use the term output to refer to a product or service and outcome to refer to the customer's perception of the product or service.</a:t>
            </a:r>
            <a:endParaRPr b="0"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Walk through simple, relatable examples. Every business has workflows, even if they don’t call them that. </a:t>
            </a:r>
            <a:endParaRPr lang="en-US" dirty="0"/>
          </a:p>
          <a:p>
            <a:endParaRPr lang="en-US" dirty="0"/>
          </a:p>
          <a:p>
            <a:r>
              <a:rPr dirty="0"/>
              <a:t>Prompt: What’s one </a:t>
            </a:r>
            <a:r>
              <a:rPr lang="en-US" dirty="0"/>
              <a:t>or two </a:t>
            </a:r>
            <a:r>
              <a:rPr dirty="0"/>
              <a:t>example</a:t>
            </a:r>
            <a:r>
              <a:rPr lang="en-US" dirty="0"/>
              <a:t>s</a:t>
            </a:r>
            <a:r>
              <a:rPr dirty="0"/>
              <a:t> in your own business?</a:t>
            </a:r>
            <a:endParaRPr lang="en-US" dirty="0"/>
          </a:p>
          <a:p>
            <a:endParaRPr lang="en-US" dirty="0"/>
          </a:p>
          <a:p>
            <a:r>
              <a:rPr lang="en-US" sz="1200" b="0" i="0" u="none" strike="noStrike" kern="1200" baseline="0" dirty="0">
                <a:solidFill>
                  <a:schemeClr val="tx1"/>
                </a:solidFill>
                <a:latin typeface="+mn-lt"/>
                <a:ea typeface="+mn-ea"/>
                <a:cs typeface="+mn-cs"/>
              </a:rPr>
              <a:t>Take a minute or two and write down two or three of the more important processes in which you are currently involved.</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What are the inputs? What are the outputs? How do you think your customer perceives the outcome of your product or service?</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Deming’s definition: Quality is defined by the customer. Example: a perfect coffee isn’t </a:t>
            </a:r>
            <a:r>
              <a:rPr lang="en-US" dirty="0"/>
              <a:t>good </a:t>
            </a:r>
            <a:r>
              <a:rPr dirty="0"/>
              <a:t>quality if it’s late</a:t>
            </a:r>
            <a:r>
              <a:rPr lang="en-US" dirty="0"/>
              <a:t>, cold, weak etc</a:t>
            </a:r>
            <a:r>
              <a:rPr dirty="0"/>
              <a:t>.</a:t>
            </a:r>
            <a:r>
              <a:rPr lang="en-US" dirty="0"/>
              <a:t>  Ask what are the </a:t>
            </a:r>
            <a:r>
              <a:rPr lang="en-US" b="1" u="sng" dirty="0"/>
              <a:t>qualities</a:t>
            </a:r>
            <a:r>
              <a:rPr lang="en-US" dirty="0"/>
              <a:t> they expect?</a:t>
            </a:r>
          </a:p>
          <a:p>
            <a:endParaRPr lang="en-US" dirty="0"/>
          </a:p>
          <a:p>
            <a:r>
              <a:rPr lang="en-US" dirty="0"/>
              <a:t>L</a:t>
            </a:r>
            <a:r>
              <a:rPr dirty="0"/>
              <a:t>ist 3 customer expectations in their </a:t>
            </a:r>
            <a:r>
              <a:rPr lang="en-US" dirty="0"/>
              <a:t>business' product or service</a:t>
            </a:r>
            <a:r>
              <a:rPr dirty="0"/>
              <a:t>.</a:t>
            </a:r>
            <a:r>
              <a:rPr lang="en-US" dirty="0"/>
              <a:t> </a:t>
            </a:r>
          </a:p>
          <a:p>
            <a:endParaRPr lang="en-US" dirty="0"/>
          </a:p>
          <a:p>
            <a:r>
              <a:rPr lang="en-US" dirty="0"/>
              <a:t>It’s your job to know what the customer expects and exceed it…you may have to teach the customer what he wants.</a:t>
            </a:r>
          </a:p>
          <a:p>
            <a:endParaRPr lang="en-US" dirty="0"/>
          </a:p>
          <a:p>
            <a:r>
              <a:rPr lang="en-US" b="1" dirty="0"/>
              <a:t>Synonyms: Property, character, attribute</a:t>
            </a:r>
          </a:p>
          <a:p>
            <a:endParaRPr lang="en-US" b="1" dirty="0"/>
          </a:p>
          <a:p>
            <a:r>
              <a:rPr lang="en-US" dirty="0"/>
              <a:t>- Quality is a general term applicable to any trait or</a:t>
            </a:r>
          </a:p>
          <a:p>
            <a:r>
              <a:rPr lang="en-US" dirty="0"/>
              <a:t>characteristic whether individual or generic.</a:t>
            </a:r>
          </a:p>
          <a:p>
            <a:endParaRPr lang="en-US" dirty="0"/>
          </a:p>
          <a:p>
            <a:r>
              <a:rPr lang="en-US" dirty="0"/>
              <a:t>- Property implies a characteristic that belongs to a thing's</a:t>
            </a:r>
          </a:p>
          <a:p>
            <a:r>
              <a:rPr lang="en-US" dirty="0"/>
              <a:t>essential nature and may be used to describe a type of</a:t>
            </a:r>
          </a:p>
          <a:p>
            <a:r>
              <a:rPr lang="en-US" dirty="0"/>
              <a:t>species.</a:t>
            </a:r>
          </a:p>
          <a:p>
            <a:endParaRPr lang="en-US" dirty="0"/>
          </a:p>
          <a:p>
            <a:r>
              <a:rPr lang="en-US" dirty="0"/>
              <a:t>- Character applies to a peculiar and distinctive quality of a thing</a:t>
            </a:r>
          </a:p>
          <a:p>
            <a:r>
              <a:rPr lang="en-US" dirty="0"/>
              <a:t>or a class;</a:t>
            </a:r>
          </a:p>
          <a:p>
            <a:endParaRPr lang="en-US" dirty="0"/>
          </a:p>
          <a:p>
            <a:r>
              <a:rPr lang="en-US" dirty="0"/>
              <a:t>- Attribute implies a quality ascribed to a thing or a being.</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Two Approaches to Quality</a:t>
            </a:r>
          </a:p>
          <a:p>
            <a:r>
              <a:rPr lang="en-US" dirty="0"/>
              <a:t>Currently there are two general approaches used by organizations to achieve quality.</a:t>
            </a:r>
          </a:p>
          <a:p>
            <a:endParaRPr lang="en-US" dirty="0"/>
          </a:p>
          <a:p>
            <a:r>
              <a:rPr lang="en-US" b="1" dirty="0"/>
              <a:t>Quality through Inspection</a:t>
            </a:r>
          </a:p>
          <a:p>
            <a:r>
              <a:rPr lang="en-US" dirty="0"/>
              <a:t>To detect and remove poor quality The first approach, inspection for defects, has traditionally been the dominant method used in the DON. This method is product</a:t>
            </a:r>
          </a:p>
          <a:p>
            <a:r>
              <a:rPr lang="en-US" dirty="0"/>
              <a:t>focused. All outputs (or a sample of outputs) are inspected after production to see if they pass some specified criteria.</a:t>
            </a:r>
          </a:p>
          <a:p>
            <a:endParaRPr lang="en-US" dirty="0"/>
          </a:p>
          <a:p>
            <a:r>
              <a:rPr lang="en-US" b="1" dirty="0"/>
              <a:t>Quality through Process Improvement</a:t>
            </a:r>
          </a:p>
          <a:p>
            <a:endParaRPr lang="en-US" dirty="0"/>
          </a:p>
          <a:p>
            <a:r>
              <a:rPr lang="en-US" b="1" dirty="0"/>
              <a:t>To build in quality:</a:t>
            </a:r>
          </a:p>
          <a:p>
            <a:r>
              <a:rPr lang="en-US" dirty="0"/>
              <a:t>The second approach, process improvement for the prevention of defects, provides a better way to assure quality. This method is process focused and is becoming more prominent in the DON as</a:t>
            </a:r>
          </a:p>
          <a:p>
            <a:r>
              <a:rPr lang="en-US" dirty="0"/>
              <a:t>more commands implement TQL. You are going to go upstream to analyze the process, to take it apart and see how it affects the product downstream. Let's look at these approaches in more</a:t>
            </a:r>
          </a:p>
          <a:p>
            <a:r>
              <a:rPr lang="en-US" dirty="0"/>
              <a:t>detail.</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Explain Deming’s chain reaction: better workflows reduce costs, increase productivity, delight customers, and grow market share. Use small business examples to illustrate.</a:t>
            </a:r>
            <a:endParaRPr lang="en-US" dirty="0"/>
          </a:p>
          <a:p>
            <a:endParaRPr lang="en-US" dirty="0"/>
          </a:p>
          <a:p>
            <a:r>
              <a:rPr lang="en-US" sz="1200" b="1" i="0" u="none" strike="noStrike" kern="1200" baseline="0" dirty="0">
                <a:solidFill>
                  <a:schemeClr val="tx1"/>
                </a:solidFill>
                <a:latin typeface="+mn-lt"/>
                <a:ea typeface="+mn-ea"/>
                <a:cs typeface="+mn-cs"/>
              </a:rPr>
              <a:t>The Chain Reaction in Business</a:t>
            </a:r>
          </a:p>
          <a:p>
            <a:endParaRPr lang="en-US" sz="1200" b="1"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premise of the customer-based process improvement approach to quality is: As quality improves, costs decrease and productivity increases. With lower costs and higher quality,</a:t>
            </a:r>
          </a:p>
          <a:p>
            <a:r>
              <a:rPr lang="en-US" sz="1200" b="0" i="0" u="none" strike="noStrike" kern="1200" baseline="0" dirty="0">
                <a:solidFill>
                  <a:schemeClr val="tx1"/>
                </a:solidFill>
                <a:latin typeface="+mn-lt"/>
                <a:ea typeface="+mn-ea"/>
                <a:cs typeface="+mn-cs"/>
              </a:rPr>
              <a:t>potential exists for increased market share and growth. This diagram is like the economic module Deming took to Japan. By improving quality, this chain of events will occur.</a:t>
            </a:r>
          </a:p>
          <a:p>
            <a:r>
              <a:rPr lang="en-US" sz="1200" b="0" i="0" u="none" strike="noStrike" kern="1200" baseline="0" dirty="0">
                <a:solidFill>
                  <a:schemeClr val="tx1"/>
                </a:solidFill>
                <a:latin typeface="+mn-lt"/>
                <a:ea typeface="+mn-ea"/>
                <a:cs typeface="+mn-cs"/>
              </a:rPr>
              <a:t>Let's look at how the chain reaction applies to your company. This chain reaction model also predicts that as quality improves, costs decrease and productivity increases. Lower costs and higher quality lead to improved</a:t>
            </a:r>
          </a:p>
          <a:p>
            <a:r>
              <a:rPr lang="en-US" sz="1200" b="0" i="0" u="none" strike="noStrike" kern="1200" baseline="0" dirty="0">
                <a:solidFill>
                  <a:schemeClr val="tx1"/>
                </a:solidFill>
                <a:latin typeface="+mn-lt"/>
                <a:ea typeface="+mn-ea"/>
                <a:cs typeface="+mn-cs"/>
              </a:rPr>
              <a:t>mission readiness. Ultimately, improved customer satisfaction that remains strong.</a:t>
            </a:r>
          </a:p>
          <a:p>
            <a:r>
              <a:rPr lang="en-US" sz="1200" b="0" i="0" u="none" strike="noStrike" kern="1200" baseline="0" dirty="0">
                <a:solidFill>
                  <a:schemeClr val="tx1"/>
                </a:solidFill>
                <a:latin typeface="+mn-lt"/>
                <a:ea typeface="+mn-ea"/>
                <a:cs typeface="+mn-cs"/>
              </a:rPr>
              <a:t>In the past, most American organizations, have focused on improving productivity through inspection and reducing costs. In the R-PM approach, where the focus of leadership is on improving quality, productivity increases</a:t>
            </a:r>
          </a:p>
          <a:p>
            <a:r>
              <a:rPr lang="en-US" sz="1200" b="0" i="0" u="none" strike="noStrike" kern="1200" baseline="0" dirty="0">
                <a:solidFill>
                  <a:schemeClr val="tx1"/>
                </a:solidFill>
                <a:latin typeface="+mn-lt"/>
                <a:ea typeface="+mn-ea"/>
                <a:cs typeface="+mn-cs"/>
              </a:rPr>
              <a:t>because costs are lowered. Lowered costs result because there is less rework, fewer delays, a better use of equipment, and more efficient use of time.</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PG3tGO2nOr4&amp;utm_source=chatgpt.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ProcessSync Module 1</a:t>
            </a:r>
          </a:p>
        </p:txBody>
      </p:sp>
      <p:sp>
        <p:nvSpPr>
          <p:cNvPr id="4" name="TextBox 3"/>
          <p:cNvSpPr txBox="1"/>
          <p:nvPr/>
        </p:nvSpPr>
        <p:spPr>
          <a:xfrm>
            <a:off x="914400" y="2286000"/>
            <a:ext cx="7315200" cy="2154436"/>
          </a:xfrm>
          <a:prstGeom prst="rect">
            <a:avLst/>
          </a:prstGeom>
          <a:noFill/>
        </p:spPr>
        <p:txBody>
          <a:bodyPr wrap="square">
            <a:spAutoFit/>
          </a:bodyPr>
          <a:lstStyle/>
          <a:p>
            <a:endParaRPr dirty="0"/>
          </a:p>
          <a:p>
            <a:pPr algn="l">
              <a:spcAft>
                <a:spcPts val="1200"/>
              </a:spcAft>
              <a:defRPr sz="2400">
                <a:solidFill>
                  <a:srgbClr val="F5F5DC"/>
                </a:solidFill>
              </a:defRPr>
            </a:pPr>
            <a:r>
              <a:rPr dirty="0"/>
              <a:t>Foundations of R-Process Management</a:t>
            </a:r>
            <a:endParaRPr lang="en-US" dirty="0"/>
          </a:p>
          <a:p>
            <a:pPr algn="l">
              <a:spcAft>
                <a:spcPts val="1200"/>
              </a:spcAft>
              <a:defRPr sz="2400">
                <a:solidFill>
                  <a:srgbClr val="F5F5DC"/>
                </a:solidFill>
              </a:defRPr>
            </a:pPr>
            <a:endParaRPr dirty="0"/>
          </a:p>
          <a:p>
            <a:pPr algn="l">
              <a:spcAft>
                <a:spcPts val="1200"/>
              </a:spcAft>
              <a:defRPr sz="2400">
                <a:solidFill>
                  <a:srgbClr val="F5F5DC"/>
                </a:solidFill>
              </a:defRPr>
            </a:pPr>
            <a:r>
              <a:rPr dirty="0"/>
              <a:t>“AI doesn’t fix broken workflows — define, fix, then automate.”</a:t>
            </a:r>
          </a:p>
        </p:txBody>
      </p:sp>
      <p:pic>
        <p:nvPicPr>
          <p:cNvPr id="6" name="Picture 5" descr="A blue and orange circles and a purple line&#10;&#10;AI-generated content may be incorrect.">
            <a:extLst>
              <a:ext uri="{FF2B5EF4-FFF2-40B4-BE49-F238E27FC236}">
                <a16:creationId xmlns:a16="http://schemas.microsoft.com/office/drawing/2014/main" id="{380009C9-B66D-4FFE-89B1-0D1864507D34}"/>
              </a:ext>
            </a:extLst>
          </p:cNvPr>
          <p:cNvPicPr>
            <a:picLocks noChangeAspect="1"/>
          </p:cNvPicPr>
          <p:nvPr/>
        </p:nvPicPr>
        <p:blipFill>
          <a:blip r:embed="rId3"/>
          <a:stretch>
            <a:fillRect/>
          </a:stretch>
        </p:blipFill>
        <p:spPr>
          <a:xfrm>
            <a:off x="3001992" y="7909673"/>
            <a:ext cx="3071004" cy="9596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Video</a:t>
            </a:r>
          </a:p>
        </p:txBody>
      </p:sp>
      <p:sp>
        <p:nvSpPr>
          <p:cNvPr id="4" name="TextBox 3"/>
          <p:cNvSpPr txBox="1"/>
          <p:nvPr/>
        </p:nvSpPr>
        <p:spPr>
          <a:xfrm>
            <a:off x="914400" y="2286000"/>
            <a:ext cx="7315200" cy="1785104"/>
          </a:xfrm>
          <a:prstGeom prst="rect">
            <a:avLst/>
          </a:prstGeom>
          <a:noFill/>
        </p:spPr>
        <p:txBody>
          <a:bodyPr wrap="square">
            <a:spAutoFit/>
          </a:bodyPr>
          <a:lstStyle/>
          <a:p>
            <a:endParaRPr dirty="0"/>
          </a:p>
          <a:p>
            <a:pPr algn="l">
              <a:spcAft>
                <a:spcPts val="1200"/>
              </a:spcAft>
              <a:defRPr sz="2400">
                <a:solidFill>
                  <a:srgbClr val="F5F5DC"/>
                </a:solidFill>
              </a:defRPr>
            </a:pPr>
            <a:r>
              <a:rPr dirty="0"/>
              <a:t>📺 </a:t>
            </a:r>
            <a:r>
              <a:rPr dirty="0">
                <a:hlinkClick r:id="rId3"/>
              </a:rPr>
              <a:t>Watch: Prophet Unheard (YouTube)</a:t>
            </a:r>
            <a:endParaRPr lang="en-US" dirty="0"/>
          </a:p>
          <a:p>
            <a:pPr algn="l">
              <a:spcAft>
                <a:spcPts val="1200"/>
              </a:spcAft>
              <a:defRPr sz="2400">
                <a:solidFill>
                  <a:srgbClr val="F5F5DC"/>
                </a:solidFill>
              </a:defRPr>
            </a:pPr>
            <a:endParaRPr dirty="0"/>
          </a:p>
          <a:p>
            <a:pPr algn="l">
              <a:spcAft>
                <a:spcPts val="1200"/>
              </a:spcAft>
              <a:defRPr sz="2400">
                <a:solidFill>
                  <a:srgbClr val="F5F5DC"/>
                </a:solidFill>
              </a:defRPr>
            </a:pPr>
            <a:r>
              <a:rPr dirty="0"/>
              <a:t>Learn how Deming shaped the quality revolution.</a:t>
            </a:r>
          </a:p>
        </p:txBody>
      </p:sp>
      <p:pic>
        <p:nvPicPr>
          <p:cNvPr id="5" name="Picture 4">
            <a:extLst>
              <a:ext uri="{FF2B5EF4-FFF2-40B4-BE49-F238E27FC236}">
                <a16:creationId xmlns:a16="http://schemas.microsoft.com/office/drawing/2014/main" id="{07C1AC4E-DF24-8E53-68F5-6850EC91A172}"/>
              </a:ext>
            </a:extLst>
          </p:cNvPr>
          <p:cNvPicPr>
            <a:picLocks noChangeAspect="1"/>
          </p:cNvPicPr>
          <p:nvPr/>
        </p:nvPicPr>
        <p:blipFill>
          <a:blip r:embed="rId4"/>
          <a:stretch>
            <a:fillRect/>
          </a:stretch>
        </p:blipFill>
        <p:spPr>
          <a:xfrm>
            <a:off x="3173698" y="7164425"/>
            <a:ext cx="3072650" cy="9571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Wrap Up</a:t>
            </a:r>
          </a:p>
        </p:txBody>
      </p:sp>
      <p:sp>
        <p:nvSpPr>
          <p:cNvPr id="4" name="TextBox 3"/>
          <p:cNvSpPr txBox="1"/>
          <p:nvPr/>
        </p:nvSpPr>
        <p:spPr>
          <a:xfrm>
            <a:off x="914400" y="2286000"/>
            <a:ext cx="7315200" cy="1785104"/>
          </a:xfrm>
          <a:prstGeom prst="rect">
            <a:avLst/>
          </a:prstGeom>
          <a:noFill/>
        </p:spPr>
        <p:txBody>
          <a:bodyPr wrap="square">
            <a:spAutoFit/>
          </a:bodyPr>
          <a:lstStyle/>
          <a:p>
            <a:endParaRPr dirty="0"/>
          </a:p>
          <a:p>
            <a:pPr algn="ctr">
              <a:spcAft>
                <a:spcPts val="1200"/>
              </a:spcAft>
              <a:defRPr sz="2400">
                <a:solidFill>
                  <a:srgbClr val="F5F5DC"/>
                </a:solidFill>
              </a:defRPr>
            </a:pPr>
            <a:r>
              <a:rPr dirty="0"/>
              <a:t>🎉 Bronze R-Process Learner Unlocked</a:t>
            </a:r>
            <a:endParaRPr lang="en-US" dirty="0"/>
          </a:p>
          <a:p>
            <a:pPr algn="l">
              <a:spcAft>
                <a:spcPts val="1200"/>
              </a:spcAft>
              <a:defRPr sz="2400">
                <a:solidFill>
                  <a:srgbClr val="F5F5DC"/>
                </a:solidFill>
              </a:defRPr>
            </a:pPr>
            <a:endParaRPr dirty="0"/>
          </a:p>
          <a:p>
            <a:pPr algn="ctr">
              <a:spcAft>
                <a:spcPts val="1200"/>
              </a:spcAft>
              <a:defRPr sz="2400">
                <a:solidFill>
                  <a:srgbClr val="F5F5DC"/>
                </a:solidFill>
              </a:defRPr>
            </a:pPr>
            <a:r>
              <a:rPr dirty="0"/>
              <a:t>You’ve completed Module 1!</a:t>
            </a:r>
          </a:p>
        </p:txBody>
      </p:sp>
      <p:pic>
        <p:nvPicPr>
          <p:cNvPr id="5" name="Picture 4">
            <a:extLst>
              <a:ext uri="{FF2B5EF4-FFF2-40B4-BE49-F238E27FC236}">
                <a16:creationId xmlns:a16="http://schemas.microsoft.com/office/drawing/2014/main" id="{2BC4AD1C-8606-797E-A615-6D58335C236D}"/>
              </a:ext>
            </a:extLst>
          </p:cNvPr>
          <p:cNvPicPr>
            <a:picLocks noChangeAspect="1"/>
          </p:cNvPicPr>
          <p:nvPr/>
        </p:nvPicPr>
        <p:blipFill>
          <a:blip r:embed="rId3"/>
          <a:stretch>
            <a:fillRect/>
          </a:stretch>
        </p:blipFill>
        <p:spPr>
          <a:xfrm>
            <a:off x="3380732" y="7198932"/>
            <a:ext cx="3072650" cy="9571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Learning Objectives</a:t>
            </a:r>
          </a:p>
        </p:txBody>
      </p:sp>
      <p:sp>
        <p:nvSpPr>
          <p:cNvPr id="4" name="TextBox 3"/>
          <p:cNvSpPr txBox="1"/>
          <p:nvPr/>
        </p:nvSpPr>
        <p:spPr>
          <a:xfrm>
            <a:off x="914400" y="2286000"/>
            <a:ext cx="7315200" cy="4247317"/>
          </a:xfrm>
          <a:prstGeom prst="rect">
            <a:avLst/>
          </a:prstGeom>
          <a:noFill/>
        </p:spPr>
        <p:txBody>
          <a:bodyPr wrap="square">
            <a:spAutoFit/>
          </a:bodyPr>
          <a:lstStyle/>
          <a:p>
            <a:endParaRPr dirty="0"/>
          </a:p>
          <a:p>
            <a:pPr algn="l">
              <a:spcAft>
                <a:spcPts val="1200"/>
              </a:spcAft>
              <a:defRPr sz="2400">
                <a:solidFill>
                  <a:srgbClr val="F5F5DC"/>
                </a:solidFill>
              </a:defRPr>
            </a:pPr>
            <a:r>
              <a:rPr dirty="0"/>
              <a:t>By the end of Module 1, learners will be able to:</a:t>
            </a:r>
          </a:p>
          <a:p>
            <a:pPr algn="l">
              <a:spcAft>
                <a:spcPts val="1200"/>
              </a:spcAft>
              <a:defRPr sz="2400">
                <a:solidFill>
                  <a:srgbClr val="F5F5DC"/>
                </a:solidFill>
              </a:defRPr>
            </a:pPr>
            <a:endParaRPr dirty="0"/>
          </a:p>
          <a:p>
            <a:pPr algn="l">
              <a:spcAft>
                <a:spcPts val="1200"/>
              </a:spcAft>
              <a:defRPr sz="2400">
                <a:solidFill>
                  <a:srgbClr val="F5F5DC"/>
                </a:solidFill>
              </a:defRPr>
            </a:pPr>
            <a:r>
              <a:rPr dirty="0"/>
              <a:t>• Define a workflow/process/system in their own business.</a:t>
            </a:r>
          </a:p>
          <a:p>
            <a:pPr algn="l">
              <a:spcAft>
                <a:spcPts val="1200"/>
              </a:spcAft>
              <a:defRPr sz="2400">
                <a:solidFill>
                  <a:srgbClr val="F5F5DC"/>
                </a:solidFill>
              </a:defRPr>
            </a:pPr>
            <a:r>
              <a:rPr dirty="0"/>
              <a:t>• Explain why customers — not owners — define quality.</a:t>
            </a:r>
          </a:p>
          <a:p>
            <a:pPr algn="l">
              <a:spcAft>
                <a:spcPts val="1200"/>
              </a:spcAft>
              <a:defRPr sz="2400">
                <a:solidFill>
                  <a:srgbClr val="F5F5DC"/>
                </a:solidFill>
              </a:defRPr>
            </a:pPr>
            <a:r>
              <a:rPr dirty="0"/>
              <a:t>• Identify one broken or unclear workflow.</a:t>
            </a:r>
          </a:p>
          <a:p>
            <a:pPr algn="l">
              <a:spcAft>
                <a:spcPts val="1200"/>
              </a:spcAft>
              <a:defRPr sz="2400">
                <a:solidFill>
                  <a:srgbClr val="F5F5DC"/>
                </a:solidFill>
              </a:defRPr>
            </a:pPr>
            <a:r>
              <a:rPr dirty="0"/>
              <a:t>• Contrast inspection vs. improvement.</a:t>
            </a:r>
          </a:p>
          <a:p>
            <a:pPr algn="l">
              <a:spcAft>
                <a:spcPts val="1200"/>
              </a:spcAft>
              <a:defRPr sz="2400">
                <a:solidFill>
                  <a:srgbClr val="F5F5DC"/>
                </a:solidFill>
              </a:defRPr>
            </a:pPr>
            <a:r>
              <a:rPr dirty="0"/>
              <a:t>• Understand the quality chain reaction.</a:t>
            </a:r>
          </a:p>
        </p:txBody>
      </p:sp>
      <p:pic>
        <p:nvPicPr>
          <p:cNvPr id="5" name="Picture 4">
            <a:extLst>
              <a:ext uri="{FF2B5EF4-FFF2-40B4-BE49-F238E27FC236}">
                <a16:creationId xmlns:a16="http://schemas.microsoft.com/office/drawing/2014/main" id="{DF09E573-1240-8043-52D4-5ED81292D862}"/>
              </a:ext>
            </a:extLst>
          </p:cNvPr>
          <p:cNvPicPr>
            <a:picLocks noChangeAspect="1"/>
          </p:cNvPicPr>
          <p:nvPr/>
        </p:nvPicPr>
        <p:blipFill>
          <a:blip r:embed="rId3"/>
          <a:stretch>
            <a:fillRect/>
          </a:stretch>
        </p:blipFill>
        <p:spPr>
          <a:xfrm>
            <a:off x="3035675" y="7630252"/>
            <a:ext cx="3072650" cy="9571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Hook</a:t>
            </a:r>
          </a:p>
        </p:txBody>
      </p:sp>
      <p:sp>
        <p:nvSpPr>
          <p:cNvPr id="4" name="TextBox 3"/>
          <p:cNvSpPr txBox="1"/>
          <p:nvPr/>
        </p:nvSpPr>
        <p:spPr>
          <a:xfrm>
            <a:off x="914400" y="2286000"/>
            <a:ext cx="7315200" cy="1631216"/>
          </a:xfrm>
          <a:prstGeom prst="rect">
            <a:avLst/>
          </a:prstGeom>
          <a:noFill/>
        </p:spPr>
        <p:txBody>
          <a:bodyPr wrap="square">
            <a:spAutoFit/>
          </a:bodyPr>
          <a:lstStyle/>
          <a:p>
            <a:endParaRPr dirty="0"/>
          </a:p>
          <a:p>
            <a:pPr algn="l">
              <a:spcAft>
                <a:spcPts val="1200"/>
              </a:spcAft>
              <a:defRPr sz="2400">
                <a:solidFill>
                  <a:srgbClr val="F5F5DC"/>
                </a:solidFill>
              </a:defRPr>
            </a:pPr>
            <a:r>
              <a:rPr dirty="0"/>
              <a:t>“AI doesn’t fix non-existent or broken workflows.</a:t>
            </a:r>
          </a:p>
          <a:p>
            <a:pPr algn="l">
              <a:spcAft>
                <a:spcPts val="1200"/>
              </a:spcAft>
              <a:defRPr sz="2400">
                <a:solidFill>
                  <a:srgbClr val="F5F5DC"/>
                </a:solidFill>
              </a:defRPr>
            </a:pPr>
            <a:r>
              <a:rPr dirty="0"/>
              <a:t>You must define and fix them before </a:t>
            </a:r>
            <a:r>
              <a:rPr lang="en-US" dirty="0"/>
              <a:t>you can </a:t>
            </a:r>
            <a:r>
              <a:rPr dirty="0"/>
              <a:t>automat</a:t>
            </a:r>
            <a:r>
              <a:rPr lang="en-US" dirty="0"/>
              <a:t>e them with AI</a:t>
            </a:r>
            <a:r>
              <a:rPr dirty="0"/>
              <a:t>.”</a:t>
            </a:r>
          </a:p>
        </p:txBody>
      </p:sp>
      <p:pic>
        <p:nvPicPr>
          <p:cNvPr id="5" name="Picture 4">
            <a:extLst>
              <a:ext uri="{FF2B5EF4-FFF2-40B4-BE49-F238E27FC236}">
                <a16:creationId xmlns:a16="http://schemas.microsoft.com/office/drawing/2014/main" id="{9BC08C25-C896-9A85-1AC0-2FB1CCE0991C}"/>
              </a:ext>
            </a:extLst>
          </p:cNvPr>
          <p:cNvPicPr>
            <a:picLocks noChangeAspect="1"/>
          </p:cNvPicPr>
          <p:nvPr/>
        </p:nvPicPr>
        <p:blipFill>
          <a:blip r:embed="rId3"/>
          <a:stretch>
            <a:fillRect/>
          </a:stretch>
        </p:blipFill>
        <p:spPr>
          <a:xfrm>
            <a:off x="2880399" y="7561241"/>
            <a:ext cx="3072650" cy="9571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What is a Workflow?</a:t>
            </a:r>
          </a:p>
        </p:txBody>
      </p:sp>
      <p:sp>
        <p:nvSpPr>
          <p:cNvPr id="4" name="TextBox 3"/>
          <p:cNvSpPr txBox="1"/>
          <p:nvPr/>
        </p:nvSpPr>
        <p:spPr>
          <a:xfrm>
            <a:off x="914400" y="2286000"/>
            <a:ext cx="7315200" cy="4093428"/>
          </a:xfrm>
          <a:prstGeom prst="rect">
            <a:avLst/>
          </a:prstGeom>
          <a:noFill/>
        </p:spPr>
        <p:txBody>
          <a:bodyPr wrap="square">
            <a:spAutoFit/>
          </a:bodyPr>
          <a:lstStyle/>
          <a:p>
            <a:endParaRPr dirty="0"/>
          </a:p>
          <a:p>
            <a:pPr algn="l">
              <a:spcAft>
                <a:spcPts val="1200"/>
              </a:spcAft>
              <a:defRPr sz="2400">
                <a:solidFill>
                  <a:srgbClr val="F5F5DC"/>
                </a:solidFill>
              </a:defRPr>
            </a:pPr>
            <a:r>
              <a:rPr dirty="0"/>
              <a:t>A repeatable set of steps that produces an outcome.</a:t>
            </a:r>
          </a:p>
          <a:p>
            <a:pPr algn="l">
              <a:spcAft>
                <a:spcPts val="1200"/>
              </a:spcAft>
              <a:defRPr sz="2400">
                <a:solidFill>
                  <a:srgbClr val="F5F5DC"/>
                </a:solidFill>
              </a:defRPr>
            </a:pPr>
            <a:r>
              <a:rPr dirty="0"/>
              <a:t>Also called process, system, or operations.</a:t>
            </a:r>
            <a:endParaRPr lang="en-US" dirty="0"/>
          </a:p>
          <a:p>
            <a:pPr algn="l">
              <a:spcAft>
                <a:spcPts val="1200"/>
              </a:spcAft>
              <a:defRPr sz="2400">
                <a:solidFill>
                  <a:srgbClr val="F5F5DC"/>
                </a:solidFill>
              </a:defRPr>
            </a:pPr>
            <a:endParaRPr lang="en-US" dirty="0"/>
          </a:p>
          <a:p>
            <a:pPr algn="l">
              <a:spcAft>
                <a:spcPts val="1200"/>
              </a:spcAft>
              <a:defRPr sz="2400">
                <a:solidFill>
                  <a:srgbClr val="F5F5DC"/>
                </a:solidFill>
              </a:defRPr>
            </a:pPr>
            <a:r>
              <a:rPr lang="en-US" dirty="0"/>
              <a:t>A series of operations or steps that results in a product or service</a:t>
            </a:r>
          </a:p>
          <a:p>
            <a:pPr algn="l">
              <a:spcAft>
                <a:spcPts val="1200"/>
              </a:spcAft>
              <a:defRPr sz="2400">
                <a:solidFill>
                  <a:srgbClr val="F5F5DC"/>
                </a:solidFill>
              </a:defRPr>
            </a:pPr>
            <a:endParaRPr lang="en-US" dirty="0"/>
          </a:p>
          <a:p>
            <a:pPr algn="l">
              <a:spcAft>
                <a:spcPts val="1200"/>
              </a:spcAft>
              <a:defRPr sz="2400">
                <a:solidFill>
                  <a:srgbClr val="F5F5DC"/>
                </a:solidFill>
              </a:defRPr>
            </a:pPr>
            <a:r>
              <a:rPr lang="en-US" dirty="0"/>
              <a:t>A set of causes and conditions that work together to transform inputs into an output</a:t>
            </a:r>
            <a:endParaRPr dirty="0"/>
          </a:p>
        </p:txBody>
      </p:sp>
      <p:pic>
        <p:nvPicPr>
          <p:cNvPr id="5" name="Picture 4">
            <a:extLst>
              <a:ext uri="{FF2B5EF4-FFF2-40B4-BE49-F238E27FC236}">
                <a16:creationId xmlns:a16="http://schemas.microsoft.com/office/drawing/2014/main" id="{E1F6271B-1CB0-69B0-0A49-3729DE087108}"/>
              </a:ext>
            </a:extLst>
          </p:cNvPr>
          <p:cNvPicPr>
            <a:picLocks noChangeAspect="1"/>
          </p:cNvPicPr>
          <p:nvPr/>
        </p:nvPicPr>
        <p:blipFill>
          <a:blip r:embed="rId3"/>
          <a:stretch>
            <a:fillRect/>
          </a:stretch>
        </p:blipFill>
        <p:spPr>
          <a:xfrm>
            <a:off x="3035675" y="7423218"/>
            <a:ext cx="3072650" cy="9571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Examples</a:t>
            </a:r>
          </a:p>
        </p:txBody>
      </p:sp>
      <p:sp>
        <p:nvSpPr>
          <p:cNvPr id="4" name="TextBox 3"/>
          <p:cNvSpPr txBox="1"/>
          <p:nvPr/>
        </p:nvSpPr>
        <p:spPr>
          <a:xfrm>
            <a:off x="914400" y="2286000"/>
            <a:ext cx="7315200" cy="4401205"/>
          </a:xfrm>
          <a:prstGeom prst="rect">
            <a:avLst/>
          </a:prstGeom>
          <a:noFill/>
        </p:spPr>
        <p:txBody>
          <a:bodyPr wrap="square">
            <a:spAutoFit/>
          </a:bodyPr>
          <a:lstStyle/>
          <a:p>
            <a:endParaRPr dirty="0"/>
          </a:p>
          <a:p>
            <a:pPr algn="l">
              <a:spcAft>
                <a:spcPts val="1200"/>
              </a:spcAft>
              <a:defRPr sz="2400">
                <a:solidFill>
                  <a:srgbClr val="F5F5DC"/>
                </a:solidFill>
              </a:defRPr>
            </a:pPr>
            <a:r>
              <a:rPr dirty="0"/>
              <a:t>☕ Coffee shop: order → payment → delivery</a:t>
            </a:r>
          </a:p>
          <a:p>
            <a:pPr algn="l">
              <a:spcAft>
                <a:spcPts val="1200"/>
              </a:spcAft>
              <a:defRPr sz="2400">
                <a:solidFill>
                  <a:srgbClr val="F5F5DC"/>
                </a:solidFill>
              </a:defRPr>
            </a:pPr>
            <a:r>
              <a:rPr dirty="0"/>
              <a:t>🎨 Freelancer: lead → contract → deliverables → invoice</a:t>
            </a:r>
            <a:endParaRPr lang="en-US" dirty="0"/>
          </a:p>
          <a:p>
            <a:pPr algn="l">
              <a:spcAft>
                <a:spcPts val="1200"/>
              </a:spcAft>
              <a:defRPr sz="2400">
                <a:solidFill>
                  <a:srgbClr val="F5F5DC"/>
                </a:solidFill>
              </a:defRPr>
            </a:pPr>
            <a:endParaRPr lang="en-US" dirty="0"/>
          </a:p>
          <a:p>
            <a:pPr algn="l">
              <a:spcAft>
                <a:spcPts val="1200"/>
              </a:spcAft>
              <a:defRPr sz="2400">
                <a:solidFill>
                  <a:srgbClr val="F5F5DC"/>
                </a:solidFill>
              </a:defRPr>
            </a:pPr>
            <a:r>
              <a:rPr lang="en-US" dirty="0"/>
              <a:t>More examples:</a:t>
            </a:r>
          </a:p>
          <a:p>
            <a:pPr algn="l">
              <a:spcAft>
                <a:spcPts val="1200"/>
              </a:spcAft>
              <a:defRPr sz="2400">
                <a:solidFill>
                  <a:srgbClr val="F5F5DC"/>
                </a:solidFill>
              </a:defRPr>
            </a:pPr>
            <a:r>
              <a:rPr lang="en-US" dirty="0"/>
              <a:t>Arranging travel - Preparing a report Processing payments</a:t>
            </a:r>
          </a:p>
          <a:p>
            <a:pPr algn="l">
              <a:spcAft>
                <a:spcPts val="1200"/>
              </a:spcAft>
              <a:defRPr sz="2400">
                <a:solidFill>
                  <a:srgbClr val="F5F5DC"/>
                </a:solidFill>
              </a:defRPr>
            </a:pPr>
            <a:r>
              <a:rPr lang="en-US" dirty="0"/>
              <a:t>Admitting patients – Starting equipment</a:t>
            </a:r>
          </a:p>
          <a:p>
            <a:pPr algn="l">
              <a:spcAft>
                <a:spcPts val="1200"/>
              </a:spcAft>
              <a:defRPr sz="2400">
                <a:solidFill>
                  <a:srgbClr val="F5F5DC"/>
                </a:solidFill>
              </a:defRPr>
            </a:pPr>
            <a:r>
              <a:rPr lang="en-US" dirty="0"/>
              <a:t>Purchasing supplies - Plating metal - Training people</a:t>
            </a:r>
          </a:p>
          <a:p>
            <a:pPr algn="l">
              <a:spcAft>
                <a:spcPts val="1200"/>
              </a:spcAft>
              <a:defRPr sz="2400">
                <a:solidFill>
                  <a:srgbClr val="F5F5DC"/>
                </a:solidFill>
              </a:defRPr>
            </a:pPr>
            <a:r>
              <a:rPr lang="en-US" dirty="0"/>
              <a:t>Preparing a budget – Transporting - hazardous materials</a:t>
            </a:r>
            <a:endParaRPr dirty="0"/>
          </a:p>
        </p:txBody>
      </p:sp>
      <p:pic>
        <p:nvPicPr>
          <p:cNvPr id="5" name="Picture 4">
            <a:extLst>
              <a:ext uri="{FF2B5EF4-FFF2-40B4-BE49-F238E27FC236}">
                <a16:creationId xmlns:a16="http://schemas.microsoft.com/office/drawing/2014/main" id="{16F5B59B-1957-D29F-6275-586DB4D247F4}"/>
              </a:ext>
            </a:extLst>
          </p:cNvPr>
          <p:cNvPicPr>
            <a:picLocks noChangeAspect="1"/>
          </p:cNvPicPr>
          <p:nvPr/>
        </p:nvPicPr>
        <p:blipFill>
          <a:blip r:embed="rId3"/>
          <a:stretch>
            <a:fillRect/>
          </a:stretch>
        </p:blipFill>
        <p:spPr>
          <a:xfrm>
            <a:off x="3035675" y="7555567"/>
            <a:ext cx="3072650" cy="9571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What is Quality?</a:t>
            </a:r>
          </a:p>
        </p:txBody>
      </p:sp>
      <p:sp>
        <p:nvSpPr>
          <p:cNvPr id="4" name="TextBox 3"/>
          <p:cNvSpPr txBox="1"/>
          <p:nvPr/>
        </p:nvSpPr>
        <p:spPr>
          <a:xfrm>
            <a:off x="914400" y="1837765"/>
            <a:ext cx="7315200" cy="6340197"/>
          </a:xfrm>
          <a:prstGeom prst="rect">
            <a:avLst/>
          </a:prstGeom>
          <a:noFill/>
        </p:spPr>
        <p:txBody>
          <a:bodyPr wrap="square">
            <a:spAutoFit/>
          </a:bodyPr>
          <a:lstStyle/>
          <a:p>
            <a:endParaRPr dirty="0"/>
          </a:p>
          <a:p>
            <a:pPr algn="l">
              <a:spcAft>
                <a:spcPts val="1200"/>
              </a:spcAft>
              <a:defRPr sz="2400">
                <a:solidFill>
                  <a:srgbClr val="F5F5DC"/>
                </a:solidFill>
              </a:defRPr>
            </a:pPr>
            <a:r>
              <a:rPr dirty="0"/>
              <a:t>Quality = fitness for use, meeting customer needs today &amp; in the future.</a:t>
            </a:r>
            <a:endParaRPr lang="en-US" dirty="0"/>
          </a:p>
          <a:p>
            <a:pPr algn="l">
              <a:spcAft>
                <a:spcPts val="1200"/>
              </a:spcAft>
              <a:defRPr sz="2400">
                <a:solidFill>
                  <a:srgbClr val="F5F5DC"/>
                </a:solidFill>
              </a:defRPr>
            </a:pPr>
            <a:r>
              <a:rPr lang="en-US" dirty="0"/>
              <a:t>Websters Dictionary:</a:t>
            </a:r>
          </a:p>
          <a:p>
            <a:pPr algn="l">
              <a:spcAft>
                <a:spcPts val="1200"/>
              </a:spcAft>
              <a:defRPr sz="2400">
                <a:solidFill>
                  <a:srgbClr val="F5F5DC"/>
                </a:solidFill>
              </a:defRPr>
            </a:pPr>
            <a:r>
              <a:rPr lang="en-US" dirty="0"/>
              <a:t>Peculiar or essential character</a:t>
            </a:r>
          </a:p>
          <a:p>
            <a:pPr algn="l">
              <a:spcAft>
                <a:spcPts val="1200"/>
              </a:spcAft>
              <a:defRPr sz="2400">
                <a:solidFill>
                  <a:srgbClr val="F5F5DC"/>
                </a:solidFill>
              </a:defRPr>
            </a:pPr>
            <a:r>
              <a:rPr lang="en-US" dirty="0"/>
              <a:t>An inherent feature or property</a:t>
            </a:r>
          </a:p>
          <a:p>
            <a:pPr algn="l">
              <a:spcAft>
                <a:spcPts val="1200"/>
              </a:spcAft>
              <a:defRPr sz="2400">
                <a:solidFill>
                  <a:srgbClr val="F5F5DC"/>
                </a:solidFill>
              </a:defRPr>
            </a:pPr>
            <a:r>
              <a:rPr lang="en-US" dirty="0"/>
              <a:t>A distinguishing attribute or characteristic</a:t>
            </a:r>
          </a:p>
          <a:p>
            <a:pPr algn="l">
              <a:spcAft>
                <a:spcPts val="1200"/>
              </a:spcAft>
              <a:defRPr sz="2400">
                <a:solidFill>
                  <a:srgbClr val="F5F5DC"/>
                </a:solidFill>
              </a:defRPr>
            </a:pPr>
            <a:r>
              <a:rPr lang="en-US" dirty="0"/>
              <a:t>The degree of excellence which a thing</a:t>
            </a:r>
          </a:p>
          <a:p>
            <a:pPr algn="l">
              <a:spcAft>
                <a:spcPts val="1200"/>
              </a:spcAft>
              <a:defRPr sz="2400">
                <a:solidFill>
                  <a:srgbClr val="F5F5DC"/>
                </a:solidFill>
              </a:defRPr>
            </a:pPr>
            <a:r>
              <a:rPr lang="en-US" dirty="0"/>
              <a:t>Possesses</a:t>
            </a:r>
          </a:p>
          <a:p>
            <a:pPr algn="l">
              <a:spcAft>
                <a:spcPts val="1200"/>
              </a:spcAft>
              <a:defRPr sz="2400">
                <a:solidFill>
                  <a:srgbClr val="F5F5DC"/>
                </a:solidFill>
              </a:defRPr>
            </a:pPr>
            <a:r>
              <a:rPr lang="en-US" dirty="0"/>
              <a:t>RewmoAI:</a:t>
            </a:r>
          </a:p>
          <a:p>
            <a:pPr algn="l">
              <a:spcAft>
                <a:spcPts val="1200"/>
              </a:spcAft>
              <a:defRPr sz="2400">
                <a:solidFill>
                  <a:srgbClr val="F5F5DC"/>
                </a:solidFill>
              </a:defRPr>
            </a:pPr>
            <a:r>
              <a:rPr lang="en-US" dirty="0"/>
              <a:t>The extent to which a product or service meets</a:t>
            </a:r>
          </a:p>
          <a:p>
            <a:pPr algn="l">
              <a:spcAft>
                <a:spcPts val="1200"/>
              </a:spcAft>
              <a:defRPr sz="2400">
                <a:solidFill>
                  <a:srgbClr val="F5F5DC"/>
                </a:solidFill>
              </a:defRPr>
            </a:pPr>
            <a:r>
              <a:rPr lang="en-US" dirty="0"/>
              <a:t>or exceeds customer requirements and</a:t>
            </a:r>
          </a:p>
          <a:p>
            <a:pPr algn="l">
              <a:spcAft>
                <a:spcPts val="1200"/>
              </a:spcAft>
              <a:defRPr sz="2400">
                <a:solidFill>
                  <a:srgbClr val="F5F5DC"/>
                </a:solidFill>
              </a:defRPr>
            </a:pPr>
            <a:r>
              <a:rPr lang="en-US" dirty="0"/>
              <a:t>expectations</a:t>
            </a:r>
            <a:endParaRPr dirty="0"/>
          </a:p>
        </p:txBody>
      </p:sp>
      <p:pic>
        <p:nvPicPr>
          <p:cNvPr id="5" name="Picture 4">
            <a:extLst>
              <a:ext uri="{FF2B5EF4-FFF2-40B4-BE49-F238E27FC236}">
                <a16:creationId xmlns:a16="http://schemas.microsoft.com/office/drawing/2014/main" id="{057C6865-52A7-C820-705A-2F1DCEAC38A0}"/>
              </a:ext>
            </a:extLst>
          </p:cNvPr>
          <p:cNvPicPr>
            <a:picLocks noChangeAspect="1"/>
          </p:cNvPicPr>
          <p:nvPr/>
        </p:nvPicPr>
        <p:blipFill>
          <a:blip r:embed="rId3"/>
          <a:stretch>
            <a:fillRect/>
          </a:stretch>
        </p:blipFill>
        <p:spPr>
          <a:xfrm>
            <a:off x="3035675" y="7699384"/>
            <a:ext cx="3072650" cy="957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lang="en-US" dirty="0"/>
              <a:t>Two Approaches to Quality</a:t>
            </a:r>
            <a:endParaRPr dirty="0"/>
          </a:p>
        </p:txBody>
      </p:sp>
      <p:sp>
        <p:nvSpPr>
          <p:cNvPr id="4" name="TextBox 3"/>
          <p:cNvSpPr txBox="1"/>
          <p:nvPr/>
        </p:nvSpPr>
        <p:spPr>
          <a:xfrm>
            <a:off x="914400" y="2286000"/>
            <a:ext cx="7315200" cy="2831544"/>
          </a:xfrm>
          <a:prstGeom prst="rect">
            <a:avLst/>
          </a:prstGeom>
          <a:noFill/>
        </p:spPr>
        <p:txBody>
          <a:bodyPr wrap="square">
            <a:spAutoFit/>
          </a:bodyPr>
          <a:lstStyle/>
          <a:p>
            <a:endParaRPr dirty="0"/>
          </a:p>
          <a:p>
            <a:pPr algn="l">
              <a:spcAft>
                <a:spcPts val="1200"/>
              </a:spcAft>
              <a:defRPr sz="2400">
                <a:solidFill>
                  <a:srgbClr val="F5F5DC"/>
                </a:solidFill>
              </a:defRPr>
            </a:pPr>
            <a:r>
              <a:rPr lang="en-US" dirty="0"/>
              <a:t>Quality through Inspection</a:t>
            </a:r>
          </a:p>
          <a:p>
            <a:pPr algn="l">
              <a:spcAft>
                <a:spcPts val="1200"/>
              </a:spcAft>
              <a:defRPr sz="2400">
                <a:solidFill>
                  <a:srgbClr val="F5F5DC"/>
                </a:solidFill>
              </a:defRPr>
            </a:pPr>
            <a:r>
              <a:rPr lang="en-US" dirty="0"/>
              <a:t>• To detect and remove poor quality</a:t>
            </a:r>
          </a:p>
          <a:p>
            <a:pPr algn="l">
              <a:spcAft>
                <a:spcPts val="1200"/>
              </a:spcAft>
              <a:defRPr sz="2400">
                <a:solidFill>
                  <a:srgbClr val="F5F5DC"/>
                </a:solidFill>
              </a:defRPr>
            </a:pPr>
            <a:endParaRPr lang="en-US" dirty="0"/>
          </a:p>
          <a:p>
            <a:pPr algn="l">
              <a:spcAft>
                <a:spcPts val="1200"/>
              </a:spcAft>
              <a:defRPr sz="2400">
                <a:solidFill>
                  <a:srgbClr val="F5F5DC"/>
                </a:solidFill>
              </a:defRPr>
            </a:pPr>
            <a:r>
              <a:rPr lang="en-US" dirty="0"/>
              <a:t>Quality through Process Improvement</a:t>
            </a:r>
          </a:p>
          <a:p>
            <a:pPr algn="l">
              <a:spcAft>
                <a:spcPts val="1200"/>
              </a:spcAft>
              <a:defRPr sz="2400">
                <a:solidFill>
                  <a:srgbClr val="F5F5DC"/>
                </a:solidFill>
              </a:defRPr>
            </a:pPr>
            <a:r>
              <a:rPr lang="en-US" dirty="0"/>
              <a:t>• To build in quality</a:t>
            </a:r>
            <a:endParaRPr dirty="0"/>
          </a:p>
        </p:txBody>
      </p:sp>
      <p:pic>
        <p:nvPicPr>
          <p:cNvPr id="5" name="Picture 4">
            <a:extLst>
              <a:ext uri="{FF2B5EF4-FFF2-40B4-BE49-F238E27FC236}">
                <a16:creationId xmlns:a16="http://schemas.microsoft.com/office/drawing/2014/main" id="{2A45CA80-8B22-5FE0-ABBD-73E30243C5FA}"/>
              </a:ext>
            </a:extLst>
          </p:cNvPr>
          <p:cNvPicPr>
            <a:picLocks noChangeAspect="1"/>
          </p:cNvPicPr>
          <p:nvPr/>
        </p:nvPicPr>
        <p:blipFill>
          <a:blip r:embed="rId3"/>
          <a:stretch>
            <a:fillRect/>
          </a:stretch>
        </p:blipFill>
        <p:spPr>
          <a:xfrm>
            <a:off x="3035675" y="7354207"/>
            <a:ext cx="3072650" cy="9571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The Quality Chain Reaction</a:t>
            </a:r>
          </a:p>
        </p:txBody>
      </p:sp>
      <p:pic>
        <p:nvPicPr>
          <p:cNvPr id="6" name="Picture 5">
            <a:extLst>
              <a:ext uri="{FF2B5EF4-FFF2-40B4-BE49-F238E27FC236}">
                <a16:creationId xmlns:a16="http://schemas.microsoft.com/office/drawing/2014/main" id="{B56C992A-1107-6697-ECFC-68A7FF20807C}"/>
              </a:ext>
            </a:extLst>
          </p:cNvPr>
          <p:cNvPicPr>
            <a:picLocks noChangeAspect="1"/>
          </p:cNvPicPr>
          <p:nvPr/>
        </p:nvPicPr>
        <p:blipFill>
          <a:blip r:embed="rId3"/>
          <a:stretch>
            <a:fillRect/>
          </a:stretch>
        </p:blipFill>
        <p:spPr>
          <a:xfrm>
            <a:off x="624381" y="1938666"/>
            <a:ext cx="7895238" cy="5266667"/>
          </a:xfrm>
          <a:prstGeom prst="rect">
            <a:avLst/>
          </a:prstGeom>
        </p:spPr>
      </p:pic>
      <p:pic>
        <p:nvPicPr>
          <p:cNvPr id="4" name="Picture 3">
            <a:extLst>
              <a:ext uri="{FF2B5EF4-FFF2-40B4-BE49-F238E27FC236}">
                <a16:creationId xmlns:a16="http://schemas.microsoft.com/office/drawing/2014/main" id="{1F46D5AD-B976-8B7C-24EB-48E80CACE416}"/>
              </a:ext>
            </a:extLst>
          </p:cNvPr>
          <p:cNvPicPr>
            <a:picLocks noChangeAspect="1"/>
          </p:cNvPicPr>
          <p:nvPr/>
        </p:nvPicPr>
        <p:blipFill>
          <a:blip r:embed="rId4"/>
          <a:stretch>
            <a:fillRect/>
          </a:stretch>
        </p:blipFill>
        <p:spPr>
          <a:xfrm>
            <a:off x="3035675" y="7726361"/>
            <a:ext cx="3072650" cy="957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3B4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274320"/>
            <a:ext cx="8229600" cy="984885"/>
          </a:xfrm>
          <a:prstGeom prst="rect">
            <a:avLst/>
          </a:prstGeom>
          <a:noFill/>
        </p:spPr>
        <p:txBody>
          <a:bodyPr wrap="square">
            <a:spAutoFit/>
          </a:bodyPr>
          <a:lstStyle/>
          <a:p>
            <a:pPr algn="l"/>
            <a:endParaRPr dirty="0"/>
          </a:p>
          <a:p>
            <a:pPr algn="ctr">
              <a:defRPr sz="4000" b="1">
                <a:solidFill>
                  <a:srgbClr val="FF9151"/>
                </a:solidFill>
              </a:defRPr>
            </a:pPr>
            <a:r>
              <a:rPr dirty="0"/>
              <a:t>Quick Quiz</a:t>
            </a:r>
          </a:p>
        </p:txBody>
      </p:sp>
      <p:sp>
        <p:nvSpPr>
          <p:cNvPr id="4" name="TextBox 3"/>
          <p:cNvSpPr txBox="1"/>
          <p:nvPr/>
        </p:nvSpPr>
        <p:spPr>
          <a:xfrm>
            <a:off x="914400" y="2286000"/>
            <a:ext cx="7315200" cy="5486400"/>
          </a:xfrm>
          <a:prstGeom prst="rect">
            <a:avLst/>
          </a:prstGeom>
          <a:noFill/>
        </p:spPr>
        <p:txBody>
          <a:bodyPr wrap="square">
            <a:spAutoFit/>
          </a:bodyPr>
          <a:lstStyle/>
          <a:p>
            <a:endParaRPr/>
          </a:p>
          <a:p>
            <a:pPr algn="l">
              <a:spcAft>
                <a:spcPts val="1200"/>
              </a:spcAft>
              <a:defRPr sz="2400">
                <a:solidFill>
                  <a:srgbClr val="F5F5DC"/>
                </a:solidFill>
              </a:defRPr>
            </a:pPr>
            <a:r>
              <a:t>1. Who defines quality?</a:t>
            </a:r>
          </a:p>
          <a:p>
            <a:pPr algn="l">
              <a:spcAft>
                <a:spcPts val="1200"/>
              </a:spcAft>
              <a:defRPr sz="2400">
                <a:solidFill>
                  <a:srgbClr val="F5F5DC"/>
                </a:solidFill>
              </a:defRPr>
            </a:pPr>
            <a:r>
              <a:t>2. What’s better: inspection or improvement?</a:t>
            </a:r>
          </a:p>
          <a:p>
            <a:pPr algn="l">
              <a:spcAft>
                <a:spcPts val="1200"/>
              </a:spcAft>
              <a:defRPr sz="2400">
                <a:solidFill>
                  <a:srgbClr val="F5F5DC"/>
                </a:solidFill>
              </a:defRPr>
            </a:pPr>
            <a:r>
              <a:t>3. What happens when quality improves first?</a:t>
            </a:r>
          </a:p>
        </p:txBody>
      </p:sp>
      <p:pic>
        <p:nvPicPr>
          <p:cNvPr id="5" name="Picture 4">
            <a:extLst>
              <a:ext uri="{FF2B5EF4-FFF2-40B4-BE49-F238E27FC236}">
                <a16:creationId xmlns:a16="http://schemas.microsoft.com/office/drawing/2014/main" id="{DCB1D030-66D9-8A13-3288-72F421772427}"/>
              </a:ext>
            </a:extLst>
          </p:cNvPr>
          <p:cNvPicPr>
            <a:picLocks noChangeAspect="1"/>
          </p:cNvPicPr>
          <p:nvPr/>
        </p:nvPicPr>
        <p:blipFill>
          <a:blip r:embed="rId3"/>
          <a:stretch>
            <a:fillRect/>
          </a:stretch>
        </p:blipFill>
        <p:spPr>
          <a:xfrm>
            <a:off x="3259962" y="7457724"/>
            <a:ext cx="3072650" cy="95715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1732</Words>
  <Application>Microsoft Office PowerPoint</Application>
  <PresentationFormat>Custom</PresentationFormat>
  <Paragraphs>171</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Gary Reinhold</dc:creator>
  <cp:keywords/>
  <dc:description>generated using python-pptx</dc:description>
  <cp:lastModifiedBy>Gary Reinhold</cp:lastModifiedBy>
  <cp:revision>10</cp:revision>
  <dcterms:created xsi:type="dcterms:W3CDTF">2013-01-27T09:14:16Z</dcterms:created>
  <dcterms:modified xsi:type="dcterms:W3CDTF">2025-09-15T21:51:15Z</dcterms:modified>
  <cp:category/>
</cp:coreProperties>
</file>