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DE45-908E-3993-4B82-D8B1935D1B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43D4A9-8474-933B-18C8-82FF0FADA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0C5F9-0840-DCC4-5B3A-BA40E5A9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366A5-F2EC-7050-86BC-6A769DB2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C67A-B28F-275B-C257-90707061F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9D7-18B8-4A6F-D733-ACE5B83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5AC61-8D6A-33A8-C689-8B414B282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AF664-B520-2D7A-9ACD-2FC05306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57A6-0CC5-E59A-4DD8-2F8F7D59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FBCBC-036C-2279-48E3-2CC95C7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0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D5DEA-16B9-085F-86F2-C3B84EB29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E2F04-186A-9494-6AC0-654D01BAC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82B20-F3E3-3039-CD6E-70B2CCF3A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2130-28A1-CEEF-3A9E-25266C07E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02E07-4F18-3E39-4BE8-DFA0B10E9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3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E6EAE-2E80-BFDD-CC24-C0725B1C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BA97-08C9-095F-C4DF-52589A1F9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EF8A-8EFE-8C4D-D27E-DA7CC69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E276-F72D-8F96-7ED7-4409B086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2B00-5A85-BC8C-82CE-7CB5D441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188DB-CFA7-1878-2A32-E3969C55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F267-0105-18FB-0DA2-59C0507F9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03AF-732F-C0E0-FAF6-927B6A4A5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193E3-8538-BCB4-2F95-23FEE508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8ADE9-7F76-E64B-0EE9-C36B49A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506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A96F-DCBA-758C-1A43-94C49C91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EE56A-D9C7-9BDD-A1D3-A34FB228E5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9654E-1CF7-4276-A0FF-8E1644EDC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7BBD85-25FA-9109-5B04-103D9CFC7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40C28-FD61-310B-3EA7-26A21D278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1723A-3317-AB0D-1698-6AFAC4D4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0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DE0E-C405-F75D-4937-757F83799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BFBEC-6525-9727-5608-93E00BF78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1A6E-E1F9-6245-AF7C-5F4BC464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1473E-386E-3CDF-8B79-B138BF7739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C51D8-BB47-FE1E-63CF-2CB8C25ADA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00DB02-BBB8-3ED8-22FF-D30F4A4A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5ACD5D-A0B1-F423-4D44-FEF0351B7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A8408A-AF90-2091-DE5C-EA374E7B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0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B4C6-F1F7-8E87-A747-A0D016A5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2B5923-CD78-1300-56DC-BF63A2F4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472C7D-5780-0435-6435-4F8E1239E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D083B-2C01-B103-FD40-7D7DF031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98ED29-649C-87A0-9ED0-C49AF120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19A762-221B-DD8D-1AC9-4B644978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CCC69-FBA4-5F98-833C-D7D2E7AF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5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5E6F-C8F3-EFA2-8315-305367CDF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8FF2-733C-3E75-0B33-CEA40E2B6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5D91-08A7-3A0B-BB0C-C1003C5FC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024A7-C062-7D0D-3BFC-6ED1860E3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50DE8-EA5E-3C72-1514-1A0D8141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EE6BE-0024-45BF-962C-0A72DB47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3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BD11-05C0-926F-EBBB-2E2A4F72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9CC99-9A65-5C84-615C-99D66C056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A046D-6D7D-C68B-59D3-8A3D91024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8788F-5B2C-83F4-D33B-1F646EE54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2C4CB-04A4-2CC6-7FB1-442F909A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EF33A-02B2-E39C-594D-75143BD6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67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4D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86CDC-BDB7-619A-72BA-717E1FD49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07D78-3F74-7826-3B77-E728DFD1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9B940-A387-3FFF-6722-56E21469A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3ED79-5089-4E9A-8F0D-09BE8984F3F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D1C4-B028-F729-1972-0C38B1FDF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D54EC-352A-B70C-8915-949DC6C7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726666-17C9-4D19-9519-6590FC22EC3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n a dark background&#10;&#10;AI-generated content may be incorrect.">
            <a:extLst>
              <a:ext uri="{FF2B5EF4-FFF2-40B4-BE49-F238E27FC236}">
                <a16:creationId xmlns:a16="http://schemas.microsoft.com/office/drawing/2014/main" id="{899E10C1-DF42-2EA9-7568-ADCD2B87AF3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6026471"/>
            <a:ext cx="1625741" cy="69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624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6E24CFE-C3EB-7762-FFB2-3C21FEE6E0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57400" y="990600"/>
            <a:ext cx="7772400" cy="2743200"/>
          </a:xfrm>
          <a:ln>
            <a:noFill/>
          </a:ln>
        </p:spPr>
        <p:txBody>
          <a:bodyPr/>
          <a:lstStyle/>
          <a:p>
            <a:pPr algn="ctr"/>
            <a:r>
              <a:rPr lang="en-US" altLang="en-US" sz="3600" b="1" i="1" dirty="0"/>
              <a:t>Introduction to</a:t>
            </a:r>
            <a:br>
              <a:rPr lang="en-US" altLang="en-US" sz="3600" b="1" dirty="0"/>
            </a:br>
            <a:br>
              <a:rPr lang="en-US" altLang="en-US" sz="3600" b="1" dirty="0"/>
            </a:br>
            <a:r>
              <a:rPr lang="en-US" altLang="en-US" sz="3600" b="1" dirty="0"/>
              <a:t>RewmoAI</a:t>
            </a:r>
            <a:br>
              <a:rPr lang="en-US" altLang="en-US" sz="3600" b="1" dirty="0"/>
            </a:br>
            <a:br>
              <a:rPr lang="en-US" altLang="en-US" sz="3600" b="1" dirty="0"/>
            </a:br>
            <a:r>
              <a:rPr lang="en-US" altLang="en-US" sz="3600" b="1" dirty="0"/>
              <a:t>Process Management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E35615C-4AF5-DE6A-2136-9142FCA9C2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971800" y="4038600"/>
            <a:ext cx="6400800" cy="1752600"/>
          </a:xfrm>
        </p:spPr>
        <p:txBody>
          <a:bodyPr/>
          <a:lstStyle/>
          <a:p>
            <a:pPr algn="ctr"/>
            <a:endParaRPr lang="en-US" altLang="en-US" b="1" dirty="0">
              <a:solidFill>
                <a:schemeClr val="accent2"/>
              </a:solidFill>
            </a:endParaRPr>
          </a:p>
          <a:p>
            <a:pPr algn="ctr"/>
            <a:r>
              <a:rPr lang="en-US" altLang="en-US" b="1" dirty="0">
                <a:solidFill>
                  <a:schemeClr val="accent2"/>
                </a:solidFill>
              </a:rPr>
              <a:t>Course Overview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4FD3A16-9125-522B-0A03-508471F9C1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Examples of Processes</a:t>
            </a:r>
            <a:r>
              <a:rPr lang="en-US" altLang="en-US" dirty="0"/>
              <a:t> 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165EB85-FAAF-0599-489D-DCE8E23D6C6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Automated Bill Pay &amp; Budgeting</a:t>
            </a:r>
          </a:p>
          <a:p>
            <a:r>
              <a:rPr lang="en-US" sz="2200" b="1" dirty="0"/>
              <a:t>Meal Planning &amp; Grocery Shopping (with Amazon Fresh)</a:t>
            </a:r>
          </a:p>
          <a:p>
            <a:r>
              <a:rPr lang="en-US" sz="2200" b="1" dirty="0"/>
              <a:t>Subscription Review &amp; Cancellation</a:t>
            </a:r>
          </a:p>
          <a:p>
            <a:r>
              <a:rPr lang="en-US" sz="2200" b="1" dirty="0"/>
              <a:t>Automated Savings &amp; Investing</a:t>
            </a:r>
          </a:p>
          <a:p>
            <a:r>
              <a:rPr lang="en-US" sz="2200" b="1" dirty="0"/>
              <a:t>Energy Use &amp; Utility Optimization</a:t>
            </a:r>
          </a:p>
          <a:p>
            <a:r>
              <a:rPr lang="en-US" sz="2200" b="1" dirty="0"/>
              <a:t>Travel/Commute Cost Reduction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000" b="1" dirty="0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86E49EE5-AEB7-5F06-2CE5-3143BEE791B0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Vendor &amp; Supply Management (Amazon Business, Office Depot)</a:t>
            </a:r>
          </a:p>
          <a:p>
            <a:r>
              <a:rPr lang="en-US" sz="2000" b="1" dirty="0"/>
              <a:t>Subscription &amp; SaaS Audit</a:t>
            </a:r>
          </a:p>
          <a:p>
            <a:r>
              <a:rPr lang="en-US" sz="2000" b="1" dirty="0"/>
              <a:t>Payroll &amp; Contractor Automation</a:t>
            </a:r>
          </a:p>
          <a:p>
            <a:r>
              <a:rPr lang="en-US" sz="2000" b="1" dirty="0"/>
              <a:t>Client Billing/Receivables Process</a:t>
            </a:r>
          </a:p>
          <a:p>
            <a:r>
              <a:rPr lang="en-US" sz="2000" b="1" dirty="0"/>
              <a:t>Inventory Replenishment/Stock Control</a:t>
            </a:r>
          </a:p>
          <a:p>
            <a:r>
              <a:rPr lang="en-US" sz="2000" b="1" dirty="0"/>
              <a:t>Automated Expense 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517F7AC-4030-D95D-7DBD-FD2F70EE15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Two Approaches to Quality</a:t>
            </a:r>
            <a:r>
              <a:rPr lang="en-US" altLang="en-US"/>
              <a:t>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63DE647E-9463-1D30-51FA-EB5108959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54837" y="1773024"/>
            <a:ext cx="7063819" cy="4267200"/>
          </a:xfrm>
        </p:spPr>
        <p:txBody>
          <a:bodyPr/>
          <a:lstStyle/>
          <a:p>
            <a:r>
              <a:rPr lang="en-US" altLang="en-US" b="1" dirty="0"/>
              <a:t>Quality through Inspection</a:t>
            </a:r>
          </a:p>
          <a:p>
            <a:pPr lvl="1"/>
            <a:r>
              <a:rPr lang="en-US" altLang="en-US" b="1" dirty="0"/>
              <a:t>To detect and remove poor quality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en-US" b="1" dirty="0"/>
          </a:p>
          <a:p>
            <a:r>
              <a:rPr lang="en-US" altLang="en-US" b="1" dirty="0"/>
              <a:t>Quality through Process Improvement</a:t>
            </a:r>
          </a:p>
          <a:p>
            <a:pPr lvl="1"/>
            <a:r>
              <a:rPr lang="en-US" altLang="en-US" b="1" dirty="0"/>
              <a:t>To build in quality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55AB5A0-06EF-FD95-E98E-737009358E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99354" y="314227"/>
            <a:ext cx="8001000" cy="1216025"/>
          </a:xfrm>
        </p:spPr>
        <p:txBody>
          <a:bodyPr/>
          <a:lstStyle/>
          <a:p>
            <a:pPr algn="ctr"/>
            <a:r>
              <a:rPr lang="en-US" altLang="en-US" b="1" dirty="0"/>
              <a:t>Quality through Inspection</a:t>
            </a:r>
            <a:r>
              <a:rPr lang="en-US" altLang="en-US" dirty="0"/>
              <a:t>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7FE6DC6-3BDD-281D-D10B-3BF8BCA2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18B398CE-3C9E-B4AC-5055-D11792C10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05000"/>
            <a:ext cx="8077200" cy="39179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2B3912C-A73D-F948-EEDF-10E0B02958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95500" y="346075"/>
            <a:ext cx="8001000" cy="1216025"/>
          </a:xfrm>
        </p:spPr>
        <p:txBody>
          <a:bodyPr/>
          <a:lstStyle/>
          <a:p>
            <a:pPr algn="ctr"/>
            <a:r>
              <a:rPr lang="en-US" altLang="en-US" b="1" dirty="0"/>
              <a:t>Inspection Example</a:t>
            </a:r>
            <a:r>
              <a:rPr lang="en-US" altLang="en-US" dirty="0"/>
              <a:t> 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2CE1A8F-0972-759A-F9C9-940025F54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3774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4F4A8DBB-8C6D-23EB-1C06-736F36A85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99"/>
          <a:stretch>
            <a:fillRect/>
          </a:stretch>
        </p:blipFill>
        <p:spPr bwMode="auto">
          <a:xfrm>
            <a:off x="2514600" y="1828800"/>
            <a:ext cx="70866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4D4127-BFAE-C1D1-06E6-9D11203E51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86001" y="340241"/>
            <a:ext cx="8001000" cy="1216025"/>
          </a:xfrm>
        </p:spPr>
        <p:txBody>
          <a:bodyPr/>
          <a:lstStyle/>
          <a:p>
            <a:pPr algn="ctr"/>
            <a:r>
              <a:rPr lang="en-US" altLang="en-US" b="1" dirty="0"/>
              <a:t>Costs of Inspection</a:t>
            </a:r>
            <a:r>
              <a:rPr lang="en-US" altLang="en-US" dirty="0"/>
              <a:t> 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76299B58-2A04-D22A-1E1E-2B58A4979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86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F860A6C2-41D3-6F94-1B66-8EC0FC51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752600"/>
            <a:ext cx="759142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2675F09-6F14-6649-16A3-CF867A0933F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03050" y="285947"/>
            <a:ext cx="8001000" cy="1216025"/>
          </a:xfrm>
        </p:spPr>
        <p:txBody>
          <a:bodyPr/>
          <a:lstStyle/>
          <a:p>
            <a:pPr algn="ctr"/>
            <a:r>
              <a:rPr lang="en-US" altLang="en-US" sz="3400" b="1" dirty="0"/>
              <a:t>Quality through</a:t>
            </a:r>
            <a:br>
              <a:rPr lang="en-US" altLang="en-US" sz="3400" b="1" dirty="0"/>
            </a:br>
            <a:r>
              <a:rPr lang="en-US" altLang="en-US" sz="3400" b="1" dirty="0"/>
              <a:t>Process Improvement</a:t>
            </a:r>
            <a:r>
              <a:rPr lang="en-US" altLang="en-US" sz="3400" dirty="0"/>
              <a:t> 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1356A5CE-C984-B4CD-F1AA-DDCDA6FF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06009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EA3E8443-D8FD-818F-68FC-47D07F642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8"/>
          <a:stretch>
            <a:fillRect/>
          </a:stretch>
        </p:blipFill>
        <p:spPr bwMode="auto">
          <a:xfrm>
            <a:off x="3455782" y="1696824"/>
            <a:ext cx="5715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3" name="Rectangle 5">
            <a:extLst>
              <a:ext uri="{FF2B5EF4-FFF2-40B4-BE49-F238E27FC236}">
                <a16:creationId xmlns:a16="http://schemas.microsoft.com/office/drawing/2014/main" id="{1CB8D788-F3DF-3EAC-E237-B2276257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318" y="5700728"/>
            <a:ext cx="553446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>
              <a:buFontTx/>
              <a:buChar char="•"/>
            </a:pPr>
            <a:r>
              <a:rPr lang="en-US" altLang="en-US" b="1" dirty="0">
                <a:solidFill>
                  <a:srgbClr val="FFC000"/>
                </a:solidFill>
                <a:latin typeface="Aptos" panose="02110004020202020204"/>
              </a:rPr>
              <a:t> A continual effort to learn about the cause system</a:t>
            </a:r>
          </a:p>
          <a:p>
            <a:pPr defTabSz="457200">
              <a:buFontTx/>
              <a:buChar char="•"/>
            </a:pPr>
            <a:r>
              <a:rPr lang="en-US" altLang="en-US" b="1" dirty="0">
                <a:solidFill>
                  <a:prstClr val="white"/>
                </a:solidFill>
                <a:latin typeface="Aptos" panose="02110004020202020204"/>
              </a:rPr>
              <a:t> </a:t>
            </a:r>
            <a:r>
              <a:rPr lang="en-US" altLang="en-US" b="1" dirty="0">
                <a:solidFill>
                  <a:srgbClr val="FFC000"/>
                </a:solidFill>
                <a:latin typeface="Aptos" panose="02110004020202020204"/>
              </a:rPr>
              <a:t>Process improvement is not problem solving</a:t>
            </a:r>
            <a:r>
              <a:rPr lang="en-US" altLang="en-US" dirty="0">
                <a:solidFill>
                  <a:srgbClr val="FFC000"/>
                </a:solidFill>
                <a:latin typeface="Aptos" panose="02110004020202020204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1913057-03BB-9DF3-D20A-F71CB50441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62200" y="306388"/>
            <a:ext cx="8001000" cy="1216025"/>
          </a:xfrm>
        </p:spPr>
        <p:txBody>
          <a:bodyPr/>
          <a:lstStyle/>
          <a:p>
            <a:pPr algn="ctr"/>
            <a:r>
              <a:rPr lang="en-US" altLang="en-US" sz="3400" b="1" dirty="0"/>
              <a:t>Investments in</a:t>
            </a:r>
            <a:br>
              <a:rPr lang="en-US" altLang="en-US" sz="3400" b="1" dirty="0"/>
            </a:br>
            <a:r>
              <a:rPr lang="en-US" altLang="en-US" sz="3400" b="1" dirty="0"/>
              <a:t>Process Improvement</a:t>
            </a:r>
            <a:r>
              <a:rPr lang="en-US" altLang="en-US" sz="3400" dirty="0"/>
              <a:t> </a:t>
            </a:r>
          </a:p>
        </p:txBody>
      </p:sp>
      <p:pic>
        <p:nvPicPr>
          <p:cNvPr id="23555" name="Picture 3">
            <a:extLst>
              <a:ext uri="{FF2B5EF4-FFF2-40B4-BE49-F238E27FC236}">
                <a16:creationId xmlns:a16="http://schemas.microsoft.com/office/drawing/2014/main" id="{B68D2F7A-D29E-EE5C-4CD2-07E81ABA1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905000"/>
            <a:ext cx="73914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556" name="Line 4">
            <a:extLst>
              <a:ext uri="{FF2B5EF4-FFF2-40B4-BE49-F238E27FC236}">
                <a16:creationId xmlns:a16="http://schemas.microsoft.com/office/drawing/2014/main" id="{6B2E1851-2CA7-DC5E-3134-69C8B3DDA7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1" y="2209800"/>
            <a:ext cx="3175" cy="1981200"/>
          </a:xfrm>
          <a:prstGeom prst="line">
            <a:avLst/>
          </a:prstGeom>
          <a:noFill/>
          <a:ln w="241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2AFDC01-283D-5E6A-A8E8-EA45CD39F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1" y="4876801"/>
            <a:ext cx="469582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36353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457200">
              <a:buFontTx/>
              <a:buChar char="•"/>
            </a:pPr>
            <a:r>
              <a:rPr lang="en-US" altLang="en-US" b="1" i="1" dirty="0">
                <a:solidFill>
                  <a:srgbClr val="FFC000"/>
                </a:solidFill>
                <a:latin typeface="Verdana" panose="020B0604030504040204" pitchFamily="34" charset="0"/>
              </a:rPr>
              <a:t>Education and training	</a:t>
            </a:r>
          </a:p>
          <a:p>
            <a:pPr defTabSz="457200">
              <a:buFontTx/>
              <a:buChar char="•"/>
            </a:pPr>
            <a:r>
              <a:rPr lang="en-US" altLang="en-US" b="1" i="1" dirty="0">
                <a:solidFill>
                  <a:srgbClr val="FFC000"/>
                </a:solidFill>
                <a:latin typeface="Verdana" panose="020B0604030504040204" pitchFamily="34" charset="0"/>
              </a:rPr>
              <a:t>Improving processes and systems</a:t>
            </a:r>
            <a:endParaRPr lang="en-US" altLang="en-US" dirty="0">
              <a:solidFill>
                <a:srgbClr val="FFC000"/>
              </a:solidFill>
              <a:latin typeface="Verdana" panose="020B0604030504040204" pitchFamily="34" charset="0"/>
            </a:endParaRPr>
          </a:p>
          <a:p>
            <a:pPr defTabSz="457200">
              <a:buFontTx/>
              <a:buChar char="•"/>
            </a:pPr>
            <a:r>
              <a:rPr lang="en-US" altLang="en-US" b="1" i="1" dirty="0">
                <a:solidFill>
                  <a:srgbClr val="FFC000"/>
                </a:solidFill>
                <a:latin typeface="Verdana" panose="020B0604030504040204" pitchFamily="34" charset="0"/>
              </a:rPr>
              <a:t>Measurement and analysis	</a:t>
            </a:r>
          </a:p>
          <a:p>
            <a:pPr defTabSz="457200">
              <a:buFontTx/>
              <a:buChar char="•"/>
            </a:pPr>
            <a:r>
              <a:rPr lang="en-US" altLang="en-US" b="1" i="1" dirty="0">
                <a:solidFill>
                  <a:srgbClr val="FFC000"/>
                </a:solidFill>
                <a:latin typeface="Verdana" panose="020B0604030504040204" pitchFamily="34" charset="0"/>
              </a:rPr>
              <a:t>Investment in innovation</a:t>
            </a:r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F460AF76-455A-F46D-9B32-1F060BD0C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14800" y="4495800"/>
            <a:ext cx="5334000" cy="0"/>
          </a:xfrm>
          <a:prstGeom prst="line">
            <a:avLst/>
          </a:prstGeom>
          <a:noFill/>
          <a:ln w="2413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4039BA3D-4371-E1D9-99D2-745CF93C3B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24075" y="385763"/>
            <a:ext cx="8001000" cy="1216025"/>
          </a:xfrm>
        </p:spPr>
        <p:txBody>
          <a:bodyPr/>
          <a:lstStyle/>
          <a:p>
            <a:pPr algn="ctr"/>
            <a:r>
              <a:rPr lang="en-US" altLang="en-US" sz="3400" b="1" dirty="0"/>
              <a:t>The Chain Reaction in the Process</a:t>
            </a:r>
            <a:r>
              <a:rPr lang="en-US" altLang="en-US" sz="3400" dirty="0"/>
              <a:t>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BA9D0075-689A-9474-4F28-7FF83E06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0"/>
          <a:stretch>
            <a:fillRect/>
          </a:stretch>
        </p:blipFill>
        <p:spPr bwMode="auto">
          <a:xfrm>
            <a:off x="3588470" y="1601788"/>
            <a:ext cx="554355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3F1988CB-3460-C364-FFDB-F5C9E969C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438401"/>
            <a:ext cx="2057400" cy="36671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defTabSz="457200">
              <a:spcBef>
                <a:spcPct val="50000"/>
              </a:spcBef>
            </a:pPr>
            <a:r>
              <a:rPr lang="en-US" altLang="en-US" b="1" dirty="0">
                <a:solidFill>
                  <a:prstClr val="white"/>
                </a:solidFill>
                <a:latin typeface="Aptos" panose="02110004020202020204"/>
              </a:rPr>
              <a:t>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3FCEC4-F03F-B202-EC43-D123AE52D1CF}"/>
              </a:ext>
            </a:extLst>
          </p:cNvPr>
          <p:cNvSpPr/>
          <p:nvPr/>
        </p:nvSpPr>
        <p:spPr>
          <a:xfrm>
            <a:off x="6956981" y="1979629"/>
            <a:ext cx="1630838" cy="458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DB3DC2E-4FF9-7B65-E060-C74593F22B8E}"/>
              </a:ext>
            </a:extLst>
          </p:cNvPr>
          <p:cNvSpPr/>
          <p:nvPr/>
        </p:nvSpPr>
        <p:spPr>
          <a:xfrm>
            <a:off x="7400041" y="5099901"/>
            <a:ext cx="1187778" cy="1563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21F328-9CDC-67D2-EF39-3AE24913C6BF}"/>
              </a:ext>
            </a:extLst>
          </p:cNvPr>
          <p:cNvSpPr/>
          <p:nvPr/>
        </p:nvSpPr>
        <p:spPr>
          <a:xfrm>
            <a:off x="7117237" y="2805114"/>
            <a:ext cx="1093509" cy="72051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59099116-13E5-BB90-A79A-4EA6EFF78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Why Focus on Quality?</a:t>
            </a:r>
            <a:r>
              <a:rPr lang="en-US" altLang="en-US"/>
              <a:t> 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DED0548F-3A2A-02FC-AEFA-BD66D94785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100" y="1872758"/>
            <a:ext cx="10515600" cy="4351338"/>
          </a:xfrm>
        </p:spPr>
        <p:txBody>
          <a:bodyPr/>
          <a:lstStyle/>
          <a:p>
            <a:r>
              <a:rPr lang="en-US" altLang="en-US" sz="2600" b="1" dirty="0"/>
              <a:t>The we need to maintain mission readiness</a:t>
            </a:r>
          </a:p>
          <a:p>
            <a:r>
              <a:rPr lang="en-US" altLang="en-US" sz="2600" b="1" dirty="0"/>
              <a:t>There is a new direction for RPM</a:t>
            </a:r>
          </a:p>
          <a:p>
            <a:r>
              <a:rPr lang="en-US" altLang="en-US" sz="2600" b="1" dirty="0"/>
              <a:t>The aim should be add value</a:t>
            </a:r>
          </a:p>
          <a:p>
            <a:r>
              <a:rPr lang="en-US" altLang="en-US" sz="2600" b="1" dirty="0"/>
              <a:t>We needs to continue to improve its competitiveness in the world marketplace</a:t>
            </a:r>
            <a:r>
              <a:rPr lang="en-US" altLang="en-US" sz="2600" dirty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B043B0-A7EB-E8EB-6F8E-284BCA6BC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 b="1"/>
              <a:t>Benefits of Focusing</a:t>
            </a:r>
            <a:br>
              <a:rPr lang="en-US" altLang="en-US" sz="3400" b="1"/>
            </a:br>
            <a:r>
              <a:rPr lang="en-US" altLang="en-US" sz="3400" b="1"/>
              <a:t>on Quality</a:t>
            </a:r>
            <a:r>
              <a:rPr lang="en-US" altLang="en-US" sz="3400"/>
              <a:t> 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614D4DB-EF08-C2B4-0980-A090DB2BC8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18588" y="2141536"/>
            <a:ext cx="9201346" cy="2835817"/>
          </a:xfrm>
        </p:spPr>
        <p:txBody>
          <a:bodyPr/>
          <a:lstStyle/>
          <a:p>
            <a:r>
              <a:rPr lang="en-US" altLang="en-US" sz="2200" b="1" dirty="0"/>
              <a:t>Improves operational readiness for our family and business</a:t>
            </a:r>
          </a:p>
          <a:p>
            <a:r>
              <a:rPr lang="en-US" altLang="en-US" sz="2200" b="1" dirty="0"/>
              <a:t>Improves organizational efficiency and effectiveness</a:t>
            </a:r>
          </a:p>
          <a:p>
            <a:r>
              <a:rPr lang="en-US" altLang="en-US" sz="2200" b="1" dirty="0"/>
              <a:t>Eliminates waste, reduces costs, and increases productivity</a:t>
            </a:r>
          </a:p>
          <a:p>
            <a:r>
              <a:rPr lang="en-US" altLang="en-US" sz="2200" b="1" dirty="0"/>
              <a:t>Enables everyone to make meaningful contributions to their work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AE2148F-75F4-B053-29DD-BB40D3546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400" b="1" dirty="0"/>
              <a:t>Course Mission Statement</a:t>
            </a:r>
            <a:br>
              <a:rPr lang="en-US" altLang="en-US" sz="3400" b="1" dirty="0"/>
            </a:br>
            <a:r>
              <a:rPr lang="en-US" altLang="en-US" sz="3400" b="1" dirty="0"/>
              <a:t>and Objectives</a:t>
            </a:r>
            <a:r>
              <a:rPr lang="en-US" altLang="en-US" sz="3400" dirty="0"/>
              <a:t> 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91E125-B0CB-588A-B95D-2D98D74F4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8650" y="1935786"/>
            <a:ext cx="9408736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altLang="en-US" sz="2600" b="1" i="1" dirty="0"/>
              <a:t>To provide the student with an awareness of RewmoAI</a:t>
            </a:r>
            <a:br>
              <a:rPr lang="en-US" altLang="en-US" sz="2600" b="1" i="1" dirty="0"/>
            </a:br>
            <a:r>
              <a:rPr lang="en-US" altLang="en-US" sz="2600" b="1" i="1" dirty="0"/>
              <a:t>Process Management principles and techniques</a:t>
            </a:r>
            <a:r>
              <a:rPr lang="en-US" altLang="en-US" sz="2600" dirty="0"/>
              <a:t> </a:t>
            </a:r>
          </a:p>
          <a:p>
            <a:pPr>
              <a:buClr>
                <a:schemeClr val="tx1"/>
              </a:buClr>
            </a:pPr>
            <a:endParaRPr lang="en-US" altLang="en-US" sz="2600" dirty="0"/>
          </a:p>
          <a:p>
            <a:pPr>
              <a:buClr>
                <a:schemeClr val="tx1"/>
              </a:buClr>
            </a:pPr>
            <a:r>
              <a:rPr lang="en-US" altLang="en-US" sz="2000" b="1" dirty="0"/>
              <a:t>By the end of this course the student will have a basic awareness of the following:</a:t>
            </a:r>
          </a:p>
          <a:p>
            <a:pPr>
              <a:buClr>
                <a:schemeClr val="tx1"/>
              </a:buClr>
            </a:pPr>
            <a:endParaRPr lang="en-US" altLang="en-US" sz="2000" b="1" dirty="0"/>
          </a:p>
          <a:p>
            <a:pPr lvl="1">
              <a:buClr>
                <a:schemeClr val="tx1"/>
              </a:buClr>
            </a:pPr>
            <a:r>
              <a:rPr lang="en-US" altLang="en-US" sz="2200" b="1" dirty="0"/>
              <a:t>The RewmoAI  Quality Approach</a:t>
            </a:r>
          </a:p>
          <a:p>
            <a:pPr lvl="1">
              <a:buClr>
                <a:schemeClr val="tx1"/>
              </a:buClr>
            </a:pPr>
            <a:r>
              <a:rPr lang="en-US" altLang="en-US" sz="2200" b="1" dirty="0"/>
              <a:t>The Quality Improvement Teams</a:t>
            </a:r>
          </a:p>
          <a:p>
            <a:pPr lvl="1">
              <a:buClr>
                <a:schemeClr val="tx1"/>
              </a:buClr>
            </a:pPr>
            <a:r>
              <a:rPr lang="en-US" altLang="en-US" sz="2200" b="1" dirty="0"/>
              <a:t>The System of Profound Knowledge</a:t>
            </a:r>
          </a:p>
          <a:p>
            <a:pPr lvl="1">
              <a:buClr>
                <a:schemeClr val="tx1"/>
              </a:buClr>
            </a:pPr>
            <a:r>
              <a:rPr lang="en-US" altLang="en-US" sz="2200" b="1" dirty="0"/>
              <a:t>The Fourteen Obligations of Management Basic Process Improvement Tools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46175D9-B15D-F46A-2DEE-99AE1088D1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3200" b="1" dirty="0"/>
              <a:t>RewmoAI</a:t>
            </a:r>
            <a:br>
              <a:rPr lang="en-US" altLang="en-US" sz="3200" b="1" dirty="0"/>
            </a:br>
            <a:r>
              <a:rPr lang="en-US" altLang="en-US" sz="3200" b="1" dirty="0"/>
              <a:t>Process Management</a:t>
            </a:r>
            <a:endParaRPr lang="en-US" altLang="en-US" sz="3400" b="1" dirty="0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C67160A-BB53-D9CD-DB5A-C717CA1F4F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22662" y="2009938"/>
            <a:ext cx="10515600" cy="30197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b="1" dirty="0"/>
              <a:t>The application of quantitative methods and the knowledge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/>
              <a:t>    of people to assess and improve: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Materials and services supplied to the</a:t>
            </a:r>
            <a:r>
              <a:rPr lang="en-US" altLang="en-US" sz="2200" dirty="0"/>
              <a:t> </a:t>
            </a:r>
            <a:r>
              <a:rPr lang="en-US" altLang="en-US" sz="2200" b="1" dirty="0"/>
              <a:t>organization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All significant processes within the organization and</a:t>
            </a:r>
          </a:p>
          <a:p>
            <a:pPr>
              <a:lnSpc>
                <a:spcPct val="80000"/>
              </a:lnSpc>
            </a:pPr>
            <a:r>
              <a:rPr lang="en-US" altLang="en-US" sz="2200" b="1" dirty="0"/>
              <a:t>Meeting the needs of the end-user, now and in the future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BF189EE-52DC-D3DB-A2F4-DB49D3ACE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544122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1E47C293-C70A-0087-F1AE-F82C73DB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28788"/>
            <a:ext cx="6172200" cy="424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6" name="Rectangle 4">
            <a:extLst>
              <a:ext uri="{FF2B5EF4-FFF2-40B4-BE49-F238E27FC236}">
                <a16:creationId xmlns:a16="http://schemas.microsoft.com/office/drawing/2014/main" id="{F22E82EB-1C7C-8A64-5D33-5382C2FB382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81200" y="386829"/>
            <a:ext cx="8001000" cy="121602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3400" b="1" dirty="0"/>
              <a:t>RewmoAI</a:t>
            </a:r>
            <a:br>
              <a:rPr lang="en-US" altLang="en-US" sz="3400" b="1" dirty="0"/>
            </a:br>
            <a:r>
              <a:rPr lang="en-US" altLang="en-US" sz="3400" b="1" dirty="0"/>
              <a:t>Process Management</a:t>
            </a:r>
            <a:br>
              <a:rPr lang="en-US" altLang="en-US" sz="3400" b="1" dirty="0"/>
            </a:br>
            <a:r>
              <a:rPr lang="en-US" altLang="en-US" sz="3400" b="1" dirty="0"/>
              <a:t>Model</a:t>
            </a:r>
            <a:r>
              <a:rPr lang="en-US" altLang="en-US" sz="3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B6712-A16F-E0EB-2CE4-EA172129606C}"/>
              </a:ext>
            </a:extLst>
          </p:cNvPr>
          <p:cNvSpPr/>
          <p:nvPr/>
        </p:nvSpPr>
        <p:spPr>
          <a:xfrm>
            <a:off x="3733800" y="2133600"/>
            <a:ext cx="4572000" cy="11429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r>
              <a:rPr lang="en-US" dirty="0">
                <a:solidFill>
                  <a:srgbClr val="FFC000"/>
                </a:solidFill>
                <a:latin typeface="Aptos" panose="02110004020202020204"/>
              </a:rPr>
              <a:t>Rewmo AI Model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F93FA48-3BD2-24F5-5309-650EA8F5FD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48146" y="306387"/>
            <a:ext cx="8001000" cy="1216025"/>
          </a:xfrm>
        </p:spPr>
        <p:txBody>
          <a:bodyPr/>
          <a:lstStyle/>
          <a:p>
            <a:pPr algn="ctr"/>
            <a:r>
              <a:rPr lang="en-US" altLang="en-US" sz="3400" b="1" dirty="0"/>
              <a:t>Course Structure</a:t>
            </a:r>
            <a:br>
              <a:rPr lang="en-US" altLang="en-US" sz="3400" b="1" dirty="0"/>
            </a:br>
            <a:r>
              <a:rPr lang="en-US" altLang="en-US" sz="3400" b="1" dirty="0"/>
              <a:t>and Schedule</a:t>
            </a:r>
            <a:r>
              <a:rPr lang="en-US" altLang="en-US" sz="3400" dirty="0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FE6AE25-F6D2-FE62-223F-9EFD14405A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864936"/>
            <a:ext cx="8001000" cy="4267200"/>
          </a:xfrm>
        </p:spPr>
        <p:txBody>
          <a:bodyPr/>
          <a:lstStyle/>
          <a:p>
            <a:r>
              <a:rPr lang="en-US" altLang="en-US" sz="1800" b="1" dirty="0"/>
              <a:t>Module 1 – The RewmoAI Process Management Approach - 2 </a:t>
            </a:r>
            <a:r>
              <a:rPr lang="en-US" altLang="en-US" sz="1800" b="1" dirty="0" err="1"/>
              <a:t>Hrs</a:t>
            </a:r>
            <a:endParaRPr lang="en-US" altLang="en-US" sz="1800" b="1" dirty="0"/>
          </a:p>
          <a:p>
            <a:endParaRPr lang="en-US" altLang="en-US" sz="1800" b="1" dirty="0"/>
          </a:p>
          <a:p>
            <a:r>
              <a:rPr lang="en-US" altLang="en-US" sz="1800" b="1" dirty="0"/>
              <a:t>Module 2- Quality Improvement Teams - 1 </a:t>
            </a:r>
            <a:r>
              <a:rPr lang="en-US" altLang="en-US" sz="1800" b="1" dirty="0" err="1"/>
              <a:t>Hr</a:t>
            </a:r>
            <a:r>
              <a:rPr lang="en-US" altLang="en-US" sz="1800" b="1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r>
              <a:rPr lang="en-US" altLang="en-US" sz="1800" b="1" dirty="0"/>
              <a:t>Module 3 - System of Profound Knowledge - 2 </a:t>
            </a:r>
            <a:r>
              <a:rPr lang="en-US" altLang="en-US" sz="1800" b="1" dirty="0" err="1"/>
              <a:t>Hrs</a:t>
            </a:r>
            <a:r>
              <a:rPr lang="en-US" altLang="en-US" sz="1800" b="1" dirty="0"/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1800" b="1" dirty="0"/>
          </a:p>
          <a:p>
            <a:r>
              <a:rPr lang="en-US" altLang="en-US" sz="1800" b="1" dirty="0"/>
              <a:t>Module 4- The Fourteen Points - 1 </a:t>
            </a:r>
            <a:r>
              <a:rPr lang="en-US" altLang="en-US" sz="1800" b="1" dirty="0" err="1"/>
              <a:t>Hr</a:t>
            </a:r>
            <a:endParaRPr lang="en-US" altLang="en-US" sz="1800" b="1" dirty="0"/>
          </a:p>
          <a:p>
            <a:endParaRPr lang="en-US" altLang="en-US" sz="1800" b="1" dirty="0"/>
          </a:p>
          <a:p>
            <a:r>
              <a:rPr lang="en-US" altLang="en-US" sz="1800" b="1" dirty="0"/>
              <a:t>Module 5- Basic Process Improvement Tools - 2 </a:t>
            </a:r>
            <a:r>
              <a:rPr lang="en-US" altLang="en-US" sz="1800" b="1" dirty="0" err="1"/>
              <a:t>Hrs</a:t>
            </a:r>
            <a:r>
              <a:rPr lang="en-US" altLang="en-US" sz="22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5">
            <a:extLst>
              <a:ext uri="{FF2B5EF4-FFF2-40B4-BE49-F238E27FC236}">
                <a16:creationId xmlns:a16="http://schemas.microsoft.com/office/drawing/2014/main" id="{52057F6E-0DC1-1D09-5042-C62B85BD1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4012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4B35E67D-4613-A690-467E-CB009084F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05"/>
          <a:stretch>
            <a:fillRect/>
          </a:stretch>
        </p:blipFill>
        <p:spPr bwMode="auto">
          <a:xfrm>
            <a:off x="3276600" y="1828800"/>
            <a:ext cx="5486400" cy="4110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8" name="Rectangle 6">
            <a:extLst>
              <a:ext uri="{FF2B5EF4-FFF2-40B4-BE49-F238E27FC236}">
                <a16:creationId xmlns:a16="http://schemas.microsoft.com/office/drawing/2014/main" id="{23CC8CEF-E4DD-9C5C-CAC7-6F16C597D73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152401"/>
            <a:ext cx="8001000" cy="1216025"/>
          </a:xfrm>
        </p:spPr>
        <p:txBody>
          <a:bodyPr/>
          <a:lstStyle/>
          <a:p>
            <a:pPr algn="ctr"/>
            <a:r>
              <a:rPr lang="en-US" altLang="en-US" sz="3400" b="1"/>
              <a:t>Approach to </a:t>
            </a:r>
            <a:br>
              <a:rPr lang="en-US" altLang="en-US" sz="3400" b="1"/>
            </a:br>
            <a:r>
              <a:rPr lang="en-US" altLang="en-US" sz="3400" b="1"/>
              <a:t>Quality Management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270C7268-6EF7-81C2-9816-DA0F4A7F8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438400"/>
            <a:ext cx="1219200" cy="3365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457200">
              <a:spcBef>
                <a:spcPct val="50000"/>
              </a:spcBef>
            </a:pPr>
            <a:endParaRPr lang="en-US" altLang="en-US" sz="1600" b="1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7FE48DF-A1DA-580F-7A26-EEC701349975}"/>
              </a:ext>
            </a:extLst>
          </p:cNvPr>
          <p:cNvSpPr/>
          <p:nvPr/>
        </p:nvSpPr>
        <p:spPr>
          <a:xfrm>
            <a:off x="3276600" y="2438401"/>
            <a:ext cx="1066800" cy="3365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200"/>
            <a:endParaRPr lang="en-US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C9D414-94E0-D889-EB47-F0F6D8197D34}"/>
              </a:ext>
            </a:extLst>
          </p:cNvPr>
          <p:cNvSpPr/>
          <p:nvPr/>
        </p:nvSpPr>
        <p:spPr>
          <a:xfrm>
            <a:off x="3124200" y="2438401"/>
            <a:ext cx="152400" cy="336515"/>
          </a:xfrm>
          <a:prstGeom prst="rect">
            <a:avLst/>
          </a:prstGeom>
          <a:solidFill>
            <a:srgbClr val="004D8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  <a:latin typeface="Aptos" panose="021100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8EA7E9B-4603-B5FC-8D46-97790E651A7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011837" y="838986"/>
            <a:ext cx="7772400" cy="1512216"/>
          </a:xfrm>
        </p:spPr>
        <p:txBody>
          <a:bodyPr>
            <a:normAutofit/>
          </a:bodyPr>
          <a:lstStyle/>
          <a:p>
            <a:pPr algn="ctr"/>
            <a:r>
              <a:rPr lang="en-US" altLang="en-US" sz="2800" b="1" dirty="0"/>
              <a:t>Introduction to</a:t>
            </a:r>
            <a:br>
              <a:rPr lang="en-US" altLang="en-US" sz="2800" b="1" dirty="0"/>
            </a:br>
            <a:r>
              <a:rPr lang="en-US" altLang="en-US" sz="2800" b="1" dirty="0"/>
              <a:t>RewmoAI</a:t>
            </a:r>
            <a:br>
              <a:rPr lang="en-US" altLang="en-US" sz="2800" b="1" dirty="0"/>
            </a:br>
            <a:r>
              <a:rPr lang="en-US" altLang="en-US" sz="2800" b="1" dirty="0"/>
              <a:t>Process Management</a:t>
            </a:r>
            <a:endParaRPr lang="en-US" altLang="en-US" sz="2800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2D89E89-86C0-F511-D6C2-E1E4AAD553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392837" y="2906599"/>
            <a:ext cx="7010400" cy="16002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600" b="1" dirty="0"/>
              <a:t>Module 1</a:t>
            </a:r>
          </a:p>
          <a:p>
            <a:pPr algn="ctr"/>
            <a:r>
              <a:rPr lang="en-US" altLang="en-US" sz="3600" b="1" dirty="0"/>
              <a:t>Quality Approach</a:t>
            </a:r>
            <a:r>
              <a:rPr lang="en-US" altLang="en-US" sz="3600" dirty="0"/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55315A0-4564-AE89-8BC4-4F7005F53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Definition of Quality</a:t>
            </a:r>
            <a:br>
              <a:rPr lang="en-US" altLang="en-US" b="1"/>
            </a:br>
            <a:r>
              <a:rPr lang="en-US" altLang="en-US" sz="2200" b="1"/>
              <a:t>qual.i.ty (kwal e ti), n.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8A53C8D-090D-450B-F75E-26E001816B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14819" y="1929320"/>
            <a:ext cx="8362361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b="1" u="sng" dirty="0"/>
              <a:t>Websters Dictionary: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Peculiar or essential character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An inherent feature or property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A distinguishing attribute or characteristic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The degree of excellence which a thing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u="sng" dirty="0"/>
              <a:t>Possesses</a:t>
            </a:r>
          </a:p>
          <a:p>
            <a:pPr lvl="1">
              <a:lnSpc>
                <a:spcPct val="90000"/>
              </a:lnSpc>
            </a:pPr>
            <a:endParaRPr lang="en-US" altLang="en-US" sz="2000" b="1" u="sng" dirty="0"/>
          </a:p>
          <a:p>
            <a:pPr>
              <a:lnSpc>
                <a:spcPct val="90000"/>
              </a:lnSpc>
            </a:pPr>
            <a:r>
              <a:rPr lang="en-US" altLang="en-US" sz="2400" b="1" u="sng" dirty="0"/>
              <a:t>RPM Definition: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The extent to which a product or service meets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or exceeds customer requirements and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expectations</a:t>
            </a:r>
            <a:r>
              <a:rPr lang="en-US" altLang="en-US" sz="20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8AAA1DA-A720-697C-3244-580C9874A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Dimensions of Quality</a:t>
            </a:r>
            <a:r>
              <a:rPr lang="en-US" altLang="en-US"/>
              <a:t> 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0504416-D660-9D1F-F8E3-8AD57C78981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1592345" y="1715794"/>
            <a:ext cx="5156200" cy="4351338"/>
          </a:xfrm>
        </p:spPr>
        <p:txBody>
          <a:bodyPr/>
          <a:lstStyle/>
          <a:p>
            <a:r>
              <a:rPr lang="en-US" altLang="en-US" sz="2600" b="1" dirty="0"/>
              <a:t>Performance</a:t>
            </a:r>
          </a:p>
          <a:p>
            <a:r>
              <a:rPr lang="en-US" altLang="en-US" sz="2600" b="1" dirty="0"/>
              <a:t>Timeliness</a:t>
            </a:r>
          </a:p>
          <a:p>
            <a:r>
              <a:rPr lang="en-US" altLang="en-US" sz="2600" b="1" dirty="0"/>
              <a:t>Reliability</a:t>
            </a:r>
          </a:p>
          <a:p>
            <a:r>
              <a:rPr lang="en-US" altLang="en-US" sz="2600" b="1" dirty="0"/>
              <a:t>Durability</a:t>
            </a:r>
          </a:p>
          <a:p>
            <a:r>
              <a:rPr lang="en-US" altLang="en-US" sz="2600" b="1" dirty="0"/>
              <a:t>Aesthetics</a:t>
            </a:r>
          </a:p>
          <a:p>
            <a:r>
              <a:rPr lang="en-US" altLang="en-US" sz="2600" b="1" dirty="0"/>
              <a:t>Personal</a:t>
            </a:r>
          </a:p>
          <a:p>
            <a:r>
              <a:rPr lang="en-US" altLang="en-US" sz="2600" b="1" dirty="0"/>
              <a:t>interface</a:t>
            </a:r>
          </a:p>
          <a:p>
            <a:r>
              <a:rPr lang="en-US" altLang="en-US" sz="2600" b="1" dirty="0"/>
              <a:t>Reputation</a:t>
            </a:r>
            <a:r>
              <a:rPr lang="en-US" altLang="en-US" sz="2600" dirty="0"/>
              <a:t> 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6374E70-A7AF-BA0C-000F-B828D75D7CF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197600" y="1740899"/>
            <a:ext cx="5156200" cy="4351338"/>
          </a:xfrm>
        </p:spPr>
        <p:txBody>
          <a:bodyPr/>
          <a:lstStyle/>
          <a:p>
            <a:r>
              <a:rPr lang="en-US" altLang="en-US" sz="2600" b="1" dirty="0"/>
              <a:t>Ease of use</a:t>
            </a:r>
          </a:p>
          <a:p>
            <a:r>
              <a:rPr lang="en-US" altLang="en-US" sz="2600" b="1" dirty="0"/>
              <a:t>Features</a:t>
            </a:r>
          </a:p>
          <a:p>
            <a:r>
              <a:rPr lang="en-US" altLang="en-US" sz="2600" b="1" dirty="0"/>
              <a:t>Consistency</a:t>
            </a:r>
          </a:p>
          <a:p>
            <a:r>
              <a:rPr lang="en-US" altLang="en-US" sz="2600" b="1" dirty="0"/>
              <a:t>Uniformity</a:t>
            </a:r>
          </a:p>
          <a:p>
            <a:r>
              <a:rPr lang="en-US" altLang="en-US" sz="2600" b="1" dirty="0"/>
              <a:t>Accuracy</a:t>
            </a:r>
          </a:p>
          <a:p>
            <a:r>
              <a:rPr lang="en-US" altLang="en-US" sz="2600" b="1" dirty="0"/>
              <a:t>Conformance to</a:t>
            </a:r>
          </a:p>
          <a:p>
            <a:r>
              <a:rPr lang="en-US" altLang="en-US" sz="2600" b="1" dirty="0"/>
              <a:t>specifications</a:t>
            </a:r>
            <a:r>
              <a:rPr lang="en-US" altLang="en-US" sz="2600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483AAF5-3725-F2F8-B297-4456150248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Quality Depends On:</a:t>
            </a:r>
            <a:r>
              <a:rPr lang="en-US" altLang="en-US"/>
              <a:t>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294669C-A4DA-3858-BABB-0A297F203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01771" y="2061295"/>
            <a:ext cx="9898930" cy="2897204"/>
          </a:xfrm>
        </p:spPr>
        <p:txBody>
          <a:bodyPr/>
          <a:lstStyle/>
          <a:p>
            <a:r>
              <a:rPr lang="en-US" altLang="en-US" b="1" dirty="0"/>
              <a:t>The context in which it is used</a:t>
            </a:r>
          </a:p>
          <a:p>
            <a:r>
              <a:rPr lang="en-US" altLang="en-US" b="1" dirty="0"/>
              <a:t>The customer’s perception</a:t>
            </a:r>
          </a:p>
          <a:p>
            <a:r>
              <a:rPr lang="en-US" altLang="en-US" b="1" dirty="0"/>
              <a:t>The needs and wants of the customer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DA3F727-B98E-4796-06B9-06182F8A8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/>
              <a:t>What is a Process?</a:t>
            </a:r>
            <a:r>
              <a:rPr lang="en-US" altLang="en-US"/>
              <a:t>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100E978-AD2B-ABC2-D20E-055623BC0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13235" y="1863332"/>
            <a:ext cx="9022237" cy="3679629"/>
          </a:xfrm>
        </p:spPr>
        <p:txBody>
          <a:bodyPr/>
          <a:lstStyle/>
          <a:p>
            <a:r>
              <a:rPr lang="en-US" altLang="en-US" b="1" dirty="0"/>
              <a:t>A series of operations or steps that results in a product or service</a:t>
            </a:r>
          </a:p>
          <a:p>
            <a:endParaRPr lang="en-US" altLang="en-US" b="1" dirty="0"/>
          </a:p>
          <a:p>
            <a:r>
              <a:rPr lang="en-US" altLang="en-US" b="1" dirty="0"/>
              <a:t>A set of causes and conditions that work together to transform inputs into an output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547</Words>
  <Application>Microsoft Office PowerPoint</Application>
  <PresentationFormat>Widescreen</PresentationFormat>
  <Paragraphs>112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Verdana</vt:lpstr>
      <vt:lpstr>Wingdings</vt:lpstr>
      <vt:lpstr>2_Custom Design</vt:lpstr>
      <vt:lpstr>Introduction to  RewmoAI  Process Management</vt:lpstr>
      <vt:lpstr>Course Mission Statement and Objectives </vt:lpstr>
      <vt:lpstr>Course Structure and Schedule </vt:lpstr>
      <vt:lpstr>Approach to  Quality Management</vt:lpstr>
      <vt:lpstr>Introduction to RewmoAI Process Management</vt:lpstr>
      <vt:lpstr>Definition of Quality qual.i.ty (kwal e ti), n.</vt:lpstr>
      <vt:lpstr>Dimensions of Quality </vt:lpstr>
      <vt:lpstr>Quality Depends On: </vt:lpstr>
      <vt:lpstr>What is a Process? </vt:lpstr>
      <vt:lpstr>Examples of Processes </vt:lpstr>
      <vt:lpstr>Two Approaches to Quality </vt:lpstr>
      <vt:lpstr>Quality through Inspection </vt:lpstr>
      <vt:lpstr>Inspection Example </vt:lpstr>
      <vt:lpstr>Costs of Inspection </vt:lpstr>
      <vt:lpstr>Quality through Process Improvement </vt:lpstr>
      <vt:lpstr>Investments in Process Improvement </vt:lpstr>
      <vt:lpstr>The Chain Reaction in the Process </vt:lpstr>
      <vt:lpstr>Why Focus on Quality? </vt:lpstr>
      <vt:lpstr>Benefits of Focusing on Quality </vt:lpstr>
      <vt:lpstr>RewmoAI Process Management</vt:lpstr>
      <vt:lpstr>RewmoAI Process Management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Gary Reinhold</dc:creator>
  <cp:lastModifiedBy>Gary Reinhold</cp:lastModifiedBy>
  <cp:revision>4</cp:revision>
  <dcterms:created xsi:type="dcterms:W3CDTF">2025-06-10T16:53:18Z</dcterms:created>
  <dcterms:modified xsi:type="dcterms:W3CDTF">2025-06-10T17:21:34Z</dcterms:modified>
</cp:coreProperties>
</file>