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730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57" r:id="rId9"/>
  </p:sldIdLst>
  <p:sldSz cx="14630400" cy="8229600"/>
  <p:notesSz cx="8229600" cy="14630400"/>
  <p:embeddedFontLs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Arimo" panose="020B0604020202020204" charset="0"/>
      <p:regular r:id="rId16"/>
    </p:embeddedFont>
    <p:embeddedFont>
      <p:font typeface="Outfit Extra Bold" panose="020B0604020202020204" charset="0"/>
      <p:regular r:id="rId17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4610"/>
  </p:normalViewPr>
  <p:slideViewPr>
    <p:cSldViewPr snapToGrid="0" snapToObjects="1">
      <p:cViewPr varScale="1">
        <p:scale>
          <a:sx n="97" d="100"/>
          <a:sy n="97" d="100"/>
        </p:scale>
        <p:origin x="-330" y="-114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notesMaster" Target="notesMasters/notesMaster1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18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09FAD-8618-4C33-BD1F-2F0C90218D9D}" type="datetimeFigureOut">
              <a:rPr lang="ru-RU" smtClean="0"/>
              <a:t>19.05.2025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02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CA89B1-5F8A-4740-AA75-B5CA05E64A2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1260858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13119323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1645921"/>
            <a:ext cx="12557760" cy="2312670"/>
          </a:xfrm>
        </p:spPr>
        <p:txBody>
          <a:bodyPr anchor="b">
            <a:noAutofit/>
          </a:bodyPr>
          <a:lstStyle>
            <a:lvl1pPr>
              <a:defRPr sz="7700" cap="all" baseline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97280" y="4206240"/>
            <a:ext cx="10241280" cy="210312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6531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3062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9593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6124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265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9186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5717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52248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097280" y="4078224"/>
            <a:ext cx="1255776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040" y="731520"/>
            <a:ext cx="3291840" cy="7040880"/>
          </a:xfrm>
        </p:spPr>
        <p:txBody>
          <a:bodyPr vert="eaVert" anchor="b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20" y="731520"/>
            <a:ext cx="9631680" cy="704088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56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14340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9505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94974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447658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24094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5701" y="2834641"/>
            <a:ext cx="12435840" cy="2640330"/>
          </a:xfrm>
        </p:spPr>
        <p:txBody>
          <a:bodyPr anchor="b">
            <a:normAutofit/>
          </a:bodyPr>
          <a:lstStyle>
            <a:lvl1pPr algn="l">
              <a:defRPr sz="6900" b="0" cap="all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5701" y="5552238"/>
            <a:ext cx="12435840" cy="1800224"/>
          </a:xfrm>
        </p:spPr>
        <p:txBody>
          <a:bodyPr anchor="t">
            <a:normAutofit/>
          </a:bodyPr>
          <a:lstStyle>
            <a:lvl1pPr marL="0" indent="0">
              <a:buNone/>
              <a:defRPr sz="3400">
                <a:solidFill>
                  <a:schemeClr val="tx2"/>
                </a:solidFill>
              </a:defRPr>
            </a:lvl1pPr>
            <a:lvl2pPr marL="653110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2pPr>
            <a:lvl3pPr marL="130622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3pPr>
            <a:lvl4pPr marL="195933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4pPr>
            <a:lvl5pPr marL="261244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5pPr>
            <a:lvl6pPr marL="326555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marL="391866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marL="4571771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marL="5224882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170432" y="5519318"/>
            <a:ext cx="12557760" cy="1906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20" y="2008022"/>
            <a:ext cx="6461760" cy="566196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120" y="2008022"/>
            <a:ext cx="6461760" cy="5661965"/>
          </a:xfrm>
        </p:spPr>
        <p:txBody>
          <a:bodyPr/>
          <a:lstStyle>
            <a:lvl1pPr>
              <a:defRPr sz="4000"/>
            </a:lvl1pPr>
            <a:lvl2pPr>
              <a:defRPr sz="34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2011680"/>
            <a:ext cx="6291072" cy="76771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900" b="0">
                <a:solidFill>
                  <a:schemeClr val="tx2"/>
                </a:solidFill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1520" y="2926080"/>
            <a:ext cx="629107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07808" y="2011680"/>
            <a:ext cx="6291072" cy="767714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9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53110" indent="0">
              <a:buNone/>
              <a:defRPr sz="2900" b="1"/>
            </a:lvl2pPr>
            <a:lvl3pPr marL="1306220" indent="0">
              <a:buNone/>
              <a:defRPr sz="2600" b="1"/>
            </a:lvl3pPr>
            <a:lvl4pPr marL="1959331" indent="0">
              <a:buNone/>
              <a:defRPr sz="2300" b="1"/>
            </a:lvl4pPr>
            <a:lvl5pPr marL="2612441" indent="0">
              <a:buNone/>
              <a:defRPr sz="2300" b="1"/>
            </a:lvl5pPr>
            <a:lvl6pPr marL="3265551" indent="0">
              <a:buNone/>
              <a:defRPr sz="2300" b="1"/>
            </a:lvl6pPr>
            <a:lvl7pPr marL="3918661" indent="0">
              <a:buNone/>
              <a:defRPr sz="2300" b="1"/>
            </a:lvl7pPr>
            <a:lvl8pPr marL="4571771" indent="0">
              <a:buNone/>
              <a:defRPr sz="2300" b="1"/>
            </a:lvl8pPr>
            <a:lvl9pPr marL="5224882" indent="0">
              <a:buNone/>
              <a:defRPr sz="23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07808" y="2926080"/>
            <a:ext cx="6291072" cy="4741546"/>
          </a:xfrm>
        </p:spPr>
        <p:txBody>
          <a:bodyPr/>
          <a:lstStyle>
            <a:lvl1pPr>
              <a:defRPr sz="34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4490339" y="4854829"/>
            <a:ext cx="5650992" cy="127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50496"/>
            <a:ext cx="3423514" cy="1514246"/>
          </a:xfrm>
        </p:spPr>
        <p:txBody>
          <a:bodyPr anchor="b">
            <a:noAutofit/>
          </a:bodyPr>
          <a:lstStyle>
            <a:lvl1pPr algn="l"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54880" y="950496"/>
            <a:ext cx="9144000" cy="6693408"/>
          </a:xfrm>
        </p:spPr>
        <p:txBody>
          <a:bodyPr/>
          <a:lstStyle>
            <a:lvl1pPr>
              <a:defRPr sz="4600"/>
            </a:lvl1pPr>
            <a:lvl2pPr>
              <a:defRPr sz="4000"/>
            </a:lvl2pPr>
            <a:lvl3pPr>
              <a:defRPr sz="34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1" y="2556663"/>
            <a:ext cx="3423514" cy="5092338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1094582" y="4295930"/>
            <a:ext cx="6693408" cy="2541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1520" y="950976"/>
            <a:ext cx="3428288" cy="1517904"/>
          </a:xfrm>
        </p:spPr>
        <p:txBody>
          <a:bodyPr anchor="b">
            <a:normAutofit/>
          </a:bodyPr>
          <a:lstStyle>
            <a:lvl1pPr algn="l">
              <a:defRPr sz="3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3776" y="1005841"/>
            <a:ext cx="9447024" cy="6600547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4600"/>
            </a:lvl1pPr>
            <a:lvl2pPr marL="653110" indent="0">
              <a:buNone/>
              <a:defRPr sz="4000"/>
            </a:lvl2pPr>
            <a:lvl3pPr marL="1306220" indent="0">
              <a:buNone/>
              <a:defRPr sz="3400"/>
            </a:lvl3pPr>
            <a:lvl4pPr marL="1959331" indent="0">
              <a:buNone/>
              <a:defRPr sz="2900"/>
            </a:lvl4pPr>
            <a:lvl5pPr marL="2612441" indent="0">
              <a:buNone/>
              <a:defRPr sz="2900"/>
            </a:lvl5pPr>
            <a:lvl6pPr marL="3265551" indent="0">
              <a:buNone/>
              <a:defRPr sz="2900"/>
            </a:lvl6pPr>
            <a:lvl7pPr marL="3918661" indent="0">
              <a:buNone/>
              <a:defRPr sz="2900"/>
            </a:lvl7pPr>
            <a:lvl8pPr marL="4571771" indent="0">
              <a:buNone/>
              <a:defRPr sz="2900"/>
            </a:lvl8pPr>
            <a:lvl9pPr marL="5224882" indent="0">
              <a:buNone/>
              <a:defRPr sz="29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31520" y="2560320"/>
            <a:ext cx="3423514" cy="5091379"/>
          </a:xfrm>
        </p:spPr>
        <p:txBody>
          <a:bodyPr/>
          <a:lstStyle>
            <a:lvl1pPr marL="0" indent="0">
              <a:buNone/>
              <a:defRPr sz="2000"/>
            </a:lvl1pPr>
            <a:lvl2pPr marL="653110" indent="0">
              <a:buNone/>
              <a:defRPr sz="1700"/>
            </a:lvl2pPr>
            <a:lvl3pPr marL="1306220" indent="0">
              <a:buNone/>
              <a:defRPr sz="1400"/>
            </a:lvl3pPr>
            <a:lvl4pPr marL="1959331" indent="0">
              <a:buNone/>
              <a:defRPr sz="1300"/>
            </a:lvl4pPr>
            <a:lvl5pPr marL="2612441" indent="0">
              <a:buNone/>
              <a:defRPr sz="1300"/>
            </a:lvl5pPr>
            <a:lvl6pPr marL="3265551" indent="0">
              <a:buNone/>
              <a:defRPr sz="1300"/>
            </a:lvl6pPr>
            <a:lvl7pPr marL="3918661" indent="0">
              <a:buNone/>
              <a:defRPr sz="1300"/>
            </a:lvl7pPr>
            <a:lvl8pPr marL="4571771" indent="0">
              <a:buNone/>
              <a:defRPr sz="1300"/>
            </a:lvl8pPr>
            <a:lvl9pPr marL="5224882" indent="0">
              <a:buNone/>
              <a:defRPr sz="13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64943"/>
            <a:ext cx="14630400" cy="27432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1520" y="640080"/>
            <a:ext cx="13167360" cy="1188720"/>
          </a:xfrm>
          <a:prstGeom prst="rect">
            <a:avLst/>
          </a:prstGeom>
        </p:spPr>
        <p:txBody>
          <a:bodyPr vert="horz" lIns="130622" tIns="65311" rIns="130622" bIns="65311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1520" y="1920240"/>
            <a:ext cx="13167360" cy="5852160"/>
          </a:xfrm>
          <a:prstGeom prst="rect">
            <a:avLst/>
          </a:prstGeom>
        </p:spPr>
        <p:txBody>
          <a:bodyPr vert="horz" lIns="130622" tIns="65311" rIns="130622" bIns="65311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14630400" cy="4389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30622" tIns="65311" rIns="130622" bIns="65311"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1520" y="21946"/>
            <a:ext cx="463296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1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486400" y="21946"/>
            <a:ext cx="658368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ctr">
              <a:defRPr sz="170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192000" y="21946"/>
            <a:ext cx="1706880" cy="395021"/>
          </a:xfrm>
          <a:prstGeom prst="rect">
            <a:avLst/>
          </a:prstGeom>
        </p:spPr>
        <p:txBody>
          <a:bodyPr vert="horz" lIns="130622" tIns="65311" rIns="130622" bIns="65311" rtlCol="0" anchor="ctr"/>
          <a:lstStyle>
            <a:lvl1pPr algn="l">
              <a:defRPr sz="2000" b="1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  <p:sldLayoutId id="2147483732" r:id="rId2"/>
    <p:sldLayoutId id="2147483733" r:id="rId3"/>
    <p:sldLayoutId id="2147483734" r:id="rId4"/>
    <p:sldLayoutId id="2147483735" r:id="rId5"/>
    <p:sldLayoutId id="2147483736" r:id="rId6"/>
    <p:sldLayoutId id="2147483737" r:id="rId7"/>
    <p:sldLayoutId id="2147483738" r:id="rId8"/>
    <p:sldLayoutId id="2147483739" r:id="rId9"/>
    <p:sldLayoutId id="2147483740" r:id="rId10"/>
    <p:sldLayoutId id="2147483741" r:id="rId11"/>
    <p:sldLayoutId id="2147483742" r:id="rId12"/>
    <p:sldLayoutId id="2147483743" r:id="rId13"/>
    <p:sldLayoutId id="2147483744" r:id="rId14"/>
    <p:sldLayoutId id="2147483745" r:id="rId15"/>
    <p:sldLayoutId id="2147483746" r:id="rId16"/>
    <p:sldLayoutId id="2147483747" r:id="rId17"/>
  </p:sldLayoutIdLst>
  <p:hf hdr="0" ftr="0" dt="0"/>
  <p:txStyles>
    <p:titleStyle>
      <a:lvl1pPr algn="l" defTabSz="1306220" rtl="0" eaLnBrk="1" latinLnBrk="0" hangingPunct="1">
        <a:spcBef>
          <a:spcPct val="0"/>
        </a:spcBef>
        <a:buNone/>
        <a:defRPr sz="5700" kern="1200" spc="-143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61244" indent="-261244" algn="l" defTabSz="130622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34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indent="-261244" algn="l" defTabSz="130622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900" kern="1200">
          <a:solidFill>
            <a:schemeClr val="tx1"/>
          </a:solidFill>
          <a:latin typeface="+mn-lt"/>
          <a:ea typeface="+mn-ea"/>
          <a:cs typeface="+mn-cs"/>
        </a:defRPr>
      </a:lvl2pPr>
      <a:lvl3pPr marL="1044976" indent="-261244" algn="l" defTabSz="130622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436842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1698087" indent="-195933" algn="l" defTabSz="130622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959331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6pPr>
      <a:lvl7pPr marL="2220575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7pPr>
      <a:lvl8pPr marL="2481819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063" indent="-261244" algn="l" defTabSz="130622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5311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06220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5933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1244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26555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1866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24882" algn="l" defTabSz="1306220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40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ru-RU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Гид картинной галереи</a:t>
            </a:r>
            <a:r>
              <a:rPr lang="en-US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: </a:t>
            </a: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Телеграм-бот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4321731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Виртуальная галерея для знакомства с картинами и художниками.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6280190" y="4939784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Интерактивное взаимодействие с произведениями искусства в мессенджере.</a:t>
            </a:r>
            <a:endParaRPr lang="en-US" sz="1750" dirty="0"/>
          </a:p>
        </p:txBody>
      </p:sp>
      <p:sp>
        <p:nvSpPr>
          <p:cNvPr id="6" name="Заголовок 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Подзаголовок 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69425"/>
            <a:ext cx="73050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Основные функции бота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196233"/>
            <a:ext cx="42923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Функции для пользователей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368665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Просмотр каталогов художников и картин, оставление отзывов, получение помощи, поиск картины.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0190" y="4866084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017306" y="4943951"/>
            <a:ext cx="472737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Функции для администраторов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017306" y="5434370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Управление художниками, картинами и отзывами, добавление и редактирование данных.</a:t>
            </a:r>
            <a:endParaRPr lang="en-US" sz="1750" dirty="0"/>
          </a:p>
        </p:txBody>
      </p:sp>
      <p:sp>
        <p:nvSpPr>
          <p:cNvPr id="10" name="Заголовок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Объект 10"/>
          <p:cNvSpPr>
            <a:spLocks noGrp="1"/>
          </p:cNvSpPr>
          <p:nvPr>
            <p:ph idx="1"/>
          </p:nvPr>
        </p:nvSpPr>
        <p:spPr>
          <a:xfrm>
            <a:off x="13106400" y="7020232"/>
            <a:ext cx="792480" cy="623672"/>
          </a:xfrm>
        </p:spPr>
        <p:txBody>
          <a:bodyPr>
            <a:normAutofit fontScale="85000" lnSpcReduction="20000"/>
          </a:bodyPr>
          <a:lstStyle/>
          <a:p>
            <a:endParaRPr lang="ru-RU" dirty="0"/>
          </a:p>
        </p:txBody>
      </p:sp>
      <p:sp>
        <p:nvSpPr>
          <p:cNvPr id="12" name="Текст 11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3" name="Номер слайда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01954"/>
            <a:ext cx="768215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Техническая архитектура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Технологии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Python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pyTelegramBotAPI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Excel для хранения данных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AI для обработки изображений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57770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Модули бота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15885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gallery_bot.py — основной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60105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handlers.py — обработчики команд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04324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database.py — база данных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85448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utils.py — вспомогательные функции</a:t>
            </a:r>
            <a:endParaRPr lang="en-US" sz="1750" dirty="0"/>
          </a:p>
        </p:txBody>
      </p:sp>
      <p:sp>
        <p:nvSpPr>
          <p:cNvPr id="17" name="Заголовок 1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3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5845" y="416967"/>
            <a:ext cx="5427405" cy="781263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0694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Структура данных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530906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Художники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530906" y="3686651"/>
            <a:ext cx="289941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Имя, биография, стиль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713803" y="3118366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0919" y="319623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Картины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0919" y="3686651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Название, описание, год, изображение, связь с художником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28987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1530906" y="530685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Отзывы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530906" y="5797272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Текст, оценка, дата, роль пользователя</a:t>
            </a:r>
            <a:endParaRPr lang="en-US" sz="1750" dirty="0"/>
          </a:p>
        </p:txBody>
      </p:sp>
      <p:sp>
        <p:nvSpPr>
          <p:cNvPr id="16" name="Номер слайда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65402"/>
            <a:ext cx="704981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Преимущества проекта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1028224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Удобный доступ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8224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Быстрый доступ к информации о произведениях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5216962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5451396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Интерактивность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5451396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Активное взаимодействие с галереей и отзывами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9640133" y="5214342"/>
            <a:ext cx="4196358" cy="1685092"/>
          </a:xfrm>
          <a:prstGeom prst="roundRect">
            <a:avLst>
              <a:gd name="adj" fmla="val 5654"/>
            </a:avLst>
          </a:prstGeom>
          <a:solidFill>
            <a:srgbClr val="E9E6FA"/>
          </a:solidFill>
          <a:ln w="7620">
            <a:solidFill>
              <a:srgbClr val="BDB8DF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874568" y="5448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A2742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Гибкость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9874568" y="5939195"/>
            <a:ext cx="372749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Управление контентом и масштабируемая архитектура</a:t>
            </a:r>
            <a:endParaRPr lang="en-US" sz="1750" dirty="0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5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6101" y="818105"/>
            <a:ext cx="640008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Итоги и перспективы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16101" y="253323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Современное виртуальное решение для продвижения искусства.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16101" y="3811429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Проект развивается, интегрируя новые технологии и функции.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481533" y="268678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Открыт для идей и сотрудничества с экспертами.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81533" y="3253756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Содействует популяризации и доступности искусства онлайн.</a:t>
            </a:r>
            <a:endParaRPr lang="en-US" sz="1750" dirty="0"/>
          </a:p>
        </p:txBody>
      </p:sp>
      <p:sp>
        <p:nvSpPr>
          <p:cNvPr id="7" name="Заголовок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Объект 7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Объект 8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6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dirty="0" smtClean="0"/>
              <a:t>Материалы  и работа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smtClean="0"/>
              <a:t>Наша доска на </a:t>
            </a:r>
            <a:r>
              <a:rPr lang="en-US" dirty="0" smtClean="0"/>
              <a:t>Miro</a:t>
            </a:r>
            <a:endParaRPr lang="ru-RU" dirty="0"/>
          </a:p>
        </p:txBody>
      </p:sp>
      <p:pic>
        <p:nvPicPr>
          <p:cNvPr id="8" name="Объект 7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344" y="3534569"/>
            <a:ext cx="3524250" cy="3524250"/>
          </a:xfrm>
        </p:spPr>
      </p:pic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 err="1" smtClean="0"/>
              <a:t>Репозиторий</a:t>
            </a:r>
            <a:r>
              <a:rPr lang="ru-RU" dirty="0" smtClean="0"/>
              <a:t> </a:t>
            </a:r>
            <a:r>
              <a:rPr lang="en-US" dirty="0"/>
              <a:t>GitHub</a:t>
            </a:r>
            <a:endParaRPr lang="ru-RU" dirty="0"/>
          </a:p>
        </p:txBody>
      </p:sp>
      <p:pic>
        <p:nvPicPr>
          <p:cNvPr id="9" name="Объект 8"/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9806" y="3153569"/>
            <a:ext cx="4286250" cy="4286250"/>
          </a:xfrm>
        </p:spPr>
      </p:pic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3149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628701" y="206631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8000" b="1" dirty="0" err="1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Наша</a:t>
            </a:r>
            <a:r>
              <a:rPr lang="en-US" sz="4450" b="1" dirty="0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 </a:t>
            </a:r>
            <a:r>
              <a:rPr lang="en-US" sz="8000" b="1" dirty="0" err="1" smtClean="0">
                <a:solidFill>
                  <a:srgbClr val="231971"/>
                </a:solidFill>
                <a:latin typeface="Outfit Extra Bold" pitchFamily="34" charset="0"/>
                <a:ea typeface="Outfit Extra Bold" pitchFamily="34" charset="-122"/>
                <a:cs typeface="Outfit Extra Bold" pitchFamily="34" charset="-120"/>
              </a:rPr>
              <a:t>команда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4628701" y="3228723"/>
            <a:ext cx="596064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Когай Камилла Teamlead</a:t>
            </a:r>
            <a:endParaRPr lang="en-US" sz="2800" dirty="0"/>
          </a:p>
        </p:txBody>
      </p:sp>
      <p:sp>
        <p:nvSpPr>
          <p:cNvPr id="4" name="Text 2"/>
          <p:cNvSpPr/>
          <p:nvPr/>
        </p:nvSpPr>
        <p:spPr>
          <a:xfrm>
            <a:off x="4628702" y="3846777"/>
            <a:ext cx="792709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Лепа Александр Backend-разработчик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4628701" y="4464830"/>
            <a:ext cx="700285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Сергей Граховский AI-разработчик</a:t>
            </a:r>
            <a:endParaRPr lang="en-US" sz="2800" dirty="0"/>
          </a:p>
        </p:txBody>
      </p:sp>
      <p:sp>
        <p:nvSpPr>
          <p:cNvPr id="6" name="Text 4"/>
          <p:cNvSpPr/>
          <p:nvPr/>
        </p:nvSpPr>
        <p:spPr>
          <a:xfrm>
            <a:off x="4628702" y="5082884"/>
            <a:ext cx="75632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2800" dirty="0">
                <a:solidFill>
                  <a:srgbClr val="2A2742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Панченкова Ольга Fronted-разработчик</a:t>
            </a:r>
            <a:endParaRPr lang="en-US" sz="2800" dirty="0"/>
          </a:p>
        </p:txBody>
      </p:sp>
      <p:sp>
        <p:nvSpPr>
          <p:cNvPr id="18" name="Заголовок 1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9" name="Номер слайда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smtClean="0"/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Ясность">
  <a:themeElements>
    <a:clrScheme name="Ясность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Классическая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Ясность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4247</TotalTime>
  <Words>211</Words>
  <Application>Microsoft Office PowerPoint</Application>
  <PresentationFormat>Произвольный</PresentationFormat>
  <Paragraphs>60</Paragraphs>
  <Slides>8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Arimo</vt:lpstr>
      <vt:lpstr>Outfit Extra Bold</vt:lpstr>
      <vt:lpstr>Ясность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Материалы  и работа</vt:lpstr>
      <vt:lpstr>Презентация PowerPoint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Olga</cp:lastModifiedBy>
  <cp:revision>7</cp:revision>
  <dcterms:created xsi:type="dcterms:W3CDTF">2025-05-18T18:44:21Z</dcterms:created>
  <dcterms:modified xsi:type="dcterms:W3CDTF">2025-05-21T17:57:01Z</dcterms:modified>
</cp:coreProperties>
</file>