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6" r:id="rId3"/>
    <p:sldId id="257" r:id="rId4"/>
    <p:sldId id="264" r:id="rId5"/>
    <p:sldId id="263" r:id="rId6"/>
    <p:sldId id="262" r:id="rId7"/>
    <p:sldId id="267" r:id="rId8"/>
    <p:sldId id="261" r:id="rId9"/>
    <p:sldId id="268" r:id="rId10"/>
    <p:sldId id="258" r:id="rId11"/>
    <p:sldId id="260" r:id="rId12"/>
    <p:sldId id="259" r:id="rId13"/>
    <p:sldId id="265" r:id="rId14"/>
    <p:sldId id="269"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310" autoAdjust="0"/>
  </p:normalViewPr>
  <p:slideViewPr>
    <p:cSldViewPr>
      <p:cViewPr>
        <p:scale>
          <a:sx n="66" d="100"/>
          <a:sy n="66" d="100"/>
        </p:scale>
        <p:origin x="-2934" y="-3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E10F2D-1DF1-4B6A-9AC7-F4D21CB76896}" type="datetimeFigureOut">
              <a:rPr lang="ru-RU" smtClean="0"/>
              <a:pPr/>
              <a:t>ср 24.05.23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F0C86E-5063-43FA-A7D8-E701F25E132A}"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Добрый день! Рад представить вам свою игру </a:t>
            </a:r>
            <a:r>
              <a:rPr lang="en-US" dirty="0" smtClean="0"/>
              <a:t>The Warden</a:t>
            </a:r>
            <a:r>
              <a:rPr lang="en-US" baseline="0" dirty="0" smtClean="0"/>
              <a:t> (</a:t>
            </a:r>
            <a:r>
              <a:rPr lang="ru-RU" baseline="0" dirty="0" smtClean="0"/>
              <a:t>на русском Надзиратель). Это карточная игра для двух игроков. </a:t>
            </a:r>
            <a:endParaRPr lang="ru-RU" dirty="0"/>
          </a:p>
        </p:txBody>
      </p:sp>
      <p:sp>
        <p:nvSpPr>
          <p:cNvPr id="4" name="Номер слайда 3"/>
          <p:cNvSpPr>
            <a:spLocks noGrp="1"/>
          </p:cNvSpPr>
          <p:nvPr>
            <p:ph type="sldNum" sz="quarter" idx="10"/>
          </p:nvPr>
        </p:nvSpPr>
        <p:spPr/>
        <p:txBody>
          <a:bodyPr/>
          <a:lstStyle/>
          <a:p>
            <a:fld id="{0BF0C86E-5063-43FA-A7D8-E701F25E132A}" type="slidenum">
              <a:rPr lang="ru-RU" smtClean="0"/>
              <a:pPr/>
              <a:t>1</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baseline="0" dirty="0" smtClean="0"/>
              <a:t>Если Стрелка ожидания хода указывает вниз, сейчас ход пользователя, вверх – бота. </a:t>
            </a:r>
          </a:p>
          <a:p>
            <a:endParaRPr lang="ru-RU" baseline="0" dirty="0" smtClean="0"/>
          </a:p>
          <a:p>
            <a:r>
              <a:rPr lang="ru-RU" baseline="0" dirty="0" smtClean="0"/>
              <a:t>Точка ожидания изначально была создана для того, чтобы сначала система показывала от 1 до 3 таких в линии, сопровождая это сообщением </a:t>
            </a:r>
            <a:r>
              <a:rPr lang="en-US" baseline="0" dirty="0" smtClean="0"/>
              <a:t>“</a:t>
            </a:r>
            <a:r>
              <a:rPr lang="ru-RU" baseline="0" dirty="0" smtClean="0"/>
              <a:t>Ваш противник думает</a:t>
            </a:r>
            <a:r>
              <a:rPr lang="en-US" baseline="0" dirty="0" smtClean="0"/>
              <a:t>”</a:t>
            </a:r>
            <a:r>
              <a:rPr lang="ru-RU" baseline="0" dirty="0" smtClean="0"/>
              <a:t>, а затем запускала алгоритм бота, однако идеальный способ так и не был найден.</a:t>
            </a:r>
          </a:p>
          <a:p>
            <a:endParaRPr lang="ru-RU" baseline="0" dirty="0" smtClean="0"/>
          </a:p>
          <a:p>
            <a:r>
              <a:rPr lang="ru-RU" baseline="0" dirty="0" smtClean="0"/>
              <a:t>Иконка паузы – здесь всё понятно.</a:t>
            </a:r>
          </a:p>
          <a:p>
            <a:endParaRPr lang="ru-RU" dirty="0" smtClean="0"/>
          </a:p>
          <a:p>
            <a:r>
              <a:rPr lang="ru-RU" dirty="0" smtClean="0"/>
              <a:t>Кнопки поворота сделаны для определения, нужно ли поворачивать карту полосок</a:t>
            </a:r>
            <a:r>
              <a:rPr lang="ru-RU" baseline="0" dirty="0" smtClean="0"/>
              <a:t> или нет.</a:t>
            </a:r>
          </a:p>
          <a:p>
            <a:endParaRPr lang="ru-RU" baseline="0" dirty="0" smtClean="0"/>
          </a:p>
          <a:p>
            <a:r>
              <a:rPr lang="ru-RU" baseline="0" dirty="0" smtClean="0"/>
              <a:t>Скрытая карта нужна для отображения карт противника и верхушки колоды.</a:t>
            </a:r>
            <a:endParaRPr lang="ru-RU" dirty="0"/>
          </a:p>
        </p:txBody>
      </p:sp>
      <p:sp>
        <p:nvSpPr>
          <p:cNvPr id="4" name="Номер слайда 3"/>
          <p:cNvSpPr>
            <a:spLocks noGrp="1"/>
          </p:cNvSpPr>
          <p:nvPr>
            <p:ph type="sldNum" sz="quarter" idx="10"/>
          </p:nvPr>
        </p:nvSpPr>
        <p:spPr/>
        <p:txBody>
          <a:bodyPr/>
          <a:lstStyle/>
          <a:p>
            <a:fld id="{0BF0C86E-5063-43FA-A7D8-E701F25E132A}" type="slidenum">
              <a:rPr lang="ru-RU" smtClean="0"/>
              <a:pPr/>
              <a:t>11</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В</a:t>
            </a:r>
            <a:r>
              <a:rPr lang="ru-RU" baseline="0" dirty="0" smtClean="0"/>
              <a:t> изначальных правилах игры была карта </a:t>
            </a:r>
            <a:r>
              <a:rPr lang="en-US" baseline="0" dirty="0" smtClean="0"/>
              <a:t>“</a:t>
            </a:r>
            <a:r>
              <a:rPr lang="ru-RU" baseline="0" dirty="0" smtClean="0"/>
              <a:t>Две черты</a:t>
            </a:r>
            <a:r>
              <a:rPr lang="en-US" baseline="0" dirty="0" smtClean="0"/>
              <a:t>”</a:t>
            </a:r>
            <a:r>
              <a:rPr lang="ru-RU" baseline="0" dirty="0" smtClean="0"/>
              <a:t>. Она позволяла использовать две карты, одна из которых разыгрывалась, а другая возвращалась в колоду. С этим было связано несколько проблем</a:t>
            </a:r>
            <a:r>
              <a:rPr lang="en-US" baseline="0" dirty="0" smtClean="0"/>
              <a:t>:</a:t>
            </a:r>
          </a:p>
          <a:p>
            <a:pPr marL="228600" indent="-228600">
              <a:buAutoNum type="arabicPeriod"/>
            </a:pPr>
            <a:r>
              <a:rPr lang="ru-RU" baseline="0" dirty="0" smtClean="0"/>
              <a:t>Эта карта очень похожа на полоску 23</a:t>
            </a:r>
            <a:r>
              <a:rPr lang="en-US" baseline="0" dirty="0" smtClean="0"/>
              <a:t> </a:t>
            </a:r>
            <a:r>
              <a:rPr lang="ru-RU" baseline="0" dirty="0" smtClean="0"/>
              <a:t>и на маленьких экранах их было сложно отличить.</a:t>
            </a:r>
          </a:p>
          <a:p>
            <a:pPr marL="228600" indent="-228600">
              <a:buAutoNum type="arabicPeriod"/>
            </a:pPr>
            <a:r>
              <a:rPr lang="ru-RU" baseline="0" dirty="0" smtClean="0"/>
              <a:t>Игроку нужно было объяснить, что первая карта разыгрывается, а вторая – возвращается. Игрок при большом числе карт мог банально промахнуться и задействовать не те карты.</a:t>
            </a:r>
          </a:p>
          <a:p>
            <a:pPr marL="228600" indent="-228600">
              <a:buAutoNum type="arabicPeriod"/>
            </a:pPr>
            <a:r>
              <a:rPr lang="ru-RU" baseline="0" dirty="0" smtClean="0"/>
              <a:t>Искусственный интеллект запрограммирован так, что он использует карту, которая даёт ему максимально возможное преимущество над пользователем на текущем шаге. То есть, при разыгрывании стрелки он использует самую сильную карту из оставшихся, а при разыгрывании стрелки – самую слабую. При разыгрывании двух черт пришлось бы избавляться от обеих карт. С этим связана следующая проблема.</a:t>
            </a:r>
          </a:p>
          <a:p>
            <a:pPr marL="228600" indent="-228600">
              <a:buAutoNum type="arabicPeriod"/>
            </a:pPr>
            <a:r>
              <a:rPr lang="ru-RU" baseline="0" dirty="0" smtClean="0"/>
              <a:t>Если ИИ получит несколько карт Две черты, он разыграет их все, потому что он очень сильно не хочет проигрывать. Для этого нужно не только вводить рекурсию, но и проверять доступность каждого</a:t>
            </a:r>
            <a:r>
              <a:rPr lang="en-US" baseline="0" dirty="0" smtClean="0"/>
              <a:t> </a:t>
            </a:r>
            <a:r>
              <a:rPr lang="ru-RU" baseline="0" dirty="0" smtClean="0"/>
              <a:t>последующего хода. </a:t>
            </a:r>
          </a:p>
          <a:p>
            <a:pPr marL="228600" indent="-228600">
              <a:buNone/>
            </a:pPr>
            <a:r>
              <a:rPr lang="ru-RU" baseline="0" dirty="0" smtClean="0"/>
              <a:t>Исходя из всех перечисленных проблем, было выявлено, что эта карта ломает баланс, поэтому была удалена.</a:t>
            </a:r>
          </a:p>
        </p:txBody>
      </p:sp>
      <p:sp>
        <p:nvSpPr>
          <p:cNvPr id="4" name="Номер слайда 3"/>
          <p:cNvSpPr>
            <a:spLocks noGrp="1"/>
          </p:cNvSpPr>
          <p:nvPr>
            <p:ph type="sldNum" sz="quarter" idx="10"/>
          </p:nvPr>
        </p:nvSpPr>
        <p:spPr/>
        <p:txBody>
          <a:bodyPr/>
          <a:lstStyle/>
          <a:p>
            <a:fld id="{0BF0C86E-5063-43FA-A7D8-E701F25E132A}" type="slidenum">
              <a:rPr lang="ru-RU" smtClean="0"/>
              <a:pPr/>
              <a:t>12</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Также были внесены небольшие изменения в баланс.</a:t>
            </a:r>
          </a:p>
          <a:p>
            <a:endParaRPr lang="ru-RU" dirty="0" smtClean="0"/>
          </a:p>
          <a:p>
            <a:r>
              <a:rPr lang="ru-RU" dirty="0" smtClean="0"/>
              <a:t>Количество карт каждого</a:t>
            </a:r>
            <a:r>
              <a:rPr lang="ru-RU" baseline="0" dirty="0" smtClean="0"/>
              <a:t> вида изначально было следующим. Итого выходило 207 карт.</a:t>
            </a:r>
            <a:endParaRPr lang="ru-RU" dirty="0" smtClean="0"/>
          </a:p>
          <a:p>
            <a:endParaRPr lang="ru-RU" dirty="0" smtClean="0"/>
          </a:p>
          <a:p>
            <a:r>
              <a:rPr lang="ru-RU" dirty="0" smtClean="0"/>
              <a:t>После тестирования </a:t>
            </a:r>
            <a:r>
              <a:rPr lang="ru-RU" baseline="0" dirty="0" smtClean="0"/>
              <a:t>бумажной версии игры было выяснено, что карт с полосками слишком много, а карт с действиями слишком мало. Иными словами, избавиться от карт было гораздо сложнее, чем накопить их</a:t>
            </a:r>
            <a:r>
              <a:rPr lang="ru-RU" baseline="0" dirty="0" smtClean="0"/>
              <a:t>.</a:t>
            </a:r>
          </a:p>
          <a:p>
            <a:endParaRPr lang="ru-RU" baseline="0" dirty="0" smtClean="0"/>
          </a:p>
          <a:p>
            <a:r>
              <a:rPr lang="ru-RU" baseline="0" dirty="0" smtClean="0"/>
              <a:t>Карты, выделенные красным цветом, были уменьшены в численности, а зелёным – увеличены.</a:t>
            </a:r>
            <a:endParaRPr lang="ru-RU" dirty="0"/>
          </a:p>
        </p:txBody>
      </p:sp>
      <p:sp>
        <p:nvSpPr>
          <p:cNvPr id="4" name="Номер слайда 3"/>
          <p:cNvSpPr>
            <a:spLocks noGrp="1"/>
          </p:cNvSpPr>
          <p:nvPr>
            <p:ph type="sldNum" sz="quarter" idx="10"/>
          </p:nvPr>
        </p:nvSpPr>
        <p:spPr/>
        <p:txBody>
          <a:bodyPr/>
          <a:lstStyle/>
          <a:p>
            <a:fld id="{0BF0C86E-5063-43FA-A7D8-E701F25E132A}" type="slidenum">
              <a:rPr lang="ru-RU" smtClean="0"/>
              <a:pPr/>
              <a:t>13</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baseline="0" dirty="0" smtClean="0"/>
              <a:t>Также стоит отметить, что карты было плохо видно при низкой яркости дисплея устройства.</a:t>
            </a:r>
            <a:endParaRPr lang="ru-RU" baseline="0" dirty="0" smtClean="0"/>
          </a:p>
        </p:txBody>
      </p:sp>
      <p:sp>
        <p:nvSpPr>
          <p:cNvPr id="4" name="Номер слайда 3"/>
          <p:cNvSpPr>
            <a:spLocks noGrp="1"/>
          </p:cNvSpPr>
          <p:nvPr>
            <p:ph type="sldNum" sz="quarter" idx="10"/>
          </p:nvPr>
        </p:nvSpPr>
        <p:spPr/>
        <p:txBody>
          <a:bodyPr/>
          <a:lstStyle/>
          <a:p>
            <a:fld id="{0BF0C86E-5063-43FA-A7D8-E701F25E132A}" type="slidenum">
              <a:rPr lang="ru-RU" smtClean="0"/>
              <a:pPr/>
              <a:t>14</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Немного правил игры.</a:t>
            </a:r>
          </a:p>
          <a:p>
            <a:endParaRPr lang="ru-RU" dirty="0" smtClean="0"/>
          </a:p>
          <a:p>
            <a:r>
              <a:rPr lang="ru-RU" dirty="0" smtClean="0"/>
              <a:t>Полоски </a:t>
            </a:r>
            <a:r>
              <a:rPr lang="ru-RU" dirty="0" smtClean="0"/>
              <a:t>или маленький квадрат, о которых речь пойдёт дальше.</a:t>
            </a:r>
            <a:endParaRPr lang="ru-RU" dirty="0"/>
          </a:p>
        </p:txBody>
      </p:sp>
      <p:sp>
        <p:nvSpPr>
          <p:cNvPr id="4" name="Номер слайда 3"/>
          <p:cNvSpPr>
            <a:spLocks noGrp="1"/>
          </p:cNvSpPr>
          <p:nvPr>
            <p:ph type="sldNum" sz="quarter" idx="10"/>
          </p:nvPr>
        </p:nvSpPr>
        <p:spPr/>
        <p:txBody>
          <a:bodyPr/>
          <a:lstStyle/>
          <a:p>
            <a:fld id="{0BF0C86E-5063-43FA-A7D8-E701F25E132A}" type="slidenum">
              <a:rPr lang="ru-RU" smtClean="0"/>
              <a:pPr/>
              <a:t>2</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Начну</a:t>
            </a:r>
            <a:r>
              <a:rPr lang="ru-RU" baseline="0" dirty="0" smtClean="0"/>
              <a:t> немного издалека</a:t>
            </a:r>
            <a:r>
              <a:rPr lang="en-US" baseline="0" dirty="0" smtClean="0"/>
              <a:t>:</a:t>
            </a:r>
            <a:r>
              <a:rPr lang="ru-RU" baseline="0" dirty="0" smtClean="0"/>
              <a:t> эта игра появилась не сама по себе, а в рамках более крупной игры </a:t>
            </a:r>
            <a:r>
              <a:rPr lang="en-US" baseline="0" dirty="0" err="1" smtClean="0"/>
              <a:t>Cybergoth</a:t>
            </a:r>
            <a:r>
              <a:rPr lang="en-US" baseline="0" dirty="0" smtClean="0"/>
              <a:t>,</a:t>
            </a:r>
            <a:r>
              <a:rPr lang="ru-RU" baseline="0" dirty="0" smtClean="0"/>
              <a:t> представляющей собой </a:t>
            </a:r>
            <a:r>
              <a:rPr lang="en-US" baseline="0" dirty="0" err="1" smtClean="0"/>
              <a:t>roguelite</a:t>
            </a:r>
            <a:r>
              <a:rPr lang="en-US" baseline="0" dirty="0" smtClean="0"/>
              <a:t> </a:t>
            </a:r>
            <a:r>
              <a:rPr lang="ru-RU" baseline="0" dirty="0" smtClean="0"/>
              <a:t>в стилистике </a:t>
            </a:r>
            <a:r>
              <a:rPr lang="ru-RU" baseline="0" dirty="0" err="1" smtClean="0"/>
              <a:t>киберпанк-готики</a:t>
            </a:r>
            <a:r>
              <a:rPr lang="ru-RU" baseline="0" dirty="0" smtClean="0"/>
              <a:t>, которую также придумал я.</a:t>
            </a:r>
          </a:p>
          <a:p>
            <a:r>
              <a:rPr lang="ru-RU" baseline="0" dirty="0" smtClean="0"/>
              <a:t>Она разделена на 5 основных этапов, из которых на данный момент интересен второй. В нём фигурирует банда под названием </a:t>
            </a:r>
            <a:r>
              <a:rPr lang="en-US" baseline="0" dirty="0" smtClean="0"/>
              <a:t>The Deck (</a:t>
            </a:r>
            <a:r>
              <a:rPr lang="ru-RU" baseline="0" dirty="0" smtClean="0"/>
              <a:t>Колода) и каждый её представитель носит маску, на которой изображена карта, отражающая его положение в иерархии банды. Также на груди они носят уменьшенную версию изображения на своей маске в виде карты.</a:t>
            </a:r>
          </a:p>
          <a:p>
            <a:endParaRPr lang="ru-RU" baseline="0" dirty="0" smtClean="0"/>
          </a:p>
          <a:p>
            <a:r>
              <a:rPr lang="ru-RU" baseline="0" dirty="0" smtClean="0"/>
              <a:t>На рисунках на этом слайде приведены не все шлемы, так как часть из них необходимо </a:t>
            </a:r>
            <a:r>
              <a:rPr lang="ru-RU" baseline="0" dirty="0" err="1" smtClean="0"/>
              <a:t>отзеркалить</a:t>
            </a:r>
            <a:r>
              <a:rPr lang="ru-RU" baseline="0" dirty="0" smtClean="0"/>
              <a:t> для получения оставшихся.</a:t>
            </a:r>
            <a:endParaRPr lang="ru-RU" dirty="0"/>
          </a:p>
        </p:txBody>
      </p:sp>
      <p:sp>
        <p:nvSpPr>
          <p:cNvPr id="4" name="Номер слайда 3"/>
          <p:cNvSpPr>
            <a:spLocks noGrp="1"/>
          </p:cNvSpPr>
          <p:nvPr>
            <p:ph type="sldNum" sz="quarter" idx="10"/>
          </p:nvPr>
        </p:nvSpPr>
        <p:spPr/>
        <p:txBody>
          <a:bodyPr/>
          <a:lstStyle/>
          <a:p>
            <a:fld id="{0BF0C86E-5063-43FA-A7D8-E701F25E132A}" type="slidenum">
              <a:rPr lang="ru-RU" smtClean="0"/>
              <a:pPr/>
              <a:t>3</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rtl="0"/>
            <a:r>
              <a:rPr lang="ru-RU" dirty="0" smtClean="0"/>
              <a:t>Основной</a:t>
            </a:r>
            <a:r>
              <a:rPr lang="ru-RU" baseline="0" dirty="0" smtClean="0"/>
              <a:t> вид карт – полоски. На данном слайде приведены 4 основных типа полосок, которые могут комбинироваться по 2,3 или 4 штуки. Таким образом, в колоде присутствуют полоски 12, 13, 14, 23, 24, 34, 123, 124, 134, 234 и 1234. </a:t>
            </a:r>
          </a:p>
          <a:p>
            <a:pPr rtl="0"/>
            <a:endParaRPr lang="ru-RU" baseline="0" dirty="0" smtClean="0"/>
          </a:p>
          <a:p>
            <a:pPr rtl="0"/>
            <a:r>
              <a:rPr lang="ru-RU" baseline="0" dirty="0" smtClean="0"/>
              <a:t>Полоски 1234 в количестве 2 штук находятся у второго игрока, которым управляет ИИ, но в общем случае их нет.</a:t>
            </a:r>
            <a:endParaRPr lang="ru-RU" dirty="0" smtClean="0"/>
          </a:p>
          <a:p>
            <a:pPr rtl="0"/>
            <a:endParaRPr lang="ru-RU" dirty="0" smtClean="0"/>
          </a:p>
          <a:p>
            <a:pPr rtl="0"/>
            <a:r>
              <a:rPr lang="ru-RU" dirty="0" smtClean="0"/>
              <a:t>Карты</a:t>
            </a:r>
            <a:r>
              <a:rPr lang="ru-RU" baseline="0" dirty="0" smtClean="0"/>
              <a:t> с п</a:t>
            </a:r>
            <a:r>
              <a:rPr lang="ru-RU" dirty="0" smtClean="0"/>
              <a:t>олосками можно поворачивать на 90 градусов по часовой стрелке</a:t>
            </a:r>
            <a:r>
              <a:rPr lang="ru-RU" baseline="0" dirty="0" smtClean="0"/>
              <a:t> и такая опция предусмотрена в игре. Ниже основных типов полосок изображена полоска 1 с поворотом.</a:t>
            </a:r>
            <a:endParaRPr lang="ru-RU" dirty="0" smtClean="0"/>
          </a:p>
          <a:p>
            <a:pPr rtl="0"/>
            <a:endParaRPr lang="ru-RU" dirty="0" smtClean="0"/>
          </a:p>
          <a:p>
            <a:pPr rtl="0"/>
            <a:r>
              <a:rPr lang="ru-RU" dirty="0" smtClean="0"/>
              <a:t>Игроки начинают каждый раунд с 6 карт в руке. Первым ходит первый игрок (пользователь). У кого больше 21 карт, проигрывает. Игра заканчивается, когда у кого-то кончились карты. Когда все пересечения активировались, раунд заканчивается. Если полоски противников совпали до пересечения, они нейтрализуются.</a:t>
            </a:r>
          </a:p>
          <a:p>
            <a:endParaRPr lang="ru-RU" dirty="0"/>
          </a:p>
        </p:txBody>
      </p:sp>
      <p:sp>
        <p:nvSpPr>
          <p:cNvPr id="4" name="Номер слайда 3"/>
          <p:cNvSpPr>
            <a:spLocks noGrp="1"/>
          </p:cNvSpPr>
          <p:nvPr>
            <p:ph type="sldNum" sz="quarter" idx="10"/>
          </p:nvPr>
        </p:nvSpPr>
        <p:spPr/>
        <p:txBody>
          <a:bodyPr/>
          <a:lstStyle/>
          <a:p>
            <a:fld id="{0BF0C86E-5063-43FA-A7D8-E701F25E132A}" type="slidenum">
              <a:rPr lang="ru-RU" smtClean="0"/>
              <a:pPr/>
              <a:t>4</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rtl="0"/>
            <a:r>
              <a:rPr lang="ru-RU" dirty="0" smtClean="0"/>
              <a:t>Полоски могут пересекаться друг с другом. Чем больше новых пересечений образовалось, тем больше карт возьмёт противник.</a:t>
            </a:r>
          </a:p>
          <a:p>
            <a:endParaRPr lang="ru-RU" dirty="0" smtClean="0"/>
          </a:p>
          <a:p>
            <a:r>
              <a:rPr lang="ru-RU" dirty="0" smtClean="0"/>
              <a:t>Также полоски, если они не ещё</a:t>
            </a:r>
            <a:r>
              <a:rPr lang="ru-RU" baseline="0" dirty="0" smtClean="0"/>
              <a:t> не пересеклись, могут </a:t>
            </a:r>
            <a:r>
              <a:rPr lang="ru-RU" baseline="0" dirty="0" err="1" smtClean="0"/>
              <a:t>нейтрализовывать</a:t>
            </a:r>
            <a:r>
              <a:rPr lang="ru-RU" baseline="0" dirty="0" smtClean="0"/>
              <a:t> друг друга. Иначе эффекта не будет.</a:t>
            </a:r>
          </a:p>
          <a:p>
            <a:endParaRPr lang="ru-RU" baseline="0" dirty="0" smtClean="0"/>
          </a:p>
          <a:p>
            <a:r>
              <a:rPr lang="ru-RU" baseline="0" dirty="0" smtClean="0"/>
              <a:t>Как можно заметить, горизонтальные и вертикальные полосы в квадрате пересечений разделяются по цвету, чтобы пользователю было удобнее ориентироваться. Белым обозначается активированное пересечение.</a:t>
            </a:r>
            <a:endParaRPr lang="ru-RU" dirty="0"/>
          </a:p>
        </p:txBody>
      </p:sp>
      <p:sp>
        <p:nvSpPr>
          <p:cNvPr id="4" name="Номер слайда 3"/>
          <p:cNvSpPr>
            <a:spLocks noGrp="1"/>
          </p:cNvSpPr>
          <p:nvPr>
            <p:ph type="sldNum" sz="quarter" idx="10"/>
          </p:nvPr>
        </p:nvSpPr>
        <p:spPr/>
        <p:txBody>
          <a:bodyPr/>
          <a:lstStyle/>
          <a:p>
            <a:fld id="{0BF0C86E-5063-43FA-A7D8-E701F25E132A}" type="slidenum">
              <a:rPr lang="ru-RU" smtClean="0"/>
              <a:pPr/>
              <a:t>5</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Мастей четыре</a:t>
            </a:r>
            <a:r>
              <a:rPr lang="en-US" dirty="0" smtClean="0"/>
              <a:t>:</a:t>
            </a:r>
            <a:r>
              <a:rPr lang="ru-RU" dirty="0" smtClean="0"/>
              <a:t> квадрат,</a:t>
            </a:r>
            <a:r>
              <a:rPr lang="ru-RU" baseline="0" dirty="0" smtClean="0"/>
              <a:t> круг, треугольник и восьмиугольник. Есть средние и большие карты каждой из мастей.</a:t>
            </a:r>
          </a:p>
          <a:p>
            <a:endParaRPr lang="ru-RU" baseline="0" dirty="0" smtClean="0"/>
          </a:p>
        </p:txBody>
      </p:sp>
      <p:sp>
        <p:nvSpPr>
          <p:cNvPr id="4" name="Номер слайда 3"/>
          <p:cNvSpPr>
            <a:spLocks noGrp="1"/>
          </p:cNvSpPr>
          <p:nvPr>
            <p:ph type="sldNum" sz="quarter" idx="10"/>
          </p:nvPr>
        </p:nvSpPr>
        <p:spPr/>
        <p:txBody>
          <a:bodyPr/>
          <a:lstStyle/>
          <a:p>
            <a:fld id="{0BF0C86E-5063-43FA-A7D8-E701F25E132A}" type="slidenum">
              <a:rPr lang="ru-RU" smtClean="0"/>
              <a:pPr/>
              <a:t>6</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Карт действия всего 3.</a:t>
            </a:r>
          </a:p>
          <a:p>
            <a:endParaRPr lang="ru-RU" baseline="0" dirty="0" smtClean="0"/>
          </a:p>
        </p:txBody>
      </p:sp>
      <p:sp>
        <p:nvSpPr>
          <p:cNvPr id="4" name="Номер слайда 3"/>
          <p:cNvSpPr>
            <a:spLocks noGrp="1"/>
          </p:cNvSpPr>
          <p:nvPr>
            <p:ph type="sldNum" sz="quarter" idx="10"/>
          </p:nvPr>
        </p:nvSpPr>
        <p:spPr/>
        <p:txBody>
          <a:bodyPr/>
          <a:lstStyle/>
          <a:p>
            <a:fld id="{0BF0C86E-5063-43FA-A7D8-E701F25E132A}" type="slidenum">
              <a:rPr lang="ru-RU" smtClean="0"/>
              <a:pPr/>
              <a:t>8</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Также раунд может закончиться, если у одного игрока кончились карты или ни у одного из игроков нет хода в текущем раунде (при наличии карт для выдачи).</a:t>
            </a:r>
          </a:p>
          <a:p>
            <a:endParaRPr lang="ru-RU" dirty="0"/>
          </a:p>
        </p:txBody>
      </p:sp>
      <p:sp>
        <p:nvSpPr>
          <p:cNvPr id="4" name="Номер слайда 3"/>
          <p:cNvSpPr>
            <a:spLocks noGrp="1"/>
          </p:cNvSpPr>
          <p:nvPr>
            <p:ph type="sldNum" sz="quarter" idx="10"/>
          </p:nvPr>
        </p:nvSpPr>
        <p:spPr/>
        <p:txBody>
          <a:bodyPr/>
          <a:lstStyle/>
          <a:p>
            <a:fld id="{0BF0C86E-5063-43FA-A7D8-E701F25E132A}" type="slidenum">
              <a:rPr lang="ru-RU" smtClean="0"/>
              <a:pPr/>
              <a:t>9</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На</a:t>
            </a:r>
            <a:r>
              <a:rPr lang="ru-RU" baseline="0" dirty="0" smtClean="0"/>
              <a:t> этом слайде приведено количество каждого вида карт. Итого в колоде 187 карт. В стандартной версии без Звезды и полосок 1234 выходит 184.</a:t>
            </a:r>
            <a:endParaRPr lang="ru-RU" dirty="0"/>
          </a:p>
        </p:txBody>
      </p:sp>
      <p:sp>
        <p:nvSpPr>
          <p:cNvPr id="4" name="Номер слайда 3"/>
          <p:cNvSpPr>
            <a:spLocks noGrp="1"/>
          </p:cNvSpPr>
          <p:nvPr>
            <p:ph type="sldNum" sz="quarter" idx="10"/>
          </p:nvPr>
        </p:nvSpPr>
        <p:spPr/>
        <p:txBody>
          <a:bodyPr/>
          <a:lstStyle/>
          <a:p>
            <a:fld id="{0BF0C86E-5063-43FA-A7D8-E701F25E132A}" type="slidenum">
              <a:rPr lang="ru-RU" smtClean="0"/>
              <a:pPr/>
              <a:t>10</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C3ECB74-6DFA-445F-BF2A-42106B3C2A1C}" type="datetimeFigureOut">
              <a:rPr lang="ru-RU" smtClean="0"/>
              <a:pPr/>
              <a:t>ср 24.05.23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8965B9D-7763-4D6B-8D30-2AD0F98CC802}"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C3ECB74-6DFA-445F-BF2A-42106B3C2A1C}" type="datetimeFigureOut">
              <a:rPr lang="ru-RU" smtClean="0"/>
              <a:pPr/>
              <a:t>ср 24.05.23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8965B9D-7763-4D6B-8D30-2AD0F98CC802}"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C3ECB74-6DFA-445F-BF2A-42106B3C2A1C}" type="datetimeFigureOut">
              <a:rPr lang="ru-RU" smtClean="0"/>
              <a:pPr/>
              <a:t>ср 24.05.23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8965B9D-7763-4D6B-8D30-2AD0F98CC802}"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C3ECB74-6DFA-445F-BF2A-42106B3C2A1C}" type="datetimeFigureOut">
              <a:rPr lang="ru-RU" smtClean="0"/>
              <a:pPr/>
              <a:t>ср 24.05.23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8965B9D-7763-4D6B-8D30-2AD0F98CC802}"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C3ECB74-6DFA-445F-BF2A-42106B3C2A1C}" type="datetimeFigureOut">
              <a:rPr lang="ru-RU" smtClean="0"/>
              <a:pPr/>
              <a:t>ср 24.05.23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8965B9D-7763-4D6B-8D30-2AD0F98CC802}"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C3ECB74-6DFA-445F-BF2A-42106B3C2A1C}" type="datetimeFigureOut">
              <a:rPr lang="ru-RU" smtClean="0"/>
              <a:pPr/>
              <a:t>ср 24.05.23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8965B9D-7763-4D6B-8D30-2AD0F98CC802}"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C3ECB74-6DFA-445F-BF2A-42106B3C2A1C}" type="datetimeFigureOut">
              <a:rPr lang="ru-RU" smtClean="0"/>
              <a:pPr/>
              <a:t>ср 24.05.23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8965B9D-7763-4D6B-8D30-2AD0F98CC802}"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C3ECB74-6DFA-445F-BF2A-42106B3C2A1C}" type="datetimeFigureOut">
              <a:rPr lang="ru-RU" smtClean="0"/>
              <a:pPr/>
              <a:t>ср 24.05.23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8965B9D-7763-4D6B-8D30-2AD0F98CC802}"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C3ECB74-6DFA-445F-BF2A-42106B3C2A1C}" type="datetimeFigureOut">
              <a:rPr lang="ru-RU" smtClean="0"/>
              <a:pPr/>
              <a:t>ср 24.05.23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8965B9D-7763-4D6B-8D30-2AD0F98CC802}"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C3ECB74-6DFA-445F-BF2A-42106B3C2A1C}" type="datetimeFigureOut">
              <a:rPr lang="ru-RU" smtClean="0"/>
              <a:pPr/>
              <a:t>ср 24.05.23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8965B9D-7763-4D6B-8D30-2AD0F98CC802}"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C3ECB74-6DFA-445F-BF2A-42106B3C2A1C}" type="datetimeFigureOut">
              <a:rPr lang="ru-RU" smtClean="0"/>
              <a:pPr/>
              <a:t>ср 24.05.23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8965B9D-7763-4D6B-8D30-2AD0F98CC802}"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3ECB74-6DFA-445F-BF2A-42106B3C2A1C}" type="datetimeFigureOut">
              <a:rPr lang="ru-RU" smtClean="0"/>
              <a:pPr/>
              <a:t>ср 24.05.23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965B9D-7763-4D6B-8D30-2AD0F98CC802}"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The Warden</a:t>
            </a:r>
            <a:endParaRPr lang="ru-RU" dirty="0"/>
          </a:p>
        </p:txBody>
      </p:sp>
      <p:sp>
        <p:nvSpPr>
          <p:cNvPr id="3" name="Подзаголовок 2"/>
          <p:cNvSpPr>
            <a:spLocks noGrp="1"/>
          </p:cNvSpPr>
          <p:nvPr>
            <p:ph type="subTitle" idx="1"/>
          </p:nvPr>
        </p:nvSpPr>
        <p:spPr/>
        <p:txBody>
          <a:bodyPr/>
          <a:lstStyle/>
          <a:p>
            <a:r>
              <a:rPr lang="ru-RU" dirty="0" smtClean="0"/>
              <a:t>Автор</a:t>
            </a:r>
            <a:r>
              <a:rPr lang="en-US" dirty="0" smtClean="0"/>
              <a:t>:</a:t>
            </a:r>
            <a:r>
              <a:rPr lang="ru-RU" dirty="0" smtClean="0"/>
              <a:t> </a:t>
            </a:r>
            <a:r>
              <a:rPr lang="ru-RU" dirty="0" err="1" smtClean="0"/>
              <a:t>Геренштейн</a:t>
            </a:r>
            <a:r>
              <a:rPr lang="ru-RU" dirty="0" smtClean="0"/>
              <a:t> Р.М. КЭ-401</a:t>
            </a:r>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64704"/>
          </a:xfrm>
        </p:spPr>
        <p:txBody>
          <a:bodyPr/>
          <a:lstStyle/>
          <a:p>
            <a:r>
              <a:rPr lang="ru-RU" dirty="0" smtClean="0"/>
              <a:t>Вид карты – количество (стало)</a:t>
            </a:r>
            <a:endParaRPr lang="ru-RU" dirty="0"/>
          </a:p>
        </p:txBody>
      </p:sp>
      <p:sp>
        <p:nvSpPr>
          <p:cNvPr id="4" name="Прямоугольник 3"/>
          <p:cNvSpPr/>
          <p:nvPr/>
        </p:nvSpPr>
        <p:spPr>
          <a:xfrm>
            <a:off x="0" y="856357"/>
            <a:ext cx="3347864" cy="5863144"/>
          </a:xfrm>
          <a:prstGeom prst="rect">
            <a:avLst/>
          </a:prstGeom>
        </p:spPr>
        <p:txBody>
          <a:bodyPr wrap="square">
            <a:spAutoFit/>
          </a:bodyPr>
          <a:lstStyle/>
          <a:p>
            <a:r>
              <a:rPr lang="ru-RU" sz="2500" dirty="0" smtClean="0"/>
              <a:t>Полоска 1 — 12.</a:t>
            </a:r>
          </a:p>
          <a:p>
            <a:r>
              <a:rPr lang="ru-RU" sz="2500" dirty="0" smtClean="0"/>
              <a:t>Полоска 2 — 12.</a:t>
            </a:r>
          </a:p>
          <a:p>
            <a:r>
              <a:rPr lang="ru-RU" sz="2500" dirty="0" smtClean="0"/>
              <a:t>Полоска 3 — 12.</a:t>
            </a:r>
          </a:p>
          <a:p>
            <a:r>
              <a:rPr lang="ru-RU" sz="2500" dirty="0" smtClean="0"/>
              <a:t>Полоска 4 — 12.</a:t>
            </a:r>
          </a:p>
          <a:p>
            <a:r>
              <a:rPr lang="ru-RU" sz="2500" dirty="0" smtClean="0"/>
              <a:t>Полоски 1 и 2 — 4.</a:t>
            </a:r>
          </a:p>
          <a:p>
            <a:r>
              <a:rPr lang="ru-RU" sz="2500" dirty="0" smtClean="0"/>
              <a:t>Полоски 1 и 3 — 4.</a:t>
            </a:r>
          </a:p>
          <a:p>
            <a:r>
              <a:rPr lang="ru-RU" sz="2500" dirty="0" smtClean="0"/>
              <a:t>Полоски 1 и 4 — 4.</a:t>
            </a:r>
          </a:p>
          <a:p>
            <a:r>
              <a:rPr lang="ru-RU" sz="2500" dirty="0" smtClean="0"/>
              <a:t>Полоски 2 и 3 — 4.</a:t>
            </a:r>
          </a:p>
          <a:p>
            <a:r>
              <a:rPr lang="ru-RU" sz="2500" dirty="0" smtClean="0"/>
              <a:t>Полоски 2 и 4 — 4.</a:t>
            </a:r>
          </a:p>
          <a:p>
            <a:r>
              <a:rPr lang="ru-RU" sz="2500" dirty="0" smtClean="0"/>
              <a:t>Полоски 3 и 4 — 4.</a:t>
            </a:r>
          </a:p>
          <a:p>
            <a:r>
              <a:rPr lang="ru-RU" sz="2500" dirty="0" smtClean="0"/>
              <a:t>Полоски 1, 2 и 3 — 2.</a:t>
            </a:r>
          </a:p>
          <a:p>
            <a:r>
              <a:rPr lang="ru-RU" sz="2500" dirty="0" smtClean="0"/>
              <a:t>Полоски 1, 2 и 4 — 2.</a:t>
            </a:r>
          </a:p>
          <a:p>
            <a:r>
              <a:rPr lang="ru-RU" sz="2500" dirty="0" smtClean="0"/>
              <a:t>Полоски 1, 3 и 4 — 2.</a:t>
            </a:r>
          </a:p>
          <a:p>
            <a:r>
              <a:rPr lang="ru-RU" sz="2500" dirty="0" smtClean="0"/>
              <a:t>Полоски 2, 3 и 4 — 2.</a:t>
            </a:r>
          </a:p>
          <a:p>
            <a:r>
              <a:rPr lang="ru-RU" sz="2500" dirty="0" smtClean="0"/>
              <a:t>Полоски 1, 2, 3 и 4 — 2.</a:t>
            </a:r>
            <a:endParaRPr lang="ru-RU" sz="2500" dirty="0"/>
          </a:p>
        </p:txBody>
      </p:sp>
      <p:sp>
        <p:nvSpPr>
          <p:cNvPr id="5" name="Прямоугольник 4"/>
          <p:cNvSpPr/>
          <p:nvPr/>
        </p:nvSpPr>
        <p:spPr>
          <a:xfrm>
            <a:off x="4679504" y="764704"/>
            <a:ext cx="4464496" cy="3939540"/>
          </a:xfrm>
          <a:prstGeom prst="rect">
            <a:avLst/>
          </a:prstGeom>
        </p:spPr>
        <p:txBody>
          <a:bodyPr wrap="square">
            <a:spAutoFit/>
          </a:bodyPr>
          <a:lstStyle/>
          <a:p>
            <a:r>
              <a:rPr lang="ru-RU" sz="2500" dirty="0" smtClean="0"/>
              <a:t>Маленький квадрат — 16.</a:t>
            </a:r>
          </a:p>
          <a:p>
            <a:r>
              <a:rPr lang="ru-RU" sz="2500" dirty="0" smtClean="0"/>
              <a:t>Средний квадрат — 3.</a:t>
            </a:r>
          </a:p>
          <a:p>
            <a:r>
              <a:rPr lang="ru-RU" sz="2500" dirty="0" smtClean="0"/>
              <a:t>Большой квадрат — 3.</a:t>
            </a:r>
          </a:p>
          <a:p>
            <a:r>
              <a:rPr lang="ru-RU" sz="2500" dirty="0" smtClean="0"/>
              <a:t>Средний круг — 3.</a:t>
            </a:r>
          </a:p>
          <a:p>
            <a:r>
              <a:rPr lang="ru-RU" sz="2500" dirty="0" smtClean="0"/>
              <a:t>Большой крут — 3.</a:t>
            </a:r>
          </a:p>
          <a:p>
            <a:r>
              <a:rPr lang="ru-RU" sz="2500" dirty="0" smtClean="0"/>
              <a:t>Средний треугольник — 3.</a:t>
            </a:r>
          </a:p>
          <a:p>
            <a:r>
              <a:rPr lang="ru-RU" sz="2500" dirty="0" smtClean="0"/>
              <a:t>Большой треугольник — 3. </a:t>
            </a:r>
          </a:p>
          <a:p>
            <a:r>
              <a:rPr lang="ru-RU" sz="2500" dirty="0" smtClean="0"/>
              <a:t>Средний восьмиугольник — 3.</a:t>
            </a:r>
          </a:p>
          <a:p>
            <a:r>
              <a:rPr lang="ru-RU" sz="2500" dirty="0" smtClean="0"/>
              <a:t>Большой восьмиугольник — 3.</a:t>
            </a:r>
          </a:p>
          <a:p>
            <a:r>
              <a:rPr lang="ru-RU" sz="2500" dirty="0" smtClean="0"/>
              <a:t>Звезда – 1.</a:t>
            </a:r>
            <a:endParaRPr lang="ru-RU" sz="2500" dirty="0"/>
          </a:p>
        </p:txBody>
      </p:sp>
      <p:sp>
        <p:nvSpPr>
          <p:cNvPr id="6" name="Прямоугольник 5"/>
          <p:cNvSpPr/>
          <p:nvPr/>
        </p:nvSpPr>
        <p:spPr>
          <a:xfrm>
            <a:off x="4716016" y="5013176"/>
            <a:ext cx="2376264" cy="1246495"/>
          </a:xfrm>
          <a:prstGeom prst="rect">
            <a:avLst/>
          </a:prstGeom>
        </p:spPr>
        <p:txBody>
          <a:bodyPr wrap="square">
            <a:spAutoFit/>
          </a:bodyPr>
          <a:lstStyle/>
          <a:p>
            <a:r>
              <a:rPr lang="ru-RU" sz="2500" dirty="0" smtClean="0"/>
              <a:t>Точка — 16.</a:t>
            </a:r>
          </a:p>
          <a:p>
            <a:r>
              <a:rPr lang="ru-RU" sz="2500" dirty="0" smtClean="0"/>
              <a:t>Стрелка — 24.</a:t>
            </a:r>
          </a:p>
          <a:p>
            <a:r>
              <a:rPr lang="ru-RU" sz="2500" dirty="0" smtClean="0"/>
              <a:t>Спираль — 24.</a:t>
            </a:r>
            <a:endParaRPr lang="ru-RU" sz="25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64704"/>
          </a:xfrm>
        </p:spPr>
        <p:txBody>
          <a:bodyPr/>
          <a:lstStyle/>
          <a:p>
            <a:r>
              <a:rPr lang="ru-RU" dirty="0" smtClean="0"/>
              <a:t>Интерфейс</a:t>
            </a:r>
            <a:endParaRPr lang="ru-RU" dirty="0"/>
          </a:p>
        </p:txBody>
      </p:sp>
      <p:pic>
        <p:nvPicPr>
          <p:cNvPr id="4098" name="Picture 2" descr="D:\PMU\TheWarden\app\src\main\res\drawable\turnarrow1.png"/>
          <p:cNvPicPr>
            <a:picLocks noChangeAspect="1" noChangeArrowheads="1"/>
          </p:cNvPicPr>
          <p:nvPr/>
        </p:nvPicPr>
        <p:blipFill>
          <a:blip r:embed="rId3" cstate="print"/>
          <a:srcRect/>
          <a:stretch>
            <a:fillRect/>
          </a:stretch>
        </p:blipFill>
        <p:spPr bwMode="auto">
          <a:xfrm>
            <a:off x="0" y="1052736"/>
            <a:ext cx="3419872" cy="5093076"/>
          </a:xfrm>
          <a:prstGeom prst="rect">
            <a:avLst/>
          </a:prstGeom>
          <a:noFill/>
        </p:spPr>
      </p:pic>
      <p:pic>
        <p:nvPicPr>
          <p:cNvPr id="4099" name="Picture 3" descr="D:\PMU\TheWarden\app\src\main\res\drawable\waitdot.png"/>
          <p:cNvPicPr>
            <a:picLocks noChangeAspect="1" noChangeArrowheads="1"/>
          </p:cNvPicPr>
          <p:nvPr/>
        </p:nvPicPr>
        <p:blipFill>
          <a:blip r:embed="rId4" cstate="print"/>
          <a:srcRect/>
          <a:stretch>
            <a:fillRect/>
          </a:stretch>
        </p:blipFill>
        <p:spPr bwMode="auto">
          <a:xfrm>
            <a:off x="4427984" y="5517232"/>
            <a:ext cx="723900" cy="723900"/>
          </a:xfrm>
          <a:prstGeom prst="rect">
            <a:avLst/>
          </a:prstGeom>
          <a:noFill/>
        </p:spPr>
      </p:pic>
      <p:pic>
        <p:nvPicPr>
          <p:cNvPr id="4100" name="Picture 4" descr="D:\PMU\TheWarden\app\src\main\res\drawable\pauseicon.png"/>
          <p:cNvPicPr>
            <a:picLocks noChangeAspect="1" noChangeArrowheads="1"/>
          </p:cNvPicPr>
          <p:nvPr/>
        </p:nvPicPr>
        <p:blipFill>
          <a:blip r:embed="rId5" cstate="print"/>
          <a:srcRect/>
          <a:stretch>
            <a:fillRect/>
          </a:stretch>
        </p:blipFill>
        <p:spPr bwMode="auto">
          <a:xfrm>
            <a:off x="4283968" y="3573016"/>
            <a:ext cx="962025" cy="962025"/>
          </a:xfrm>
          <a:prstGeom prst="rect">
            <a:avLst/>
          </a:prstGeom>
          <a:noFill/>
        </p:spPr>
      </p:pic>
      <p:sp>
        <p:nvSpPr>
          <p:cNvPr id="7" name="Прямоугольник 6"/>
          <p:cNvSpPr/>
          <p:nvPr/>
        </p:nvSpPr>
        <p:spPr>
          <a:xfrm>
            <a:off x="3923928" y="6309320"/>
            <a:ext cx="1774012" cy="369332"/>
          </a:xfrm>
          <a:prstGeom prst="rect">
            <a:avLst/>
          </a:prstGeom>
        </p:spPr>
        <p:txBody>
          <a:bodyPr wrap="none">
            <a:spAutoFit/>
          </a:bodyPr>
          <a:lstStyle/>
          <a:p>
            <a:r>
              <a:rPr lang="ru-RU" dirty="0" smtClean="0"/>
              <a:t>Точка ожидания</a:t>
            </a:r>
            <a:endParaRPr lang="ru-RU" dirty="0"/>
          </a:p>
        </p:txBody>
      </p:sp>
      <p:sp>
        <p:nvSpPr>
          <p:cNvPr id="8" name="Прямоугольник 7"/>
          <p:cNvSpPr/>
          <p:nvPr/>
        </p:nvSpPr>
        <p:spPr>
          <a:xfrm>
            <a:off x="251520" y="6165304"/>
            <a:ext cx="2822504" cy="369332"/>
          </a:xfrm>
          <a:prstGeom prst="rect">
            <a:avLst/>
          </a:prstGeom>
        </p:spPr>
        <p:txBody>
          <a:bodyPr wrap="none">
            <a:spAutoFit/>
          </a:bodyPr>
          <a:lstStyle/>
          <a:p>
            <a:r>
              <a:rPr lang="ru-RU" dirty="0" smtClean="0"/>
              <a:t>Стрелка определения хода</a:t>
            </a:r>
            <a:endParaRPr lang="ru-RU" dirty="0"/>
          </a:p>
        </p:txBody>
      </p:sp>
      <p:sp>
        <p:nvSpPr>
          <p:cNvPr id="9" name="Прямоугольник 8"/>
          <p:cNvSpPr/>
          <p:nvPr/>
        </p:nvSpPr>
        <p:spPr>
          <a:xfrm>
            <a:off x="4067944" y="4725144"/>
            <a:ext cx="1534394" cy="369332"/>
          </a:xfrm>
          <a:prstGeom prst="rect">
            <a:avLst/>
          </a:prstGeom>
        </p:spPr>
        <p:txBody>
          <a:bodyPr wrap="none">
            <a:spAutoFit/>
          </a:bodyPr>
          <a:lstStyle/>
          <a:p>
            <a:r>
              <a:rPr lang="ru-RU" dirty="0" smtClean="0"/>
              <a:t>Иконка паузы</a:t>
            </a:r>
            <a:endParaRPr lang="ru-RU" dirty="0"/>
          </a:p>
        </p:txBody>
      </p:sp>
      <p:pic>
        <p:nvPicPr>
          <p:cNvPr id="4101" name="Picture 5" descr="D:\PMU\TheWarden\app\src\main\res\drawable\rot.png"/>
          <p:cNvPicPr>
            <a:picLocks noChangeAspect="1" noChangeArrowheads="1"/>
          </p:cNvPicPr>
          <p:nvPr/>
        </p:nvPicPr>
        <p:blipFill>
          <a:blip r:embed="rId6" cstate="print"/>
          <a:srcRect/>
          <a:stretch>
            <a:fillRect/>
          </a:stretch>
        </p:blipFill>
        <p:spPr bwMode="auto">
          <a:xfrm>
            <a:off x="4067944" y="908720"/>
            <a:ext cx="1438275" cy="962025"/>
          </a:xfrm>
          <a:prstGeom prst="rect">
            <a:avLst/>
          </a:prstGeom>
          <a:noFill/>
        </p:spPr>
      </p:pic>
      <p:pic>
        <p:nvPicPr>
          <p:cNvPr id="4102" name="Picture 6" descr="D:\PMU\TheWarden\app\src\main\res\drawable\not.png"/>
          <p:cNvPicPr>
            <a:picLocks noChangeAspect="1" noChangeArrowheads="1"/>
          </p:cNvPicPr>
          <p:nvPr/>
        </p:nvPicPr>
        <p:blipFill>
          <a:blip r:embed="rId7" cstate="print"/>
          <a:srcRect/>
          <a:stretch>
            <a:fillRect/>
          </a:stretch>
        </p:blipFill>
        <p:spPr bwMode="auto">
          <a:xfrm>
            <a:off x="4067944" y="1916832"/>
            <a:ext cx="1438275" cy="962025"/>
          </a:xfrm>
          <a:prstGeom prst="rect">
            <a:avLst/>
          </a:prstGeom>
          <a:noFill/>
        </p:spPr>
      </p:pic>
      <p:sp>
        <p:nvSpPr>
          <p:cNvPr id="13" name="Прямоугольник 12"/>
          <p:cNvSpPr/>
          <p:nvPr/>
        </p:nvSpPr>
        <p:spPr>
          <a:xfrm>
            <a:off x="3923928" y="2996952"/>
            <a:ext cx="1877373" cy="369332"/>
          </a:xfrm>
          <a:prstGeom prst="rect">
            <a:avLst/>
          </a:prstGeom>
        </p:spPr>
        <p:txBody>
          <a:bodyPr wrap="none">
            <a:spAutoFit/>
          </a:bodyPr>
          <a:lstStyle/>
          <a:p>
            <a:r>
              <a:rPr lang="ru-RU" dirty="0" smtClean="0"/>
              <a:t>Кнопки поворота</a:t>
            </a:r>
            <a:endParaRPr lang="ru-RU" dirty="0"/>
          </a:p>
        </p:txBody>
      </p:sp>
      <p:pic>
        <p:nvPicPr>
          <p:cNvPr id="4104" name="Picture 8" descr="D:\PMU\TheWarden\app\src\main\res\drawable\revers.png"/>
          <p:cNvPicPr>
            <a:picLocks noChangeAspect="1" noChangeArrowheads="1"/>
          </p:cNvPicPr>
          <p:nvPr/>
        </p:nvPicPr>
        <p:blipFill>
          <a:blip r:embed="rId8" cstate="print"/>
          <a:srcRect/>
          <a:stretch>
            <a:fillRect/>
          </a:stretch>
        </p:blipFill>
        <p:spPr bwMode="auto">
          <a:xfrm>
            <a:off x="6228184" y="908720"/>
            <a:ext cx="2627784" cy="4096130"/>
          </a:xfrm>
          <a:prstGeom prst="rect">
            <a:avLst/>
          </a:prstGeom>
          <a:noFill/>
        </p:spPr>
      </p:pic>
      <p:sp>
        <p:nvSpPr>
          <p:cNvPr id="15" name="Прямоугольник 14"/>
          <p:cNvSpPr/>
          <p:nvPr/>
        </p:nvSpPr>
        <p:spPr>
          <a:xfrm>
            <a:off x="6660232" y="5085184"/>
            <a:ext cx="1590307" cy="369332"/>
          </a:xfrm>
          <a:prstGeom prst="rect">
            <a:avLst/>
          </a:prstGeom>
        </p:spPr>
        <p:txBody>
          <a:bodyPr wrap="none">
            <a:spAutoFit/>
          </a:bodyPr>
          <a:lstStyle/>
          <a:p>
            <a:r>
              <a:rPr lang="ru-RU" dirty="0" smtClean="0"/>
              <a:t>Скрытая карта</a:t>
            </a:r>
            <a:endParaRPr lang="ru-R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34082"/>
          </a:xfrm>
        </p:spPr>
        <p:txBody>
          <a:bodyPr>
            <a:normAutofit fontScale="90000"/>
          </a:bodyPr>
          <a:lstStyle/>
          <a:p>
            <a:r>
              <a:rPr lang="ru-RU" dirty="0" smtClean="0"/>
              <a:t>Изменения</a:t>
            </a:r>
            <a:endParaRPr lang="ru-RU" dirty="0"/>
          </a:p>
        </p:txBody>
      </p:sp>
      <p:pic>
        <p:nvPicPr>
          <p:cNvPr id="5122" name="Picture 2" descr="G:\Мои игры\Cypergoth\Этап2\Колода\TwoTraits.png"/>
          <p:cNvPicPr>
            <a:picLocks noChangeAspect="1" noChangeArrowheads="1"/>
          </p:cNvPicPr>
          <p:nvPr/>
        </p:nvPicPr>
        <p:blipFill>
          <a:blip r:embed="rId3" cstate="print"/>
          <a:srcRect/>
          <a:stretch>
            <a:fillRect/>
          </a:stretch>
        </p:blipFill>
        <p:spPr bwMode="auto">
          <a:xfrm>
            <a:off x="5076056" y="620688"/>
            <a:ext cx="1794660" cy="2808312"/>
          </a:xfrm>
          <a:prstGeom prst="rect">
            <a:avLst/>
          </a:prstGeom>
          <a:noFill/>
        </p:spPr>
      </p:pic>
      <p:sp>
        <p:nvSpPr>
          <p:cNvPr id="5" name="Прямоугольник 4"/>
          <p:cNvSpPr/>
          <p:nvPr/>
        </p:nvSpPr>
        <p:spPr>
          <a:xfrm>
            <a:off x="5148064" y="3429000"/>
            <a:ext cx="1537600" cy="461665"/>
          </a:xfrm>
          <a:prstGeom prst="rect">
            <a:avLst/>
          </a:prstGeom>
        </p:spPr>
        <p:txBody>
          <a:bodyPr wrap="none">
            <a:spAutoFit/>
          </a:bodyPr>
          <a:lstStyle/>
          <a:p>
            <a:r>
              <a:rPr lang="ru-RU" sz="2400" dirty="0" smtClean="0"/>
              <a:t>Две черты</a:t>
            </a:r>
            <a:endParaRPr lang="ru-RU" sz="2400" dirty="0"/>
          </a:p>
        </p:txBody>
      </p:sp>
      <p:pic>
        <p:nvPicPr>
          <p:cNvPr id="5123" name="Picture 3" descr="D:\PMU\TheWarden\app\src\main\res\drawable\strip23.png"/>
          <p:cNvPicPr>
            <a:picLocks noChangeAspect="1" noChangeArrowheads="1"/>
          </p:cNvPicPr>
          <p:nvPr/>
        </p:nvPicPr>
        <p:blipFill>
          <a:blip r:embed="rId4" cstate="print"/>
          <a:srcRect/>
          <a:stretch>
            <a:fillRect/>
          </a:stretch>
        </p:blipFill>
        <p:spPr bwMode="auto">
          <a:xfrm>
            <a:off x="7308304" y="620688"/>
            <a:ext cx="1835696" cy="2865819"/>
          </a:xfrm>
          <a:prstGeom prst="rect">
            <a:avLst/>
          </a:prstGeom>
          <a:noFill/>
        </p:spPr>
      </p:pic>
      <p:sp>
        <p:nvSpPr>
          <p:cNvPr id="7" name="Прямоугольник 6"/>
          <p:cNvSpPr/>
          <p:nvPr/>
        </p:nvSpPr>
        <p:spPr>
          <a:xfrm>
            <a:off x="7308304" y="3501008"/>
            <a:ext cx="1646028" cy="461665"/>
          </a:xfrm>
          <a:prstGeom prst="rect">
            <a:avLst/>
          </a:prstGeom>
        </p:spPr>
        <p:txBody>
          <a:bodyPr wrap="none">
            <a:spAutoFit/>
          </a:bodyPr>
          <a:lstStyle/>
          <a:p>
            <a:r>
              <a:rPr lang="ru-RU" sz="2400" dirty="0" smtClean="0"/>
              <a:t>Полоска 23</a:t>
            </a:r>
            <a:endParaRPr lang="ru-RU" sz="2400" dirty="0"/>
          </a:p>
        </p:txBody>
      </p:sp>
      <p:sp>
        <p:nvSpPr>
          <p:cNvPr id="8" name="Прямоугольник 7"/>
          <p:cNvSpPr/>
          <p:nvPr/>
        </p:nvSpPr>
        <p:spPr>
          <a:xfrm>
            <a:off x="6876256" y="1772816"/>
            <a:ext cx="439544" cy="707886"/>
          </a:xfrm>
          <a:prstGeom prst="rect">
            <a:avLst/>
          </a:prstGeom>
        </p:spPr>
        <p:txBody>
          <a:bodyPr wrap="none">
            <a:spAutoFit/>
          </a:bodyPr>
          <a:lstStyle/>
          <a:p>
            <a:r>
              <a:rPr lang="en-US" sz="4000" dirty="0" smtClean="0"/>
              <a:t>~</a:t>
            </a:r>
            <a:endParaRPr lang="ru-RU" sz="4000" dirty="0"/>
          </a:p>
        </p:txBody>
      </p:sp>
      <p:pic>
        <p:nvPicPr>
          <p:cNvPr id="11" name="Picture 2" descr="G:\Мои игры\Cypergoth\Этап2\Колода\TwoTraits.png"/>
          <p:cNvPicPr>
            <a:picLocks noChangeAspect="1" noChangeArrowheads="1"/>
          </p:cNvPicPr>
          <p:nvPr/>
        </p:nvPicPr>
        <p:blipFill>
          <a:blip r:embed="rId3" cstate="print"/>
          <a:srcRect/>
          <a:stretch>
            <a:fillRect/>
          </a:stretch>
        </p:blipFill>
        <p:spPr bwMode="auto">
          <a:xfrm>
            <a:off x="0" y="4049688"/>
            <a:ext cx="1794660" cy="2808312"/>
          </a:xfrm>
          <a:prstGeom prst="rect">
            <a:avLst/>
          </a:prstGeom>
          <a:noFill/>
        </p:spPr>
      </p:pic>
      <p:pic>
        <p:nvPicPr>
          <p:cNvPr id="12" name="Picture 2" descr="G:\Мои игры\Cypergoth\Этап2\Колода\TwoTraits.png"/>
          <p:cNvPicPr>
            <a:picLocks noChangeAspect="1" noChangeArrowheads="1"/>
          </p:cNvPicPr>
          <p:nvPr/>
        </p:nvPicPr>
        <p:blipFill>
          <a:blip r:embed="rId3" cstate="print"/>
          <a:srcRect/>
          <a:stretch>
            <a:fillRect/>
          </a:stretch>
        </p:blipFill>
        <p:spPr bwMode="auto">
          <a:xfrm>
            <a:off x="2267744" y="4049688"/>
            <a:ext cx="1794660" cy="2808312"/>
          </a:xfrm>
          <a:prstGeom prst="rect">
            <a:avLst/>
          </a:prstGeom>
          <a:noFill/>
        </p:spPr>
      </p:pic>
      <p:pic>
        <p:nvPicPr>
          <p:cNvPr id="13" name="Picture 2" descr="G:\Мои игры\Cypergoth\Этап2\Колода\TwoTraits.png"/>
          <p:cNvPicPr>
            <a:picLocks noChangeAspect="1" noChangeArrowheads="1"/>
          </p:cNvPicPr>
          <p:nvPr/>
        </p:nvPicPr>
        <p:blipFill>
          <a:blip r:embed="rId3" cstate="print"/>
          <a:srcRect/>
          <a:stretch>
            <a:fillRect/>
          </a:stretch>
        </p:blipFill>
        <p:spPr bwMode="auto">
          <a:xfrm>
            <a:off x="4572000" y="4049688"/>
            <a:ext cx="1794660" cy="2808312"/>
          </a:xfrm>
          <a:prstGeom prst="rect">
            <a:avLst/>
          </a:prstGeom>
          <a:noFill/>
        </p:spPr>
      </p:pic>
      <p:sp>
        <p:nvSpPr>
          <p:cNvPr id="14" name="Прямоугольник 13"/>
          <p:cNvSpPr/>
          <p:nvPr/>
        </p:nvSpPr>
        <p:spPr>
          <a:xfrm>
            <a:off x="1763688" y="5013176"/>
            <a:ext cx="439544" cy="707886"/>
          </a:xfrm>
          <a:prstGeom prst="rect">
            <a:avLst/>
          </a:prstGeom>
        </p:spPr>
        <p:txBody>
          <a:bodyPr wrap="none">
            <a:spAutoFit/>
          </a:bodyPr>
          <a:lstStyle/>
          <a:p>
            <a:r>
              <a:rPr lang="en-US" sz="4000" dirty="0" smtClean="0"/>
              <a:t>+</a:t>
            </a:r>
            <a:endParaRPr lang="ru-RU" sz="4000" dirty="0"/>
          </a:p>
        </p:txBody>
      </p:sp>
      <p:sp>
        <p:nvSpPr>
          <p:cNvPr id="15" name="Прямоугольник 14"/>
          <p:cNvSpPr/>
          <p:nvPr/>
        </p:nvSpPr>
        <p:spPr>
          <a:xfrm>
            <a:off x="4067944" y="5013176"/>
            <a:ext cx="439544" cy="707886"/>
          </a:xfrm>
          <a:prstGeom prst="rect">
            <a:avLst/>
          </a:prstGeom>
        </p:spPr>
        <p:txBody>
          <a:bodyPr wrap="none">
            <a:spAutoFit/>
          </a:bodyPr>
          <a:lstStyle/>
          <a:p>
            <a:r>
              <a:rPr lang="en-US" sz="4000" dirty="0" smtClean="0"/>
              <a:t>+</a:t>
            </a:r>
            <a:endParaRPr lang="ru-RU" sz="4000" dirty="0"/>
          </a:p>
        </p:txBody>
      </p:sp>
      <p:sp>
        <p:nvSpPr>
          <p:cNvPr id="16" name="Прямоугольник 15"/>
          <p:cNvSpPr/>
          <p:nvPr/>
        </p:nvSpPr>
        <p:spPr>
          <a:xfrm>
            <a:off x="6444208" y="5013176"/>
            <a:ext cx="793807" cy="707886"/>
          </a:xfrm>
          <a:prstGeom prst="rect">
            <a:avLst/>
          </a:prstGeom>
        </p:spPr>
        <p:txBody>
          <a:bodyPr wrap="none">
            <a:spAutoFit/>
          </a:bodyPr>
          <a:lstStyle/>
          <a:p>
            <a:r>
              <a:rPr lang="en-US" sz="4000" dirty="0" smtClean="0"/>
              <a:t>+…</a:t>
            </a:r>
            <a:endParaRPr lang="ru-RU" sz="4000" dirty="0"/>
          </a:p>
        </p:txBody>
      </p:sp>
      <p:cxnSp>
        <p:nvCxnSpPr>
          <p:cNvPr id="18" name="Прямая со стрелкой 17"/>
          <p:cNvCxnSpPr/>
          <p:nvPr/>
        </p:nvCxnSpPr>
        <p:spPr>
          <a:xfrm flipH="1" flipV="1">
            <a:off x="755576" y="2924944"/>
            <a:ext cx="288032" cy="1008000"/>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p:nvPr/>
        </p:nvCxnSpPr>
        <p:spPr>
          <a:xfrm flipH="1" flipV="1">
            <a:off x="2699792" y="2924944"/>
            <a:ext cx="288032" cy="1008000"/>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cxnSp>
        <p:nvCxnSpPr>
          <p:cNvPr id="22" name="Прямая со стрелкой 21"/>
          <p:cNvCxnSpPr/>
          <p:nvPr/>
        </p:nvCxnSpPr>
        <p:spPr>
          <a:xfrm flipH="1" flipV="1">
            <a:off x="4499992" y="2924944"/>
            <a:ext cx="288032" cy="1008000"/>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0" y="0"/>
            <a:ext cx="9144000" cy="634082"/>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4400" b="0" i="0" u="none" strike="noStrike" kern="1200" cap="none" spc="0" normalizeH="0" baseline="0" noProof="0" smtClean="0">
                <a:ln>
                  <a:noFill/>
                </a:ln>
                <a:solidFill>
                  <a:schemeClr val="tx1"/>
                </a:solidFill>
                <a:effectLst/>
                <a:uLnTx/>
                <a:uFillTx/>
                <a:latin typeface="+mj-lt"/>
                <a:ea typeface="+mj-ea"/>
                <a:cs typeface="+mj-cs"/>
              </a:rPr>
              <a:t>Изменения</a:t>
            </a:r>
            <a:endParaRPr kumimoji="0" lang="ru-RU"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Прямоугольник 4"/>
          <p:cNvSpPr/>
          <p:nvPr/>
        </p:nvSpPr>
        <p:spPr>
          <a:xfrm>
            <a:off x="0" y="548680"/>
            <a:ext cx="3275856" cy="5863144"/>
          </a:xfrm>
          <a:prstGeom prst="rect">
            <a:avLst/>
          </a:prstGeom>
        </p:spPr>
        <p:txBody>
          <a:bodyPr wrap="square">
            <a:spAutoFit/>
          </a:bodyPr>
          <a:lstStyle/>
          <a:p>
            <a:r>
              <a:rPr lang="ru-RU" sz="2500" dirty="0" smtClean="0">
                <a:solidFill>
                  <a:srgbClr val="FF0000"/>
                </a:solidFill>
              </a:rPr>
              <a:t>Полоска 1 — 18.</a:t>
            </a:r>
          </a:p>
          <a:p>
            <a:r>
              <a:rPr lang="ru-RU" sz="2500" dirty="0" smtClean="0">
                <a:solidFill>
                  <a:srgbClr val="FF0000"/>
                </a:solidFill>
              </a:rPr>
              <a:t>Полоска 2 — 18.</a:t>
            </a:r>
          </a:p>
          <a:p>
            <a:r>
              <a:rPr lang="ru-RU" sz="2500" dirty="0" smtClean="0">
                <a:solidFill>
                  <a:srgbClr val="FF0000"/>
                </a:solidFill>
              </a:rPr>
              <a:t>Полоска 3 — 18.</a:t>
            </a:r>
          </a:p>
          <a:p>
            <a:r>
              <a:rPr lang="ru-RU" sz="2500" dirty="0" smtClean="0">
                <a:solidFill>
                  <a:srgbClr val="FF0000"/>
                </a:solidFill>
              </a:rPr>
              <a:t>Полоска 4 — 18.</a:t>
            </a:r>
          </a:p>
          <a:p>
            <a:r>
              <a:rPr lang="ru-RU" sz="2500" dirty="0" smtClean="0">
                <a:solidFill>
                  <a:srgbClr val="FF0000"/>
                </a:solidFill>
              </a:rPr>
              <a:t>Полоски 1 и 2 — 6.</a:t>
            </a:r>
          </a:p>
          <a:p>
            <a:r>
              <a:rPr lang="ru-RU" sz="2500" dirty="0" smtClean="0">
                <a:solidFill>
                  <a:srgbClr val="FF0000"/>
                </a:solidFill>
              </a:rPr>
              <a:t>Полоски 1 и 3 — 6.</a:t>
            </a:r>
          </a:p>
          <a:p>
            <a:r>
              <a:rPr lang="ru-RU" sz="2500" dirty="0" smtClean="0">
                <a:solidFill>
                  <a:srgbClr val="FF0000"/>
                </a:solidFill>
              </a:rPr>
              <a:t>Полоски 1 и 4 — 6. </a:t>
            </a:r>
          </a:p>
          <a:p>
            <a:r>
              <a:rPr lang="ru-RU" sz="2500" dirty="0" smtClean="0">
                <a:solidFill>
                  <a:srgbClr val="FF0000"/>
                </a:solidFill>
              </a:rPr>
              <a:t>Полоски 2 и 3 — 6. </a:t>
            </a:r>
          </a:p>
          <a:p>
            <a:r>
              <a:rPr lang="ru-RU" sz="2500" dirty="0" smtClean="0">
                <a:solidFill>
                  <a:srgbClr val="FF0000"/>
                </a:solidFill>
              </a:rPr>
              <a:t>Полоски 2 и 4 — 6. </a:t>
            </a:r>
          </a:p>
          <a:p>
            <a:r>
              <a:rPr lang="ru-RU" sz="2500" dirty="0" smtClean="0">
                <a:solidFill>
                  <a:srgbClr val="FF0000"/>
                </a:solidFill>
              </a:rPr>
              <a:t>Полоски 3 и 4 — 6.</a:t>
            </a:r>
            <a:r>
              <a:rPr lang="ru-RU" sz="2500" dirty="0" smtClean="0"/>
              <a:t> </a:t>
            </a:r>
          </a:p>
          <a:p>
            <a:r>
              <a:rPr lang="ru-RU" sz="2500" dirty="0" smtClean="0"/>
              <a:t>Полоски 1, 2 и 3 — 2.</a:t>
            </a:r>
          </a:p>
          <a:p>
            <a:r>
              <a:rPr lang="ru-RU" sz="2500" dirty="0" smtClean="0"/>
              <a:t>Полоски 1, 2 и 4 — 2.</a:t>
            </a:r>
          </a:p>
          <a:p>
            <a:r>
              <a:rPr lang="ru-RU" sz="2500" dirty="0" smtClean="0"/>
              <a:t>Полоски 1, 3 и 4 — 2.</a:t>
            </a:r>
          </a:p>
          <a:p>
            <a:r>
              <a:rPr lang="ru-RU" sz="2500" dirty="0" smtClean="0"/>
              <a:t>Полоски 2, 3 и 4 — 2.</a:t>
            </a:r>
          </a:p>
          <a:p>
            <a:r>
              <a:rPr lang="ru-RU" sz="2500" dirty="0" smtClean="0"/>
              <a:t>Полоски 1,2,3 и 4 — 2.</a:t>
            </a:r>
            <a:endParaRPr lang="ru-RU" sz="2500" dirty="0"/>
          </a:p>
        </p:txBody>
      </p:sp>
      <p:sp>
        <p:nvSpPr>
          <p:cNvPr id="6" name="Прямоугольник 5"/>
          <p:cNvSpPr/>
          <p:nvPr/>
        </p:nvSpPr>
        <p:spPr>
          <a:xfrm>
            <a:off x="4788024" y="4941168"/>
            <a:ext cx="2736304" cy="1631216"/>
          </a:xfrm>
          <a:prstGeom prst="rect">
            <a:avLst/>
          </a:prstGeom>
        </p:spPr>
        <p:txBody>
          <a:bodyPr wrap="square">
            <a:spAutoFit/>
          </a:bodyPr>
          <a:lstStyle/>
          <a:p>
            <a:r>
              <a:rPr lang="ru-RU" sz="2500" dirty="0" smtClean="0"/>
              <a:t>Точка — 16.</a:t>
            </a:r>
          </a:p>
          <a:p>
            <a:r>
              <a:rPr lang="ru-RU" sz="2500" dirty="0" smtClean="0">
                <a:solidFill>
                  <a:srgbClr val="00B050"/>
                </a:solidFill>
              </a:rPr>
              <a:t>Стрелка — 12.</a:t>
            </a:r>
          </a:p>
          <a:p>
            <a:r>
              <a:rPr lang="ru-RU" sz="2500" dirty="0" smtClean="0">
                <a:solidFill>
                  <a:srgbClr val="00B050"/>
                </a:solidFill>
              </a:rPr>
              <a:t>Спираль — 12. </a:t>
            </a:r>
          </a:p>
          <a:p>
            <a:r>
              <a:rPr lang="ru-RU" sz="2500" dirty="0" smtClean="0">
                <a:solidFill>
                  <a:srgbClr val="FF0000"/>
                </a:solidFill>
              </a:rPr>
              <a:t>Две черты — 8.</a:t>
            </a:r>
          </a:p>
        </p:txBody>
      </p:sp>
      <p:sp>
        <p:nvSpPr>
          <p:cNvPr id="7" name="Прямоугольник 6"/>
          <p:cNvSpPr/>
          <p:nvPr/>
        </p:nvSpPr>
        <p:spPr>
          <a:xfrm>
            <a:off x="4679504" y="692696"/>
            <a:ext cx="4464496" cy="3939540"/>
          </a:xfrm>
          <a:prstGeom prst="rect">
            <a:avLst/>
          </a:prstGeom>
        </p:spPr>
        <p:txBody>
          <a:bodyPr wrap="square">
            <a:spAutoFit/>
          </a:bodyPr>
          <a:lstStyle/>
          <a:p>
            <a:r>
              <a:rPr lang="ru-RU" sz="2500" dirty="0" smtClean="0"/>
              <a:t>Маленький квадрат — 16.</a:t>
            </a:r>
          </a:p>
          <a:p>
            <a:r>
              <a:rPr lang="ru-RU" sz="2500" dirty="0" smtClean="0"/>
              <a:t>Средний квадрат — 3.</a:t>
            </a:r>
          </a:p>
          <a:p>
            <a:r>
              <a:rPr lang="ru-RU" sz="2500" dirty="0" smtClean="0"/>
              <a:t>Большой квадрат — 3.</a:t>
            </a:r>
          </a:p>
          <a:p>
            <a:r>
              <a:rPr lang="ru-RU" sz="2500" dirty="0" smtClean="0"/>
              <a:t>Средний круг — 3.</a:t>
            </a:r>
          </a:p>
          <a:p>
            <a:r>
              <a:rPr lang="ru-RU" sz="2500" dirty="0" smtClean="0"/>
              <a:t>Большой крут — 3.</a:t>
            </a:r>
          </a:p>
          <a:p>
            <a:r>
              <a:rPr lang="ru-RU" sz="2500" dirty="0" smtClean="0"/>
              <a:t>Средний треугольник — 3.</a:t>
            </a:r>
          </a:p>
          <a:p>
            <a:r>
              <a:rPr lang="ru-RU" sz="2500" dirty="0" smtClean="0"/>
              <a:t>Большой треугольник — 3. </a:t>
            </a:r>
          </a:p>
          <a:p>
            <a:r>
              <a:rPr lang="ru-RU" sz="2500" dirty="0" smtClean="0"/>
              <a:t>Средний восьмиугольник — 3.</a:t>
            </a:r>
          </a:p>
          <a:p>
            <a:r>
              <a:rPr lang="ru-RU" sz="2500" dirty="0" smtClean="0"/>
              <a:t>Большой восьмиугольник — 3.</a:t>
            </a:r>
          </a:p>
          <a:p>
            <a:r>
              <a:rPr lang="ru-RU" sz="2500" dirty="0" smtClean="0"/>
              <a:t>Звезда – 1.</a:t>
            </a:r>
            <a:endParaRPr lang="ru-RU" sz="25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34082"/>
          </a:xfrm>
        </p:spPr>
        <p:txBody>
          <a:bodyPr>
            <a:normAutofit fontScale="90000"/>
          </a:bodyPr>
          <a:lstStyle/>
          <a:p>
            <a:r>
              <a:rPr lang="ru-RU" dirty="0" smtClean="0"/>
              <a:t>Изменения</a:t>
            </a:r>
            <a:endParaRPr lang="ru-RU" dirty="0"/>
          </a:p>
        </p:txBody>
      </p:sp>
      <p:pic>
        <p:nvPicPr>
          <p:cNvPr id="1026" name="Picture 2" descr="D:\PMU\TheWarden\app\src\main\res\drawable\strip14.png"/>
          <p:cNvPicPr>
            <a:picLocks noChangeAspect="1" noChangeArrowheads="1"/>
          </p:cNvPicPr>
          <p:nvPr/>
        </p:nvPicPr>
        <p:blipFill>
          <a:blip r:embed="rId3" cstate="print"/>
          <a:srcRect/>
          <a:stretch>
            <a:fillRect/>
          </a:stretch>
        </p:blipFill>
        <p:spPr bwMode="auto">
          <a:xfrm>
            <a:off x="5724128" y="692696"/>
            <a:ext cx="3418443" cy="5328592"/>
          </a:xfrm>
          <a:prstGeom prst="rect">
            <a:avLst/>
          </a:prstGeom>
          <a:noFill/>
        </p:spPr>
      </p:pic>
      <p:pic>
        <p:nvPicPr>
          <p:cNvPr id="1027" name="Picture 3" descr="D:\PMU\TheWarden\app\src\main\res\drawable\strip14old.png"/>
          <p:cNvPicPr>
            <a:picLocks noChangeAspect="1" noChangeArrowheads="1"/>
          </p:cNvPicPr>
          <p:nvPr/>
        </p:nvPicPr>
        <p:blipFill>
          <a:blip r:embed="rId4" cstate="print"/>
          <a:srcRect/>
          <a:stretch>
            <a:fillRect/>
          </a:stretch>
        </p:blipFill>
        <p:spPr bwMode="auto">
          <a:xfrm>
            <a:off x="0" y="692696"/>
            <a:ext cx="3419872" cy="5338973"/>
          </a:xfrm>
          <a:prstGeom prst="rect">
            <a:avLst/>
          </a:prstGeom>
          <a:noFill/>
        </p:spPr>
      </p:pic>
      <p:sp>
        <p:nvSpPr>
          <p:cNvPr id="19" name="Прямоугольник 18"/>
          <p:cNvSpPr/>
          <p:nvPr/>
        </p:nvSpPr>
        <p:spPr>
          <a:xfrm>
            <a:off x="1043608" y="5949280"/>
            <a:ext cx="1334020" cy="707886"/>
          </a:xfrm>
          <a:prstGeom prst="rect">
            <a:avLst/>
          </a:prstGeom>
        </p:spPr>
        <p:txBody>
          <a:bodyPr wrap="none">
            <a:spAutoFit/>
          </a:bodyPr>
          <a:lstStyle/>
          <a:p>
            <a:r>
              <a:rPr lang="ru-RU" sz="4000" dirty="0" smtClean="0"/>
              <a:t>Было</a:t>
            </a:r>
            <a:endParaRPr lang="ru-RU" sz="4000" dirty="0"/>
          </a:p>
        </p:txBody>
      </p:sp>
      <p:sp>
        <p:nvSpPr>
          <p:cNvPr id="20" name="Прямоугольник 19"/>
          <p:cNvSpPr/>
          <p:nvPr/>
        </p:nvSpPr>
        <p:spPr>
          <a:xfrm>
            <a:off x="6732240" y="5949280"/>
            <a:ext cx="1435008" cy="707886"/>
          </a:xfrm>
          <a:prstGeom prst="rect">
            <a:avLst/>
          </a:prstGeom>
        </p:spPr>
        <p:txBody>
          <a:bodyPr wrap="none">
            <a:spAutoFit/>
          </a:bodyPr>
          <a:lstStyle/>
          <a:p>
            <a:r>
              <a:rPr lang="ru-RU" sz="4000" dirty="0" smtClean="0"/>
              <a:t>Стало</a:t>
            </a:r>
            <a:endParaRPr lang="ru-RU"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64704"/>
          </a:xfrm>
        </p:spPr>
        <p:txBody>
          <a:bodyPr/>
          <a:lstStyle/>
          <a:p>
            <a:r>
              <a:rPr lang="ru-RU" dirty="0" smtClean="0"/>
              <a:t>Структура партии</a:t>
            </a:r>
            <a:endParaRPr lang="ru-RU" dirty="0"/>
          </a:p>
        </p:txBody>
      </p:sp>
      <p:sp>
        <p:nvSpPr>
          <p:cNvPr id="3" name="Содержимое 2"/>
          <p:cNvSpPr>
            <a:spLocks noGrp="1"/>
          </p:cNvSpPr>
          <p:nvPr>
            <p:ph idx="1"/>
          </p:nvPr>
        </p:nvSpPr>
        <p:spPr>
          <a:xfrm>
            <a:off x="0" y="980728"/>
            <a:ext cx="9144000" cy="5877272"/>
          </a:xfrm>
        </p:spPr>
        <p:txBody>
          <a:bodyPr>
            <a:normAutofit/>
          </a:bodyPr>
          <a:lstStyle/>
          <a:p>
            <a:r>
              <a:rPr lang="ru-RU" dirty="0" smtClean="0"/>
              <a:t>Матч делится на раунды.</a:t>
            </a:r>
          </a:p>
          <a:p>
            <a:r>
              <a:rPr lang="ru-RU" dirty="0" smtClean="0"/>
              <a:t>Если у игроков </a:t>
            </a:r>
            <a:r>
              <a:rPr lang="ru-RU" dirty="0" smtClean="0"/>
              <a:t>к началу </a:t>
            </a:r>
            <a:r>
              <a:rPr lang="ru-RU" dirty="0" smtClean="0"/>
              <a:t>раунда меньше 6 карт, они их </a:t>
            </a:r>
            <a:r>
              <a:rPr lang="ru-RU" dirty="0" smtClean="0"/>
              <a:t>добирают (сначала пользователь, затем – бот).</a:t>
            </a:r>
            <a:endParaRPr lang="ru-RU" dirty="0" smtClean="0"/>
          </a:p>
          <a:p>
            <a:r>
              <a:rPr lang="ru-RU" dirty="0" smtClean="0"/>
              <a:t>Проигрывает тот, кто набрал 22 карты или больше</a:t>
            </a:r>
            <a:r>
              <a:rPr lang="ru-RU" dirty="0" smtClean="0"/>
              <a:t>.</a:t>
            </a:r>
          </a:p>
          <a:p>
            <a:r>
              <a:rPr lang="ru-RU" dirty="0" smtClean="0"/>
              <a:t>Если у кого-то из игроков кончились карты, раунд заканчивается.</a:t>
            </a:r>
            <a:endParaRPr lang="ru-RU" dirty="0" smtClean="0"/>
          </a:p>
          <a:p>
            <a:r>
              <a:rPr lang="ru-RU" dirty="0" smtClean="0"/>
              <a:t>Каждый раунд выкладывается стартовая </a:t>
            </a:r>
            <a:r>
              <a:rPr lang="ru-RU" dirty="0" smtClean="0"/>
              <a:t>карта (полоски или маленький квадрат).</a:t>
            </a:r>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a:p>
        </p:txBody>
      </p:sp>
      <p:pic>
        <p:nvPicPr>
          <p:cNvPr id="1028" name="Picture 4" descr="G:\Мои игры\Cypergoth\Этап2\Колода\МаскиВид.png"/>
          <p:cNvPicPr>
            <a:picLocks noChangeAspect="1" noChangeArrowheads="1"/>
          </p:cNvPicPr>
          <p:nvPr/>
        </p:nvPicPr>
        <p:blipFill>
          <a:blip r:embed="rId3" cstate="print"/>
          <a:srcRect/>
          <a:stretch>
            <a:fillRect/>
          </a:stretch>
        </p:blipFill>
        <p:spPr bwMode="auto">
          <a:xfrm>
            <a:off x="0" y="0"/>
            <a:ext cx="9144000" cy="4420816"/>
          </a:xfrm>
          <a:prstGeom prst="rect">
            <a:avLst/>
          </a:prstGeom>
          <a:noFill/>
        </p:spPr>
      </p:pic>
      <p:pic>
        <p:nvPicPr>
          <p:cNvPr id="1026" name="Picture 2" descr="G:\Мои игры\Cypergoth\Этап2\Колода\Маски.png"/>
          <p:cNvPicPr>
            <a:picLocks noChangeAspect="1" noChangeArrowheads="1"/>
          </p:cNvPicPr>
          <p:nvPr/>
        </p:nvPicPr>
        <p:blipFill>
          <a:blip r:embed="rId4" cstate="print"/>
          <a:srcRect/>
          <a:stretch>
            <a:fillRect/>
          </a:stretch>
        </p:blipFill>
        <p:spPr bwMode="auto">
          <a:xfrm>
            <a:off x="0" y="4414391"/>
            <a:ext cx="5292080" cy="2443610"/>
          </a:xfrm>
          <a:prstGeom prst="rect">
            <a:avLst/>
          </a:prstGeom>
          <a:noFill/>
        </p:spPr>
      </p:pic>
      <p:pic>
        <p:nvPicPr>
          <p:cNvPr id="1029" name="Picture 5" descr="G:\Мои игры\Cypergoth\Этап2\Колода\Маски2.png"/>
          <p:cNvPicPr>
            <a:picLocks noChangeAspect="1" noChangeArrowheads="1"/>
          </p:cNvPicPr>
          <p:nvPr/>
        </p:nvPicPr>
        <p:blipFill>
          <a:blip r:embed="rId5" cstate="print"/>
          <a:srcRect/>
          <a:stretch>
            <a:fillRect/>
          </a:stretch>
        </p:blipFill>
        <p:spPr bwMode="auto">
          <a:xfrm>
            <a:off x="5194577" y="3356992"/>
            <a:ext cx="3949423" cy="216024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a:normAutofit fontScale="90000"/>
          </a:bodyPr>
          <a:lstStyle/>
          <a:p>
            <a:r>
              <a:rPr lang="ru-RU" dirty="0" smtClean="0"/>
              <a:t>Виды карт</a:t>
            </a:r>
            <a:endParaRPr lang="ru-RU" dirty="0"/>
          </a:p>
        </p:txBody>
      </p:sp>
      <p:sp>
        <p:nvSpPr>
          <p:cNvPr id="5" name="Прямоугольник 4"/>
          <p:cNvSpPr/>
          <p:nvPr/>
        </p:nvSpPr>
        <p:spPr>
          <a:xfrm>
            <a:off x="0" y="476672"/>
            <a:ext cx="9144000" cy="923330"/>
          </a:xfrm>
          <a:prstGeom prst="rect">
            <a:avLst/>
          </a:prstGeom>
        </p:spPr>
        <p:txBody>
          <a:bodyPr wrap="square">
            <a:spAutoFit/>
          </a:bodyPr>
          <a:lstStyle/>
          <a:p>
            <a:pPr marL="342900" indent="-342900"/>
            <a:r>
              <a:rPr lang="ru-RU" dirty="0" smtClean="0"/>
              <a:t>1. Полоски.</a:t>
            </a:r>
          </a:p>
          <a:p>
            <a:pPr marL="342900" indent="-342900"/>
            <a:endParaRPr lang="ru-RU" dirty="0" smtClean="0"/>
          </a:p>
          <a:p>
            <a:pPr marL="342900" indent="-342900">
              <a:buAutoNum type="arabicPeriod"/>
            </a:pPr>
            <a:endParaRPr lang="ru-RU" dirty="0"/>
          </a:p>
        </p:txBody>
      </p:sp>
      <p:pic>
        <p:nvPicPr>
          <p:cNvPr id="2050" name="Picture 2" descr="D:\PMU\TheWarden\app\src\main\res\drawable\strip1.png"/>
          <p:cNvPicPr>
            <a:picLocks noChangeAspect="1" noChangeArrowheads="1"/>
          </p:cNvPicPr>
          <p:nvPr/>
        </p:nvPicPr>
        <p:blipFill>
          <a:blip r:embed="rId3" cstate="print"/>
          <a:srcRect/>
          <a:stretch>
            <a:fillRect/>
          </a:stretch>
        </p:blipFill>
        <p:spPr bwMode="auto">
          <a:xfrm>
            <a:off x="0" y="836712"/>
            <a:ext cx="2213983" cy="3456384"/>
          </a:xfrm>
          <a:prstGeom prst="rect">
            <a:avLst/>
          </a:prstGeom>
          <a:noFill/>
        </p:spPr>
      </p:pic>
      <p:pic>
        <p:nvPicPr>
          <p:cNvPr id="2051" name="Picture 3" descr="D:\PMU\TheWarden\app\src\main\res\drawable\strip2.png"/>
          <p:cNvPicPr>
            <a:picLocks noChangeAspect="1" noChangeArrowheads="1"/>
          </p:cNvPicPr>
          <p:nvPr/>
        </p:nvPicPr>
        <p:blipFill>
          <a:blip r:embed="rId4" cstate="print"/>
          <a:srcRect/>
          <a:stretch>
            <a:fillRect/>
          </a:stretch>
        </p:blipFill>
        <p:spPr bwMode="auto">
          <a:xfrm>
            <a:off x="2286009" y="836712"/>
            <a:ext cx="2213983" cy="3456384"/>
          </a:xfrm>
          <a:prstGeom prst="rect">
            <a:avLst/>
          </a:prstGeom>
          <a:noFill/>
        </p:spPr>
      </p:pic>
      <p:pic>
        <p:nvPicPr>
          <p:cNvPr id="2052" name="Picture 4" descr="D:\PMU\TheWarden\app\src\main\res\drawable\strip3.png"/>
          <p:cNvPicPr>
            <a:picLocks noChangeAspect="1" noChangeArrowheads="1"/>
          </p:cNvPicPr>
          <p:nvPr/>
        </p:nvPicPr>
        <p:blipFill>
          <a:blip r:embed="rId5" cstate="print"/>
          <a:srcRect/>
          <a:stretch>
            <a:fillRect/>
          </a:stretch>
        </p:blipFill>
        <p:spPr bwMode="auto">
          <a:xfrm>
            <a:off x="4572000" y="836712"/>
            <a:ext cx="2232248" cy="3484901"/>
          </a:xfrm>
          <a:prstGeom prst="rect">
            <a:avLst/>
          </a:prstGeom>
          <a:noFill/>
        </p:spPr>
      </p:pic>
      <p:pic>
        <p:nvPicPr>
          <p:cNvPr id="2053" name="Picture 5" descr="D:\PMU\TheWarden\app\src\main\res\drawable\strip4.png"/>
          <p:cNvPicPr>
            <a:picLocks noChangeAspect="1" noChangeArrowheads="1"/>
          </p:cNvPicPr>
          <p:nvPr/>
        </p:nvPicPr>
        <p:blipFill>
          <a:blip r:embed="rId6" cstate="print"/>
          <a:srcRect/>
          <a:stretch>
            <a:fillRect/>
          </a:stretch>
        </p:blipFill>
        <p:spPr bwMode="auto">
          <a:xfrm>
            <a:off x="6930018" y="836712"/>
            <a:ext cx="2213981" cy="3456384"/>
          </a:xfrm>
          <a:prstGeom prst="rect">
            <a:avLst/>
          </a:prstGeom>
          <a:noFill/>
        </p:spPr>
      </p:pic>
      <p:sp>
        <p:nvSpPr>
          <p:cNvPr id="10" name="Прямоугольник 9"/>
          <p:cNvSpPr/>
          <p:nvPr/>
        </p:nvSpPr>
        <p:spPr>
          <a:xfrm>
            <a:off x="467544" y="4293096"/>
            <a:ext cx="1167627" cy="369332"/>
          </a:xfrm>
          <a:prstGeom prst="rect">
            <a:avLst/>
          </a:prstGeom>
        </p:spPr>
        <p:txBody>
          <a:bodyPr wrap="none">
            <a:spAutoFit/>
          </a:bodyPr>
          <a:lstStyle/>
          <a:p>
            <a:pPr marL="342900" indent="-342900"/>
            <a:r>
              <a:rPr lang="ru-RU" dirty="0" smtClean="0"/>
              <a:t>Полоска 1</a:t>
            </a:r>
          </a:p>
        </p:txBody>
      </p:sp>
      <p:sp>
        <p:nvSpPr>
          <p:cNvPr id="12" name="Прямоугольник 11"/>
          <p:cNvSpPr/>
          <p:nvPr/>
        </p:nvSpPr>
        <p:spPr>
          <a:xfrm>
            <a:off x="2843808" y="4293096"/>
            <a:ext cx="1167627" cy="369332"/>
          </a:xfrm>
          <a:prstGeom prst="rect">
            <a:avLst/>
          </a:prstGeom>
        </p:spPr>
        <p:txBody>
          <a:bodyPr wrap="none">
            <a:spAutoFit/>
          </a:bodyPr>
          <a:lstStyle/>
          <a:p>
            <a:pPr marL="342900" indent="-342900"/>
            <a:r>
              <a:rPr lang="ru-RU" dirty="0" smtClean="0"/>
              <a:t>Полоска 2</a:t>
            </a:r>
          </a:p>
        </p:txBody>
      </p:sp>
      <p:sp>
        <p:nvSpPr>
          <p:cNvPr id="13" name="Прямоугольник 12"/>
          <p:cNvSpPr/>
          <p:nvPr/>
        </p:nvSpPr>
        <p:spPr>
          <a:xfrm>
            <a:off x="5076056" y="4293096"/>
            <a:ext cx="1167627" cy="369332"/>
          </a:xfrm>
          <a:prstGeom prst="rect">
            <a:avLst/>
          </a:prstGeom>
        </p:spPr>
        <p:txBody>
          <a:bodyPr wrap="none">
            <a:spAutoFit/>
          </a:bodyPr>
          <a:lstStyle/>
          <a:p>
            <a:pPr marL="342900" indent="-342900"/>
            <a:r>
              <a:rPr lang="ru-RU" dirty="0" smtClean="0"/>
              <a:t>Полоска 3</a:t>
            </a:r>
          </a:p>
        </p:txBody>
      </p:sp>
      <p:sp>
        <p:nvSpPr>
          <p:cNvPr id="14" name="Прямоугольник 13"/>
          <p:cNvSpPr/>
          <p:nvPr/>
        </p:nvSpPr>
        <p:spPr>
          <a:xfrm>
            <a:off x="7524328" y="4293096"/>
            <a:ext cx="1167627" cy="369332"/>
          </a:xfrm>
          <a:prstGeom prst="rect">
            <a:avLst/>
          </a:prstGeom>
        </p:spPr>
        <p:txBody>
          <a:bodyPr wrap="none">
            <a:spAutoFit/>
          </a:bodyPr>
          <a:lstStyle/>
          <a:p>
            <a:pPr marL="342900" indent="-342900"/>
            <a:r>
              <a:rPr lang="ru-RU" dirty="0" smtClean="0"/>
              <a:t>Полоска 4</a:t>
            </a:r>
          </a:p>
        </p:txBody>
      </p:sp>
      <p:pic>
        <p:nvPicPr>
          <p:cNvPr id="2054" name="Picture 6" descr="D:\PMU\TheWarden\app\src\main\res\drawable\rotstrip1.png"/>
          <p:cNvPicPr>
            <a:picLocks noChangeAspect="1" noChangeArrowheads="1"/>
          </p:cNvPicPr>
          <p:nvPr/>
        </p:nvPicPr>
        <p:blipFill>
          <a:blip r:embed="rId7" cstate="print"/>
          <a:srcRect/>
          <a:stretch>
            <a:fillRect/>
          </a:stretch>
        </p:blipFill>
        <p:spPr bwMode="auto">
          <a:xfrm>
            <a:off x="3059832" y="5013176"/>
            <a:ext cx="2875670" cy="1844824"/>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a:normAutofit fontScale="90000"/>
          </a:bodyPr>
          <a:lstStyle/>
          <a:p>
            <a:r>
              <a:rPr lang="ru-RU" dirty="0" smtClean="0"/>
              <a:t>Полоски. Продолжение</a:t>
            </a:r>
            <a:endParaRPr lang="ru-RU" dirty="0"/>
          </a:p>
        </p:txBody>
      </p:sp>
      <p:pic>
        <p:nvPicPr>
          <p:cNvPr id="4" name="Picture 2" descr="D:\PMU\TheWarden\app\src\main\res\drawable\strip1.png"/>
          <p:cNvPicPr>
            <a:picLocks noChangeAspect="1" noChangeArrowheads="1"/>
          </p:cNvPicPr>
          <p:nvPr/>
        </p:nvPicPr>
        <p:blipFill>
          <a:blip r:embed="rId3" cstate="print"/>
          <a:srcRect/>
          <a:stretch>
            <a:fillRect/>
          </a:stretch>
        </p:blipFill>
        <p:spPr bwMode="auto">
          <a:xfrm>
            <a:off x="1" y="692696"/>
            <a:ext cx="1245365" cy="1944216"/>
          </a:xfrm>
          <a:prstGeom prst="rect">
            <a:avLst/>
          </a:prstGeom>
          <a:noFill/>
        </p:spPr>
      </p:pic>
      <p:sp>
        <p:nvSpPr>
          <p:cNvPr id="6" name="Прямоугольник 5"/>
          <p:cNvSpPr/>
          <p:nvPr/>
        </p:nvSpPr>
        <p:spPr>
          <a:xfrm>
            <a:off x="1547664" y="1556792"/>
            <a:ext cx="439544" cy="707886"/>
          </a:xfrm>
          <a:prstGeom prst="rect">
            <a:avLst/>
          </a:prstGeom>
        </p:spPr>
        <p:txBody>
          <a:bodyPr wrap="none">
            <a:spAutoFit/>
          </a:bodyPr>
          <a:lstStyle/>
          <a:p>
            <a:r>
              <a:rPr lang="ru-RU" sz="4000" dirty="0" smtClean="0"/>
              <a:t>+</a:t>
            </a:r>
            <a:endParaRPr lang="ru-RU" sz="4000" dirty="0"/>
          </a:p>
        </p:txBody>
      </p:sp>
      <p:sp>
        <p:nvSpPr>
          <p:cNvPr id="8" name="Прямоугольник 7"/>
          <p:cNvSpPr/>
          <p:nvPr/>
        </p:nvSpPr>
        <p:spPr>
          <a:xfrm>
            <a:off x="3491880" y="1268760"/>
            <a:ext cx="439544" cy="707886"/>
          </a:xfrm>
          <a:prstGeom prst="rect">
            <a:avLst/>
          </a:prstGeom>
        </p:spPr>
        <p:txBody>
          <a:bodyPr wrap="none">
            <a:spAutoFit/>
          </a:bodyPr>
          <a:lstStyle/>
          <a:p>
            <a:r>
              <a:rPr lang="ru-RU" sz="4000" dirty="0" smtClean="0"/>
              <a:t>=</a:t>
            </a:r>
            <a:endParaRPr lang="ru-RU" sz="4000" dirty="0"/>
          </a:p>
        </p:txBody>
      </p:sp>
      <p:pic>
        <p:nvPicPr>
          <p:cNvPr id="1026" name="Picture 2"/>
          <p:cNvPicPr>
            <a:picLocks noChangeAspect="1" noChangeArrowheads="1"/>
          </p:cNvPicPr>
          <p:nvPr/>
        </p:nvPicPr>
        <p:blipFill>
          <a:blip r:embed="rId4" cstate="print"/>
          <a:srcRect/>
          <a:stretch>
            <a:fillRect/>
          </a:stretch>
        </p:blipFill>
        <p:spPr bwMode="auto">
          <a:xfrm>
            <a:off x="4139952" y="620688"/>
            <a:ext cx="2016224" cy="2016224"/>
          </a:xfrm>
          <a:prstGeom prst="rect">
            <a:avLst/>
          </a:prstGeom>
          <a:noFill/>
          <a:ln w="9525">
            <a:noFill/>
            <a:miter lim="800000"/>
            <a:headEnd/>
            <a:tailEnd/>
          </a:ln>
        </p:spPr>
      </p:pic>
      <p:sp>
        <p:nvSpPr>
          <p:cNvPr id="10" name="Прямоугольник 9"/>
          <p:cNvSpPr/>
          <p:nvPr/>
        </p:nvSpPr>
        <p:spPr>
          <a:xfrm>
            <a:off x="6516216" y="980728"/>
            <a:ext cx="2627784" cy="1200329"/>
          </a:xfrm>
          <a:prstGeom prst="rect">
            <a:avLst/>
          </a:prstGeom>
        </p:spPr>
        <p:txBody>
          <a:bodyPr wrap="square">
            <a:spAutoFit/>
          </a:bodyPr>
          <a:lstStyle/>
          <a:p>
            <a:pPr algn="ctr"/>
            <a:r>
              <a:rPr lang="ru-RU" dirty="0" smtClean="0"/>
              <a:t>Полосы нейтрализовались, к</a:t>
            </a:r>
            <a:r>
              <a:rPr lang="ru-RU" dirty="0" smtClean="0"/>
              <a:t>вадрат </a:t>
            </a:r>
            <a:r>
              <a:rPr lang="ru-RU" dirty="0" smtClean="0"/>
              <a:t>пересечений пуст</a:t>
            </a:r>
            <a:endParaRPr lang="ru-RU" dirty="0"/>
          </a:p>
        </p:txBody>
      </p:sp>
      <p:pic>
        <p:nvPicPr>
          <p:cNvPr id="14" name="Picture 2" descr="D:\PMU\TheWarden\app\src\main\res\drawable\strip1.png"/>
          <p:cNvPicPr>
            <a:picLocks noChangeAspect="1" noChangeArrowheads="1"/>
          </p:cNvPicPr>
          <p:nvPr/>
        </p:nvPicPr>
        <p:blipFill>
          <a:blip r:embed="rId3" cstate="print"/>
          <a:srcRect/>
          <a:stretch>
            <a:fillRect/>
          </a:stretch>
        </p:blipFill>
        <p:spPr bwMode="auto">
          <a:xfrm>
            <a:off x="0" y="2852936"/>
            <a:ext cx="1245365" cy="1944216"/>
          </a:xfrm>
          <a:prstGeom prst="rect">
            <a:avLst/>
          </a:prstGeom>
          <a:noFill/>
        </p:spPr>
      </p:pic>
      <p:pic>
        <p:nvPicPr>
          <p:cNvPr id="15" name="Picture 2" descr="D:\PMU\TheWarden\app\src\main\res\drawable\strip1.png"/>
          <p:cNvPicPr>
            <a:picLocks noChangeAspect="1" noChangeArrowheads="1"/>
          </p:cNvPicPr>
          <p:nvPr/>
        </p:nvPicPr>
        <p:blipFill>
          <a:blip r:embed="rId3" cstate="print"/>
          <a:srcRect/>
          <a:stretch>
            <a:fillRect/>
          </a:stretch>
        </p:blipFill>
        <p:spPr bwMode="auto">
          <a:xfrm>
            <a:off x="2843808" y="4913784"/>
            <a:ext cx="1245365" cy="1944216"/>
          </a:xfrm>
          <a:prstGeom prst="rect">
            <a:avLst/>
          </a:prstGeom>
          <a:noFill/>
        </p:spPr>
      </p:pic>
      <p:pic>
        <p:nvPicPr>
          <p:cNvPr id="16" name="Picture 2" descr="D:\PMU\TheWarden\app\src\main\res\drawable\strip1.png"/>
          <p:cNvPicPr>
            <a:picLocks noChangeAspect="1" noChangeArrowheads="1"/>
          </p:cNvPicPr>
          <p:nvPr/>
        </p:nvPicPr>
        <p:blipFill>
          <a:blip r:embed="rId3" cstate="print"/>
          <a:srcRect/>
          <a:stretch>
            <a:fillRect/>
          </a:stretch>
        </p:blipFill>
        <p:spPr bwMode="auto">
          <a:xfrm>
            <a:off x="1979712" y="692696"/>
            <a:ext cx="1245365" cy="1944216"/>
          </a:xfrm>
          <a:prstGeom prst="rect">
            <a:avLst/>
          </a:prstGeom>
          <a:noFill/>
        </p:spPr>
      </p:pic>
      <p:sp>
        <p:nvSpPr>
          <p:cNvPr id="17" name="Прямоугольник 16"/>
          <p:cNvSpPr/>
          <p:nvPr/>
        </p:nvSpPr>
        <p:spPr>
          <a:xfrm>
            <a:off x="1403648" y="3356992"/>
            <a:ext cx="439544" cy="707886"/>
          </a:xfrm>
          <a:prstGeom prst="rect">
            <a:avLst/>
          </a:prstGeom>
        </p:spPr>
        <p:txBody>
          <a:bodyPr wrap="none">
            <a:spAutoFit/>
          </a:bodyPr>
          <a:lstStyle/>
          <a:p>
            <a:r>
              <a:rPr lang="ru-RU" sz="4000" dirty="0" smtClean="0"/>
              <a:t>+</a:t>
            </a:r>
            <a:endParaRPr lang="ru-RU" sz="4000" dirty="0"/>
          </a:p>
        </p:txBody>
      </p:sp>
      <p:pic>
        <p:nvPicPr>
          <p:cNvPr id="18" name="Picture 2" descr="D:\PMU\TheWarden\app\src\main\res\drawable\strip1.png"/>
          <p:cNvPicPr>
            <a:picLocks noChangeAspect="1" noChangeArrowheads="1"/>
          </p:cNvPicPr>
          <p:nvPr/>
        </p:nvPicPr>
        <p:blipFill>
          <a:blip r:embed="rId3" cstate="print"/>
          <a:srcRect/>
          <a:stretch>
            <a:fillRect/>
          </a:stretch>
        </p:blipFill>
        <p:spPr bwMode="auto">
          <a:xfrm rot="5400000">
            <a:off x="2185121" y="2863550"/>
            <a:ext cx="1245365" cy="1944216"/>
          </a:xfrm>
          <a:prstGeom prst="rect">
            <a:avLst/>
          </a:prstGeom>
          <a:noFill/>
        </p:spPr>
      </p:pic>
      <p:pic>
        <p:nvPicPr>
          <p:cNvPr id="1027" name="Picture 3"/>
          <p:cNvPicPr>
            <a:picLocks noChangeAspect="1" noChangeArrowheads="1"/>
          </p:cNvPicPr>
          <p:nvPr/>
        </p:nvPicPr>
        <p:blipFill>
          <a:blip r:embed="rId5" cstate="print"/>
          <a:srcRect/>
          <a:stretch>
            <a:fillRect/>
          </a:stretch>
        </p:blipFill>
        <p:spPr bwMode="auto">
          <a:xfrm>
            <a:off x="4283968" y="2708920"/>
            <a:ext cx="2016224" cy="2016224"/>
          </a:xfrm>
          <a:prstGeom prst="rect">
            <a:avLst/>
          </a:prstGeom>
          <a:noFill/>
          <a:ln w="9525">
            <a:noFill/>
            <a:miter lim="800000"/>
            <a:headEnd/>
            <a:tailEnd/>
          </a:ln>
        </p:spPr>
      </p:pic>
      <p:sp>
        <p:nvSpPr>
          <p:cNvPr id="21" name="Прямоугольник 20"/>
          <p:cNvSpPr/>
          <p:nvPr/>
        </p:nvSpPr>
        <p:spPr>
          <a:xfrm>
            <a:off x="3851920" y="3429000"/>
            <a:ext cx="439544" cy="707886"/>
          </a:xfrm>
          <a:prstGeom prst="rect">
            <a:avLst/>
          </a:prstGeom>
        </p:spPr>
        <p:txBody>
          <a:bodyPr wrap="none">
            <a:spAutoFit/>
          </a:bodyPr>
          <a:lstStyle/>
          <a:p>
            <a:r>
              <a:rPr lang="ru-RU" sz="4000" dirty="0" smtClean="0"/>
              <a:t>=</a:t>
            </a:r>
            <a:endParaRPr lang="ru-RU" sz="4000" dirty="0"/>
          </a:p>
        </p:txBody>
      </p:sp>
      <p:sp>
        <p:nvSpPr>
          <p:cNvPr id="22" name="Прямоугольник 21"/>
          <p:cNvSpPr/>
          <p:nvPr/>
        </p:nvSpPr>
        <p:spPr>
          <a:xfrm>
            <a:off x="6578334" y="3284984"/>
            <a:ext cx="2565666" cy="923330"/>
          </a:xfrm>
          <a:prstGeom prst="rect">
            <a:avLst/>
          </a:prstGeom>
        </p:spPr>
        <p:txBody>
          <a:bodyPr wrap="square">
            <a:spAutoFit/>
          </a:bodyPr>
          <a:lstStyle/>
          <a:p>
            <a:pPr algn="ctr"/>
            <a:r>
              <a:rPr lang="ru-RU" dirty="0" smtClean="0"/>
              <a:t>Полосы пересеклись, один из игроков берёт карту (тот, кто не ходил)</a:t>
            </a:r>
            <a:endParaRPr lang="ru-RU" dirty="0"/>
          </a:p>
        </p:txBody>
      </p:sp>
      <p:pic>
        <p:nvPicPr>
          <p:cNvPr id="23" name="Picture 3"/>
          <p:cNvPicPr>
            <a:picLocks noChangeAspect="1" noChangeArrowheads="1"/>
          </p:cNvPicPr>
          <p:nvPr/>
        </p:nvPicPr>
        <p:blipFill>
          <a:blip r:embed="rId5" cstate="print"/>
          <a:srcRect/>
          <a:stretch>
            <a:fillRect/>
          </a:stretch>
        </p:blipFill>
        <p:spPr bwMode="auto">
          <a:xfrm>
            <a:off x="0" y="4841776"/>
            <a:ext cx="2016224" cy="2016224"/>
          </a:xfrm>
          <a:prstGeom prst="rect">
            <a:avLst/>
          </a:prstGeom>
          <a:noFill/>
          <a:ln w="9525">
            <a:noFill/>
            <a:miter lim="800000"/>
            <a:headEnd/>
            <a:tailEnd/>
          </a:ln>
        </p:spPr>
      </p:pic>
      <p:sp>
        <p:nvSpPr>
          <p:cNvPr id="24" name="Прямоугольник 23"/>
          <p:cNvSpPr/>
          <p:nvPr/>
        </p:nvSpPr>
        <p:spPr>
          <a:xfrm>
            <a:off x="2195736" y="5445224"/>
            <a:ext cx="439544" cy="707886"/>
          </a:xfrm>
          <a:prstGeom prst="rect">
            <a:avLst/>
          </a:prstGeom>
        </p:spPr>
        <p:txBody>
          <a:bodyPr wrap="none">
            <a:spAutoFit/>
          </a:bodyPr>
          <a:lstStyle/>
          <a:p>
            <a:r>
              <a:rPr lang="ru-RU" sz="4000" dirty="0" smtClean="0"/>
              <a:t>+</a:t>
            </a:r>
            <a:endParaRPr lang="ru-RU" sz="4000" dirty="0"/>
          </a:p>
        </p:txBody>
      </p:sp>
      <p:sp>
        <p:nvSpPr>
          <p:cNvPr id="25" name="Прямоугольник 24"/>
          <p:cNvSpPr/>
          <p:nvPr/>
        </p:nvSpPr>
        <p:spPr>
          <a:xfrm>
            <a:off x="4211960" y="5517232"/>
            <a:ext cx="439544" cy="707886"/>
          </a:xfrm>
          <a:prstGeom prst="rect">
            <a:avLst/>
          </a:prstGeom>
        </p:spPr>
        <p:txBody>
          <a:bodyPr wrap="none">
            <a:spAutoFit/>
          </a:bodyPr>
          <a:lstStyle/>
          <a:p>
            <a:r>
              <a:rPr lang="ru-RU" sz="4000" dirty="0" smtClean="0"/>
              <a:t>=</a:t>
            </a:r>
            <a:endParaRPr lang="ru-RU" sz="4000" dirty="0"/>
          </a:p>
        </p:txBody>
      </p:sp>
      <p:pic>
        <p:nvPicPr>
          <p:cNvPr id="26" name="Picture 3"/>
          <p:cNvPicPr>
            <a:picLocks noChangeAspect="1" noChangeArrowheads="1"/>
          </p:cNvPicPr>
          <p:nvPr/>
        </p:nvPicPr>
        <p:blipFill>
          <a:blip r:embed="rId5" cstate="print"/>
          <a:srcRect/>
          <a:stretch>
            <a:fillRect/>
          </a:stretch>
        </p:blipFill>
        <p:spPr bwMode="auto">
          <a:xfrm>
            <a:off x="4644008" y="4841776"/>
            <a:ext cx="2016224" cy="2016224"/>
          </a:xfrm>
          <a:prstGeom prst="rect">
            <a:avLst/>
          </a:prstGeom>
          <a:noFill/>
          <a:ln w="9525">
            <a:noFill/>
            <a:miter lim="800000"/>
            <a:headEnd/>
            <a:tailEnd/>
          </a:ln>
        </p:spPr>
      </p:pic>
      <p:sp>
        <p:nvSpPr>
          <p:cNvPr id="27" name="Прямоугольник 26"/>
          <p:cNvSpPr/>
          <p:nvPr/>
        </p:nvSpPr>
        <p:spPr>
          <a:xfrm>
            <a:off x="6732240" y="5301208"/>
            <a:ext cx="2411760" cy="923330"/>
          </a:xfrm>
          <a:prstGeom prst="rect">
            <a:avLst/>
          </a:prstGeom>
        </p:spPr>
        <p:txBody>
          <a:bodyPr wrap="square">
            <a:spAutoFit/>
          </a:bodyPr>
          <a:lstStyle/>
          <a:p>
            <a:pPr algn="ctr"/>
            <a:r>
              <a:rPr lang="ru-RU" dirty="0" smtClean="0"/>
              <a:t>Данная полоска уже использовалась, эффекта нет</a:t>
            </a:r>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0" y="0"/>
            <a:ext cx="9144000" cy="620688"/>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4400" b="0" i="0" u="none" strike="noStrike" kern="1200" cap="none" spc="0" normalizeH="0" baseline="0" noProof="0" dirty="0" smtClean="0">
                <a:ln>
                  <a:noFill/>
                </a:ln>
                <a:solidFill>
                  <a:schemeClr val="tx1"/>
                </a:solidFill>
                <a:effectLst/>
                <a:uLnTx/>
                <a:uFillTx/>
                <a:latin typeface="+mj-lt"/>
                <a:ea typeface="+mj-ea"/>
                <a:cs typeface="+mj-cs"/>
              </a:rPr>
              <a:t>Виды карт</a:t>
            </a:r>
            <a:endParaRPr kumimoji="0" lang="ru-RU"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Прямоугольник 4"/>
          <p:cNvSpPr/>
          <p:nvPr/>
        </p:nvSpPr>
        <p:spPr>
          <a:xfrm>
            <a:off x="0" y="476672"/>
            <a:ext cx="9144000" cy="923330"/>
          </a:xfrm>
          <a:prstGeom prst="rect">
            <a:avLst/>
          </a:prstGeom>
        </p:spPr>
        <p:txBody>
          <a:bodyPr wrap="square">
            <a:spAutoFit/>
          </a:bodyPr>
          <a:lstStyle/>
          <a:p>
            <a:pPr marL="342900" indent="-342900"/>
            <a:r>
              <a:rPr lang="ru-RU" dirty="0" smtClean="0"/>
              <a:t>2. Масти.</a:t>
            </a:r>
          </a:p>
          <a:p>
            <a:pPr marL="342900" indent="-342900"/>
            <a:endParaRPr lang="ru-RU" dirty="0" smtClean="0"/>
          </a:p>
          <a:p>
            <a:pPr marL="342900" indent="-342900">
              <a:buAutoNum type="arabicPeriod"/>
            </a:pPr>
            <a:endParaRPr lang="ru-RU" dirty="0"/>
          </a:p>
        </p:txBody>
      </p:sp>
      <p:pic>
        <p:nvPicPr>
          <p:cNvPr id="2050" name="Picture 2" descr="D:\PMU\TheWarden\app\src\main\res\drawable\ssquare.png"/>
          <p:cNvPicPr>
            <a:picLocks noChangeAspect="1" noChangeArrowheads="1"/>
          </p:cNvPicPr>
          <p:nvPr/>
        </p:nvPicPr>
        <p:blipFill>
          <a:blip r:embed="rId3" cstate="print"/>
          <a:srcRect/>
          <a:stretch>
            <a:fillRect/>
          </a:stretch>
        </p:blipFill>
        <p:spPr bwMode="auto">
          <a:xfrm>
            <a:off x="0" y="836712"/>
            <a:ext cx="1522113" cy="2376264"/>
          </a:xfrm>
          <a:prstGeom prst="rect">
            <a:avLst/>
          </a:prstGeom>
          <a:noFill/>
        </p:spPr>
      </p:pic>
      <p:pic>
        <p:nvPicPr>
          <p:cNvPr id="2051" name="Picture 3" descr="D:\PMU\TheWarden\app\src\main\res\drawable\star.png"/>
          <p:cNvPicPr>
            <a:picLocks noChangeAspect="1" noChangeArrowheads="1"/>
          </p:cNvPicPr>
          <p:nvPr/>
        </p:nvPicPr>
        <p:blipFill>
          <a:blip r:embed="rId4" cstate="print"/>
          <a:srcRect/>
          <a:stretch>
            <a:fillRect/>
          </a:stretch>
        </p:blipFill>
        <p:spPr bwMode="auto">
          <a:xfrm>
            <a:off x="0" y="4077072"/>
            <a:ext cx="1522113" cy="2376264"/>
          </a:xfrm>
          <a:prstGeom prst="rect">
            <a:avLst/>
          </a:prstGeom>
          <a:noFill/>
        </p:spPr>
      </p:pic>
      <p:pic>
        <p:nvPicPr>
          <p:cNvPr id="2053" name="Picture 5" descr="D:\PMU\TheWarden\app\src\main\res\drawable\bround.png"/>
          <p:cNvPicPr>
            <a:picLocks noChangeAspect="1" noChangeArrowheads="1"/>
          </p:cNvPicPr>
          <p:nvPr/>
        </p:nvPicPr>
        <p:blipFill>
          <a:blip r:embed="rId5" cstate="print"/>
          <a:srcRect/>
          <a:stretch>
            <a:fillRect/>
          </a:stretch>
        </p:blipFill>
        <p:spPr bwMode="auto">
          <a:xfrm>
            <a:off x="1835696" y="4077071"/>
            <a:ext cx="1512168" cy="2357133"/>
          </a:xfrm>
          <a:prstGeom prst="rect">
            <a:avLst/>
          </a:prstGeom>
          <a:noFill/>
        </p:spPr>
      </p:pic>
      <p:pic>
        <p:nvPicPr>
          <p:cNvPr id="2054" name="Picture 6" descr="D:\PMU\TheWarden\app\src\main\res\drawable\bsquare.png"/>
          <p:cNvPicPr>
            <a:picLocks noChangeAspect="1" noChangeArrowheads="1"/>
          </p:cNvPicPr>
          <p:nvPr/>
        </p:nvPicPr>
        <p:blipFill>
          <a:blip r:embed="rId6" cstate="print"/>
          <a:srcRect/>
          <a:stretch>
            <a:fillRect/>
          </a:stretch>
        </p:blipFill>
        <p:spPr bwMode="auto">
          <a:xfrm>
            <a:off x="3779912" y="4077072"/>
            <a:ext cx="1522113" cy="2376264"/>
          </a:xfrm>
          <a:prstGeom prst="rect">
            <a:avLst/>
          </a:prstGeom>
          <a:noFill/>
        </p:spPr>
      </p:pic>
      <p:pic>
        <p:nvPicPr>
          <p:cNvPr id="2055" name="Picture 7" descr="D:\PMU\TheWarden\app\src\main\res\drawable\btriangle.png"/>
          <p:cNvPicPr>
            <a:picLocks noChangeAspect="1" noChangeArrowheads="1"/>
          </p:cNvPicPr>
          <p:nvPr/>
        </p:nvPicPr>
        <p:blipFill>
          <a:blip r:embed="rId7" cstate="print"/>
          <a:srcRect/>
          <a:stretch>
            <a:fillRect/>
          </a:stretch>
        </p:blipFill>
        <p:spPr bwMode="auto">
          <a:xfrm>
            <a:off x="5724128" y="4077073"/>
            <a:ext cx="1440159" cy="2248321"/>
          </a:xfrm>
          <a:prstGeom prst="rect">
            <a:avLst/>
          </a:prstGeom>
          <a:noFill/>
        </p:spPr>
      </p:pic>
      <p:pic>
        <p:nvPicPr>
          <p:cNvPr id="2056" name="Picture 8" descr="D:\PMU\TheWarden\app\src\main\res\drawable\boctagon.png"/>
          <p:cNvPicPr>
            <a:picLocks noChangeAspect="1" noChangeArrowheads="1"/>
          </p:cNvPicPr>
          <p:nvPr/>
        </p:nvPicPr>
        <p:blipFill>
          <a:blip r:embed="rId8" cstate="print"/>
          <a:srcRect/>
          <a:stretch>
            <a:fillRect/>
          </a:stretch>
        </p:blipFill>
        <p:spPr bwMode="auto">
          <a:xfrm>
            <a:off x="7711949" y="4077072"/>
            <a:ext cx="1432051" cy="2232248"/>
          </a:xfrm>
          <a:prstGeom prst="rect">
            <a:avLst/>
          </a:prstGeom>
          <a:noFill/>
        </p:spPr>
      </p:pic>
      <p:pic>
        <p:nvPicPr>
          <p:cNvPr id="2057" name="Picture 9" descr="D:\PMU\TheWarden\app\src\main\res\drawable\moctagon.png"/>
          <p:cNvPicPr>
            <a:picLocks noChangeAspect="1" noChangeArrowheads="1"/>
          </p:cNvPicPr>
          <p:nvPr/>
        </p:nvPicPr>
        <p:blipFill>
          <a:blip r:embed="rId9" cstate="print"/>
          <a:srcRect/>
          <a:stretch>
            <a:fillRect/>
          </a:stretch>
        </p:blipFill>
        <p:spPr bwMode="auto">
          <a:xfrm>
            <a:off x="7621886" y="836713"/>
            <a:ext cx="1522113" cy="2376264"/>
          </a:xfrm>
          <a:prstGeom prst="rect">
            <a:avLst/>
          </a:prstGeom>
          <a:noFill/>
        </p:spPr>
      </p:pic>
      <p:pic>
        <p:nvPicPr>
          <p:cNvPr id="2058" name="Picture 10" descr="D:\PMU\TheWarden\app\src\main\res\drawable\mround.png"/>
          <p:cNvPicPr>
            <a:picLocks noChangeAspect="1" noChangeArrowheads="1"/>
          </p:cNvPicPr>
          <p:nvPr/>
        </p:nvPicPr>
        <p:blipFill>
          <a:blip r:embed="rId10" cstate="print"/>
          <a:srcRect/>
          <a:stretch>
            <a:fillRect/>
          </a:stretch>
        </p:blipFill>
        <p:spPr bwMode="auto">
          <a:xfrm>
            <a:off x="1835697" y="836712"/>
            <a:ext cx="1522112" cy="2376264"/>
          </a:xfrm>
          <a:prstGeom prst="rect">
            <a:avLst/>
          </a:prstGeom>
          <a:noFill/>
        </p:spPr>
      </p:pic>
      <p:pic>
        <p:nvPicPr>
          <p:cNvPr id="2059" name="Picture 11" descr="D:\PMU\TheWarden\app\src\main\res\drawable\msquare.png"/>
          <p:cNvPicPr>
            <a:picLocks noChangeAspect="1" noChangeArrowheads="1"/>
          </p:cNvPicPr>
          <p:nvPr/>
        </p:nvPicPr>
        <p:blipFill>
          <a:blip r:embed="rId11" cstate="print"/>
          <a:srcRect/>
          <a:stretch>
            <a:fillRect/>
          </a:stretch>
        </p:blipFill>
        <p:spPr bwMode="auto">
          <a:xfrm>
            <a:off x="3707905" y="836712"/>
            <a:ext cx="1522112" cy="2376264"/>
          </a:xfrm>
          <a:prstGeom prst="rect">
            <a:avLst/>
          </a:prstGeom>
          <a:noFill/>
        </p:spPr>
      </p:pic>
      <p:pic>
        <p:nvPicPr>
          <p:cNvPr id="2060" name="Picture 12" descr="D:\PMU\TheWarden\app\src\main\res\drawable\mtriangle.png"/>
          <p:cNvPicPr>
            <a:picLocks noChangeAspect="1" noChangeArrowheads="1"/>
          </p:cNvPicPr>
          <p:nvPr/>
        </p:nvPicPr>
        <p:blipFill>
          <a:blip r:embed="rId12" cstate="print"/>
          <a:srcRect/>
          <a:stretch>
            <a:fillRect/>
          </a:stretch>
        </p:blipFill>
        <p:spPr bwMode="auto">
          <a:xfrm>
            <a:off x="5580113" y="836712"/>
            <a:ext cx="1522112" cy="2376264"/>
          </a:xfrm>
          <a:prstGeom prst="rect">
            <a:avLst/>
          </a:prstGeom>
          <a:noFill/>
        </p:spPr>
      </p:pic>
      <p:sp>
        <p:nvSpPr>
          <p:cNvPr id="17" name="Прямоугольник 16"/>
          <p:cNvSpPr/>
          <p:nvPr/>
        </p:nvSpPr>
        <p:spPr>
          <a:xfrm>
            <a:off x="0" y="3212976"/>
            <a:ext cx="1373083" cy="646331"/>
          </a:xfrm>
          <a:prstGeom prst="rect">
            <a:avLst/>
          </a:prstGeom>
        </p:spPr>
        <p:txBody>
          <a:bodyPr wrap="square">
            <a:spAutoFit/>
          </a:bodyPr>
          <a:lstStyle/>
          <a:p>
            <a:pPr algn="ctr"/>
            <a:r>
              <a:rPr lang="ru-RU" dirty="0" smtClean="0"/>
              <a:t>Маленький квадрат</a:t>
            </a:r>
            <a:endParaRPr lang="ru-RU" dirty="0"/>
          </a:p>
        </p:txBody>
      </p:sp>
      <p:sp>
        <p:nvSpPr>
          <p:cNvPr id="18" name="Прямоугольник 17"/>
          <p:cNvSpPr/>
          <p:nvPr/>
        </p:nvSpPr>
        <p:spPr>
          <a:xfrm>
            <a:off x="0" y="6488668"/>
            <a:ext cx="1373083" cy="369332"/>
          </a:xfrm>
          <a:prstGeom prst="rect">
            <a:avLst/>
          </a:prstGeom>
        </p:spPr>
        <p:txBody>
          <a:bodyPr wrap="square">
            <a:spAutoFit/>
          </a:bodyPr>
          <a:lstStyle/>
          <a:p>
            <a:pPr algn="ctr"/>
            <a:r>
              <a:rPr lang="ru-RU" dirty="0" smtClean="0"/>
              <a:t>Звезда</a:t>
            </a:r>
            <a:endParaRPr lang="ru-RU" dirty="0"/>
          </a:p>
        </p:txBody>
      </p:sp>
      <p:sp>
        <p:nvSpPr>
          <p:cNvPr id="19" name="Прямоугольник 18"/>
          <p:cNvSpPr/>
          <p:nvPr/>
        </p:nvSpPr>
        <p:spPr>
          <a:xfrm>
            <a:off x="3635896" y="6488668"/>
            <a:ext cx="1898084" cy="369332"/>
          </a:xfrm>
          <a:prstGeom prst="rect">
            <a:avLst/>
          </a:prstGeom>
        </p:spPr>
        <p:txBody>
          <a:bodyPr wrap="none">
            <a:spAutoFit/>
          </a:bodyPr>
          <a:lstStyle/>
          <a:p>
            <a:pPr algn="ctr"/>
            <a:r>
              <a:rPr lang="ru-RU" dirty="0" smtClean="0"/>
              <a:t>Большой квадрат</a:t>
            </a:r>
            <a:endParaRPr lang="ru-RU" dirty="0"/>
          </a:p>
        </p:txBody>
      </p:sp>
      <p:sp>
        <p:nvSpPr>
          <p:cNvPr id="20" name="Прямоугольник 19"/>
          <p:cNvSpPr/>
          <p:nvPr/>
        </p:nvSpPr>
        <p:spPr>
          <a:xfrm>
            <a:off x="3923928" y="3212976"/>
            <a:ext cx="1153620" cy="646331"/>
          </a:xfrm>
          <a:prstGeom prst="rect">
            <a:avLst/>
          </a:prstGeom>
        </p:spPr>
        <p:txBody>
          <a:bodyPr wrap="square">
            <a:spAutoFit/>
          </a:bodyPr>
          <a:lstStyle/>
          <a:p>
            <a:pPr algn="ctr"/>
            <a:r>
              <a:rPr lang="ru-RU" dirty="0" smtClean="0"/>
              <a:t>Средний квадрат</a:t>
            </a:r>
            <a:endParaRPr lang="ru-RU" dirty="0"/>
          </a:p>
        </p:txBody>
      </p:sp>
      <p:sp>
        <p:nvSpPr>
          <p:cNvPr id="21" name="Прямоугольник 20"/>
          <p:cNvSpPr/>
          <p:nvPr/>
        </p:nvSpPr>
        <p:spPr>
          <a:xfrm>
            <a:off x="5580112" y="3212976"/>
            <a:ext cx="1440160" cy="646331"/>
          </a:xfrm>
          <a:prstGeom prst="rect">
            <a:avLst/>
          </a:prstGeom>
        </p:spPr>
        <p:txBody>
          <a:bodyPr wrap="square">
            <a:spAutoFit/>
          </a:bodyPr>
          <a:lstStyle/>
          <a:p>
            <a:pPr algn="ctr"/>
            <a:r>
              <a:rPr lang="ru-RU" dirty="0" smtClean="0"/>
              <a:t>Средний треугольник</a:t>
            </a:r>
            <a:endParaRPr lang="ru-RU" dirty="0"/>
          </a:p>
        </p:txBody>
      </p:sp>
      <p:sp>
        <p:nvSpPr>
          <p:cNvPr id="22" name="Прямоугольник 21"/>
          <p:cNvSpPr/>
          <p:nvPr/>
        </p:nvSpPr>
        <p:spPr>
          <a:xfrm>
            <a:off x="2051720" y="3212976"/>
            <a:ext cx="1153620" cy="646331"/>
          </a:xfrm>
          <a:prstGeom prst="rect">
            <a:avLst/>
          </a:prstGeom>
        </p:spPr>
        <p:txBody>
          <a:bodyPr wrap="square">
            <a:spAutoFit/>
          </a:bodyPr>
          <a:lstStyle/>
          <a:p>
            <a:pPr algn="ctr"/>
            <a:r>
              <a:rPr lang="ru-RU" dirty="0" smtClean="0"/>
              <a:t>Средний круг</a:t>
            </a:r>
            <a:endParaRPr lang="ru-RU" dirty="0"/>
          </a:p>
        </p:txBody>
      </p:sp>
      <p:sp>
        <p:nvSpPr>
          <p:cNvPr id="23" name="Прямоугольник 22"/>
          <p:cNvSpPr/>
          <p:nvPr/>
        </p:nvSpPr>
        <p:spPr>
          <a:xfrm>
            <a:off x="7308304" y="3212976"/>
            <a:ext cx="1835696" cy="646331"/>
          </a:xfrm>
          <a:prstGeom prst="rect">
            <a:avLst/>
          </a:prstGeom>
        </p:spPr>
        <p:txBody>
          <a:bodyPr wrap="square">
            <a:spAutoFit/>
          </a:bodyPr>
          <a:lstStyle/>
          <a:p>
            <a:pPr algn="ctr"/>
            <a:r>
              <a:rPr lang="ru-RU" dirty="0" smtClean="0"/>
              <a:t>Средний восьмиугольник</a:t>
            </a:r>
            <a:endParaRPr lang="ru-RU" dirty="0"/>
          </a:p>
        </p:txBody>
      </p:sp>
      <p:sp>
        <p:nvSpPr>
          <p:cNvPr id="24" name="Прямоугольник 23"/>
          <p:cNvSpPr/>
          <p:nvPr/>
        </p:nvSpPr>
        <p:spPr>
          <a:xfrm>
            <a:off x="7260347" y="6211669"/>
            <a:ext cx="1883653" cy="646331"/>
          </a:xfrm>
          <a:prstGeom prst="rect">
            <a:avLst/>
          </a:prstGeom>
        </p:spPr>
        <p:txBody>
          <a:bodyPr wrap="square">
            <a:spAutoFit/>
          </a:bodyPr>
          <a:lstStyle/>
          <a:p>
            <a:pPr algn="ctr"/>
            <a:r>
              <a:rPr lang="ru-RU" dirty="0" smtClean="0"/>
              <a:t>Большой восьмиугольник</a:t>
            </a:r>
            <a:endParaRPr lang="ru-RU" dirty="0"/>
          </a:p>
        </p:txBody>
      </p:sp>
      <p:sp>
        <p:nvSpPr>
          <p:cNvPr id="25" name="Прямоугольник 24"/>
          <p:cNvSpPr/>
          <p:nvPr/>
        </p:nvSpPr>
        <p:spPr>
          <a:xfrm>
            <a:off x="5364088" y="6211669"/>
            <a:ext cx="2025715" cy="646331"/>
          </a:xfrm>
          <a:prstGeom prst="rect">
            <a:avLst/>
          </a:prstGeom>
        </p:spPr>
        <p:txBody>
          <a:bodyPr wrap="square">
            <a:spAutoFit/>
          </a:bodyPr>
          <a:lstStyle/>
          <a:p>
            <a:pPr algn="ctr"/>
            <a:r>
              <a:rPr lang="ru-RU" dirty="0" smtClean="0"/>
              <a:t>Большой треугольник</a:t>
            </a:r>
            <a:endParaRPr lang="ru-RU" dirty="0"/>
          </a:p>
        </p:txBody>
      </p:sp>
      <p:sp>
        <p:nvSpPr>
          <p:cNvPr id="26" name="Прямоугольник 25"/>
          <p:cNvSpPr/>
          <p:nvPr/>
        </p:nvSpPr>
        <p:spPr>
          <a:xfrm>
            <a:off x="1824251" y="6488668"/>
            <a:ext cx="1531638" cy="369332"/>
          </a:xfrm>
          <a:prstGeom prst="rect">
            <a:avLst/>
          </a:prstGeom>
        </p:spPr>
        <p:txBody>
          <a:bodyPr wrap="none">
            <a:spAutoFit/>
          </a:bodyPr>
          <a:lstStyle/>
          <a:p>
            <a:pPr algn="ctr"/>
            <a:r>
              <a:rPr lang="ru-RU" dirty="0" smtClean="0"/>
              <a:t>Большой круг</a:t>
            </a:r>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64704"/>
          </a:xfrm>
        </p:spPr>
        <p:txBody>
          <a:bodyPr/>
          <a:lstStyle/>
          <a:p>
            <a:r>
              <a:rPr lang="ru-RU" dirty="0" smtClean="0"/>
              <a:t>Набор очков (баллов)</a:t>
            </a:r>
            <a:endParaRPr lang="ru-RU" dirty="0"/>
          </a:p>
        </p:txBody>
      </p:sp>
      <p:sp>
        <p:nvSpPr>
          <p:cNvPr id="3" name="Содержимое 2"/>
          <p:cNvSpPr>
            <a:spLocks noGrp="1"/>
          </p:cNvSpPr>
          <p:nvPr>
            <p:ph idx="1"/>
          </p:nvPr>
        </p:nvSpPr>
        <p:spPr>
          <a:xfrm>
            <a:off x="0" y="908720"/>
            <a:ext cx="9144000" cy="5217443"/>
          </a:xfrm>
        </p:spPr>
        <p:txBody>
          <a:bodyPr>
            <a:normAutofit/>
          </a:bodyPr>
          <a:lstStyle/>
          <a:p>
            <a:r>
              <a:rPr lang="ru-RU" dirty="0" smtClean="0"/>
              <a:t>Маленький квадрат даёт 1 балл.</a:t>
            </a:r>
          </a:p>
          <a:p>
            <a:r>
              <a:rPr lang="ru-RU" dirty="0" smtClean="0"/>
              <a:t>Средняя фигура накладывается только на маленький квадрат и даёт 2 балла.</a:t>
            </a:r>
          </a:p>
          <a:p>
            <a:r>
              <a:rPr lang="ru-RU" dirty="0" smtClean="0"/>
              <a:t>Большая фигура накладывается только на среднюю фигуру той же масти и даёт 4 балла.</a:t>
            </a:r>
          </a:p>
          <a:p>
            <a:r>
              <a:rPr lang="ru-RU" dirty="0" smtClean="0"/>
              <a:t>Звезда даёт 20 очков.</a:t>
            </a:r>
          </a:p>
          <a:p>
            <a:r>
              <a:rPr lang="ru-RU" dirty="0" smtClean="0"/>
              <a:t>Если после карты масти была использована другая карта, цепочка прерывается и нужно начинать новую.</a:t>
            </a:r>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0" y="0"/>
            <a:ext cx="9144000" cy="620688"/>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4400" b="0" i="0" u="none" strike="noStrike" kern="1200" cap="none" spc="0" normalizeH="0" baseline="0" noProof="0" dirty="0" smtClean="0">
                <a:ln>
                  <a:noFill/>
                </a:ln>
                <a:solidFill>
                  <a:schemeClr val="tx1"/>
                </a:solidFill>
                <a:effectLst/>
                <a:uLnTx/>
                <a:uFillTx/>
                <a:latin typeface="+mj-lt"/>
                <a:ea typeface="+mj-ea"/>
                <a:cs typeface="+mj-cs"/>
              </a:rPr>
              <a:t>Виды карт</a:t>
            </a:r>
            <a:endParaRPr kumimoji="0" lang="ru-RU"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Прямоугольник 4"/>
          <p:cNvSpPr/>
          <p:nvPr/>
        </p:nvSpPr>
        <p:spPr>
          <a:xfrm>
            <a:off x="0" y="476672"/>
            <a:ext cx="9144000" cy="923330"/>
          </a:xfrm>
          <a:prstGeom prst="rect">
            <a:avLst/>
          </a:prstGeom>
        </p:spPr>
        <p:txBody>
          <a:bodyPr wrap="square">
            <a:spAutoFit/>
          </a:bodyPr>
          <a:lstStyle/>
          <a:p>
            <a:pPr marL="342900" indent="-342900"/>
            <a:r>
              <a:rPr lang="ru-RU" dirty="0" smtClean="0"/>
              <a:t>3. Действия.</a:t>
            </a:r>
          </a:p>
          <a:p>
            <a:pPr marL="342900" indent="-342900"/>
            <a:endParaRPr lang="ru-RU" dirty="0" smtClean="0"/>
          </a:p>
          <a:p>
            <a:pPr marL="342900" indent="-342900">
              <a:buAutoNum type="arabicPeriod"/>
            </a:pPr>
            <a:endParaRPr lang="ru-RU" dirty="0"/>
          </a:p>
        </p:txBody>
      </p:sp>
      <p:pic>
        <p:nvPicPr>
          <p:cNvPr id="3074" name="Picture 2" descr="D:\PMU\TheWarden\app\src\main\res\drawable\dot.png"/>
          <p:cNvPicPr>
            <a:picLocks noChangeAspect="1" noChangeArrowheads="1"/>
          </p:cNvPicPr>
          <p:nvPr/>
        </p:nvPicPr>
        <p:blipFill>
          <a:blip r:embed="rId3" cstate="print"/>
          <a:srcRect/>
          <a:stretch>
            <a:fillRect/>
          </a:stretch>
        </p:blipFill>
        <p:spPr bwMode="auto">
          <a:xfrm>
            <a:off x="0" y="908720"/>
            <a:ext cx="2771800" cy="4327228"/>
          </a:xfrm>
          <a:prstGeom prst="rect">
            <a:avLst/>
          </a:prstGeom>
          <a:noFill/>
        </p:spPr>
      </p:pic>
      <p:pic>
        <p:nvPicPr>
          <p:cNvPr id="3075" name="Picture 3" descr="D:\PMU\TheWarden\app\src\main\res\drawable\curve.png"/>
          <p:cNvPicPr>
            <a:picLocks noChangeAspect="1" noChangeArrowheads="1"/>
          </p:cNvPicPr>
          <p:nvPr/>
        </p:nvPicPr>
        <p:blipFill>
          <a:blip r:embed="rId4" cstate="print"/>
          <a:srcRect/>
          <a:stretch>
            <a:fillRect/>
          </a:stretch>
        </p:blipFill>
        <p:spPr bwMode="auto">
          <a:xfrm>
            <a:off x="3203848" y="908720"/>
            <a:ext cx="2767478" cy="4320480"/>
          </a:xfrm>
          <a:prstGeom prst="rect">
            <a:avLst/>
          </a:prstGeom>
          <a:noFill/>
        </p:spPr>
      </p:pic>
      <p:pic>
        <p:nvPicPr>
          <p:cNvPr id="3076" name="Picture 4" descr="D:\PMU\TheWarden\app\src\main\res\drawable\arrow.png"/>
          <p:cNvPicPr>
            <a:picLocks noChangeAspect="1" noChangeArrowheads="1"/>
          </p:cNvPicPr>
          <p:nvPr/>
        </p:nvPicPr>
        <p:blipFill>
          <a:blip r:embed="rId5" cstate="print"/>
          <a:srcRect/>
          <a:stretch>
            <a:fillRect/>
          </a:stretch>
        </p:blipFill>
        <p:spPr bwMode="auto">
          <a:xfrm>
            <a:off x="6376522" y="908720"/>
            <a:ext cx="2767478" cy="4320480"/>
          </a:xfrm>
          <a:prstGeom prst="rect">
            <a:avLst/>
          </a:prstGeom>
          <a:noFill/>
        </p:spPr>
      </p:pic>
      <p:sp>
        <p:nvSpPr>
          <p:cNvPr id="9" name="Прямоугольник 8"/>
          <p:cNvSpPr/>
          <p:nvPr/>
        </p:nvSpPr>
        <p:spPr>
          <a:xfrm>
            <a:off x="539552" y="5373216"/>
            <a:ext cx="1374479" cy="707886"/>
          </a:xfrm>
          <a:prstGeom prst="rect">
            <a:avLst/>
          </a:prstGeom>
        </p:spPr>
        <p:txBody>
          <a:bodyPr wrap="none">
            <a:spAutoFit/>
          </a:bodyPr>
          <a:lstStyle/>
          <a:p>
            <a:r>
              <a:rPr lang="ru-RU" sz="4000" dirty="0" smtClean="0"/>
              <a:t>Точка</a:t>
            </a:r>
            <a:endParaRPr lang="ru-RU" sz="4000" dirty="0"/>
          </a:p>
        </p:txBody>
      </p:sp>
      <p:sp>
        <p:nvSpPr>
          <p:cNvPr id="10" name="Прямоугольник 9"/>
          <p:cNvSpPr/>
          <p:nvPr/>
        </p:nvSpPr>
        <p:spPr>
          <a:xfrm>
            <a:off x="3491880" y="5301208"/>
            <a:ext cx="2020105" cy="707886"/>
          </a:xfrm>
          <a:prstGeom prst="rect">
            <a:avLst/>
          </a:prstGeom>
        </p:spPr>
        <p:txBody>
          <a:bodyPr wrap="none">
            <a:spAutoFit/>
          </a:bodyPr>
          <a:lstStyle/>
          <a:p>
            <a:r>
              <a:rPr lang="ru-RU" sz="4000" dirty="0" smtClean="0"/>
              <a:t>Спираль</a:t>
            </a:r>
            <a:endParaRPr lang="ru-RU" sz="4000" dirty="0"/>
          </a:p>
        </p:txBody>
      </p:sp>
      <p:sp>
        <p:nvSpPr>
          <p:cNvPr id="11" name="Прямоугольник 10"/>
          <p:cNvSpPr/>
          <p:nvPr/>
        </p:nvSpPr>
        <p:spPr>
          <a:xfrm>
            <a:off x="6732240" y="5373216"/>
            <a:ext cx="1909497" cy="707886"/>
          </a:xfrm>
          <a:prstGeom prst="rect">
            <a:avLst/>
          </a:prstGeom>
        </p:spPr>
        <p:txBody>
          <a:bodyPr wrap="none">
            <a:spAutoFit/>
          </a:bodyPr>
          <a:lstStyle/>
          <a:p>
            <a:r>
              <a:rPr lang="ru-RU" sz="4000" dirty="0" smtClean="0"/>
              <a:t>Стрелка</a:t>
            </a:r>
            <a:endParaRPr lang="ru-RU" sz="4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143000"/>
          </a:xfrm>
        </p:spPr>
        <p:txBody>
          <a:bodyPr/>
          <a:lstStyle/>
          <a:p>
            <a:r>
              <a:rPr lang="ru-RU" dirty="0" smtClean="0"/>
              <a:t>Карты действия</a:t>
            </a:r>
            <a:endParaRPr lang="ru-RU" dirty="0"/>
          </a:p>
        </p:txBody>
      </p:sp>
      <p:sp>
        <p:nvSpPr>
          <p:cNvPr id="3" name="Содержимое 2"/>
          <p:cNvSpPr>
            <a:spLocks noGrp="1"/>
          </p:cNvSpPr>
          <p:nvPr>
            <p:ph idx="1"/>
          </p:nvPr>
        </p:nvSpPr>
        <p:spPr>
          <a:xfrm>
            <a:off x="0" y="1600200"/>
            <a:ext cx="9144000" cy="4525963"/>
          </a:xfrm>
        </p:spPr>
        <p:txBody>
          <a:bodyPr>
            <a:normAutofit/>
          </a:bodyPr>
          <a:lstStyle/>
          <a:p>
            <a:r>
              <a:rPr lang="ru-RU" dirty="0" smtClean="0"/>
              <a:t>Точка автоматически завершает раунд (должны выдаваться очки игроков, а зачем обнуляться вместе с квадратом пересечений).</a:t>
            </a:r>
          </a:p>
          <a:p>
            <a:r>
              <a:rPr lang="ru-RU" dirty="0" smtClean="0"/>
              <a:t>Спираль даёт дополнительное действие и позволяет вернуть следующую карту обратно в колоду.</a:t>
            </a:r>
          </a:p>
          <a:p>
            <a:r>
              <a:rPr lang="ru-RU" dirty="0" smtClean="0"/>
              <a:t>Стрелка даёт дополнительное действие и позволяет разыграть ещё одну карту.</a:t>
            </a:r>
            <a:endParaRPr lang="ru-R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1469</Words>
  <Application>Microsoft Office PowerPoint</Application>
  <PresentationFormat>Экран (4:3)</PresentationFormat>
  <Paragraphs>186</Paragraphs>
  <Slides>14</Slides>
  <Notes>13</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Тема Office</vt:lpstr>
      <vt:lpstr>The Warden</vt:lpstr>
      <vt:lpstr>Структура партии</vt:lpstr>
      <vt:lpstr>Слайд 3</vt:lpstr>
      <vt:lpstr>Виды карт</vt:lpstr>
      <vt:lpstr>Полоски. Продолжение</vt:lpstr>
      <vt:lpstr>Слайд 6</vt:lpstr>
      <vt:lpstr>Набор очков (баллов)</vt:lpstr>
      <vt:lpstr>Слайд 8</vt:lpstr>
      <vt:lpstr>Карты действия</vt:lpstr>
      <vt:lpstr>Вид карты – количество (стало)</vt:lpstr>
      <vt:lpstr>Интерфейс</vt:lpstr>
      <vt:lpstr>Изменения</vt:lpstr>
      <vt:lpstr>Слайд 13</vt:lpstr>
      <vt:lpstr>Изменения</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Warden</dc:title>
  <dc:creator>USER</dc:creator>
  <cp:lastModifiedBy>USER</cp:lastModifiedBy>
  <cp:revision>35</cp:revision>
  <dcterms:created xsi:type="dcterms:W3CDTF">2023-05-19T11:05:42Z</dcterms:created>
  <dcterms:modified xsi:type="dcterms:W3CDTF">2023-05-24T13:19:28Z</dcterms:modified>
</cp:coreProperties>
</file>