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94660"/>
  </p:normalViewPr>
  <p:slideViewPr>
    <p:cSldViewPr snapToGrid="0">
      <p:cViewPr varScale="1">
        <p:scale>
          <a:sx n="78" d="100"/>
          <a:sy n="78" d="100"/>
        </p:scale>
        <p:origin x="154" y="4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DE80E-8AC5-43EF-A422-B5BCC2559DB0}" type="doc">
      <dgm:prSet loTypeId="urn:microsoft.com/office/officeart/2005/8/layout/hProcess6" loCatId="process" qsTypeId="urn:microsoft.com/office/officeart/2005/8/quickstyle/simple1" qsCatId="simple" csTypeId="urn:microsoft.com/office/officeart/2005/8/colors/colorful1" csCatId="colorful" phldr="1"/>
      <dgm:spPr/>
      <dgm:t>
        <a:bodyPr/>
        <a:lstStyle/>
        <a:p>
          <a:endParaRPr lang="en-GB"/>
        </a:p>
      </dgm:t>
    </dgm:pt>
    <dgm:pt modelId="{DB6FA5A9-D123-4AD3-BCFC-C23479313997}">
      <dgm:prSet phldrT="[Text]"/>
      <dgm:spPr/>
      <dgm:t>
        <a:bodyPr/>
        <a:lstStyle/>
        <a:p>
          <a:r>
            <a:rPr lang="en-GB" b="1" dirty="0"/>
            <a:t>Binary Classification</a:t>
          </a:r>
        </a:p>
      </dgm:t>
    </dgm:pt>
    <dgm:pt modelId="{EEFEEE69-9D75-49B7-BBFE-64F34579D8CD}" type="parTrans" cxnId="{D5521C04-FF03-42D1-8323-806A1C8F42C1}">
      <dgm:prSet/>
      <dgm:spPr/>
      <dgm:t>
        <a:bodyPr/>
        <a:lstStyle/>
        <a:p>
          <a:endParaRPr lang="en-GB">
            <a:solidFill>
              <a:schemeClr val="bg1"/>
            </a:solidFill>
          </a:endParaRPr>
        </a:p>
      </dgm:t>
    </dgm:pt>
    <dgm:pt modelId="{1E772E1B-E364-4AB4-ACBA-85A9DB4E8DB8}" type="sibTrans" cxnId="{D5521C04-FF03-42D1-8323-806A1C8F42C1}">
      <dgm:prSet/>
      <dgm:spPr/>
      <dgm:t>
        <a:bodyPr/>
        <a:lstStyle/>
        <a:p>
          <a:endParaRPr lang="en-GB">
            <a:solidFill>
              <a:schemeClr val="bg1"/>
            </a:solidFill>
          </a:endParaRPr>
        </a:p>
      </dgm:t>
    </dgm:pt>
    <dgm:pt modelId="{C8331DBC-B5E8-4B22-9910-E5074F4BFAD4}">
      <dgm:prSet phldrT="[Text]"/>
      <dgm:spPr/>
      <dgm:t>
        <a:bodyPr/>
        <a:lstStyle/>
        <a:p>
          <a:r>
            <a:rPr lang="en-GB" b="1" dirty="0"/>
            <a:t>Data</a:t>
          </a:r>
          <a:r>
            <a:rPr lang="en-GB" dirty="0"/>
            <a:t> </a:t>
          </a:r>
          <a:r>
            <a:rPr lang="en-GB" b="1" dirty="0"/>
            <a:t>Pre-Processing</a:t>
          </a:r>
        </a:p>
      </dgm:t>
    </dgm:pt>
    <dgm:pt modelId="{FE38CF48-90AD-4564-939B-E460755F42EA}" type="parTrans" cxnId="{ACCAB856-3F69-4848-B5FF-70461EF0A954}">
      <dgm:prSet/>
      <dgm:spPr/>
      <dgm:t>
        <a:bodyPr/>
        <a:lstStyle/>
        <a:p>
          <a:endParaRPr lang="en-GB">
            <a:solidFill>
              <a:schemeClr val="bg1"/>
            </a:solidFill>
          </a:endParaRPr>
        </a:p>
      </dgm:t>
    </dgm:pt>
    <dgm:pt modelId="{5A461E64-C214-4302-83C6-92EDB3A2FF48}" type="sibTrans" cxnId="{ACCAB856-3F69-4848-B5FF-70461EF0A954}">
      <dgm:prSet/>
      <dgm:spPr/>
      <dgm:t>
        <a:bodyPr/>
        <a:lstStyle/>
        <a:p>
          <a:endParaRPr lang="en-GB">
            <a:solidFill>
              <a:schemeClr val="bg1"/>
            </a:solidFill>
          </a:endParaRPr>
        </a:p>
      </dgm:t>
    </dgm:pt>
    <dgm:pt modelId="{3F2AC929-0091-4731-B44E-4ECC17714CB0}">
      <dgm:prSet phldrT="[Text]" custT="1"/>
      <dgm:spPr/>
      <dgm:t>
        <a:bodyPr/>
        <a:lstStyle/>
        <a:p>
          <a:r>
            <a:rPr lang="en-GB" sz="1400" b="1" dirty="0"/>
            <a:t>Model Training/</a:t>
          </a:r>
        </a:p>
        <a:p>
          <a:r>
            <a:rPr lang="en-GB" sz="1400" b="1" dirty="0"/>
            <a:t>Testing</a:t>
          </a:r>
        </a:p>
      </dgm:t>
    </dgm:pt>
    <dgm:pt modelId="{C5A297C5-81CA-4763-9A21-BB33F25671A5}" type="parTrans" cxnId="{63608BB0-12D2-43AC-8A43-1D907E5CD98A}">
      <dgm:prSet/>
      <dgm:spPr/>
      <dgm:t>
        <a:bodyPr/>
        <a:lstStyle/>
        <a:p>
          <a:endParaRPr lang="en-GB">
            <a:solidFill>
              <a:schemeClr val="bg1"/>
            </a:solidFill>
          </a:endParaRPr>
        </a:p>
      </dgm:t>
    </dgm:pt>
    <dgm:pt modelId="{2FC1A2F8-9BF3-41B0-982B-0F947C59C986}" type="sibTrans" cxnId="{63608BB0-12D2-43AC-8A43-1D907E5CD98A}">
      <dgm:prSet/>
      <dgm:spPr/>
      <dgm:t>
        <a:bodyPr/>
        <a:lstStyle/>
        <a:p>
          <a:endParaRPr lang="en-GB">
            <a:solidFill>
              <a:schemeClr val="bg1"/>
            </a:solidFill>
          </a:endParaRPr>
        </a:p>
      </dgm:t>
    </dgm:pt>
    <dgm:pt modelId="{81BAF3EE-2710-4E50-9537-0B9857E79010}" type="pres">
      <dgm:prSet presAssocID="{EBDDE80E-8AC5-43EF-A422-B5BCC2559DB0}" presName="theList" presStyleCnt="0">
        <dgm:presLayoutVars>
          <dgm:dir/>
          <dgm:animLvl val="lvl"/>
          <dgm:resizeHandles val="exact"/>
        </dgm:presLayoutVars>
      </dgm:prSet>
      <dgm:spPr/>
    </dgm:pt>
    <dgm:pt modelId="{EE1C0450-23FD-4149-81DE-539793E85548}" type="pres">
      <dgm:prSet presAssocID="{DB6FA5A9-D123-4AD3-BCFC-C23479313997}" presName="compNode" presStyleCnt="0"/>
      <dgm:spPr/>
    </dgm:pt>
    <dgm:pt modelId="{AFCF4815-C37C-4B41-83A6-F5F49733CAEB}" type="pres">
      <dgm:prSet presAssocID="{DB6FA5A9-D123-4AD3-BCFC-C23479313997}" presName="noGeometry" presStyleCnt="0"/>
      <dgm:spPr/>
    </dgm:pt>
    <dgm:pt modelId="{94BF02A9-40A7-4B89-83A9-EED054DAEA80}" type="pres">
      <dgm:prSet presAssocID="{DB6FA5A9-D123-4AD3-BCFC-C23479313997}" presName="childTextVisible" presStyleLbl="bgAccFollowNode1" presStyleIdx="0" presStyleCnt="3">
        <dgm:presLayoutVars>
          <dgm:bulletEnabled val="1"/>
        </dgm:presLayoutVars>
      </dgm:prSet>
      <dgm:spPr/>
    </dgm:pt>
    <dgm:pt modelId="{CAE44704-86B9-4B49-8431-60A9CE1FA343}" type="pres">
      <dgm:prSet presAssocID="{DB6FA5A9-D123-4AD3-BCFC-C23479313997}" presName="childTextHidden" presStyleLbl="bgAccFollowNode1" presStyleIdx="0" presStyleCnt="3"/>
      <dgm:spPr/>
    </dgm:pt>
    <dgm:pt modelId="{F3615264-D2F5-46F0-9C6A-2D9C4AB1437F}" type="pres">
      <dgm:prSet presAssocID="{DB6FA5A9-D123-4AD3-BCFC-C23479313997}" presName="parentText" presStyleLbl="node1" presStyleIdx="0" presStyleCnt="3">
        <dgm:presLayoutVars>
          <dgm:chMax val="1"/>
          <dgm:bulletEnabled val="1"/>
        </dgm:presLayoutVars>
      </dgm:prSet>
      <dgm:spPr/>
    </dgm:pt>
    <dgm:pt modelId="{241CE52A-8CAD-4AAD-9168-96F6FCEAB328}" type="pres">
      <dgm:prSet presAssocID="{DB6FA5A9-D123-4AD3-BCFC-C23479313997}" presName="aSpace" presStyleCnt="0"/>
      <dgm:spPr/>
    </dgm:pt>
    <dgm:pt modelId="{647C0146-C79E-41DE-BEA1-0DA783DDEFDF}" type="pres">
      <dgm:prSet presAssocID="{C8331DBC-B5E8-4B22-9910-E5074F4BFAD4}" presName="compNode" presStyleCnt="0"/>
      <dgm:spPr/>
    </dgm:pt>
    <dgm:pt modelId="{F5E344DF-90C4-4D6C-A5F5-58ECCCEFFFAD}" type="pres">
      <dgm:prSet presAssocID="{C8331DBC-B5E8-4B22-9910-E5074F4BFAD4}" presName="noGeometry" presStyleCnt="0"/>
      <dgm:spPr/>
    </dgm:pt>
    <dgm:pt modelId="{154DD5BA-7D63-46C6-8686-6176D854318F}" type="pres">
      <dgm:prSet presAssocID="{C8331DBC-B5E8-4B22-9910-E5074F4BFAD4}" presName="childTextVisible" presStyleLbl="bgAccFollowNode1" presStyleIdx="1" presStyleCnt="3">
        <dgm:presLayoutVars>
          <dgm:bulletEnabled val="1"/>
        </dgm:presLayoutVars>
      </dgm:prSet>
      <dgm:spPr/>
    </dgm:pt>
    <dgm:pt modelId="{5A0D1763-B7AB-4946-961F-B0C5C125F9AF}" type="pres">
      <dgm:prSet presAssocID="{C8331DBC-B5E8-4B22-9910-E5074F4BFAD4}" presName="childTextHidden" presStyleLbl="bgAccFollowNode1" presStyleIdx="1" presStyleCnt="3"/>
      <dgm:spPr/>
    </dgm:pt>
    <dgm:pt modelId="{E1FA5A74-D4B4-48E9-9974-CCDE03CB1F01}" type="pres">
      <dgm:prSet presAssocID="{C8331DBC-B5E8-4B22-9910-E5074F4BFAD4}" presName="parentText" presStyleLbl="node1" presStyleIdx="1" presStyleCnt="3">
        <dgm:presLayoutVars>
          <dgm:chMax val="1"/>
          <dgm:bulletEnabled val="1"/>
        </dgm:presLayoutVars>
      </dgm:prSet>
      <dgm:spPr/>
    </dgm:pt>
    <dgm:pt modelId="{AFBFEC58-188D-45BB-81B3-7632FBD73214}" type="pres">
      <dgm:prSet presAssocID="{C8331DBC-B5E8-4B22-9910-E5074F4BFAD4}" presName="aSpace" presStyleCnt="0"/>
      <dgm:spPr/>
    </dgm:pt>
    <dgm:pt modelId="{CED53A71-999D-4DF3-8105-258E2B5EC477}" type="pres">
      <dgm:prSet presAssocID="{3F2AC929-0091-4731-B44E-4ECC17714CB0}" presName="compNode" presStyleCnt="0"/>
      <dgm:spPr/>
    </dgm:pt>
    <dgm:pt modelId="{0D2B0DE4-B1F2-4885-917A-433FCA2DDFD6}" type="pres">
      <dgm:prSet presAssocID="{3F2AC929-0091-4731-B44E-4ECC17714CB0}" presName="noGeometry" presStyleCnt="0"/>
      <dgm:spPr/>
    </dgm:pt>
    <dgm:pt modelId="{7B554DBA-CAD8-416E-996A-28FEDFAA7AB1}" type="pres">
      <dgm:prSet presAssocID="{3F2AC929-0091-4731-B44E-4ECC17714CB0}" presName="childTextVisible" presStyleLbl="bgAccFollowNode1" presStyleIdx="2" presStyleCnt="3">
        <dgm:presLayoutVars>
          <dgm:bulletEnabled val="1"/>
        </dgm:presLayoutVars>
      </dgm:prSet>
      <dgm:spPr/>
    </dgm:pt>
    <dgm:pt modelId="{E53F9AD6-F94A-45B5-8FFF-ACD18DFE62D9}" type="pres">
      <dgm:prSet presAssocID="{3F2AC929-0091-4731-B44E-4ECC17714CB0}" presName="childTextHidden" presStyleLbl="bgAccFollowNode1" presStyleIdx="2" presStyleCnt="3"/>
      <dgm:spPr/>
    </dgm:pt>
    <dgm:pt modelId="{EABFC099-AAC8-49B7-BA61-4FEC9C5758AE}" type="pres">
      <dgm:prSet presAssocID="{3F2AC929-0091-4731-B44E-4ECC17714CB0}" presName="parentText" presStyleLbl="node1" presStyleIdx="2" presStyleCnt="3">
        <dgm:presLayoutVars>
          <dgm:chMax val="1"/>
          <dgm:bulletEnabled val="1"/>
        </dgm:presLayoutVars>
      </dgm:prSet>
      <dgm:spPr/>
    </dgm:pt>
  </dgm:ptLst>
  <dgm:cxnLst>
    <dgm:cxn modelId="{BF9B0C00-8B17-4C3D-85D6-BFE062A72EDF}" type="presOf" srcId="{3F2AC929-0091-4731-B44E-4ECC17714CB0}" destId="{EABFC099-AAC8-49B7-BA61-4FEC9C5758AE}" srcOrd="0" destOrd="0" presId="urn:microsoft.com/office/officeart/2005/8/layout/hProcess6"/>
    <dgm:cxn modelId="{14B54503-56F8-4BB8-AC0B-376EC18C0DFC}" type="presOf" srcId="{DB6FA5A9-D123-4AD3-BCFC-C23479313997}" destId="{F3615264-D2F5-46F0-9C6A-2D9C4AB1437F}" srcOrd="0" destOrd="0" presId="urn:microsoft.com/office/officeart/2005/8/layout/hProcess6"/>
    <dgm:cxn modelId="{D5521C04-FF03-42D1-8323-806A1C8F42C1}" srcId="{EBDDE80E-8AC5-43EF-A422-B5BCC2559DB0}" destId="{DB6FA5A9-D123-4AD3-BCFC-C23479313997}" srcOrd="0" destOrd="0" parTransId="{EEFEEE69-9D75-49B7-BBFE-64F34579D8CD}" sibTransId="{1E772E1B-E364-4AB4-ACBA-85A9DB4E8DB8}"/>
    <dgm:cxn modelId="{ACCAB856-3F69-4848-B5FF-70461EF0A954}" srcId="{EBDDE80E-8AC5-43EF-A422-B5BCC2559DB0}" destId="{C8331DBC-B5E8-4B22-9910-E5074F4BFAD4}" srcOrd="1" destOrd="0" parTransId="{FE38CF48-90AD-4564-939B-E460755F42EA}" sibTransId="{5A461E64-C214-4302-83C6-92EDB3A2FF48}"/>
    <dgm:cxn modelId="{93A7D290-3831-41A9-9839-0337A03D15D3}" type="presOf" srcId="{C8331DBC-B5E8-4B22-9910-E5074F4BFAD4}" destId="{E1FA5A74-D4B4-48E9-9974-CCDE03CB1F01}" srcOrd="0" destOrd="0" presId="urn:microsoft.com/office/officeart/2005/8/layout/hProcess6"/>
    <dgm:cxn modelId="{7E6D07AE-5C1D-4465-962C-225DEB3C2EA1}" type="presOf" srcId="{EBDDE80E-8AC5-43EF-A422-B5BCC2559DB0}" destId="{81BAF3EE-2710-4E50-9537-0B9857E79010}" srcOrd="0" destOrd="0" presId="urn:microsoft.com/office/officeart/2005/8/layout/hProcess6"/>
    <dgm:cxn modelId="{63608BB0-12D2-43AC-8A43-1D907E5CD98A}" srcId="{EBDDE80E-8AC5-43EF-A422-B5BCC2559DB0}" destId="{3F2AC929-0091-4731-B44E-4ECC17714CB0}" srcOrd="2" destOrd="0" parTransId="{C5A297C5-81CA-4763-9A21-BB33F25671A5}" sibTransId="{2FC1A2F8-9BF3-41B0-982B-0F947C59C986}"/>
    <dgm:cxn modelId="{FCBA96B4-5AB4-4F80-AECA-583AFEDDE1D5}" type="presParOf" srcId="{81BAF3EE-2710-4E50-9537-0B9857E79010}" destId="{EE1C0450-23FD-4149-81DE-539793E85548}" srcOrd="0" destOrd="0" presId="urn:microsoft.com/office/officeart/2005/8/layout/hProcess6"/>
    <dgm:cxn modelId="{9C5BC03D-54F3-4383-86AA-225E1093A049}" type="presParOf" srcId="{EE1C0450-23FD-4149-81DE-539793E85548}" destId="{AFCF4815-C37C-4B41-83A6-F5F49733CAEB}" srcOrd="0" destOrd="0" presId="urn:microsoft.com/office/officeart/2005/8/layout/hProcess6"/>
    <dgm:cxn modelId="{8381A325-7072-406F-926E-BE84DDA0F130}" type="presParOf" srcId="{EE1C0450-23FD-4149-81DE-539793E85548}" destId="{94BF02A9-40A7-4B89-83A9-EED054DAEA80}" srcOrd="1" destOrd="0" presId="urn:microsoft.com/office/officeart/2005/8/layout/hProcess6"/>
    <dgm:cxn modelId="{8470554B-03E0-4D73-AD73-88BEEEA7610B}" type="presParOf" srcId="{EE1C0450-23FD-4149-81DE-539793E85548}" destId="{CAE44704-86B9-4B49-8431-60A9CE1FA343}" srcOrd="2" destOrd="0" presId="urn:microsoft.com/office/officeart/2005/8/layout/hProcess6"/>
    <dgm:cxn modelId="{2CFE506C-5BE2-42D3-A255-9164F7E1CABE}" type="presParOf" srcId="{EE1C0450-23FD-4149-81DE-539793E85548}" destId="{F3615264-D2F5-46F0-9C6A-2D9C4AB1437F}" srcOrd="3" destOrd="0" presId="urn:microsoft.com/office/officeart/2005/8/layout/hProcess6"/>
    <dgm:cxn modelId="{02FD84ED-076D-4B39-85A3-F39C84F10281}" type="presParOf" srcId="{81BAF3EE-2710-4E50-9537-0B9857E79010}" destId="{241CE52A-8CAD-4AAD-9168-96F6FCEAB328}" srcOrd="1" destOrd="0" presId="urn:microsoft.com/office/officeart/2005/8/layout/hProcess6"/>
    <dgm:cxn modelId="{96B57897-78F2-4011-B406-63715133D2E6}" type="presParOf" srcId="{81BAF3EE-2710-4E50-9537-0B9857E79010}" destId="{647C0146-C79E-41DE-BEA1-0DA783DDEFDF}" srcOrd="2" destOrd="0" presId="urn:microsoft.com/office/officeart/2005/8/layout/hProcess6"/>
    <dgm:cxn modelId="{9AC88551-79D3-42D2-9CB1-DE996A773E22}" type="presParOf" srcId="{647C0146-C79E-41DE-BEA1-0DA783DDEFDF}" destId="{F5E344DF-90C4-4D6C-A5F5-58ECCCEFFFAD}" srcOrd="0" destOrd="0" presId="urn:microsoft.com/office/officeart/2005/8/layout/hProcess6"/>
    <dgm:cxn modelId="{D5698340-749A-4F61-8DA7-5154FEBCCBA3}" type="presParOf" srcId="{647C0146-C79E-41DE-BEA1-0DA783DDEFDF}" destId="{154DD5BA-7D63-46C6-8686-6176D854318F}" srcOrd="1" destOrd="0" presId="urn:microsoft.com/office/officeart/2005/8/layout/hProcess6"/>
    <dgm:cxn modelId="{03D05A70-BA82-4C89-AF44-4AB94916CF89}" type="presParOf" srcId="{647C0146-C79E-41DE-BEA1-0DA783DDEFDF}" destId="{5A0D1763-B7AB-4946-961F-B0C5C125F9AF}" srcOrd="2" destOrd="0" presId="urn:microsoft.com/office/officeart/2005/8/layout/hProcess6"/>
    <dgm:cxn modelId="{D40D90D1-5CBF-4626-874A-62717282C47A}" type="presParOf" srcId="{647C0146-C79E-41DE-BEA1-0DA783DDEFDF}" destId="{E1FA5A74-D4B4-48E9-9974-CCDE03CB1F01}" srcOrd="3" destOrd="0" presId="urn:microsoft.com/office/officeart/2005/8/layout/hProcess6"/>
    <dgm:cxn modelId="{E0639DE8-A16B-4265-8158-4D882068C604}" type="presParOf" srcId="{81BAF3EE-2710-4E50-9537-0B9857E79010}" destId="{AFBFEC58-188D-45BB-81B3-7632FBD73214}" srcOrd="3" destOrd="0" presId="urn:microsoft.com/office/officeart/2005/8/layout/hProcess6"/>
    <dgm:cxn modelId="{02ED37AE-ABCC-4DC1-A6F8-ED67AE59F7FB}" type="presParOf" srcId="{81BAF3EE-2710-4E50-9537-0B9857E79010}" destId="{CED53A71-999D-4DF3-8105-258E2B5EC477}" srcOrd="4" destOrd="0" presId="urn:microsoft.com/office/officeart/2005/8/layout/hProcess6"/>
    <dgm:cxn modelId="{0030598D-174B-45E5-974A-6046F5EEE483}" type="presParOf" srcId="{CED53A71-999D-4DF3-8105-258E2B5EC477}" destId="{0D2B0DE4-B1F2-4885-917A-433FCA2DDFD6}" srcOrd="0" destOrd="0" presId="urn:microsoft.com/office/officeart/2005/8/layout/hProcess6"/>
    <dgm:cxn modelId="{5BFE2F3B-BB73-46C4-861D-912312CC4B78}" type="presParOf" srcId="{CED53A71-999D-4DF3-8105-258E2B5EC477}" destId="{7B554DBA-CAD8-416E-996A-28FEDFAA7AB1}" srcOrd="1" destOrd="0" presId="urn:microsoft.com/office/officeart/2005/8/layout/hProcess6"/>
    <dgm:cxn modelId="{430EC519-32FC-4690-B7CE-CEB06CCE0A15}" type="presParOf" srcId="{CED53A71-999D-4DF3-8105-258E2B5EC477}" destId="{E53F9AD6-F94A-45B5-8FFF-ACD18DFE62D9}" srcOrd="2" destOrd="0" presId="urn:microsoft.com/office/officeart/2005/8/layout/hProcess6"/>
    <dgm:cxn modelId="{84B3A1B8-F0F4-499B-B40A-55ECC40E528F}" type="presParOf" srcId="{CED53A71-999D-4DF3-8105-258E2B5EC477}" destId="{EABFC099-AAC8-49B7-BA61-4FEC9C5758AE}" srcOrd="3" destOrd="0" presId="urn:microsoft.com/office/officeart/2005/8/layout/hProcess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2A9-40A7-4B89-83A9-EED054DAEA80}">
      <dsp:nvSpPr>
        <dsp:cNvPr id="0" name=""/>
        <dsp:cNvSpPr/>
      </dsp:nvSpPr>
      <dsp:spPr>
        <a:xfrm>
          <a:off x="607190" y="2026619"/>
          <a:ext cx="2410502" cy="2107082"/>
        </a:xfrm>
        <a:prstGeom prst="rightArrow">
          <a:avLst>
            <a:gd name="adj1" fmla="val 70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615264-D2F5-46F0-9C6A-2D9C4AB1437F}">
      <dsp:nvSpPr>
        <dsp:cNvPr id="0" name=""/>
        <dsp:cNvSpPr/>
      </dsp:nvSpPr>
      <dsp:spPr>
        <a:xfrm>
          <a:off x="4565" y="2477534"/>
          <a:ext cx="1205251" cy="1205251"/>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kern="1200" dirty="0"/>
            <a:t>Binary Classification</a:t>
          </a:r>
        </a:p>
      </dsp:txBody>
      <dsp:txXfrm>
        <a:off x="181070" y="2654039"/>
        <a:ext cx="852241" cy="852241"/>
      </dsp:txXfrm>
    </dsp:sp>
    <dsp:sp modelId="{154DD5BA-7D63-46C6-8686-6176D854318F}">
      <dsp:nvSpPr>
        <dsp:cNvPr id="0" name=""/>
        <dsp:cNvSpPr/>
      </dsp:nvSpPr>
      <dsp:spPr>
        <a:xfrm>
          <a:off x="3770974" y="2026619"/>
          <a:ext cx="2410502" cy="2107082"/>
        </a:xfrm>
        <a:prstGeom prst="rightArrow">
          <a:avLst>
            <a:gd name="adj1" fmla="val 70000"/>
            <a:gd name="adj2" fmla="val 5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5A74-D4B4-48E9-9974-CCDE03CB1F01}">
      <dsp:nvSpPr>
        <dsp:cNvPr id="0" name=""/>
        <dsp:cNvSpPr/>
      </dsp:nvSpPr>
      <dsp:spPr>
        <a:xfrm>
          <a:off x="3168349" y="2477534"/>
          <a:ext cx="1205251" cy="1205251"/>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kern="1200" dirty="0"/>
            <a:t>Data</a:t>
          </a:r>
          <a:r>
            <a:rPr lang="en-GB" sz="1000" kern="1200" dirty="0"/>
            <a:t> </a:t>
          </a:r>
          <a:r>
            <a:rPr lang="en-GB" sz="1000" b="1" kern="1200" dirty="0"/>
            <a:t>Pre-Processing</a:t>
          </a:r>
        </a:p>
      </dsp:txBody>
      <dsp:txXfrm>
        <a:off x="3344854" y="2654039"/>
        <a:ext cx="852241" cy="852241"/>
      </dsp:txXfrm>
    </dsp:sp>
    <dsp:sp modelId="{7B554DBA-CAD8-416E-996A-28FEDFAA7AB1}">
      <dsp:nvSpPr>
        <dsp:cNvPr id="0" name=""/>
        <dsp:cNvSpPr/>
      </dsp:nvSpPr>
      <dsp:spPr>
        <a:xfrm>
          <a:off x="6934758" y="2026619"/>
          <a:ext cx="2410502" cy="2107082"/>
        </a:xfrm>
        <a:prstGeom prst="rightArrow">
          <a:avLst>
            <a:gd name="adj1" fmla="val 70000"/>
            <a:gd name="adj2" fmla="val 50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BFC099-AAC8-49B7-BA61-4FEC9C5758AE}">
      <dsp:nvSpPr>
        <dsp:cNvPr id="0" name=""/>
        <dsp:cNvSpPr/>
      </dsp:nvSpPr>
      <dsp:spPr>
        <a:xfrm>
          <a:off x="6332133" y="2477534"/>
          <a:ext cx="1205251" cy="1205251"/>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dirty="0"/>
            <a:t>Model Training/</a:t>
          </a:r>
        </a:p>
        <a:p>
          <a:pPr marL="0" lvl="0" indent="0" algn="ctr" defTabSz="622300">
            <a:lnSpc>
              <a:spcPct val="90000"/>
            </a:lnSpc>
            <a:spcBef>
              <a:spcPct val="0"/>
            </a:spcBef>
            <a:spcAft>
              <a:spcPct val="35000"/>
            </a:spcAft>
            <a:buNone/>
          </a:pPr>
          <a:r>
            <a:rPr lang="en-GB" sz="1400" b="1" kern="1200" dirty="0"/>
            <a:t>Testing</a:t>
          </a:r>
        </a:p>
      </dsp:txBody>
      <dsp:txXfrm>
        <a:off x="6508638" y="2654039"/>
        <a:ext cx="852241" cy="8522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38E7A-01E7-4398-B1E6-F87B9CEABF1D}" type="datetimeFigureOut">
              <a:rPr lang="en-GB" smtClean="0"/>
              <a:t>13/07/2024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2A363-360E-475B-B0B0-5183850A65E5}" type="slidenum">
              <a:rPr lang="en-GB" smtClean="0"/>
              <a:t>‹#›</a:t>
            </a:fld>
            <a:endParaRPr lang="en-GB"/>
          </a:p>
        </p:txBody>
      </p:sp>
    </p:spTree>
    <p:extLst>
      <p:ext uri="{BB962C8B-B14F-4D97-AF65-F5344CB8AC3E}">
        <p14:creationId xmlns:p14="http://schemas.microsoft.com/office/powerpoint/2010/main" val="130233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 name and team along with brief background on the task from the Product Team (identifying popular recipes)</a:t>
            </a:r>
          </a:p>
        </p:txBody>
      </p:sp>
      <p:sp>
        <p:nvSpPr>
          <p:cNvPr id="4" name="Slide Number Placeholder 3"/>
          <p:cNvSpPr>
            <a:spLocks noGrp="1"/>
          </p:cNvSpPr>
          <p:nvPr>
            <p:ph type="sldNum" sz="quarter" idx="5"/>
          </p:nvPr>
        </p:nvSpPr>
        <p:spPr/>
        <p:txBody>
          <a:bodyPr/>
          <a:lstStyle/>
          <a:p>
            <a:fld id="{D172A363-360E-475B-B0B0-5183850A65E5}" type="slidenum">
              <a:rPr lang="en-GB" smtClean="0"/>
              <a:t>1</a:t>
            </a:fld>
            <a:endParaRPr lang="en-GB"/>
          </a:p>
        </p:txBody>
      </p:sp>
    </p:spTree>
    <p:extLst>
      <p:ext uri="{BB962C8B-B14F-4D97-AF65-F5344CB8AC3E}">
        <p14:creationId xmlns:p14="http://schemas.microsoft.com/office/powerpoint/2010/main" val="372638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recommendation would be to productionise model to work with incoming new recipes, give a probability of popularity based on model training. AB test of how recipes are displayed to see if things can be tweaked to improve clickthrough to main site. Monitoring of model performance on data, making sure that performance doesn’t tail off drastically with </a:t>
            </a:r>
            <a:r>
              <a:rPr lang="en-GB"/>
              <a:t>changing data.</a:t>
            </a:r>
          </a:p>
        </p:txBody>
      </p:sp>
      <p:sp>
        <p:nvSpPr>
          <p:cNvPr id="4" name="Slide Number Placeholder 3"/>
          <p:cNvSpPr>
            <a:spLocks noGrp="1"/>
          </p:cNvSpPr>
          <p:nvPr>
            <p:ph type="sldNum" sz="quarter" idx="5"/>
          </p:nvPr>
        </p:nvSpPr>
        <p:spPr/>
        <p:txBody>
          <a:bodyPr/>
          <a:lstStyle/>
          <a:p>
            <a:fld id="{D172A363-360E-475B-B0B0-5183850A65E5}" type="slidenum">
              <a:rPr lang="en-GB" smtClean="0"/>
              <a:t>10</a:t>
            </a:fld>
            <a:endParaRPr lang="en-GB"/>
          </a:p>
        </p:txBody>
      </p:sp>
    </p:spTree>
    <p:extLst>
      <p:ext uri="{BB962C8B-B14F-4D97-AF65-F5344CB8AC3E}">
        <p14:creationId xmlns:p14="http://schemas.microsoft.com/office/powerpoint/2010/main" val="90109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Agenda run through: business goals to identify popular recipes, steps taken through the project (initial data cleaning, analysis and then modelling for outcome), key findings from project and how chosen model delivered on KPI for Product Team, recommendations and next steps off the back of work done </a:t>
            </a:r>
          </a:p>
        </p:txBody>
      </p:sp>
      <p:sp>
        <p:nvSpPr>
          <p:cNvPr id="4" name="Slide Number Placeholder 3"/>
          <p:cNvSpPr>
            <a:spLocks noGrp="1"/>
          </p:cNvSpPr>
          <p:nvPr>
            <p:ph type="sldNum" sz="quarter" idx="5"/>
          </p:nvPr>
        </p:nvSpPr>
        <p:spPr/>
        <p:txBody>
          <a:bodyPr/>
          <a:lstStyle/>
          <a:p>
            <a:fld id="{D172A363-360E-475B-B0B0-5183850A65E5}" type="slidenum">
              <a:rPr lang="en-GB" smtClean="0"/>
              <a:t>2</a:t>
            </a:fld>
            <a:endParaRPr lang="en-GB"/>
          </a:p>
        </p:txBody>
      </p:sp>
    </p:spTree>
    <p:extLst>
      <p:ext uri="{BB962C8B-B14F-4D97-AF65-F5344CB8AC3E}">
        <p14:creationId xmlns:p14="http://schemas.microsoft.com/office/powerpoint/2010/main" val="310407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Highlight drive for increased subscriptions underpinning business goal of identifying popular recipes. Product team want to know two things, both of which fall under the banner of identifying popular recipes</a:t>
            </a:r>
          </a:p>
        </p:txBody>
      </p:sp>
      <p:sp>
        <p:nvSpPr>
          <p:cNvPr id="4" name="Slide Number Placeholder 3"/>
          <p:cNvSpPr>
            <a:spLocks noGrp="1"/>
          </p:cNvSpPr>
          <p:nvPr>
            <p:ph type="sldNum" sz="quarter" idx="5"/>
          </p:nvPr>
        </p:nvSpPr>
        <p:spPr/>
        <p:txBody>
          <a:bodyPr/>
          <a:lstStyle/>
          <a:p>
            <a:fld id="{D172A363-360E-475B-B0B0-5183850A65E5}" type="slidenum">
              <a:rPr lang="en-GB" smtClean="0"/>
              <a:t>3</a:t>
            </a:fld>
            <a:endParaRPr lang="en-GB"/>
          </a:p>
        </p:txBody>
      </p:sp>
    </p:spTree>
    <p:extLst>
      <p:ext uri="{BB962C8B-B14F-4D97-AF65-F5344CB8AC3E}">
        <p14:creationId xmlns:p14="http://schemas.microsoft.com/office/powerpoint/2010/main" val="2112781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Summary of data provided, high traffic flag is the most important for us and we will use other variables to predict this, see how they link in to it once the data had been cleaned and validated</a:t>
            </a:r>
          </a:p>
        </p:txBody>
      </p:sp>
      <p:sp>
        <p:nvSpPr>
          <p:cNvPr id="4" name="Slide Number Placeholder 3"/>
          <p:cNvSpPr>
            <a:spLocks noGrp="1"/>
          </p:cNvSpPr>
          <p:nvPr>
            <p:ph type="sldNum" sz="quarter" idx="5"/>
          </p:nvPr>
        </p:nvSpPr>
        <p:spPr/>
        <p:txBody>
          <a:bodyPr/>
          <a:lstStyle/>
          <a:p>
            <a:fld id="{D172A363-360E-475B-B0B0-5183850A65E5}" type="slidenum">
              <a:rPr lang="en-GB" smtClean="0"/>
              <a:t>4</a:t>
            </a:fld>
            <a:endParaRPr lang="en-GB"/>
          </a:p>
        </p:txBody>
      </p:sp>
    </p:spTree>
    <p:extLst>
      <p:ext uri="{BB962C8B-B14F-4D97-AF65-F5344CB8AC3E}">
        <p14:creationId xmlns:p14="http://schemas.microsoft.com/office/powerpoint/2010/main" val="4084173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 analysis focusing on popularity by category first, interesting note on chicken being both third highest gross popularity and third lowest net popularity. Then median value across each category for food groups, not symmetrical between food groups and no real link apart from a slight suggestion between protein and calories but nothing conclusive at all</a:t>
            </a:r>
          </a:p>
        </p:txBody>
      </p:sp>
      <p:sp>
        <p:nvSpPr>
          <p:cNvPr id="4" name="Slide Number Placeholder 3"/>
          <p:cNvSpPr>
            <a:spLocks noGrp="1"/>
          </p:cNvSpPr>
          <p:nvPr>
            <p:ph type="sldNum" sz="quarter" idx="5"/>
          </p:nvPr>
        </p:nvSpPr>
        <p:spPr/>
        <p:txBody>
          <a:bodyPr/>
          <a:lstStyle/>
          <a:p>
            <a:fld id="{D172A363-360E-475B-B0B0-5183850A65E5}" type="slidenum">
              <a:rPr lang="en-GB" smtClean="0"/>
              <a:t>5</a:t>
            </a:fld>
            <a:endParaRPr lang="en-GB"/>
          </a:p>
        </p:txBody>
      </p:sp>
    </p:spTree>
    <p:extLst>
      <p:ext uri="{BB962C8B-B14F-4D97-AF65-F5344CB8AC3E}">
        <p14:creationId xmlns:p14="http://schemas.microsoft.com/office/powerpoint/2010/main" val="315170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Looking at relationship between numeric features now and popularity, no real pattern between readings that are popular and those that aren’t, similar distributions seen for popular/not popular across all features here</a:t>
            </a:r>
          </a:p>
        </p:txBody>
      </p:sp>
      <p:sp>
        <p:nvSpPr>
          <p:cNvPr id="4" name="Slide Number Placeholder 3"/>
          <p:cNvSpPr>
            <a:spLocks noGrp="1"/>
          </p:cNvSpPr>
          <p:nvPr>
            <p:ph type="sldNum" sz="quarter" idx="5"/>
          </p:nvPr>
        </p:nvSpPr>
        <p:spPr/>
        <p:txBody>
          <a:bodyPr/>
          <a:lstStyle/>
          <a:p>
            <a:fld id="{D172A363-360E-475B-B0B0-5183850A65E5}" type="slidenum">
              <a:rPr lang="en-GB" smtClean="0"/>
              <a:t>6</a:t>
            </a:fld>
            <a:endParaRPr lang="en-GB"/>
          </a:p>
        </p:txBody>
      </p:sp>
    </p:spTree>
    <p:extLst>
      <p:ext uri="{BB962C8B-B14F-4D97-AF65-F5344CB8AC3E}">
        <p14:creationId xmlns:p14="http://schemas.microsoft.com/office/powerpoint/2010/main" val="1783550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Flow chart of work to be carried out with initial analysis now done: identify problem type (Binary Classification), prepare data for modelling (convert categorical variables to numbers and normalise/transform numeric data to account for outliers), then employ a selection of models to train/test on the data to see what kind of predictions can be made. Emphasise precision (want models that are good at identifying popular recipes specifically) </a:t>
            </a:r>
          </a:p>
        </p:txBody>
      </p:sp>
      <p:sp>
        <p:nvSpPr>
          <p:cNvPr id="4" name="Slide Number Placeholder 3"/>
          <p:cNvSpPr>
            <a:spLocks noGrp="1"/>
          </p:cNvSpPr>
          <p:nvPr>
            <p:ph type="sldNum" sz="quarter" idx="5"/>
          </p:nvPr>
        </p:nvSpPr>
        <p:spPr/>
        <p:txBody>
          <a:bodyPr/>
          <a:lstStyle/>
          <a:p>
            <a:fld id="{D172A363-360E-475B-B0B0-5183850A65E5}" type="slidenum">
              <a:rPr lang="en-GB" smtClean="0"/>
              <a:t>7</a:t>
            </a:fld>
            <a:endParaRPr lang="en-GB"/>
          </a:p>
        </p:txBody>
      </p:sp>
    </p:spTree>
    <p:extLst>
      <p:ext uri="{BB962C8B-B14F-4D97-AF65-F5344CB8AC3E}">
        <p14:creationId xmlns:p14="http://schemas.microsoft.com/office/powerpoint/2010/main" val="96931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recipes popular, some not within dataset, designed KPI called High Traffic Conversion Rate: how well the chosen models predict recipes as correctly popular (True Popular recipes over False Popular recipes), want this value above or equal to 4 to meet the requirements laid out by product team. Logistic Regression model is the best option for this!</a:t>
            </a:r>
          </a:p>
        </p:txBody>
      </p:sp>
      <p:sp>
        <p:nvSpPr>
          <p:cNvPr id="4" name="Slide Number Placeholder 3"/>
          <p:cNvSpPr>
            <a:spLocks noGrp="1"/>
          </p:cNvSpPr>
          <p:nvPr>
            <p:ph type="sldNum" sz="quarter" idx="5"/>
          </p:nvPr>
        </p:nvSpPr>
        <p:spPr/>
        <p:txBody>
          <a:bodyPr/>
          <a:lstStyle/>
          <a:p>
            <a:fld id="{D172A363-360E-475B-B0B0-5183850A65E5}" type="slidenum">
              <a:rPr lang="en-GB" smtClean="0"/>
              <a:t>8</a:t>
            </a:fld>
            <a:endParaRPr lang="en-GB"/>
          </a:p>
        </p:txBody>
      </p:sp>
    </p:spTree>
    <p:extLst>
      <p:ext uri="{BB962C8B-B14F-4D97-AF65-F5344CB8AC3E}">
        <p14:creationId xmlns:p14="http://schemas.microsoft.com/office/powerpoint/2010/main" val="3157543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data needed! Keep working with models to see if more performance can be eked out, could include other sources of data for improved classification, need to decide whether to drop unpopular recipes from home page.</a:t>
            </a:r>
          </a:p>
        </p:txBody>
      </p:sp>
      <p:sp>
        <p:nvSpPr>
          <p:cNvPr id="4" name="Slide Number Placeholder 3"/>
          <p:cNvSpPr>
            <a:spLocks noGrp="1"/>
          </p:cNvSpPr>
          <p:nvPr>
            <p:ph type="sldNum" sz="quarter" idx="5"/>
          </p:nvPr>
        </p:nvSpPr>
        <p:spPr/>
        <p:txBody>
          <a:bodyPr/>
          <a:lstStyle/>
          <a:p>
            <a:fld id="{D172A363-360E-475B-B0B0-5183850A65E5}" type="slidenum">
              <a:rPr lang="en-GB" smtClean="0"/>
              <a:t>9</a:t>
            </a:fld>
            <a:endParaRPr lang="en-GB"/>
          </a:p>
        </p:txBody>
      </p:sp>
    </p:spTree>
    <p:extLst>
      <p:ext uri="{BB962C8B-B14F-4D97-AF65-F5344CB8AC3E}">
        <p14:creationId xmlns:p14="http://schemas.microsoft.com/office/powerpoint/2010/main" val="301583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F7E1-247E-E4AE-CEA6-3D4AA6B784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33850FF-28F8-8131-9F03-8D4F0BC6C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E8D3B6D-C8C7-2114-051D-FDABBC89BA97}"/>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5" name="Footer Placeholder 4">
            <a:extLst>
              <a:ext uri="{FF2B5EF4-FFF2-40B4-BE49-F238E27FC236}">
                <a16:creationId xmlns:a16="http://schemas.microsoft.com/office/drawing/2014/main" id="{6D873AFA-E1CE-CC43-7764-798B328C1E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D83A4F-90E2-9172-3775-EFC62B886B74}"/>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242602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7297-5130-BB2F-4857-F2680658E3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0579D4-6C47-BAB8-CC6A-168C717708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39692-0A17-6883-7D89-3D48BA43E234}"/>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5" name="Footer Placeholder 4">
            <a:extLst>
              <a:ext uri="{FF2B5EF4-FFF2-40B4-BE49-F238E27FC236}">
                <a16:creationId xmlns:a16="http://schemas.microsoft.com/office/drawing/2014/main" id="{98F5AA62-A0FC-EE00-5259-4710F567B7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3C3058-9D10-4EAB-B3B3-F42FB18707D5}"/>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205557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3D177-D5EE-7E47-28E1-48F7FB0066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67028E-8D24-3AE8-7425-E2A02AC1B0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8FE457-293E-C732-DC85-7847E6257EF2}"/>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5" name="Footer Placeholder 4">
            <a:extLst>
              <a:ext uri="{FF2B5EF4-FFF2-40B4-BE49-F238E27FC236}">
                <a16:creationId xmlns:a16="http://schemas.microsoft.com/office/drawing/2014/main" id="{D6E96051-1BD5-19A9-814C-8296091706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1AF14-AD39-DE84-6230-0B69F06C2277}"/>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339665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0C1F-99C6-45E4-BC78-FE81782831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F6DECF-9B1E-CEB1-55DC-E0A088A72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BB1EA2-D31A-64B2-F9D7-508092FF93BA}"/>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5" name="Footer Placeholder 4">
            <a:extLst>
              <a:ext uri="{FF2B5EF4-FFF2-40B4-BE49-F238E27FC236}">
                <a16:creationId xmlns:a16="http://schemas.microsoft.com/office/drawing/2014/main" id="{E6A75590-8996-AA56-66E6-743AC650A5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C5F939-8FE9-DA39-DC5C-05458DA45DCA}"/>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86189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6457E-7D2A-DCCD-698E-5ABB8F121E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4744E81-8BC3-6B6F-FD40-81724F3193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ACA62A-A708-2BA5-E328-92FD55554991}"/>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5" name="Footer Placeholder 4">
            <a:extLst>
              <a:ext uri="{FF2B5EF4-FFF2-40B4-BE49-F238E27FC236}">
                <a16:creationId xmlns:a16="http://schemas.microsoft.com/office/drawing/2014/main" id="{F0062F52-E098-2CBF-1F04-2EFBE541B0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00FB65-CCDA-BDC4-01B9-D509094D5CA6}"/>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78692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0BC2-6036-6222-C2D5-4727C9B460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9260AC-BDBC-6074-8E51-A5B43BCF9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1917DE2-2353-E3C0-F126-60EA17B55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DE04846-1FF3-79A8-0FDF-A77873D7BD0F}"/>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6" name="Footer Placeholder 5">
            <a:extLst>
              <a:ext uri="{FF2B5EF4-FFF2-40B4-BE49-F238E27FC236}">
                <a16:creationId xmlns:a16="http://schemas.microsoft.com/office/drawing/2014/main" id="{8D55CE62-9F7B-7EB7-889F-CA86B1ABD4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B690B2-2C12-C018-949C-ABCD76BC3DD6}"/>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288958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1772-8D81-5B72-E78C-F541B10382C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D02DA7-1BAC-4B19-A154-060585202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633DE-C1F7-4197-DF2B-D295D68CCA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C26E11F-83E6-9C47-D8CA-F09453D57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7FEF37-9BFC-52C1-1720-91C8753F8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A9F7427-69BF-C2AC-49C1-668625240F6F}"/>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8" name="Footer Placeholder 7">
            <a:extLst>
              <a:ext uri="{FF2B5EF4-FFF2-40B4-BE49-F238E27FC236}">
                <a16:creationId xmlns:a16="http://schemas.microsoft.com/office/drawing/2014/main" id="{2974F77A-F374-9F50-763A-C8C9BFC087B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D7F8E75-6ECD-88C6-665C-E2F88CBF41AE}"/>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247608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7290-E6D9-2563-0E06-D0EDF1940F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24E243-69B6-011F-3A0A-E92F4E66730B}"/>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4" name="Footer Placeholder 3">
            <a:extLst>
              <a:ext uri="{FF2B5EF4-FFF2-40B4-BE49-F238E27FC236}">
                <a16:creationId xmlns:a16="http://schemas.microsoft.com/office/drawing/2014/main" id="{B7DEBA27-938A-F656-D053-6C7168F1AFB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95E262-8B44-CF16-868F-7AA2C5F8A091}"/>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353023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5C7A03-DCA2-196A-7F3C-CFCFCAAA7459}"/>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3" name="Footer Placeholder 2">
            <a:extLst>
              <a:ext uri="{FF2B5EF4-FFF2-40B4-BE49-F238E27FC236}">
                <a16:creationId xmlns:a16="http://schemas.microsoft.com/office/drawing/2014/main" id="{FFD0BAC7-80FD-E82E-035F-578983BABA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9FD0946-8575-12C1-8F57-4FD426C05471}"/>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218100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5457-7254-345E-BDB7-2BE57F415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A65FCAE-3168-7485-5DA5-99976B3FD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B218B6-8003-49C0-AEDF-E31A90537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91D75-5212-FC01-F824-BBB58787E868}"/>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6" name="Footer Placeholder 5">
            <a:extLst>
              <a:ext uri="{FF2B5EF4-FFF2-40B4-BE49-F238E27FC236}">
                <a16:creationId xmlns:a16="http://schemas.microsoft.com/office/drawing/2014/main" id="{6E88212E-FBBA-68F5-C9A3-AA5045FC6A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E1DB38-DCD2-D72C-8D1A-F63B33141904}"/>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335955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BA70-E770-E985-CD8D-476AB239F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FCA51EE-E83D-F2D0-7CA1-BA9220011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A51FE49-1C93-374F-3DD9-E257B6C9D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1FA32-5721-3A4C-8D54-05946DBFFB01}"/>
              </a:ext>
            </a:extLst>
          </p:cNvPr>
          <p:cNvSpPr>
            <a:spLocks noGrp="1"/>
          </p:cNvSpPr>
          <p:nvPr>
            <p:ph type="dt" sz="half" idx="10"/>
          </p:nvPr>
        </p:nvSpPr>
        <p:spPr/>
        <p:txBody>
          <a:bodyPr/>
          <a:lstStyle/>
          <a:p>
            <a:fld id="{6A4B77EA-DAE4-4546-A23C-CB1191FCC2A0}" type="datetimeFigureOut">
              <a:rPr lang="en-GB" smtClean="0"/>
              <a:t>13/07/2024</a:t>
            </a:fld>
            <a:endParaRPr lang="en-GB"/>
          </a:p>
        </p:txBody>
      </p:sp>
      <p:sp>
        <p:nvSpPr>
          <p:cNvPr id="6" name="Footer Placeholder 5">
            <a:extLst>
              <a:ext uri="{FF2B5EF4-FFF2-40B4-BE49-F238E27FC236}">
                <a16:creationId xmlns:a16="http://schemas.microsoft.com/office/drawing/2014/main" id="{1ED93061-9314-D8C1-449F-C511759686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F06296-0F96-6724-7F91-0ADB4B36E065}"/>
              </a:ext>
            </a:extLst>
          </p:cNvPr>
          <p:cNvSpPr>
            <a:spLocks noGrp="1"/>
          </p:cNvSpPr>
          <p:nvPr>
            <p:ph type="sldNum" sz="quarter" idx="12"/>
          </p:nvPr>
        </p:nvSpPr>
        <p:spPr/>
        <p:txBody>
          <a:bodyPr/>
          <a:lstStyle/>
          <a:p>
            <a:fld id="{A6DE3528-96ED-4E41-8EDA-EA861CD245C0}" type="slidenum">
              <a:rPr lang="en-GB" smtClean="0"/>
              <a:t>‹#›</a:t>
            </a:fld>
            <a:endParaRPr lang="en-GB"/>
          </a:p>
        </p:txBody>
      </p:sp>
    </p:spTree>
    <p:extLst>
      <p:ext uri="{BB962C8B-B14F-4D97-AF65-F5344CB8AC3E}">
        <p14:creationId xmlns:p14="http://schemas.microsoft.com/office/powerpoint/2010/main" val="255066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9C8B6D-5393-D92B-C413-B48F91EBC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D6C267-5EBA-28E6-AECD-E105F09A26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351DCB-FD14-42C0-98A2-69C81A875E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4B77EA-DAE4-4546-A23C-CB1191FCC2A0}" type="datetimeFigureOut">
              <a:rPr lang="en-GB" smtClean="0"/>
              <a:t>13/07/2024</a:t>
            </a:fld>
            <a:endParaRPr lang="en-GB"/>
          </a:p>
        </p:txBody>
      </p:sp>
      <p:sp>
        <p:nvSpPr>
          <p:cNvPr id="5" name="Footer Placeholder 4">
            <a:extLst>
              <a:ext uri="{FF2B5EF4-FFF2-40B4-BE49-F238E27FC236}">
                <a16:creationId xmlns:a16="http://schemas.microsoft.com/office/drawing/2014/main" id="{F3A15A8B-B135-73B4-7A6F-01645F17C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6DA6B3A-7F3B-FB1A-83B8-5353FFE3A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DE3528-96ED-4E41-8EDA-EA861CD245C0}" type="slidenum">
              <a:rPr lang="en-GB" smtClean="0"/>
              <a:t>‹#›</a:t>
            </a:fld>
            <a:endParaRPr lang="en-GB"/>
          </a:p>
        </p:txBody>
      </p:sp>
    </p:spTree>
    <p:extLst>
      <p:ext uri="{BB962C8B-B14F-4D97-AF65-F5344CB8AC3E}">
        <p14:creationId xmlns:p14="http://schemas.microsoft.com/office/powerpoint/2010/main" val="197393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7.svg"/><Relationship Id="rId10" Type="http://schemas.microsoft.com/office/2007/relationships/diagramDrawing" Target="../diagrams/drawing1.xml"/><Relationship Id="rId4" Type="http://schemas.openxmlformats.org/officeDocument/2006/relationships/image" Target="../media/image16.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42B2DD3-2150-F60D-D20F-E0918D5AC2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AB0D34-BC7F-6629-6903-5BAAD4FD016E}"/>
              </a:ext>
            </a:extLst>
          </p:cNvPr>
          <p:cNvSpPr/>
          <p:nvPr/>
        </p:nvSpPr>
        <p:spPr>
          <a:xfrm>
            <a:off x="-1" y="0"/>
            <a:ext cx="12191999" cy="6857999"/>
          </a:xfrm>
          <a:prstGeom prst="rect">
            <a:avLst/>
          </a:prstGeom>
          <a:gradFill flip="none" rotWithShape="1">
            <a:gsLst>
              <a:gs pos="0">
                <a:schemeClr val="tx1">
                  <a:alpha val="80000"/>
                </a:schemeClr>
              </a:gs>
              <a:gs pos="100000">
                <a:schemeClr val="tx1">
                  <a:alpha val="0"/>
                </a:schemeClr>
              </a:gs>
              <a:gs pos="48000">
                <a:schemeClr val="tx1">
                  <a:alpha val="65000"/>
                </a:schemeClr>
              </a:gs>
              <a:gs pos="100000">
                <a:schemeClr val="tx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F40C22AD-766B-78D1-FF9D-54B496B9624D}"/>
              </a:ext>
            </a:extLst>
          </p:cNvPr>
          <p:cNvSpPr>
            <a:spLocks noGrp="1"/>
          </p:cNvSpPr>
          <p:nvPr>
            <p:ph type="ctrTitle"/>
          </p:nvPr>
        </p:nvSpPr>
        <p:spPr>
          <a:xfrm>
            <a:off x="546755" y="101338"/>
            <a:ext cx="10953946" cy="1406952"/>
          </a:xfrm>
          <a:noFill/>
        </p:spPr>
        <p:txBody>
          <a:bodyPr>
            <a:normAutofit fontScale="90000"/>
          </a:bodyPr>
          <a:lstStyle/>
          <a:p>
            <a:r>
              <a:rPr lang="en-GB" sz="4800" b="1" dirty="0">
                <a:solidFill>
                  <a:schemeClr val="bg1"/>
                </a:solidFill>
                <a:latin typeface="Arial" panose="020B0604020202020204" pitchFamily="34" charset="0"/>
                <a:cs typeface="Arial" panose="020B0604020202020204" pitchFamily="34" charset="0"/>
              </a:rPr>
              <a:t>Tasty Bytes:</a:t>
            </a:r>
            <a:br>
              <a:rPr lang="en-GB" sz="4800" b="1" dirty="0">
                <a:solidFill>
                  <a:schemeClr val="bg1"/>
                </a:solidFill>
                <a:latin typeface="Arial" panose="020B0604020202020204" pitchFamily="34" charset="0"/>
                <a:cs typeface="Arial" panose="020B0604020202020204" pitchFamily="34" charset="0"/>
              </a:rPr>
            </a:br>
            <a:r>
              <a:rPr lang="en-GB" sz="4800" b="1" dirty="0">
                <a:solidFill>
                  <a:schemeClr val="bg1"/>
                </a:solidFill>
                <a:latin typeface="Arial" panose="020B0604020202020204" pitchFamily="34" charset="0"/>
                <a:cs typeface="Arial" panose="020B0604020202020204" pitchFamily="34" charset="0"/>
              </a:rPr>
              <a:t>Predicting Popular Recipes</a:t>
            </a:r>
          </a:p>
        </p:txBody>
      </p:sp>
      <p:sp>
        <p:nvSpPr>
          <p:cNvPr id="3" name="Subtitle 2">
            <a:extLst>
              <a:ext uri="{FF2B5EF4-FFF2-40B4-BE49-F238E27FC236}">
                <a16:creationId xmlns:a16="http://schemas.microsoft.com/office/drawing/2014/main" id="{11BD66B8-31ED-B9C0-ABA3-3F2223D57588}"/>
              </a:ext>
            </a:extLst>
          </p:cNvPr>
          <p:cNvSpPr>
            <a:spLocks noGrp="1"/>
          </p:cNvSpPr>
          <p:nvPr>
            <p:ph type="subTitle" idx="1"/>
          </p:nvPr>
        </p:nvSpPr>
        <p:spPr>
          <a:xfrm>
            <a:off x="3656029" y="1508290"/>
            <a:ext cx="4735398" cy="1106655"/>
          </a:xfrm>
          <a:noFill/>
        </p:spPr>
        <p:txBody>
          <a:bodyPr>
            <a:normAutofit/>
          </a:bodyPr>
          <a:lstStyle/>
          <a:p>
            <a:r>
              <a:rPr lang="en-GB" sz="2800" dirty="0">
                <a:solidFill>
                  <a:schemeClr val="bg1"/>
                </a:solidFill>
                <a:latin typeface="Arial" panose="020B0604020202020204" pitchFamily="34" charset="0"/>
                <a:cs typeface="Arial" panose="020B0604020202020204" pitchFamily="34" charset="0"/>
              </a:rPr>
              <a:t>George Slade – </a:t>
            </a:r>
          </a:p>
          <a:p>
            <a:r>
              <a:rPr lang="en-GB" sz="2800" dirty="0">
                <a:solidFill>
                  <a:schemeClr val="bg1"/>
                </a:solidFill>
                <a:latin typeface="Arial" panose="020B0604020202020204" pitchFamily="34" charset="0"/>
                <a:cs typeface="Arial" panose="020B0604020202020204" pitchFamily="34" charset="0"/>
              </a:rPr>
              <a:t>Data Science Team</a:t>
            </a:r>
          </a:p>
        </p:txBody>
      </p:sp>
    </p:spTree>
    <p:extLst>
      <p:ext uri="{BB962C8B-B14F-4D97-AF65-F5344CB8AC3E}">
        <p14:creationId xmlns:p14="http://schemas.microsoft.com/office/powerpoint/2010/main" val="288717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B8BEAA-A8F5-517C-9059-DAD7BCA7E6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2C63BFF-B4BA-EB61-A4FF-B47C9DA65BB2}"/>
              </a:ext>
            </a:extLst>
          </p:cNvPr>
          <p:cNvSpPr/>
          <p:nvPr/>
        </p:nvSpPr>
        <p:spPr>
          <a:xfrm>
            <a:off x="-1" y="0"/>
            <a:ext cx="12191999" cy="6857999"/>
          </a:xfrm>
          <a:prstGeom prst="rect">
            <a:avLst/>
          </a:prstGeom>
          <a:gradFill flip="none" rotWithShape="1">
            <a:gsLst>
              <a:gs pos="0">
                <a:schemeClr val="tx1">
                  <a:alpha val="75000"/>
                </a:schemeClr>
              </a:gs>
              <a:gs pos="100000">
                <a:schemeClr val="tx1">
                  <a:alpha val="0"/>
                </a:schemeClr>
              </a:gs>
              <a:gs pos="85000">
                <a:schemeClr val="tx1">
                  <a:alpha val="75000"/>
                </a:schemeClr>
              </a:gs>
              <a:gs pos="100000">
                <a:schemeClr val="tx1"/>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itle 5">
            <a:extLst>
              <a:ext uri="{FF2B5EF4-FFF2-40B4-BE49-F238E27FC236}">
                <a16:creationId xmlns:a16="http://schemas.microsoft.com/office/drawing/2014/main" id="{C5F71158-AFD0-41C5-F369-AFC5AA48E4D0}"/>
              </a:ext>
            </a:extLst>
          </p:cNvPr>
          <p:cNvSpPr>
            <a:spLocks noGrp="1"/>
          </p:cNvSpPr>
          <p:nvPr>
            <p:ph type="title"/>
          </p:nvPr>
        </p:nvSpPr>
        <p:spPr/>
        <p:txBody>
          <a:bodyPr/>
          <a:lstStyle/>
          <a:p>
            <a:r>
              <a:rPr lang="en-GB" dirty="0">
                <a:solidFill>
                  <a:schemeClr val="bg1"/>
                </a:solidFill>
              </a:rPr>
              <a:t>Recommendations</a:t>
            </a:r>
          </a:p>
        </p:txBody>
      </p:sp>
      <p:sp>
        <p:nvSpPr>
          <p:cNvPr id="7" name="Content Placeholder 6">
            <a:extLst>
              <a:ext uri="{FF2B5EF4-FFF2-40B4-BE49-F238E27FC236}">
                <a16:creationId xmlns:a16="http://schemas.microsoft.com/office/drawing/2014/main" id="{D443819C-0644-CC0A-0917-0755B3E0A842}"/>
              </a:ext>
            </a:extLst>
          </p:cNvPr>
          <p:cNvSpPr>
            <a:spLocks noGrp="1"/>
          </p:cNvSpPr>
          <p:nvPr>
            <p:ph idx="1"/>
          </p:nvPr>
        </p:nvSpPr>
        <p:spPr>
          <a:noFill/>
        </p:spPr>
        <p:txBody>
          <a:bodyPr>
            <a:normAutofit/>
          </a:bodyPr>
          <a:lstStyle/>
          <a:p>
            <a:r>
              <a:rPr lang="en-GB" dirty="0">
                <a:solidFill>
                  <a:schemeClr val="bg1"/>
                </a:solidFill>
              </a:rPr>
              <a:t>Productionise best model to classify whether new Tasty Bytes recipes added to website are popular or not, for homepage display</a:t>
            </a:r>
          </a:p>
          <a:p>
            <a:r>
              <a:rPr lang="en-GB" dirty="0">
                <a:solidFill>
                  <a:schemeClr val="bg1"/>
                </a:solidFill>
              </a:rPr>
              <a:t>A/B Testing of recipe display, to see if more clickthrough is generated</a:t>
            </a:r>
          </a:p>
          <a:p>
            <a:r>
              <a:rPr lang="en-GB" dirty="0">
                <a:solidFill>
                  <a:schemeClr val="bg1"/>
                </a:solidFill>
              </a:rPr>
              <a:t>Monitoring and improvement of model performance through iterative testing/training, keeping on eye on </a:t>
            </a:r>
            <a:r>
              <a:rPr lang="en-GB">
                <a:solidFill>
                  <a:schemeClr val="bg1"/>
                </a:solidFill>
              </a:rPr>
              <a:t>model drift</a:t>
            </a:r>
            <a:endParaRPr lang="en-GB" dirty="0">
              <a:solidFill>
                <a:schemeClr val="bg1"/>
              </a:solidFill>
            </a:endParaRPr>
          </a:p>
          <a:p>
            <a:endParaRPr lang="en-GB" dirty="0">
              <a:solidFill>
                <a:schemeClr val="bg1"/>
              </a:solidFill>
            </a:endParaRPr>
          </a:p>
        </p:txBody>
      </p:sp>
      <p:pic>
        <p:nvPicPr>
          <p:cNvPr id="3" name="Graphic 2" descr="Add with solid fill">
            <a:extLst>
              <a:ext uri="{FF2B5EF4-FFF2-40B4-BE49-F238E27FC236}">
                <a16:creationId xmlns:a16="http://schemas.microsoft.com/office/drawing/2014/main" id="{DA223CAA-83F0-BA98-03EE-64E7808988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78784" y="12202"/>
            <a:ext cx="914400" cy="914400"/>
          </a:xfrm>
          <a:prstGeom prst="rect">
            <a:avLst/>
          </a:prstGeom>
        </p:spPr>
      </p:pic>
    </p:spTree>
    <p:extLst>
      <p:ext uri="{BB962C8B-B14F-4D97-AF65-F5344CB8AC3E}">
        <p14:creationId xmlns:p14="http://schemas.microsoft.com/office/powerpoint/2010/main" val="229298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B8BEAA-A8F5-517C-9059-DAD7BCA7E6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4B84139-67DC-2585-F97D-3E12EC605866}"/>
              </a:ext>
            </a:extLst>
          </p:cNvPr>
          <p:cNvSpPr/>
          <p:nvPr/>
        </p:nvSpPr>
        <p:spPr>
          <a:xfrm>
            <a:off x="-1" y="0"/>
            <a:ext cx="12191999" cy="6857999"/>
          </a:xfrm>
          <a:prstGeom prst="rect">
            <a:avLst/>
          </a:prstGeom>
          <a:gradFill flip="none" rotWithShape="1">
            <a:gsLst>
              <a:gs pos="0">
                <a:schemeClr val="tx1">
                  <a:alpha val="75000"/>
                </a:schemeClr>
              </a:gs>
              <a:gs pos="100000">
                <a:schemeClr val="tx1">
                  <a:alpha val="0"/>
                </a:schemeClr>
              </a:gs>
              <a:gs pos="85000">
                <a:schemeClr val="tx1">
                  <a:alpha val="75000"/>
                </a:schemeClr>
              </a:gs>
              <a:gs pos="100000">
                <a:schemeClr val="tx1"/>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itle 5">
            <a:extLst>
              <a:ext uri="{FF2B5EF4-FFF2-40B4-BE49-F238E27FC236}">
                <a16:creationId xmlns:a16="http://schemas.microsoft.com/office/drawing/2014/main" id="{C5F71158-AFD0-41C5-F369-AFC5AA48E4D0}"/>
              </a:ext>
            </a:extLst>
          </p:cNvPr>
          <p:cNvSpPr>
            <a:spLocks noGrp="1"/>
          </p:cNvSpPr>
          <p:nvPr>
            <p:ph type="title"/>
          </p:nvPr>
        </p:nvSpPr>
        <p:spPr/>
        <p:txBody>
          <a:bodyPr/>
          <a:lstStyle/>
          <a:p>
            <a:r>
              <a:rPr lang="en-GB" dirty="0">
                <a:solidFill>
                  <a:schemeClr val="bg1"/>
                </a:solidFill>
              </a:rPr>
              <a:t>Agenda</a:t>
            </a:r>
          </a:p>
        </p:txBody>
      </p:sp>
      <p:sp>
        <p:nvSpPr>
          <p:cNvPr id="7" name="Content Placeholder 6">
            <a:extLst>
              <a:ext uri="{FF2B5EF4-FFF2-40B4-BE49-F238E27FC236}">
                <a16:creationId xmlns:a16="http://schemas.microsoft.com/office/drawing/2014/main" id="{D443819C-0644-CC0A-0917-0755B3E0A842}"/>
              </a:ext>
            </a:extLst>
          </p:cNvPr>
          <p:cNvSpPr>
            <a:spLocks noGrp="1"/>
          </p:cNvSpPr>
          <p:nvPr>
            <p:ph idx="1"/>
          </p:nvPr>
        </p:nvSpPr>
        <p:spPr/>
        <p:txBody>
          <a:bodyPr/>
          <a:lstStyle/>
          <a:p>
            <a:pPr marL="514350" indent="-514350">
              <a:buFont typeface="+mj-lt"/>
              <a:buAutoNum type="arabicPeriod"/>
            </a:pPr>
            <a:r>
              <a:rPr lang="en-GB" dirty="0">
                <a:solidFill>
                  <a:schemeClr val="bg1"/>
                </a:solidFill>
              </a:rPr>
              <a:t>Business Goals</a:t>
            </a:r>
          </a:p>
          <a:p>
            <a:pPr marL="514350" indent="-514350">
              <a:buFont typeface="+mj-lt"/>
              <a:buAutoNum type="arabicPeriod"/>
            </a:pPr>
            <a:r>
              <a:rPr lang="en-GB" dirty="0">
                <a:solidFill>
                  <a:schemeClr val="bg1"/>
                </a:solidFill>
              </a:rPr>
              <a:t>Project Summary</a:t>
            </a:r>
          </a:p>
          <a:p>
            <a:pPr marL="514350" indent="-514350">
              <a:buFont typeface="+mj-lt"/>
              <a:buAutoNum type="arabicPeriod"/>
            </a:pPr>
            <a:r>
              <a:rPr lang="en-GB" dirty="0">
                <a:solidFill>
                  <a:schemeClr val="bg1"/>
                </a:solidFill>
              </a:rPr>
              <a:t>Key Findings and Current Performance</a:t>
            </a:r>
          </a:p>
          <a:p>
            <a:pPr marL="514350" indent="-514350">
              <a:buFont typeface="+mj-lt"/>
              <a:buAutoNum type="arabicPeriod"/>
            </a:pPr>
            <a:r>
              <a:rPr lang="en-GB" dirty="0">
                <a:solidFill>
                  <a:schemeClr val="bg1"/>
                </a:solidFill>
              </a:rPr>
              <a:t>Recommendations/Next Steps</a:t>
            </a:r>
          </a:p>
          <a:p>
            <a:endParaRPr lang="en-GB" dirty="0">
              <a:solidFill>
                <a:schemeClr val="bg1"/>
              </a:solidFill>
            </a:endParaRPr>
          </a:p>
          <a:p>
            <a:endParaRPr lang="en-GB" dirty="0">
              <a:solidFill>
                <a:schemeClr val="bg1"/>
              </a:solidFill>
            </a:endParaRPr>
          </a:p>
        </p:txBody>
      </p:sp>
      <p:pic>
        <p:nvPicPr>
          <p:cNvPr id="9" name="Graphic 8" descr="Badge Tick1 with solid fill">
            <a:extLst>
              <a:ext uri="{FF2B5EF4-FFF2-40B4-BE49-F238E27FC236}">
                <a16:creationId xmlns:a16="http://schemas.microsoft.com/office/drawing/2014/main" id="{5D82289D-C0D8-335C-C5AE-B0E2ABFE5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72648" y="15113"/>
            <a:ext cx="914400" cy="914400"/>
          </a:xfrm>
          <a:prstGeom prst="rect">
            <a:avLst/>
          </a:prstGeom>
        </p:spPr>
      </p:pic>
    </p:spTree>
    <p:extLst>
      <p:ext uri="{BB962C8B-B14F-4D97-AF65-F5344CB8AC3E}">
        <p14:creationId xmlns:p14="http://schemas.microsoft.com/office/powerpoint/2010/main" val="4686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B8BEAA-A8F5-517C-9059-DAD7BCA7E6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ED2F0F8-000D-65C8-EBCB-0DDF9F254D85}"/>
              </a:ext>
            </a:extLst>
          </p:cNvPr>
          <p:cNvSpPr/>
          <p:nvPr/>
        </p:nvSpPr>
        <p:spPr>
          <a:xfrm>
            <a:off x="-1" y="0"/>
            <a:ext cx="12191999" cy="6857999"/>
          </a:xfrm>
          <a:prstGeom prst="rect">
            <a:avLst/>
          </a:prstGeom>
          <a:gradFill flip="none" rotWithShape="1">
            <a:gsLst>
              <a:gs pos="0">
                <a:schemeClr val="tx1">
                  <a:alpha val="75000"/>
                </a:schemeClr>
              </a:gs>
              <a:gs pos="100000">
                <a:schemeClr val="tx1">
                  <a:alpha val="0"/>
                </a:schemeClr>
              </a:gs>
              <a:gs pos="85000">
                <a:schemeClr val="tx1">
                  <a:alpha val="75000"/>
                </a:schemeClr>
              </a:gs>
              <a:gs pos="100000">
                <a:schemeClr val="tx1"/>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itle 5">
            <a:extLst>
              <a:ext uri="{FF2B5EF4-FFF2-40B4-BE49-F238E27FC236}">
                <a16:creationId xmlns:a16="http://schemas.microsoft.com/office/drawing/2014/main" id="{C5F71158-AFD0-41C5-F369-AFC5AA48E4D0}"/>
              </a:ext>
            </a:extLst>
          </p:cNvPr>
          <p:cNvSpPr>
            <a:spLocks noGrp="1"/>
          </p:cNvSpPr>
          <p:nvPr>
            <p:ph type="title"/>
          </p:nvPr>
        </p:nvSpPr>
        <p:spPr/>
        <p:txBody>
          <a:bodyPr/>
          <a:lstStyle/>
          <a:p>
            <a:r>
              <a:rPr lang="en-GB" dirty="0">
                <a:solidFill>
                  <a:schemeClr val="bg1"/>
                </a:solidFill>
              </a:rPr>
              <a:t>Business Goals</a:t>
            </a:r>
          </a:p>
        </p:txBody>
      </p:sp>
      <p:sp>
        <p:nvSpPr>
          <p:cNvPr id="7" name="Content Placeholder 6">
            <a:extLst>
              <a:ext uri="{FF2B5EF4-FFF2-40B4-BE49-F238E27FC236}">
                <a16:creationId xmlns:a16="http://schemas.microsoft.com/office/drawing/2014/main" id="{D443819C-0644-CC0A-0917-0755B3E0A842}"/>
              </a:ext>
            </a:extLst>
          </p:cNvPr>
          <p:cNvSpPr>
            <a:spLocks noGrp="1"/>
          </p:cNvSpPr>
          <p:nvPr>
            <p:ph idx="1"/>
          </p:nvPr>
        </p:nvSpPr>
        <p:spPr>
          <a:noFill/>
        </p:spPr>
        <p:txBody>
          <a:bodyPr/>
          <a:lstStyle/>
          <a:p>
            <a:pPr marL="0" indent="0">
              <a:buNone/>
            </a:pPr>
            <a:r>
              <a:rPr lang="en-GB" dirty="0">
                <a:solidFill>
                  <a:schemeClr val="bg1"/>
                </a:solidFill>
              </a:rPr>
              <a:t>Popular recipes displayed on the home page of Tasty Bytes drive further traffic to the rest of the website, which </a:t>
            </a:r>
            <a:r>
              <a:rPr lang="en-GB" b="1" u="sng" dirty="0">
                <a:solidFill>
                  <a:schemeClr val="bg1"/>
                </a:solidFill>
              </a:rPr>
              <a:t>drives increased subscriptions.</a:t>
            </a:r>
          </a:p>
          <a:p>
            <a:pPr marL="0" indent="0">
              <a:buNone/>
            </a:pPr>
            <a:r>
              <a:rPr lang="en-GB" dirty="0">
                <a:solidFill>
                  <a:schemeClr val="bg1"/>
                </a:solidFill>
              </a:rPr>
              <a:t>The Product team have provided a dataset containing recipe information and would like to know:</a:t>
            </a:r>
          </a:p>
          <a:p>
            <a:r>
              <a:rPr lang="en-GB" dirty="0">
                <a:solidFill>
                  <a:schemeClr val="bg1"/>
                </a:solidFill>
              </a:rPr>
              <a:t>Can the recipes that lead to high traffic be predicted?</a:t>
            </a:r>
          </a:p>
          <a:p>
            <a:r>
              <a:rPr lang="en-GB" dirty="0">
                <a:solidFill>
                  <a:schemeClr val="bg1"/>
                </a:solidFill>
              </a:rPr>
              <a:t>If so, can these predictions be correct 80% of the time?</a:t>
            </a:r>
          </a:p>
          <a:p>
            <a:pPr marL="0" indent="0">
              <a:buNone/>
            </a:pPr>
            <a:r>
              <a:rPr lang="en-GB" dirty="0">
                <a:solidFill>
                  <a:schemeClr val="bg1"/>
                </a:solidFill>
              </a:rPr>
              <a:t>Business Goal – </a:t>
            </a:r>
            <a:r>
              <a:rPr lang="en-GB" u="sng" dirty="0">
                <a:solidFill>
                  <a:schemeClr val="bg1"/>
                </a:solidFill>
              </a:rPr>
              <a:t>Identify most popular recipes for homepage</a:t>
            </a:r>
          </a:p>
          <a:p>
            <a:pPr marL="0" indent="0">
              <a:buNone/>
            </a:pPr>
            <a:endParaRPr lang="en-GB" dirty="0">
              <a:solidFill>
                <a:schemeClr val="bg1"/>
              </a:solidFill>
            </a:endParaRPr>
          </a:p>
          <a:p>
            <a:endParaRPr lang="en-GB" dirty="0">
              <a:solidFill>
                <a:schemeClr val="bg1"/>
              </a:solidFill>
            </a:endParaRPr>
          </a:p>
        </p:txBody>
      </p:sp>
      <p:pic>
        <p:nvPicPr>
          <p:cNvPr id="11" name="Graphic 10" descr="Bullseye with solid fill">
            <a:extLst>
              <a:ext uri="{FF2B5EF4-FFF2-40B4-BE49-F238E27FC236}">
                <a16:creationId xmlns:a16="http://schemas.microsoft.com/office/drawing/2014/main" id="{D0C7FE41-6F37-269B-1E57-43B0E2F3EA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66929" y="15113"/>
            <a:ext cx="914400" cy="914400"/>
          </a:xfrm>
          <a:prstGeom prst="rect">
            <a:avLst/>
          </a:prstGeom>
        </p:spPr>
      </p:pic>
    </p:spTree>
    <p:extLst>
      <p:ext uri="{BB962C8B-B14F-4D97-AF65-F5344CB8AC3E}">
        <p14:creationId xmlns:p14="http://schemas.microsoft.com/office/powerpoint/2010/main" val="397086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B8BEAA-A8F5-517C-9059-DAD7BCA7E6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9F4395B-8650-8117-1B2F-8D04C7F60DBD}"/>
              </a:ext>
            </a:extLst>
          </p:cNvPr>
          <p:cNvSpPr/>
          <p:nvPr/>
        </p:nvSpPr>
        <p:spPr>
          <a:xfrm>
            <a:off x="-1" y="0"/>
            <a:ext cx="12191999" cy="6857999"/>
          </a:xfrm>
          <a:prstGeom prst="rect">
            <a:avLst/>
          </a:prstGeom>
          <a:gradFill flip="none" rotWithShape="1">
            <a:gsLst>
              <a:gs pos="0">
                <a:schemeClr val="tx1">
                  <a:alpha val="75000"/>
                </a:schemeClr>
              </a:gs>
              <a:gs pos="100000">
                <a:schemeClr val="tx1">
                  <a:alpha val="0"/>
                </a:schemeClr>
              </a:gs>
              <a:gs pos="85000">
                <a:schemeClr val="tx1">
                  <a:alpha val="75000"/>
                </a:schemeClr>
              </a:gs>
              <a:gs pos="100000">
                <a:schemeClr val="tx1"/>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itle 5">
            <a:extLst>
              <a:ext uri="{FF2B5EF4-FFF2-40B4-BE49-F238E27FC236}">
                <a16:creationId xmlns:a16="http://schemas.microsoft.com/office/drawing/2014/main" id="{C5F71158-AFD0-41C5-F369-AFC5AA48E4D0}"/>
              </a:ext>
            </a:extLst>
          </p:cNvPr>
          <p:cNvSpPr>
            <a:spLocks noGrp="1"/>
          </p:cNvSpPr>
          <p:nvPr>
            <p:ph type="title"/>
          </p:nvPr>
        </p:nvSpPr>
        <p:spPr/>
        <p:txBody>
          <a:bodyPr/>
          <a:lstStyle/>
          <a:p>
            <a:r>
              <a:rPr lang="en-GB" dirty="0">
                <a:solidFill>
                  <a:schemeClr val="bg1"/>
                </a:solidFill>
              </a:rPr>
              <a:t>Project Summary – Initial Look</a:t>
            </a:r>
          </a:p>
        </p:txBody>
      </p:sp>
      <p:sp>
        <p:nvSpPr>
          <p:cNvPr id="7" name="Content Placeholder 6">
            <a:extLst>
              <a:ext uri="{FF2B5EF4-FFF2-40B4-BE49-F238E27FC236}">
                <a16:creationId xmlns:a16="http://schemas.microsoft.com/office/drawing/2014/main" id="{D443819C-0644-CC0A-0917-0755B3E0A842}"/>
              </a:ext>
            </a:extLst>
          </p:cNvPr>
          <p:cNvSpPr>
            <a:spLocks noGrp="1"/>
          </p:cNvSpPr>
          <p:nvPr>
            <p:ph idx="1"/>
          </p:nvPr>
        </p:nvSpPr>
        <p:spPr>
          <a:noFill/>
        </p:spPr>
        <p:txBody>
          <a:bodyPr>
            <a:normAutofit lnSpcReduction="10000"/>
          </a:bodyPr>
          <a:lstStyle/>
          <a:p>
            <a:r>
              <a:rPr lang="en-GB" dirty="0">
                <a:solidFill>
                  <a:schemeClr val="bg1"/>
                </a:solidFill>
              </a:rPr>
              <a:t>947 recipes provided for analysis</a:t>
            </a:r>
          </a:p>
          <a:p>
            <a:r>
              <a:rPr lang="en-GB" dirty="0">
                <a:solidFill>
                  <a:schemeClr val="bg1"/>
                </a:solidFill>
              </a:rPr>
              <a:t>Data includes:</a:t>
            </a:r>
          </a:p>
          <a:p>
            <a:pPr lvl="1"/>
            <a:r>
              <a:rPr lang="en-GB" dirty="0">
                <a:solidFill>
                  <a:schemeClr val="bg1"/>
                </a:solidFill>
              </a:rPr>
              <a:t>Recipe ID</a:t>
            </a:r>
          </a:p>
          <a:p>
            <a:pPr lvl="1"/>
            <a:r>
              <a:rPr lang="en-GB" dirty="0">
                <a:solidFill>
                  <a:schemeClr val="bg1"/>
                </a:solidFill>
              </a:rPr>
              <a:t>Calories</a:t>
            </a:r>
          </a:p>
          <a:p>
            <a:pPr lvl="1"/>
            <a:r>
              <a:rPr lang="en-GB" dirty="0">
                <a:solidFill>
                  <a:schemeClr val="bg1"/>
                </a:solidFill>
              </a:rPr>
              <a:t>Carbohydrate</a:t>
            </a:r>
          </a:p>
          <a:p>
            <a:pPr lvl="1"/>
            <a:r>
              <a:rPr lang="en-GB" dirty="0">
                <a:solidFill>
                  <a:schemeClr val="bg1"/>
                </a:solidFill>
              </a:rPr>
              <a:t>Sugar</a:t>
            </a:r>
          </a:p>
          <a:p>
            <a:pPr lvl="1"/>
            <a:r>
              <a:rPr lang="en-GB" dirty="0">
                <a:solidFill>
                  <a:schemeClr val="bg1"/>
                </a:solidFill>
              </a:rPr>
              <a:t>Protein</a:t>
            </a:r>
          </a:p>
          <a:p>
            <a:pPr lvl="1"/>
            <a:r>
              <a:rPr lang="en-GB" dirty="0">
                <a:solidFill>
                  <a:schemeClr val="bg1"/>
                </a:solidFill>
              </a:rPr>
              <a:t>Category (Chicken, One Pot Dish, Dessert etc.)</a:t>
            </a:r>
          </a:p>
          <a:p>
            <a:pPr lvl="1"/>
            <a:r>
              <a:rPr lang="en-GB" dirty="0">
                <a:solidFill>
                  <a:schemeClr val="bg1"/>
                </a:solidFill>
              </a:rPr>
              <a:t>Servings</a:t>
            </a:r>
          </a:p>
          <a:p>
            <a:pPr lvl="1"/>
            <a:r>
              <a:rPr lang="en-GB" b="1" dirty="0">
                <a:solidFill>
                  <a:schemeClr val="bg1"/>
                </a:solidFill>
              </a:rPr>
              <a:t>High Traffic</a:t>
            </a:r>
          </a:p>
          <a:p>
            <a:r>
              <a:rPr lang="en-GB" dirty="0">
                <a:solidFill>
                  <a:schemeClr val="bg1"/>
                </a:solidFill>
              </a:rPr>
              <a:t>Data cleaned and validated before initial analysis</a:t>
            </a:r>
          </a:p>
          <a:p>
            <a:endParaRPr lang="en-GB" dirty="0">
              <a:solidFill>
                <a:schemeClr val="bg1"/>
              </a:solidFill>
            </a:endParaRPr>
          </a:p>
        </p:txBody>
      </p:sp>
      <p:pic>
        <p:nvPicPr>
          <p:cNvPr id="3" name="Graphic 2" descr="Aperture with solid fill">
            <a:extLst>
              <a:ext uri="{FF2B5EF4-FFF2-40B4-BE49-F238E27FC236}">
                <a16:creationId xmlns:a16="http://schemas.microsoft.com/office/drawing/2014/main" id="{F8F53A37-3856-D558-40AE-28F06CD675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47120" y="24257"/>
            <a:ext cx="914400" cy="914400"/>
          </a:xfrm>
          <a:prstGeom prst="rect">
            <a:avLst/>
          </a:prstGeom>
        </p:spPr>
      </p:pic>
    </p:spTree>
    <p:extLst>
      <p:ext uri="{BB962C8B-B14F-4D97-AF65-F5344CB8AC3E}">
        <p14:creationId xmlns:p14="http://schemas.microsoft.com/office/powerpoint/2010/main" val="141606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B8BEAA-A8F5-517C-9059-DAD7BCA7E6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2AE9AA3-1150-A84A-624D-805239BB433B}"/>
              </a:ext>
            </a:extLst>
          </p:cNvPr>
          <p:cNvSpPr/>
          <p:nvPr/>
        </p:nvSpPr>
        <p:spPr>
          <a:xfrm>
            <a:off x="-1" y="0"/>
            <a:ext cx="12191999" cy="6857999"/>
          </a:xfrm>
          <a:prstGeom prst="rect">
            <a:avLst/>
          </a:prstGeom>
          <a:gradFill flip="none" rotWithShape="1">
            <a:gsLst>
              <a:gs pos="0">
                <a:schemeClr val="tx1">
                  <a:alpha val="75000"/>
                </a:schemeClr>
              </a:gs>
              <a:gs pos="100000">
                <a:schemeClr val="tx1">
                  <a:alpha val="0"/>
                </a:schemeClr>
              </a:gs>
              <a:gs pos="85000">
                <a:schemeClr val="tx1">
                  <a:alpha val="75000"/>
                </a:schemeClr>
              </a:gs>
              <a:gs pos="100000">
                <a:schemeClr val="tx1"/>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Graphic 2" descr="Magnifying glass with solid fill">
            <a:extLst>
              <a:ext uri="{FF2B5EF4-FFF2-40B4-BE49-F238E27FC236}">
                <a16:creationId xmlns:a16="http://schemas.microsoft.com/office/drawing/2014/main" id="{39D97803-CC01-CE7E-D421-BBE719E75C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57785" y="15113"/>
            <a:ext cx="914400" cy="914400"/>
          </a:xfrm>
          <a:prstGeom prst="rect">
            <a:avLst/>
          </a:prstGeom>
        </p:spPr>
      </p:pic>
      <p:sp>
        <p:nvSpPr>
          <p:cNvPr id="29" name="Title 5">
            <a:extLst>
              <a:ext uri="{FF2B5EF4-FFF2-40B4-BE49-F238E27FC236}">
                <a16:creationId xmlns:a16="http://schemas.microsoft.com/office/drawing/2014/main" id="{01A68A68-AD53-7F09-76FA-779FF1770347}"/>
              </a:ext>
            </a:extLst>
          </p:cNvPr>
          <p:cNvSpPr>
            <a:spLocks noGrp="1"/>
          </p:cNvSpPr>
          <p:nvPr>
            <p:ph type="title"/>
          </p:nvPr>
        </p:nvSpPr>
        <p:spPr>
          <a:xfrm>
            <a:off x="838200" y="365125"/>
            <a:ext cx="10515600" cy="1325563"/>
          </a:xfrm>
        </p:spPr>
        <p:txBody>
          <a:bodyPr/>
          <a:lstStyle/>
          <a:p>
            <a:r>
              <a:rPr lang="en-GB" dirty="0">
                <a:solidFill>
                  <a:schemeClr val="bg1"/>
                </a:solidFill>
              </a:rPr>
              <a:t>Project Summary – Exploratory Analysis</a:t>
            </a:r>
          </a:p>
        </p:txBody>
      </p:sp>
      <p:pic>
        <p:nvPicPr>
          <p:cNvPr id="12" name="Picture 11" descr="A graph of food items&#10;&#10;Description automatically generated">
            <a:extLst>
              <a:ext uri="{FF2B5EF4-FFF2-40B4-BE49-F238E27FC236}">
                <a16:creationId xmlns:a16="http://schemas.microsoft.com/office/drawing/2014/main" id="{05479E2B-66CD-A8D7-7DA1-5343443887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961" y="127525"/>
            <a:ext cx="8916039" cy="6687031"/>
          </a:xfrm>
          <a:prstGeom prst="rect">
            <a:avLst/>
          </a:prstGeom>
        </p:spPr>
      </p:pic>
      <p:grpSp>
        <p:nvGrpSpPr>
          <p:cNvPr id="5" name="Group 4">
            <a:extLst>
              <a:ext uri="{FF2B5EF4-FFF2-40B4-BE49-F238E27FC236}">
                <a16:creationId xmlns:a16="http://schemas.microsoft.com/office/drawing/2014/main" id="{FA8B0727-95B5-8EA1-CF75-74689C6CEF6B}"/>
              </a:ext>
            </a:extLst>
          </p:cNvPr>
          <p:cNvGrpSpPr/>
          <p:nvPr/>
        </p:nvGrpSpPr>
        <p:grpSpPr>
          <a:xfrm>
            <a:off x="947961" y="104206"/>
            <a:ext cx="9132210" cy="6710349"/>
            <a:chOff x="691959" y="387809"/>
            <a:chExt cx="8835026" cy="6626268"/>
          </a:xfrm>
        </p:grpSpPr>
        <p:pic>
          <p:nvPicPr>
            <p:cNvPr id="6" name="Picture 5" descr="A graph of a number of calories&#10;&#10;Description automatically generated">
              <a:extLst>
                <a:ext uri="{FF2B5EF4-FFF2-40B4-BE49-F238E27FC236}">
                  <a16:creationId xmlns:a16="http://schemas.microsoft.com/office/drawing/2014/main" id="{B54CAB57-2C1A-4614-5D98-7BAFAEB174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59" y="387809"/>
              <a:ext cx="4417513" cy="3313135"/>
            </a:xfrm>
            <a:prstGeom prst="rect">
              <a:avLst/>
            </a:prstGeom>
          </p:spPr>
        </p:pic>
        <p:pic>
          <p:nvPicPr>
            <p:cNvPr id="7" name="Picture 6" descr="A graph of food items&#10;&#10;Description automatically generated">
              <a:extLst>
                <a:ext uri="{FF2B5EF4-FFF2-40B4-BE49-F238E27FC236}">
                  <a16:creationId xmlns:a16="http://schemas.microsoft.com/office/drawing/2014/main" id="{F7FD297B-7069-771E-6057-1531B80FDE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09472" y="387809"/>
              <a:ext cx="4417513" cy="3313135"/>
            </a:xfrm>
            <a:prstGeom prst="rect">
              <a:avLst/>
            </a:prstGeom>
          </p:spPr>
        </p:pic>
        <p:pic>
          <p:nvPicPr>
            <p:cNvPr id="8" name="Picture 7" descr="A graph of a protein bar&#10;&#10;Description automatically generated">
              <a:extLst>
                <a:ext uri="{FF2B5EF4-FFF2-40B4-BE49-F238E27FC236}">
                  <a16:creationId xmlns:a16="http://schemas.microsoft.com/office/drawing/2014/main" id="{B4BD081E-931E-3F56-EEA1-F7877BC8C90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959" y="3700944"/>
              <a:ext cx="4417511" cy="3313133"/>
            </a:xfrm>
            <a:prstGeom prst="rect">
              <a:avLst/>
            </a:prstGeom>
          </p:spPr>
        </p:pic>
        <p:pic>
          <p:nvPicPr>
            <p:cNvPr id="9" name="Picture 8" descr="A graph with orange bars&#10;&#10;Description automatically generated">
              <a:extLst>
                <a:ext uri="{FF2B5EF4-FFF2-40B4-BE49-F238E27FC236}">
                  <a16:creationId xmlns:a16="http://schemas.microsoft.com/office/drawing/2014/main" id="{966E3EC7-7C4F-70B9-DD0F-15220EB1AA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09470" y="3700944"/>
              <a:ext cx="4417511" cy="3313133"/>
            </a:xfrm>
            <a:prstGeom prst="rect">
              <a:avLst/>
            </a:prstGeom>
          </p:spPr>
        </p:pic>
      </p:grpSp>
    </p:spTree>
    <p:extLst>
      <p:ext uri="{BB962C8B-B14F-4D97-AF65-F5344CB8AC3E}">
        <p14:creationId xmlns:p14="http://schemas.microsoft.com/office/powerpoint/2010/main" val="24836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B8BEAA-A8F5-517C-9059-DAD7BCA7E6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DF19EC2-AEC4-D2A6-9A98-D079263D2BF1}"/>
              </a:ext>
            </a:extLst>
          </p:cNvPr>
          <p:cNvSpPr/>
          <p:nvPr/>
        </p:nvSpPr>
        <p:spPr>
          <a:xfrm>
            <a:off x="-1" y="0"/>
            <a:ext cx="12191999" cy="6857999"/>
          </a:xfrm>
          <a:prstGeom prst="rect">
            <a:avLst/>
          </a:prstGeom>
          <a:gradFill flip="none" rotWithShape="1">
            <a:gsLst>
              <a:gs pos="0">
                <a:schemeClr val="tx1">
                  <a:alpha val="75000"/>
                </a:schemeClr>
              </a:gs>
              <a:gs pos="100000">
                <a:schemeClr val="tx1">
                  <a:alpha val="0"/>
                </a:schemeClr>
              </a:gs>
              <a:gs pos="85000">
                <a:schemeClr val="tx1">
                  <a:alpha val="75000"/>
                </a:schemeClr>
              </a:gs>
              <a:gs pos="100000">
                <a:schemeClr val="tx1"/>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Graphic 2" descr="Magnifying glass with solid fill">
            <a:extLst>
              <a:ext uri="{FF2B5EF4-FFF2-40B4-BE49-F238E27FC236}">
                <a16:creationId xmlns:a16="http://schemas.microsoft.com/office/drawing/2014/main" id="{39D97803-CC01-CE7E-D421-BBE719E75C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39497" y="24257"/>
            <a:ext cx="914400" cy="914400"/>
          </a:xfrm>
          <a:prstGeom prst="rect">
            <a:avLst/>
          </a:prstGeom>
        </p:spPr>
      </p:pic>
      <p:pic>
        <p:nvPicPr>
          <p:cNvPr id="8" name="Picture 7" descr="A screenshot of a graph&#10;&#10;Description automatically generated">
            <a:extLst>
              <a:ext uri="{FF2B5EF4-FFF2-40B4-BE49-F238E27FC236}">
                <a16:creationId xmlns:a16="http://schemas.microsoft.com/office/drawing/2014/main" id="{6443565F-96C0-4E26-5173-1CFC9A2AF0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8343" y="0"/>
            <a:ext cx="7055314" cy="6858000"/>
          </a:xfrm>
          <a:prstGeom prst="rect">
            <a:avLst/>
          </a:prstGeom>
        </p:spPr>
      </p:pic>
    </p:spTree>
    <p:extLst>
      <p:ext uri="{BB962C8B-B14F-4D97-AF65-F5344CB8AC3E}">
        <p14:creationId xmlns:p14="http://schemas.microsoft.com/office/powerpoint/2010/main" val="2766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B8BEAA-A8F5-517C-9059-DAD7BCA7E6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44759B8-A666-9AC5-D2AA-18B17965999B}"/>
              </a:ext>
            </a:extLst>
          </p:cNvPr>
          <p:cNvSpPr/>
          <p:nvPr/>
        </p:nvSpPr>
        <p:spPr>
          <a:xfrm>
            <a:off x="-1" y="0"/>
            <a:ext cx="12191999" cy="6857999"/>
          </a:xfrm>
          <a:prstGeom prst="rect">
            <a:avLst/>
          </a:prstGeom>
          <a:gradFill flip="none" rotWithShape="1">
            <a:gsLst>
              <a:gs pos="0">
                <a:schemeClr val="tx1">
                  <a:alpha val="75000"/>
                </a:schemeClr>
              </a:gs>
              <a:gs pos="100000">
                <a:schemeClr val="tx1">
                  <a:alpha val="0"/>
                </a:schemeClr>
              </a:gs>
              <a:gs pos="85000">
                <a:schemeClr val="tx1">
                  <a:alpha val="75000"/>
                </a:schemeClr>
              </a:gs>
              <a:gs pos="100000">
                <a:schemeClr val="tx1"/>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itle 5">
            <a:extLst>
              <a:ext uri="{FF2B5EF4-FFF2-40B4-BE49-F238E27FC236}">
                <a16:creationId xmlns:a16="http://schemas.microsoft.com/office/drawing/2014/main" id="{C5F71158-AFD0-41C5-F369-AFC5AA48E4D0}"/>
              </a:ext>
            </a:extLst>
          </p:cNvPr>
          <p:cNvSpPr>
            <a:spLocks noGrp="1"/>
          </p:cNvSpPr>
          <p:nvPr>
            <p:ph type="title"/>
          </p:nvPr>
        </p:nvSpPr>
        <p:spPr/>
        <p:txBody>
          <a:bodyPr/>
          <a:lstStyle/>
          <a:p>
            <a:r>
              <a:rPr lang="en-GB" dirty="0">
                <a:solidFill>
                  <a:schemeClr val="bg1"/>
                </a:solidFill>
              </a:rPr>
              <a:t>Project Summary – Modelling</a:t>
            </a:r>
          </a:p>
        </p:txBody>
      </p:sp>
      <p:pic>
        <p:nvPicPr>
          <p:cNvPr id="8" name="Graphic 7" descr="Books with solid fill">
            <a:extLst>
              <a:ext uri="{FF2B5EF4-FFF2-40B4-BE49-F238E27FC236}">
                <a16:creationId xmlns:a16="http://schemas.microsoft.com/office/drawing/2014/main" id="{B0F02776-0C2B-4115-C2D0-6F6CDF1717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62360" y="15113"/>
            <a:ext cx="914400" cy="914400"/>
          </a:xfrm>
          <a:prstGeom prst="rect">
            <a:avLst/>
          </a:prstGeom>
        </p:spPr>
      </p:pic>
      <p:graphicFrame>
        <p:nvGraphicFramePr>
          <p:cNvPr id="3" name="Diagram 2">
            <a:extLst>
              <a:ext uri="{FF2B5EF4-FFF2-40B4-BE49-F238E27FC236}">
                <a16:creationId xmlns:a16="http://schemas.microsoft.com/office/drawing/2014/main" id="{14828240-B2E2-9D49-9595-81818821956F}"/>
              </a:ext>
            </a:extLst>
          </p:cNvPr>
          <p:cNvGraphicFramePr/>
          <p:nvPr>
            <p:extLst>
              <p:ext uri="{D42A27DB-BD31-4B8C-83A1-F6EECF244321}">
                <p14:modId xmlns:p14="http://schemas.microsoft.com/office/powerpoint/2010/main" val="4140170465"/>
              </p:ext>
            </p:extLst>
          </p:nvPr>
        </p:nvGraphicFramePr>
        <p:xfrm>
          <a:off x="1169374" y="34896"/>
          <a:ext cx="9349826" cy="616032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Content Placeholder 6">
            <a:extLst>
              <a:ext uri="{FF2B5EF4-FFF2-40B4-BE49-F238E27FC236}">
                <a16:creationId xmlns:a16="http://schemas.microsoft.com/office/drawing/2014/main" id="{D443819C-0644-CC0A-0917-0755B3E0A842}"/>
              </a:ext>
            </a:extLst>
          </p:cNvPr>
          <p:cNvSpPr>
            <a:spLocks noGrp="1"/>
          </p:cNvSpPr>
          <p:nvPr>
            <p:ph idx="1"/>
          </p:nvPr>
        </p:nvSpPr>
        <p:spPr>
          <a:xfrm>
            <a:off x="2520000" y="4617655"/>
            <a:ext cx="7266360" cy="1325563"/>
          </a:xfrm>
          <a:noFill/>
        </p:spPr>
        <p:txBody>
          <a:bodyPr>
            <a:normAutofit/>
          </a:bodyPr>
          <a:lstStyle/>
          <a:p>
            <a:pPr marL="0" indent="0" algn="ctr">
              <a:buNone/>
            </a:pPr>
            <a:r>
              <a:rPr lang="en-GB" dirty="0">
                <a:solidFill>
                  <a:schemeClr val="bg1"/>
                </a:solidFill>
              </a:rPr>
              <a:t>Selection of models tested – </a:t>
            </a:r>
          </a:p>
          <a:p>
            <a:pPr marL="0" indent="0" algn="ctr">
              <a:buNone/>
            </a:pPr>
            <a:r>
              <a:rPr lang="en-GB" dirty="0">
                <a:solidFill>
                  <a:schemeClr val="bg1"/>
                </a:solidFill>
              </a:rPr>
              <a:t>Looking for models with high precision</a:t>
            </a:r>
          </a:p>
        </p:txBody>
      </p:sp>
    </p:spTree>
    <p:extLst>
      <p:ext uri="{BB962C8B-B14F-4D97-AF65-F5344CB8AC3E}">
        <p14:creationId xmlns:p14="http://schemas.microsoft.com/office/powerpoint/2010/main" val="264298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B8BEAA-A8F5-517C-9059-DAD7BCA7E6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68B1018-3E8A-8409-DE52-2DD642BF71E6}"/>
              </a:ext>
            </a:extLst>
          </p:cNvPr>
          <p:cNvSpPr/>
          <p:nvPr/>
        </p:nvSpPr>
        <p:spPr>
          <a:xfrm>
            <a:off x="-1" y="0"/>
            <a:ext cx="12191999" cy="6857999"/>
          </a:xfrm>
          <a:prstGeom prst="rect">
            <a:avLst/>
          </a:prstGeom>
          <a:gradFill flip="none" rotWithShape="1">
            <a:gsLst>
              <a:gs pos="0">
                <a:schemeClr val="tx1">
                  <a:alpha val="75000"/>
                </a:schemeClr>
              </a:gs>
              <a:gs pos="100000">
                <a:schemeClr val="tx1">
                  <a:alpha val="0"/>
                </a:schemeClr>
              </a:gs>
              <a:gs pos="85000">
                <a:schemeClr val="tx1">
                  <a:alpha val="75000"/>
                </a:schemeClr>
              </a:gs>
              <a:gs pos="100000">
                <a:schemeClr val="tx1"/>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itle 5">
            <a:extLst>
              <a:ext uri="{FF2B5EF4-FFF2-40B4-BE49-F238E27FC236}">
                <a16:creationId xmlns:a16="http://schemas.microsoft.com/office/drawing/2014/main" id="{C5F71158-AFD0-41C5-F369-AFC5AA48E4D0}"/>
              </a:ext>
            </a:extLst>
          </p:cNvPr>
          <p:cNvSpPr>
            <a:spLocks noGrp="1"/>
          </p:cNvSpPr>
          <p:nvPr>
            <p:ph type="title"/>
          </p:nvPr>
        </p:nvSpPr>
        <p:spPr/>
        <p:txBody>
          <a:bodyPr/>
          <a:lstStyle/>
          <a:p>
            <a:r>
              <a:rPr lang="en-GB" dirty="0">
                <a:solidFill>
                  <a:schemeClr val="bg1"/>
                </a:solidFill>
              </a:rPr>
              <a:t>Key Findings and Current Performance</a:t>
            </a:r>
          </a:p>
        </p:txBody>
      </p:sp>
      <p:sp>
        <p:nvSpPr>
          <p:cNvPr id="7" name="Content Placeholder 6">
            <a:extLst>
              <a:ext uri="{FF2B5EF4-FFF2-40B4-BE49-F238E27FC236}">
                <a16:creationId xmlns:a16="http://schemas.microsoft.com/office/drawing/2014/main" id="{D443819C-0644-CC0A-0917-0755B3E0A842}"/>
              </a:ext>
            </a:extLst>
          </p:cNvPr>
          <p:cNvSpPr>
            <a:spLocks noGrp="1"/>
          </p:cNvSpPr>
          <p:nvPr>
            <p:ph idx="1"/>
          </p:nvPr>
        </p:nvSpPr>
        <p:spPr>
          <a:noFill/>
        </p:spPr>
        <p:txBody>
          <a:bodyPr>
            <a:normAutofit/>
          </a:bodyPr>
          <a:lstStyle/>
          <a:p>
            <a:r>
              <a:rPr lang="en-GB" dirty="0">
                <a:solidFill>
                  <a:schemeClr val="bg1"/>
                </a:solidFill>
              </a:rPr>
              <a:t>Vegetable/Potato/Pork recipes consistently popular, Beverages/Breakfast recipes consistently unpopular</a:t>
            </a:r>
          </a:p>
          <a:p>
            <a:r>
              <a:rPr lang="en-GB" dirty="0">
                <a:solidFill>
                  <a:schemeClr val="bg1"/>
                </a:solidFill>
              </a:rPr>
              <a:t>KPI to monitor: High Traffic Conversion Rate (HTCR)</a:t>
            </a:r>
          </a:p>
          <a:p>
            <a:r>
              <a:rPr lang="en-GB" dirty="0">
                <a:solidFill>
                  <a:schemeClr val="bg1"/>
                </a:solidFill>
              </a:rPr>
              <a:t>HTCR ≥ 4 (above 80%) needed, any less won’t meet requirements</a:t>
            </a:r>
          </a:p>
          <a:p>
            <a:endParaRPr lang="en-GB" dirty="0">
              <a:solidFill>
                <a:schemeClr val="bg1"/>
              </a:solidFill>
            </a:endParaRPr>
          </a:p>
          <a:p>
            <a:endParaRPr lang="en-GB" dirty="0">
              <a:solidFill>
                <a:schemeClr val="bg1"/>
              </a:solidFill>
            </a:endParaRPr>
          </a:p>
          <a:p>
            <a:endParaRPr lang="en-GB" dirty="0">
              <a:solidFill>
                <a:schemeClr val="bg1"/>
              </a:solidFill>
            </a:endParaRPr>
          </a:p>
          <a:p>
            <a:r>
              <a:rPr lang="en-GB" u="sng" dirty="0">
                <a:solidFill>
                  <a:schemeClr val="bg1"/>
                </a:solidFill>
              </a:rPr>
              <a:t>Logistic Regression model is the best option</a:t>
            </a:r>
          </a:p>
        </p:txBody>
      </p:sp>
      <p:pic>
        <p:nvPicPr>
          <p:cNvPr id="8" name="Graphic 7" descr="Venn diagram with solid fill">
            <a:extLst>
              <a:ext uri="{FF2B5EF4-FFF2-40B4-BE49-F238E27FC236}">
                <a16:creationId xmlns:a16="http://schemas.microsoft.com/office/drawing/2014/main" id="{04F61C89-9094-1AEB-E882-4D771A37E7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0920" y="454025"/>
            <a:ext cx="914400" cy="914400"/>
          </a:xfrm>
          <a:prstGeom prst="rect">
            <a:avLst/>
          </a:prstGeom>
        </p:spPr>
      </p:pic>
      <p:graphicFrame>
        <p:nvGraphicFramePr>
          <p:cNvPr id="2" name="Table 1">
            <a:extLst>
              <a:ext uri="{FF2B5EF4-FFF2-40B4-BE49-F238E27FC236}">
                <a16:creationId xmlns:a16="http://schemas.microsoft.com/office/drawing/2014/main" id="{E5F4DDF7-835B-9088-1014-B22A59450F2D}"/>
              </a:ext>
            </a:extLst>
          </p:cNvPr>
          <p:cNvGraphicFramePr>
            <a:graphicFrameLocks noGrp="1"/>
          </p:cNvGraphicFramePr>
          <p:nvPr>
            <p:extLst>
              <p:ext uri="{D42A27DB-BD31-4B8C-83A1-F6EECF244321}">
                <p14:modId xmlns:p14="http://schemas.microsoft.com/office/powerpoint/2010/main" val="1210916216"/>
              </p:ext>
            </p:extLst>
          </p:nvPr>
        </p:nvGraphicFramePr>
        <p:xfrm>
          <a:off x="1773739" y="3776976"/>
          <a:ext cx="8127999" cy="138176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290157286"/>
                    </a:ext>
                  </a:extLst>
                </a:gridCol>
                <a:gridCol w="2709333">
                  <a:extLst>
                    <a:ext uri="{9D8B030D-6E8A-4147-A177-3AD203B41FA5}">
                      <a16:colId xmlns:a16="http://schemas.microsoft.com/office/drawing/2014/main" val="1819579353"/>
                    </a:ext>
                  </a:extLst>
                </a:gridCol>
                <a:gridCol w="2709333">
                  <a:extLst>
                    <a:ext uri="{9D8B030D-6E8A-4147-A177-3AD203B41FA5}">
                      <a16:colId xmlns:a16="http://schemas.microsoft.com/office/drawing/2014/main" val="3594977233"/>
                    </a:ext>
                  </a:extLst>
                </a:gridCol>
              </a:tblGrid>
              <a:tr h="370840">
                <a:tc>
                  <a:txBody>
                    <a:bodyPr/>
                    <a:lstStyle/>
                    <a:p>
                      <a:pPr algn="ctr"/>
                      <a:r>
                        <a:rPr lang="en-GB" dirty="0">
                          <a:solidFill>
                            <a:schemeClr val="tx1"/>
                          </a:solidFill>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solidFill>
                        </a:rPr>
                        <a:t>Precision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solidFill>
                        </a:rPr>
                        <a:t>HTCR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3985938"/>
                  </a:ext>
                </a:extLst>
              </a:tr>
              <a:tr h="370840">
                <a:tc>
                  <a:txBody>
                    <a:bodyPr/>
                    <a:lstStyle/>
                    <a:p>
                      <a:pPr algn="ctr"/>
                      <a:r>
                        <a:rPr lang="en-GB" dirty="0">
                          <a:solidFill>
                            <a:schemeClr val="tx1"/>
                          </a:solidFill>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82.98%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471074"/>
                  </a:ext>
                </a:extLst>
              </a:tr>
              <a:tr h="370840">
                <a:tc>
                  <a:txBody>
                    <a:bodyPr/>
                    <a:lstStyle/>
                    <a:p>
                      <a:pPr algn="ctr"/>
                      <a:r>
                        <a:rPr lang="en-GB" dirty="0">
                          <a:solidFill>
                            <a:schemeClr val="tx1"/>
                          </a:solidFill>
                        </a:rPr>
                        <a:t>Gradient Boosting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solidFill>
                        </a:rPr>
                        <a:t>82.95%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solidFill>
                        </a:rPr>
                        <a:t>4.87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5641558"/>
                  </a:ext>
                </a:extLst>
              </a:tr>
            </a:tbl>
          </a:graphicData>
        </a:graphic>
      </p:graphicFrame>
    </p:spTree>
    <p:extLst>
      <p:ext uri="{BB962C8B-B14F-4D97-AF65-F5344CB8AC3E}">
        <p14:creationId xmlns:p14="http://schemas.microsoft.com/office/powerpoint/2010/main" val="342504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B8BEAA-A8F5-517C-9059-DAD7BCA7E6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EE29A4F-DFD2-D46B-BD94-DB9F0B1B2807}"/>
              </a:ext>
            </a:extLst>
          </p:cNvPr>
          <p:cNvSpPr/>
          <p:nvPr/>
        </p:nvSpPr>
        <p:spPr>
          <a:xfrm>
            <a:off x="-1" y="0"/>
            <a:ext cx="12191999" cy="6857999"/>
          </a:xfrm>
          <a:prstGeom prst="rect">
            <a:avLst/>
          </a:prstGeom>
          <a:gradFill flip="none" rotWithShape="1">
            <a:gsLst>
              <a:gs pos="0">
                <a:schemeClr val="tx1">
                  <a:alpha val="75000"/>
                </a:schemeClr>
              </a:gs>
              <a:gs pos="100000">
                <a:schemeClr val="tx1">
                  <a:alpha val="0"/>
                </a:schemeClr>
              </a:gs>
              <a:gs pos="85000">
                <a:schemeClr val="tx1">
                  <a:alpha val="75000"/>
                </a:schemeClr>
              </a:gs>
              <a:gs pos="100000">
                <a:schemeClr val="tx1"/>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itle 5">
            <a:extLst>
              <a:ext uri="{FF2B5EF4-FFF2-40B4-BE49-F238E27FC236}">
                <a16:creationId xmlns:a16="http://schemas.microsoft.com/office/drawing/2014/main" id="{C5F71158-AFD0-41C5-F369-AFC5AA48E4D0}"/>
              </a:ext>
            </a:extLst>
          </p:cNvPr>
          <p:cNvSpPr>
            <a:spLocks noGrp="1"/>
          </p:cNvSpPr>
          <p:nvPr>
            <p:ph type="title"/>
          </p:nvPr>
        </p:nvSpPr>
        <p:spPr/>
        <p:txBody>
          <a:bodyPr/>
          <a:lstStyle/>
          <a:p>
            <a:r>
              <a:rPr lang="en-GB" dirty="0">
                <a:solidFill>
                  <a:schemeClr val="bg1"/>
                </a:solidFill>
              </a:rPr>
              <a:t>Next Steps</a:t>
            </a:r>
          </a:p>
        </p:txBody>
      </p:sp>
      <p:sp>
        <p:nvSpPr>
          <p:cNvPr id="7" name="Content Placeholder 6">
            <a:extLst>
              <a:ext uri="{FF2B5EF4-FFF2-40B4-BE49-F238E27FC236}">
                <a16:creationId xmlns:a16="http://schemas.microsoft.com/office/drawing/2014/main" id="{D443819C-0644-CC0A-0917-0755B3E0A842}"/>
              </a:ext>
            </a:extLst>
          </p:cNvPr>
          <p:cNvSpPr>
            <a:spLocks noGrp="1"/>
          </p:cNvSpPr>
          <p:nvPr>
            <p:ph idx="1"/>
          </p:nvPr>
        </p:nvSpPr>
        <p:spPr>
          <a:noFill/>
        </p:spPr>
        <p:txBody>
          <a:bodyPr>
            <a:normAutofit/>
          </a:bodyPr>
          <a:lstStyle/>
          <a:p>
            <a:r>
              <a:rPr lang="en-GB" dirty="0">
                <a:solidFill>
                  <a:schemeClr val="bg1"/>
                </a:solidFill>
              </a:rPr>
              <a:t>Further data for training/testing models, continue to iterate on performance</a:t>
            </a:r>
          </a:p>
          <a:p>
            <a:r>
              <a:rPr lang="en-GB" dirty="0">
                <a:solidFill>
                  <a:schemeClr val="bg1"/>
                </a:solidFill>
              </a:rPr>
              <a:t>Potential usage of Neural Networks to allow for image data in classification</a:t>
            </a:r>
          </a:p>
          <a:p>
            <a:r>
              <a:rPr lang="en-GB" dirty="0">
                <a:solidFill>
                  <a:schemeClr val="bg1"/>
                </a:solidFill>
              </a:rPr>
              <a:t>Evaluate whether to drop low traffic recipes (Beverages/Breakfast) from home page rotation</a:t>
            </a:r>
          </a:p>
        </p:txBody>
      </p:sp>
      <p:pic>
        <p:nvPicPr>
          <p:cNvPr id="9" name="Graphic 8" descr="End with solid fill">
            <a:extLst>
              <a:ext uri="{FF2B5EF4-FFF2-40B4-BE49-F238E27FC236}">
                <a16:creationId xmlns:a16="http://schemas.microsoft.com/office/drawing/2014/main" id="{05658B9C-1D95-F92B-66E5-824F92FECA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71781" y="1593"/>
            <a:ext cx="914400" cy="914400"/>
          </a:xfrm>
          <a:prstGeom prst="rect">
            <a:avLst/>
          </a:prstGeom>
        </p:spPr>
      </p:pic>
    </p:spTree>
    <p:extLst>
      <p:ext uri="{BB962C8B-B14F-4D97-AF65-F5344CB8AC3E}">
        <p14:creationId xmlns:p14="http://schemas.microsoft.com/office/powerpoint/2010/main" val="363636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1855</TotalTime>
  <Words>833</Words>
  <Application>Microsoft Office PowerPoint</Application>
  <PresentationFormat>Widescreen</PresentationFormat>
  <Paragraphs>79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Tasty Bytes: Predicting Popular Recipes</vt:lpstr>
      <vt:lpstr>Agenda</vt:lpstr>
      <vt:lpstr>Business Goals</vt:lpstr>
      <vt:lpstr>Project Summary – Initial Look</vt:lpstr>
      <vt:lpstr>Project Summary – Exploratory Analysis</vt:lpstr>
      <vt:lpstr>PowerPoint Presentation</vt:lpstr>
      <vt:lpstr>Project Summary – Modelling</vt:lpstr>
      <vt:lpstr>Key Findings and Current Performance</vt:lpstr>
      <vt:lpstr>Next Steps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Slade</dc:creator>
  <cp:lastModifiedBy>George Slade</cp:lastModifiedBy>
  <cp:revision>10</cp:revision>
  <dcterms:created xsi:type="dcterms:W3CDTF">2024-07-08T14:41:38Z</dcterms:created>
  <dcterms:modified xsi:type="dcterms:W3CDTF">2024-07-13T19:18:42Z</dcterms:modified>
</cp:coreProperties>
</file>