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8" r:id="rId2"/>
    <p:sldId id="259" r:id="rId3"/>
    <p:sldId id="256"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75701" autoAdjust="0"/>
  </p:normalViewPr>
  <p:slideViewPr>
    <p:cSldViewPr snapToGrid="0">
      <p:cViewPr varScale="1">
        <p:scale>
          <a:sx n="43" d="100"/>
          <a:sy n="43" d="100"/>
        </p:scale>
        <p:origin x="365"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2CF43-A5F4-4CE8-9E7D-08C953F711A3}" type="datetimeFigureOut">
              <a:rPr kumimoji="1" lang="ja-JP" altLang="en-US" smtClean="0"/>
              <a:t>2017/1/25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632BE-9443-48C5-95CB-B23068447A12}" type="slidenum">
              <a:rPr kumimoji="1" lang="ja-JP" altLang="en-US" smtClean="0"/>
              <a:t>‹#›</a:t>
            </a:fld>
            <a:endParaRPr kumimoji="1" lang="ja-JP" altLang="en-US"/>
          </a:p>
        </p:txBody>
      </p:sp>
    </p:spTree>
    <p:extLst>
      <p:ext uri="{BB962C8B-B14F-4D97-AF65-F5344CB8AC3E}">
        <p14:creationId xmlns:p14="http://schemas.microsoft.com/office/powerpoint/2010/main" val="156021791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■顧客提供価値</a:t>
            </a:r>
            <a:r>
              <a:rPr kumimoji="1" lang="en-US" altLang="ja-JP" dirty="0" smtClean="0"/>
              <a:t>(</a:t>
            </a:r>
            <a:r>
              <a:rPr kumimoji="1" lang="ja-JP" altLang="en-US" dirty="0" smtClean="0"/>
              <a:t>競合ソリューションとの比較</a:t>
            </a:r>
            <a:r>
              <a:rPr kumimoji="1" lang="en-US" altLang="ja-JP" dirty="0" smtClean="0"/>
              <a:t>)</a:t>
            </a:r>
          </a:p>
          <a:p>
            <a:r>
              <a:rPr kumimoji="1" lang="ja-JP" altLang="en-US" dirty="0" smtClean="0"/>
              <a:t>・</a:t>
            </a:r>
            <a:r>
              <a:rPr kumimoji="1" lang="en-US" altLang="ja-JP" dirty="0" err="1" smtClean="0"/>
              <a:t>IoT</a:t>
            </a:r>
            <a:r>
              <a:rPr kumimoji="1" lang="ja-JP" altLang="en-US" dirty="0" smtClean="0"/>
              <a:t>デバイスの自宅のストック管理を目的とした商品はトレンドとなりつつあります。</a:t>
            </a:r>
          </a:p>
          <a:p>
            <a:r>
              <a:rPr kumimoji="1" lang="ja-JP" altLang="en-US" dirty="0" smtClean="0"/>
              <a:t>　自動発注に特化した</a:t>
            </a:r>
            <a:r>
              <a:rPr kumimoji="1" lang="en-US" altLang="ja-JP" dirty="0" err="1" smtClean="0"/>
              <a:t>AmazonDash</a:t>
            </a:r>
            <a:r>
              <a:rPr kumimoji="1" lang="ja-JP" altLang="en-US" dirty="0" smtClean="0"/>
              <a:t>ボタンや、</a:t>
            </a:r>
            <a:r>
              <a:rPr kumimoji="1" lang="en-US" altLang="ja-JP" dirty="0" smtClean="0"/>
              <a:t>Amazon</a:t>
            </a:r>
            <a:r>
              <a:rPr kumimoji="1" lang="ja-JP" altLang="en-US" dirty="0" smtClean="0"/>
              <a:t>「</a:t>
            </a:r>
            <a:r>
              <a:rPr kumimoji="1" lang="en-US" altLang="ja-JP" dirty="0" smtClean="0"/>
              <a:t>Alexa</a:t>
            </a:r>
            <a:r>
              <a:rPr kumimoji="1" lang="ja-JP" altLang="en-US" dirty="0" smtClean="0"/>
              <a:t>」に対応した「スマート冷蔵庫」など</a:t>
            </a:r>
          </a:p>
          <a:p>
            <a:r>
              <a:rPr kumimoji="1" lang="ja-JP" altLang="en-US" dirty="0" smtClean="0"/>
              <a:t>　が</a:t>
            </a:r>
            <a:r>
              <a:rPr kumimoji="1" lang="en-US" altLang="ja-JP" dirty="0" smtClean="0"/>
              <a:t>LG</a:t>
            </a:r>
            <a:r>
              <a:rPr kumimoji="1" lang="ja-JP" altLang="en-US" dirty="0" smtClean="0"/>
              <a:t>やサムスン電子が発表されています。</a:t>
            </a:r>
          </a:p>
          <a:p>
            <a:r>
              <a:rPr kumimoji="1" lang="ja-JP" altLang="en-US" dirty="0" smtClean="0"/>
              <a:t>　これらのデバイスは自動発注やショッピングリスト管理等、様々なことができますが、</a:t>
            </a:r>
          </a:p>
          <a:p>
            <a:r>
              <a:rPr kumimoji="1" lang="ja-JP" altLang="en-US" dirty="0" smtClean="0"/>
              <a:t>　私は残量通知機能のみに絞って、サービスを展開することで「シンプルな価値」</a:t>
            </a:r>
          </a:p>
          <a:p>
            <a:r>
              <a:rPr kumimoji="1" lang="ja-JP" altLang="en-US" dirty="0" smtClean="0"/>
              <a:t>　を届けれると考えています。</a:t>
            </a:r>
          </a:p>
          <a:p>
            <a:endParaRPr kumimoji="1" lang="ja-JP" altLang="en-US" dirty="0" smtClean="0"/>
          </a:p>
          <a:p>
            <a:r>
              <a:rPr kumimoji="1" lang="ja-JP" altLang="en-US" dirty="0" smtClean="0"/>
              <a:t>　商品を買う　→　商品を買う瞬間を助ける</a:t>
            </a:r>
          </a:p>
          <a:p>
            <a:r>
              <a:rPr kumimoji="1" lang="ja-JP" altLang="en-US" dirty="0" smtClean="0"/>
              <a:t>　</a:t>
            </a:r>
          </a:p>
          <a:p>
            <a:r>
              <a:rPr kumimoji="1" lang="ja-JP" altLang="en-US" dirty="0" smtClean="0"/>
              <a:t>　多機能　　　→　単機能</a:t>
            </a:r>
            <a:endParaRPr kumimoji="1" lang="ja-JP" altLang="en-US" dirty="0"/>
          </a:p>
        </p:txBody>
      </p:sp>
      <p:sp>
        <p:nvSpPr>
          <p:cNvPr id="4" name="スライド番号プレースホルダー 3"/>
          <p:cNvSpPr>
            <a:spLocks noGrp="1"/>
          </p:cNvSpPr>
          <p:nvPr>
            <p:ph type="sldNum" sz="quarter" idx="10"/>
          </p:nvPr>
        </p:nvSpPr>
        <p:spPr/>
        <p:txBody>
          <a:bodyPr/>
          <a:lstStyle/>
          <a:p>
            <a:fld id="{688632BE-9443-48C5-95CB-B23068447A12}" type="slidenum">
              <a:rPr kumimoji="1" lang="ja-JP" altLang="en-US" smtClean="0"/>
              <a:t>1</a:t>
            </a:fld>
            <a:endParaRPr kumimoji="1" lang="ja-JP" altLang="en-US"/>
          </a:p>
        </p:txBody>
      </p:sp>
    </p:spTree>
    <p:extLst>
      <p:ext uri="{BB962C8B-B14F-4D97-AF65-F5344CB8AC3E}">
        <p14:creationId xmlns:p14="http://schemas.microsoft.com/office/powerpoint/2010/main" val="3876769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■ストック管理</a:t>
            </a:r>
            <a:r>
              <a:rPr kumimoji="1" lang="en-US" altLang="ja-JP" dirty="0" err="1" smtClean="0"/>
              <a:t>IoT</a:t>
            </a:r>
            <a:r>
              <a:rPr kumimoji="1" lang="ja-JP" altLang="en-US" dirty="0" smtClean="0"/>
              <a:t>で稼ぐためのシナリオ</a:t>
            </a:r>
            <a:r>
              <a:rPr kumimoji="1" lang="en-US" altLang="ja-JP" dirty="0" smtClean="0"/>
              <a:t>(</a:t>
            </a:r>
            <a:r>
              <a:rPr kumimoji="1" lang="ja-JP" altLang="en-US" dirty="0" smtClean="0"/>
              <a:t>デバイス</a:t>
            </a:r>
            <a:r>
              <a:rPr kumimoji="1" lang="en-US" altLang="ja-JP" dirty="0" smtClean="0"/>
              <a:t>)</a:t>
            </a:r>
          </a:p>
          <a:p>
            <a:r>
              <a:rPr kumimoji="1" lang="ja-JP" altLang="en-US" dirty="0" smtClean="0"/>
              <a:t>・センサはあくまでも「ちょい足し」インテリア</a:t>
            </a:r>
          </a:p>
          <a:p>
            <a:r>
              <a:rPr kumimoji="1" lang="ja-JP" altLang="en-US" dirty="0" smtClean="0"/>
              <a:t>・ユーザーにストレスなく、コースター程度のサイズにする必要がある。</a:t>
            </a:r>
            <a:endParaRPr kumimoji="1" lang="ja-JP" altLang="en-US" dirty="0"/>
          </a:p>
        </p:txBody>
      </p:sp>
      <p:sp>
        <p:nvSpPr>
          <p:cNvPr id="4" name="スライド番号プレースホルダー 3"/>
          <p:cNvSpPr>
            <a:spLocks noGrp="1"/>
          </p:cNvSpPr>
          <p:nvPr>
            <p:ph type="sldNum" sz="quarter" idx="10"/>
          </p:nvPr>
        </p:nvSpPr>
        <p:spPr/>
        <p:txBody>
          <a:bodyPr/>
          <a:lstStyle/>
          <a:p>
            <a:fld id="{688632BE-9443-48C5-95CB-B23068447A12}" type="slidenum">
              <a:rPr kumimoji="1" lang="ja-JP" altLang="en-US" smtClean="0"/>
              <a:t>2</a:t>
            </a:fld>
            <a:endParaRPr kumimoji="1" lang="ja-JP" altLang="en-US"/>
          </a:p>
        </p:txBody>
      </p:sp>
    </p:spTree>
    <p:extLst>
      <p:ext uri="{BB962C8B-B14F-4D97-AF65-F5344CB8AC3E}">
        <p14:creationId xmlns:p14="http://schemas.microsoft.com/office/powerpoint/2010/main" val="343424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ストック管理</a:t>
            </a:r>
            <a:r>
              <a:rPr kumimoji="1" lang="en-US" altLang="ja-JP" dirty="0" err="1" smtClean="0"/>
              <a:t>IoT</a:t>
            </a:r>
            <a:r>
              <a:rPr kumimoji="1" lang="ja-JP" altLang="en-US" dirty="0" smtClean="0"/>
              <a:t>で稼ぐためのシナリオ</a:t>
            </a:r>
            <a:r>
              <a:rPr kumimoji="1" lang="en-US" altLang="ja-JP" dirty="0" smtClean="0"/>
              <a:t>(</a:t>
            </a:r>
            <a:r>
              <a:rPr kumimoji="1" lang="ja-JP" altLang="en-US" dirty="0" smtClean="0"/>
              <a:t>クラウドサービス</a:t>
            </a:r>
            <a:r>
              <a:rPr kumimoji="1" lang="en-US" altLang="ja-JP" dirty="0" smtClean="0"/>
              <a:t>)</a:t>
            </a:r>
          </a:p>
          <a:p>
            <a:r>
              <a:rPr kumimoji="1" lang="ja-JP" altLang="en-US" dirty="0" smtClean="0"/>
              <a:t>・各センサからクラウドに集まったデータを収集・分析する</a:t>
            </a:r>
          </a:p>
          <a:p>
            <a:r>
              <a:rPr kumimoji="1" lang="ja-JP" altLang="en-US" dirty="0" smtClean="0"/>
              <a:t>・例えば、調味料メーカーへの提案に対しては、調味料の使用頻度データを分析</a:t>
            </a:r>
          </a:p>
          <a:p>
            <a:r>
              <a:rPr kumimoji="1" lang="ja-JP" altLang="en-US" dirty="0" smtClean="0"/>
              <a:t>　自社の調味料の利用頻度や、１回あたりの使用頻度などのデータ蓄積、把握が可能となる。</a:t>
            </a:r>
          </a:p>
          <a:p>
            <a:endParaRPr kumimoji="1" lang="ja-JP" altLang="en-US" dirty="0" smtClean="0"/>
          </a:p>
          <a:p>
            <a:r>
              <a:rPr kumimoji="1" lang="ja-JP" altLang="en-US" dirty="0" smtClean="0"/>
              <a:t>・また、同じ調味料を習慣的に購買させるため、</a:t>
            </a:r>
            <a:r>
              <a:rPr kumimoji="1" lang="en-US" altLang="ja-JP" dirty="0" smtClean="0"/>
              <a:t>LINE</a:t>
            </a:r>
            <a:r>
              <a:rPr kumimoji="1" lang="ja-JP" altLang="en-US" dirty="0" smtClean="0"/>
              <a:t>通知を利用して、</a:t>
            </a:r>
          </a:p>
          <a:p>
            <a:r>
              <a:rPr kumimoji="1" lang="ja-JP" altLang="en-US" smtClean="0"/>
              <a:t>　残量通知のタイミングで広告を出すことも可能。</a:t>
            </a:r>
            <a:endParaRPr kumimoji="1" lang="ja-JP" altLang="en-US" dirty="0" smtClean="0"/>
          </a:p>
        </p:txBody>
      </p:sp>
      <p:sp>
        <p:nvSpPr>
          <p:cNvPr id="4" name="スライド番号プレースホルダー 3"/>
          <p:cNvSpPr>
            <a:spLocks noGrp="1"/>
          </p:cNvSpPr>
          <p:nvPr>
            <p:ph type="sldNum" sz="quarter" idx="10"/>
          </p:nvPr>
        </p:nvSpPr>
        <p:spPr/>
        <p:txBody>
          <a:bodyPr/>
          <a:lstStyle/>
          <a:p>
            <a:fld id="{688632BE-9443-48C5-95CB-B23068447A12}" type="slidenum">
              <a:rPr kumimoji="1" lang="ja-JP" altLang="en-US" smtClean="0"/>
              <a:t>3</a:t>
            </a:fld>
            <a:endParaRPr kumimoji="1" lang="ja-JP" altLang="en-US"/>
          </a:p>
        </p:txBody>
      </p:sp>
    </p:spTree>
    <p:extLst>
      <p:ext uri="{BB962C8B-B14F-4D97-AF65-F5344CB8AC3E}">
        <p14:creationId xmlns:p14="http://schemas.microsoft.com/office/powerpoint/2010/main" val="2087919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29AFEF9D-A144-4BC0-8074-E1B8DB51F2EA}" type="datetimeFigureOut">
              <a:rPr kumimoji="1" lang="ja-JP" altLang="en-US" smtClean="0"/>
              <a:t>2017/1/25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9BA272-81BD-4ED3-89E1-5C2DB9FFB030}" type="slidenum">
              <a:rPr kumimoji="1" lang="ja-JP" altLang="en-US" smtClean="0"/>
              <a:t>‹#›</a:t>
            </a:fld>
            <a:endParaRPr kumimoji="1" lang="ja-JP" altLang="en-US"/>
          </a:p>
        </p:txBody>
      </p:sp>
    </p:spTree>
    <p:extLst>
      <p:ext uri="{BB962C8B-B14F-4D97-AF65-F5344CB8AC3E}">
        <p14:creationId xmlns:p14="http://schemas.microsoft.com/office/powerpoint/2010/main" val="1086762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9AFEF9D-A144-4BC0-8074-E1B8DB51F2EA}" type="datetimeFigureOut">
              <a:rPr kumimoji="1" lang="ja-JP" altLang="en-US" smtClean="0"/>
              <a:t>2017/1/25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9BA272-81BD-4ED3-89E1-5C2DB9FFB030}" type="slidenum">
              <a:rPr kumimoji="1" lang="ja-JP" altLang="en-US" smtClean="0"/>
              <a:t>‹#›</a:t>
            </a:fld>
            <a:endParaRPr kumimoji="1" lang="ja-JP" altLang="en-US"/>
          </a:p>
        </p:txBody>
      </p:sp>
    </p:spTree>
    <p:extLst>
      <p:ext uri="{BB962C8B-B14F-4D97-AF65-F5344CB8AC3E}">
        <p14:creationId xmlns:p14="http://schemas.microsoft.com/office/powerpoint/2010/main" val="772325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9AFEF9D-A144-4BC0-8074-E1B8DB51F2EA}" type="datetimeFigureOut">
              <a:rPr kumimoji="1" lang="ja-JP" altLang="en-US" smtClean="0"/>
              <a:t>2017/1/25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9BA272-81BD-4ED3-89E1-5C2DB9FFB030}" type="slidenum">
              <a:rPr kumimoji="1" lang="ja-JP" altLang="en-US" smtClean="0"/>
              <a:t>‹#›</a:t>
            </a:fld>
            <a:endParaRPr kumimoji="1" lang="ja-JP" altLang="en-US"/>
          </a:p>
        </p:txBody>
      </p:sp>
    </p:spTree>
    <p:extLst>
      <p:ext uri="{BB962C8B-B14F-4D97-AF65-F5344CB8AC3E}">
        <p14:creationId xmlns:p14="http://schemas.microsoft.com/office/powerpoint/2010/main" val="3534092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9AFEF9D-A144-4BC0-8074-E1B8DB51F2EA}" type="datetimeFigureOut">
              <a:rPr kumimoji="1" lang="ja-JP" altLang="en-US" smtClean="0"/>
              <a:t>2017/1/25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9BA272-81BD-4ED3-89E1-5C2DB9FFB030}" type="slidenum">
              <a:rPr kumimoji="1" lang="ja-JP" altLang="en-US" smtClean="0"/>
              <a:t>‹#›</a:t>
            </a:fld>
            <a:endParaRPr kumimoji="1" lang="ja-JP" altLang="en-US"/>
          </a:p>
        </p:txBody>
      </p:sp>
    </p:spTree>
    <p:extLst>
      <p:ext uri="{BB962C8B-B14F-4D97-AF65-F5344CB8AC3E}">
        <p14:creationId xmlns:p14="http://schemas.microsoft.com/office/powerpoint/2010/main" val="3468496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29AFEF9D-A144-4BC0-8074-E1B8DB51F2EA}" type="datetimeFigureOut">
              <a:rPr kumimoji="1" lang="ja-JP" altLang="en-US" smtClean="0"/>
              <a:t>2017/1/25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9BA272-81BD-4ED3-89E1-5C2DB9FFB030}" type="slidenum">
              <a:rPr kumimoji="1" lang="ja-JP" altLang="en-US" smtClean="0"/>
              <a:t>‹#›</a:t>
            </a:fld>
            <a:endParaRPr kumimoji="1" lang="ja-JP" altLang="en-US"/>
          </a:p>
        </p:txBody>
      </p:sp>
    </p:spTree>
    <p:extLst>
      <p:ext uri="{BB962C8B-B14F-4D97-AF65-F5344CB8AC3E}">
        <p14:creationId xmlns:p14="http://schemas.microsoft.com/office/powerpoint/2010/main" val="677221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9AFEF9D-A144-4BC0-8074-E1B8DB51F2EA}" type="datetimeFigureOut">
              <a:rPr kumimoji="1" lang="ja-JP" altLang="en-US" smtClean="0"/>
              <a:t>2017/1/25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19BA272-81BD-4ED3-89E1-5C2DB9FFB030}" type="slidenum">
              <a:rPr kumimoji="1" lang="ja-JP" altLang="en-US" smtClean="0"/>
              <a:t>‹#›</a:t>
            </a:fld>
            <a:endParaRPr kumimoji="1" lang="ja-JP" altLang="en-US"/>
          </a:p>
        </p:txBody>
      </p:sp>
    </p:spTree>
    <p:extLst>
      <p:ext uri="{BB962C8B-B14F-4D97-AF65-F5344CB8AC3E}">
        <p14:creationId xmlns:p14="http://schemas.microsoft.com/office/powerpoint/2010/main" val="3606313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9AFEF9D-A144-4BC0-8074-E1B8DB51F2EA}" type="datetimeFigureOut">
              <a:rPr kumimoji="1" lang="ja-JP" altLang="en-US" smtClean="0"/>
              <a:t>2017/1/25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19BA272-81BD-4ED3-89E1-5C2DB9FFB030}" type="slidenum">
              <a:rPr kumimoji="1" lang="ja-JP" altLang="en-US" smtClean="0"/>
              <a:t>‹#›</a:t>
            </a:fld>
            <a:endParaRPr kumimoji="1" lang="ja-JP" altLang="en-US"/>
          </a:p>
        </p:txBody>
      </p:sp>
    </p:spTree>
    <p:extLst>
      <p:ext uri="{BB962C8B-B14F-4D97-AF65-F5344CB8AC3E}">
        <p14:creationId xmlns:p14="http://schemas.microsoft.com/office/powerpoint/2010/main" val="1906760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29AFEF9D-A144-4BC0-8074-E1B8DB51F2EA}" type="datetimeFigureOut">
              <a:rPr kumimoji="1" lang="ja-JP" altLang="en-US" smtClean="0"/>
              <a:t>2017/1/25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19BA272-81BD-4ED3-89E1-5C2DB9FFB030}" type="slidenum">
              <a:rPr kumimoji="1" lang="ja-JP" altLang="en-US" smtClean="0"/>
              <a:t>‹#›</a:t>
            </a:fld>
            <a:endParaRPr kumimoji="1" lang="ja-JP" altLang="en-US"/>
          </a:p>
        </p:txBody>
      </p:sp>
    </p:spTree>
    <p:extLst>
      <p:ext uri="{BB962C8B-B14F-4D97-AF65-F5344CB8AC3E}">
        <p14:creationId xmlns:p14="http://schemas.microsoft.com/office/powerpoint/2010/main" val="2367925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9AFEF9D-A144-4BC0-8074-E1B8DB51F2EA}" type="datetimeFigureOut">
              <a:rPr kumimoji="1" lang="ja-JP" altLang="en-US" smtClean="0"/>
              <a:t>2017/1/25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19BA272-81BD-4ED3-89E1-5C2DB9FFB030}" type="slidenum">
              <a:rPr kumimoji="1" lang="ja-JP" altLang="en-US" smtClean="0"/>
              <a:t>‹#›</a:t>
            </a:fld>
            <a:endParaRPr kumimoji="1" lang="ja-JP" altLang="en-US"/>
          </a:p>
        </p:txBody>
      </p:sp>
    </p:spTree>
    <p:extLst>
      <p:ext uri="{BB962C8B-B14F-4D97-AF65-F5344CB8AC3E}">
        <p14:creationId xmlns:p14="http://schemas.microsoft.com/office/powerpoint/2010/main" val="3150689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9AFEF9D-A144-4BC0-8074-E1B8DB51F2EA}" type="datetimeFigureOut">
              <a:rPr kumimoji="1" lang="ja-JP" altLang="en-US" smtClean="0"/>
              <a:t>2017/1/25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19BA272-81BD-4ED3-89E1-5C2DB9FFB030}" type="slidenum">
              <a:rPr kumimoji="1" lang="ja-JP" altLang="en-US" smtClean="0"/>
              <a:t>‹#›</a:t>
            </a:fld>
            <a:endParaRPr kumimoji="1" lang="ja-JP" altLang="en-US"/>
          </a:p>
        </p:txBody>
      </p:sp>
    </p:spTree>
    <p:extLst>
      <p:ext uri="{BB962C8B-B14F-4D97-AF65-F5344CB8AC3E}">
        <p14:creationId xmlns:p14="http://schemas.microsoft.com/office/powerpoint/2010/main" val="1031664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9AFEF9D-A144-4BC0-8074-E1B8DB51F2EA}" type="datetimeFigureOut">
              <a:rPr kumimoji="1" lang="ja-JP" altLang="en-US" smtClean="0"/>
              <a:t>2017/1/25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19BA272-81BD-4ED3-89E1-5C2DB9FFB030}" type="slidenum">
              <a:rPr kumimoji="1" lang="ja-JP" altLang="en-US" smtClean="0"/>
              <a:t>‹#›</a:t>
            </a:fld>
            <a:endParaRPr kumimoji="1" lang="ja-JP" altLang="en-US"/>
          </a:p>
        </p:txBody>
      </p:sp>
    </p:spTree>
    <p:extLst>
      <p:ext uri="{BB962C8B-B14F-4D97-AF65-F5344CB8AC3E}">
        <p14:creationId xmlns:p14="http://schemas.microsoft.com/office/powerpoint/2010/main" val="1086150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AFEF9D-A144-4BC0-8074-E1B8DB51F2EA}" type="datetimeFigureOut">
              <a:rPr kumimoji="1" lang="ja-JP" altLang="en-US" smtClean="0"/>
              <a:t>2017/1/25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9BA272-81BD-4ED3-89E1-5C2DB9FFB030}" type="slidenum">
              <a:rPr kumimoji="1" lang="ja-JP" altLang="en-US" smtClean="0"/>
              <a:t>‹#›</a:t>
            </a:fld>
            <a:endParaRPr kumimoji="1" lang="ja-JP" altLang="en-US"/>
          </a:p>
        </p:txBody>
      </p:sp>
    </p:spTree>
    <p:extLst>
      <p:ext uri="{BB962C8B-B14F-4D97-AF65-F5344CB8AC3E}">
        <p14:creationId xmlns:p14="http://schemas.microsoft.com/office/powerpoint/2010/main" val="140212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3.jpeg"/><Relationship Id="rId3" Type="http://schemas.openxmlformats.org/officeDocument/2006/relationships/image" Target="../media/image3.png"/><Relationship Id="rId7" Type="http://schemas.openxmlformats.org/officeDocument/2006/relationships/image" Target="../media/image7.jpeg"/><Relationship Id="rId12" Type="http://schemas.microsoft.com/office/2007/relationships/hdphoto" Target="../media/hdphoto1.wdp"/><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2.png"/><Relationship Id="rId5" Type="http://schemas.openxmlformats.org/officeDocument/2006/relationships/image" Target="../media/image5.png"/><Relationship Id="rId15" Type="http://schemas.openxmlformats.org/officeDocument/2006/relationships/image" Target="../media/image8.png"/><Relationship Id="rId10" Type="http://schemas.openxmlformats.org/officeDocument/2006/relationships/image" Target="../media/image11.jpeg"/><Relationship Id="rId4" Type="http://schemas.openxmlformats.org/officeDocument/2006/relationships/image" Target="../media/image4.emf"/><Relationship Id="rId9" Type="http://schemas.openxmlformats.org/officeDocument/2006/relationships/image" Target="../media/image10.jpeg"/><Relationship Id="rId1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二等辺三角形 9"/>
          <p:cNvSpPr/>
          <p:nvPr/>
        </p:nvSpPr>
        <p:spPr>
          <a:xfrm rot="5400000">
            <a:off x="4000476" y="2000881"/>
            <a:ext cx="5230815" cy="3119326"/>
          </a:xfrm>
          <a:prstGeom prst="triangl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図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38347" y="750886"/>
            <a:ext cx="3319056" cy="1681954"/>
          </a:xfrm>
          <a:prstGeom prst="rect">
            <a:avLst/>
          </a:prstGeom>
        </p:spPr>
      </p:pic>
      <p:pic>
        <p:nvPicPr>
          <p:cNvPr id="3" name="図 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38347" y="3047317"/>
            <a:ext cx="3040825" cy="2284420"/>
          </a:xfrm>
          <a:prstGeom prst="rect">
            <a:avLst/>
          </a:prstGeom>
        </p:spPr>
      </p:pic>
      <p:sp>
        <p:nvSpPr>
          <p:cNvPr id="4" name="正方形/長方形 3"/>
          <p:cNvSpPr/>
          <p:nvPr/>
        </p:nvSpPr>
        <p:spPr>
          <a:xfrm>
            <a:off x="4348063" y="1324947"/>
            <a:ext cx="3143603" cy="5338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自動発注</a:t>
            </a:r>
            <a:endParaRPr kumimoji="1" lang="en-US" altLang="ja-JP" dirty="0" smtClean="0"/>
          </a:p>
        </p:txBody>
      </p:sp>
      <p:sp>
        <p:nvSpPr>
          <p:cNvPr id="5" name="正方形/長方形 4"/>
          <p:cNvSpPr/>
          <p:nvPr/>
        </p:nvSpPr>
        <p:spPr>
          <a:xfrm>
            <a:off x="4363053" y="2800711"/>
            <a:ext cx="3143606" cy="5338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音楽ストリーミング</a:t>
            </a:r>
            <a:endParaRPr kumimoji="1" lang="en-US" altLang="ja-JP" dirty="0" smtClean="0"/>
          </a:p>
        </p:txBody>
      </p:sp>
      <p:sp>
        <p:nvSpPr>
          <p:cNvPr id="6" name="正方形/長方形 5"/>
          <p:cNvSpPr/>
          <p:nvPr/>
        </p:nvSpPr>
        <p:spPr>
          <a:xfrm>
            <a:off x="4348063" y="3392056"/>
            <a:ext cx="3143604" cy="5338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共有カレンダー</a:t>
            </a:r>
            <a:endParaRPr kumimoji="1" lang="en-US" altLang="ja-JP" dirty="0" smtClean="0"/>
          </a:p>
        </p:txBody>
      </p:sp>
      <p:sp>
        <p:nvSpPr>
          <p:cNvPr id="7" name="正方形/長方形 6"/>
          <p:cNvSpPr/>
          <p:nvPr/>
        </p:nvSpPr>
        <p:spPr>
          <a:xfrm>
            <a:off x="4348062" y="4040913"/>
            <a:ext cx="3143606" cy="5338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内蔵</a:t>
            </a:r>
            <a:r>
              <a:rPr lang="ja-JP" altLang="en-US" dirty="0" smtClean="0"/>
              <a:t>カメラで残量チェック</a:t>
            </a:r>
            <a:endParaRPr kumimoji="1" lang="en-US" altLang="ja-JP" dirty="0" smtClean="0"/>
          </a:p>
        </p:txBody>
      </p:sp>
      <p:sp>
        <p:nvSpPr>
          <p:cNvPr id="8" name="正方形/長方形 7"/>
          <p:cNvSpPr/>
          <p:nvPr/>
        </p:nvSpPr>
        <p:spPr>
          <a:xfrm>
            <a:off x="4363053" y="4689770"/>
            <a:ext cx="3143606" cy="5338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買い物リストへの追加</a:t>
            </a:r>
            <a:endParaRPr lang="en-US" altLang="ja-JP" dirty="0" smtClean="0"/>
          </a:p>
        </p:txBody>
      </p:sp>
      <p:sp>
        <p:nvSpPr>
          <p:cNvPr id="9" name="正方形/長方形 8"/>
          <p:cNvSpPr/>
          <p:nvPr/>
        </p:nvSpPr>
        <p:spPr>
          <a:xfrm>
            <a:off x="4363053" y="5281115"/>
            <a:ext cx="3143606" cy="5338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オンライン注文</a:t>
            </a:r>
            <a:endParaRPr lang="en-US" altLang="ja-JP" dirty="0" smtClean="0"/>
          </a:p>
        </p:txBody>
      </p:sp>
      <p:sp>
        <p:nvSpPr>
          <p:cNvPr id="11" name="正方形/長方形 10"/>
          <p:cNvSpPr/>
          <p:nvPr/>
        </p:nvSpPr>
        <p:spPr>
          <a:xfrm>
            <a:off x="8590484" y="3293627"/>
            <a:ext cx="3143603" cy="5338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残量通知のみ</a:t>
            </a:r>
            <a:endParaRPr kumimoji="1" lang="en-US" altLang="ja-JP" dirty="0" smtClean="0"/>
          </a:p>
        </p:txBody>
      </p:sp>
      <p:sp>
        <p:nvSpPr>
          <p:cNvPr id="12" name="テキスト ボックス 11"/>
          <p:cNvSpPr txBox="1"/>
          <p:nvPr/>
        </p:nvSpPr>
        <p:spPr>
          <a:xfrm>
            <a:off x="1192661" y="2462157"/>
            <a:ext cx="1932196" cy="338554"/>
          </a:xfrm>
          <a:prstGeom prst="rect">
            <a:avLst/>
          </a:prstGeom>
          <a:noFill/>
        </p:spPr>
        <p:txBody>
          <a:bodyPr wrap="none" rtlCol="0">
            <a:spAutoFit/>
          </a:bodyPr>
          <a:lstStyle/>
          <a:p>
            <a:r>
              <a:rPr lang="en-US" altLang="ja-JP" sz="1600" dirty="0"/>
              <a:t>Amazon Dash </a:t>
            </a:r>
            <a:r>
              <a:rPr lang="en-US" altLang="ja-JP" sz="1600" dirty="0" smtClean="0"/>
              <a:t>Button</a:t>
            </a:r>
            <a:endParaRPr lang="en-US" altLang="ja-JP" sz="1600" dirty="0"/>
          </a:p>
        </p:txBody>
      </p:sp>
      <p:sp>
        <p:nvSpPr>
          <p:cNvPr id="13" name="テキスト ボックス 12"/>
          <p:cNvSpPr txBox="1"/>
          <p:nvPr/>
        </p:nvSpPr>
        <p:spPr>
          <a:xfrm>
            <a:off x="1070039" y="5424454"/>
            <a:ext cx="2455672" cy="307777"/>
          </a:xfrm>
          <a:prstGeom prst="rect">
            <a:avLst/>
          </a:prstGeom>
          <a:noFill/>
        </p:spPr>
        <p:txBody>
          <a:bodyPr wrap="none" rtlCol="0">
            <a:spAutoFit/>
          </a:bodyPr>
          <a:lstStyle/>
          <a:p>
            <a:r>
              <a:rPr lang="en-US" altLang="ja-JP" sz="1400" dirty="0" smtClean="0"/>
              <a:t>LG</a:t>
            </a:r>
            <a:r>
              <a:rPr lang="ja-JP" altLang="en-US" sz="1400" dirty="0" smtClean="0"/>
              <a:t>「</a:t>
            </a:r>
            <a:r>
              <a:rPr lang="en-US" altLang="ja-JP" sz="1400" dirty="0"/>
              <a:t>Alexa</a:t>
            </a:r>
            <a:r>
              <a:rPr lang="ja-JP" altLang="en-US" sz="1400" dirty="0"/>
              <a:t>」</a:t>
            </a:r>
            <a:r>
              <a:rPr lang="ja-JP" altLang="en-US" sz="1400" dirty="0" smtClean="0"/>
              <a:t>対応スマート</a:t>
            </a:r>
            <a:r>
              <a:rPr lang="ja-JP" altLang="en-US" sz="1400" dirty="0"/>
              <a:t>冷蔵庫</a:t>
            </a:r>
            <a:endParaRPr kumimoji="1" lang="ja-JP" altLang="en-US" sz="1400" dirty="0"/>
          </a:p>
        </p:txBody>
      </p:sp>
    </p:spTree>
    <p:extLst>
      <p:ext uri="{BB962C8B-B14F-4D97-AF65-F5344CB8AC3E}">
        <p14:creationId xmlns:p14="http://schemas.microsoft.com/office/powerpoint/2010/main" val="3879899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7992977" y="2022307"/>
            <a:ext cx="1504467" cy="300402"/>
          </a:xfrm>
          <a:prstGeom prst="rect">
            <a:avLst/>
          </a:prstGeom>
        </p:spPr>
        <p:txBody>
          <a:bodyPr wrap="square">
            <a:noAutofit/>
          </a:bodyPr>
          <a:lstStyle/>
          <a:p>
            <a:r>
              <a:rPr lang="ja-JP" altLang="en-US" sz="1400" dirty="0">
                <a:solidFill>
                  <a:prstClr val="black"/>
                </a:solidFill>
                <a:latin typeface="メイリオ" pitchFamily="50" charset="-128"/>
                <a:ea typeface="メイリオ" pitchFamily="50" charset="-128"/>
              </a:rPr>
              <a:t>インターネット</a:t>
            </a:r>
            <a:endParaRPr lang="en-US" altLang="ja-JP" sz="1400" dirty="0" smtClean="0">
              <a:latin typeface="+mn-ea"/>
            </a:endParaRPr>
          </a:p>
        </p:txBody>
      </p:sp>
      <p:grpSp>
        <p:nvGrpSpPr>
          <p:cNvPr id="5" name="グループ化 4"/>
          <p:cNvGrpSpPr/>
          <p:nvPr/>
        </p:nvGrpSpPr>
        <p:grpSpPr>
          <a:xfrm>
            <a:off x="6793286" y="1188879"/>
            <a:ext cx="2065046" cy="822005"/>
            <a:chOff x="3252789" y="1448117"/>
            <a:chExt cx="2101792" cy="973130"/>
          </a:xfrm>
        </p:grpSpPr>
        <p:pic>
          <p:nvPicPr>
            <p:cNvPr id="6" name="Picture 2" descr="http://blog-imgs-45-origin.fc2.com/s/h/i/shinichiuji/icon-cloud.png"/>
            <p:cNvPicPr>
              <a:picLocks noChangeAspect="1" noChangeArrowheads="1"/>
            </p:cNvPicPr>
            <p:nvPr/>
          </p:nvPicPr>
          <p:blipFill rotWithShape="1">
            <a:blip r:embed="rId3"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l="3928" t="20123" r="3434" b="19273"/>
            <a:stretch/>
          </p:blipFill>
          <p:spPr bwMode="auto">
            <a:xfrm>
              <a:off x="3321674" y="1448117"/>
              <a:ext cx="1964023" cy="973130"/>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92"/>
            <p:cNvSpPr txBox="1"/>
            <p:nvPr/>
          </p:nvSpPr>
          <p:spPr>
            <a:xfrm>
              <a:off x="3252789" y="1838343"/>
              <a:ext cx="2101792" cy="437233"/>
            </a:xfrm>
            <a:prstGeom prst="rect">
              <a:avLst/>
            </a:prstGeom>
            <a:noFill/>
          </p:spPr>
          <p:txBody>
            <a:bodyPr wrap="square" rtlCol="0">
              <a:spAutoFit/>
            </a:bodyPr>
            <a:lstStyle>
              <a:defPPr>
                <a:defRPr lang="ja-JP"/>
              </a:defPPr>
              <a:lvl1pPr marL="0" algn="l" defTabSz="1763420" rtl="0" eaLnBrk="1" latinLnBrk="0" hangingPunct="1">
                <a:defRPr kumimoji="1" sz="3500" kern="1200">
                  <a:solidFill>
                    <a:schemeClr val="tx1"/>
                  </a:solidFill>
                  <a:latin typeface="+mn-lt"/>
                  <a:ea typeface="+mn-ea"/>
                  <a:cs typeface="+mn-cs"/>
                </a:defRPr>
              </a:lvl1pPr>
              <a:lvl2pPr marL="881710" algn="l" defTabSz="1763420" rtl="0" eaLnBrk="1" latinLnBrk="0" hangingPunct="1">
                <a:defRPr kumimoji="1" sz="3500" kern="1200">
                  <a:solidFill>
                    <a:schemeClr val="tx1"/>
                  </a:solidFill>
                  <a:latin typeface="+mn-lt"/>
                  <a:ea typeface="+mn-ea"/>
                  <a:cs typeface="+mn-cs"/>
                </a:defRPr>
              </a:lvl2pPr>
              <a:lvl3pPr marL="1763420" algn="l" defTabSz="1763420" rtl="0" eaLnBrk="1" latinLnBrk="0" hangingPunct="1">
                <a:defRPr kumimoji="1" sz="3500" kern="1200">
                  <a:solidFill>
                    <a:schemeClr val="tx1"/>
                  </a:solidFill>
                  <a:latin typeface="+mn-lt"/>
                  <a:ea typeface="+mn-ea"/>
                  <a:cs typeface="+mn-cs"/>
                </a:defRPr>
              </a:lvl3pPr>
              <a:lvl4pPr marL="2645131" algn="l" defTabSz="1763420" rtl="0" eaLnBrk="1" latinLnBrk="0" hangingPunct="1">
                <a:defRPr kumimoji="1" sz="3500" kern="1200">
                  <a:solidFill>
                    <a:schemeClr val="tx1"/>
                  </a:solidFill>
                  <a:latin typeface="+mn-lt"/>
                  <a:ea typeface="+mn-ea"/>
                  <a:cs typeface="+mn-cs"/>
                </a:defRPr>
              </a:lvl4pPr>
              <a:lvl5pPr marL="3526841" algn="l" defTabSz="1763420" rtl="0" eaLnBrk="1" latinLnBrk="0" hangingPunct="1">
                <a:defRPr kumimoji="1" sz="3500" kern="1200">
                  <a:solidFill>
                    <a:schemeClr val="tx1"/>
                  </a:solidFill>
                  <a:latin typeface="+mn-lt"/>
                  <a:ea typeface="+mn-ea"/>
                  <a:cs typeface="+mn-cs"/>
                </a:defRPr>
              </a:lvl5pPr>
              <a:lvl6pPr marL="4408551" algn="l" defTabSz="1763420" rtl="0" eaLnBrk="1" latinLnBrk="0" hangingPunct="1">
                <a:defRPr kumimoji="1" sz="3500" kern="1200">
                  <a:solidFill>
                    <a:schemeClr val="tx1"/>
                  </a:solidFill>
                  <a:latin typeface="+mn-lt"/>
                  <a:ea typeface="+mn-ea"/>
                  <a:cs typeface="+mn-cs"/>
                </a:defRPr>
              </a:lvl6pPr>
              <a:lvl7pPr marL="5290261" algn="l" defTabSz="1763420" rtl="0" eaLnBrk="1" latinLnBrk="0" hangingPunct="1">
                <a:defRPr kumimoji="1" sz="3500" kern="1200">
                  <a:solidFill>
                    <a:schemeClr val="tx1"/>
                  </a:solidFill>
                  <a:latin typeface="+mn-lt"/>
                  <a:ea typeface="+mn-ea"/>
                  <a:cs typeface="+mn-cs"/>
                </a:defRPr>
              </a:lvl7pPr>
              <a:lvl8pPr marL="6171971" algn="l" defTabSz="1763420" rtl="0" eaLnBrk="1" latinLnBrk="0" hangingPunct="1">
                <a:defRPr kumimoji="1" sz="3500" kern="1200">
                  <a:solidFill>
                    <a:schemeClr val="tx1"/>
                  </a:solidFill>
                  <a:latin typeface="+mn-lt"/>
                  <a:ea typeface="+mn-ea"/>
                  <a:cs typeface="+mn-cs"/>
                </a:defRPr>
              </a:lvl8pPr>
              <a:lvl9pPr marL="7053682" algn="l" defTabSz="1763420" rtl="0" eaLnBrk="1" latinLnBrk="0" hangingPunct="1">
                <a:defRPr kumimoji="1" sz="3500" kern="1200">
                  <a:solidFill>
                    <a:schemeClr val="tx1"/>
                  </a:solidFill>
                  <a:latin typeface="+mn-lt"/>
                  <a:ea typeface="+mn-ea"/>
                  <a:cs typeface="+mn-cs"/>
                </a:defRPr>
              </a:lvl9pPr>
            </a:lstStyle>
            <a:p>
              <a:pPr algn="ctr"/>
              <a:r>
                <a:rPr lang="en-US" altLang="ja-JP" sz="1800" b="1" dirty="0" smtClean="0">
                  <a:solidFill>
                    <a:schemeClr val="bg1">
                      <a:lumMod val="50000"/>
                    </a:schemeClr>
                  </a:solidFill>
                  <a:latin typeface="メイリオ" panose="020B0604030504040204" pitchFamily="50" charset="-128"/>
                  <a:ea typeface="メイリオ" panose="020B0604030504040204" pitchFamily="50" charset="-128"/>
                </a:rPr>
                <a:t>Cloud</a:t>
              </a:r>
              <a:endParaRPr lang="en-US" altLang="ja-JP" sz="1800" b="1" dirty="0">
                <a:solidFill>
                  <a:schemeClr val="bg1">
                    <a:lumMod val="50000"/>
                  </a:schemeClr>
                </a:solidFill>
                <a:latin typeface="メイリオ" panose="020B0604030504040204" pitchFamily="50" charset="-128"/>
                <a:ea typeface="メイリオ" panose="020B0604030504040204" pitchFamily="50" charset="-128"/>
              </a:endParaRPr>
            </a:p>
          </p:txBody>
        </p:sp>
      </p:grpSp>
      <p:sp>
        <p:nvSpPr>
          <p:cNvPr id="8" name="テキスト ボックス 7"/>
          <p:cNvSpPr txBox="1"/>
          <p:nvPr/>
        </p:nvSpPr>
        <p:spPr>
          <a:xfrm>
            <a:off x="8480052" y="3132015"/>
            <a:ext cx="611065" cy="295466"/>
          </a:xfrm>
          <a:prstGeom prst="rect">
            <a:avLst/>
          </a:prstGeom>
          <a:noFill/>
        </p:spPr>
        <p:txBody>
          <a:bodyPr wrap="none" rtlCol="0">
            <a:spAutoFit/>
          </a:bodyPr>
          <a:lstStyle/>
          <a:p>
            <a:r>
              <a:rPr lang="en-US" altLang="ja-JP" sz="1320" dirty="0">
                <a:latin typeface="メイリオ" panose="020B0604030504040204" pitchFamily="50" charset="-128"/>
                <a:ea typeface="メイリオ" panose="020B0604030504040204" pitchFamily="50" charset="-128"/>
              </a:rPr>
              <a:t>Wi-Fi</a:t>
            </a:r>
            <a:endParaRPr lang="ja-JP" altLang="en-US" sz="1320" dirty="0">
              <a:latin typeface="メイリオ" panose="020B0604030504040204" pitchFamily="50" charset="-128"/>
              <a:ea typeface="メイリオ" panose="020B0604030504040204" pitchFamily="50" charset="-128"/>
            </a:endParaRPr>
          </a:p>
        </p:txBody>
      </p:sp>
      <p:pic>
        <p:nvPicPr>
          <p:cNvPr id="9" name="図 8"/>
          <p:cNvPicPr>
            <a:picLocks noChangeAspect="1"/>
          </p:cNvPicPr>
          <p:nvPr/>
        </p:nvPicPr>
        <p:blipFill>
          <a:blip r:embed="rId4" cstate="print"/>
          <a:stretch>
            <a:fillRect/>
          </a:stretch>
        </p:blipFill>
        <p:spPr>
          <a:xfrm rot="5400000">
            <a:off x="7869156" y="3015580"/>
            <a:ext cx="283508" cy="441569"/>
          </a:xfrm>
          <a:prstGeom prst="rect">
            <a:avLst/>
          </a:prstGeom>
        </p:spPr>
      </p:pic>
      <p:pic>
        <p:nvPicPr>
          <p:cNvPr id="10" name="図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2443" y="2280256"/>
            <a:ext cx="757334" cy="757334"/>
          </a:xfrm>
          <a:prstGeom prst="rect">
            <a:avLst/>
          </a:prstGeom>
        </p:spPr>
      </p:pic>
      <p:sp>
        <p:nvSpPr>
          <p:cNvPr id="11" name="テキスト ボックス 10"/>
          <p:cNvSpPr txBox="1"/>
          <p:nvPr/>
        </p:nvSpPr>
        <p:spPr>
          <a:xfrm>
            <a:off x="8133691" y="5681641"/>
            <a:ext cx="954107" cy="246221"/>
          </a:xfrm>
          <a:prstGeom prst="rect">
            <a:avLst/>
          </a:prstGeom>
          <a:noFill/>
        </p:spPr>
        <p:txBody>
          <a:bodyPr wrap="none" rtlCol="0">
            <a:spAutoFit/>
          </a:bodyPr>
          <a:lstStyle/>
          <a:p>
            <a:r>
              <a:rPr lang="ja-JP" altLang="en-US" sz="1000" dirty="0" smtClean="0">
                <a:latin typeface="メイリオ" panose="020B0604030504040204" pitchFamily="50" charset="-128"/>
                <a:ea typeface="メイリオ" panose="020B0604030504040204" pitchFamily="50" charset="-128"/>
              </a:rPr>
              <a:t>シリアル通信</a:t>
            </a:r>
            <a:endParaRPr lang="ja-JP" altLang="en-US" sz="1000" dirty="0">
              <a:latin typeface="メイリオ" panose="020B0604030504040204" pitchFamily="50" charset="-128"/>
              <a:ea typeface="メイリオ" panose="020B0604030504040204" pitchFamily="50" charset="-128"/>
            </a:endParaRPr>
          </a:p>
        </p:txBody>
      </p:sp>
      <p:cxnSp>
        <p:nvCxnSpPr>
          <p:cNvPr id="12" name="曲線コネクタ 11"/>
          <p:cNvCxnSpPr>
            <a:stCxn id="6" idx="2"/>
            <a:endCxn id="10" idx="0"/>
          </p:cNvCxnSpPr>
          <p:nvPr/>
        </p:nvCxnSpPr>
        <p:spPr>
          <a:xfrm rot="16200000" flipH="1">
            <a:off x="7778774" y="2057920"/>
            <a:ext cx="269372" cy="175300"/>
          </a:xfrm>
          <a:prstGeom prst="curvedConnector3">
            <a:avLst>
              <a:gd name="adj1" fmla="val 50000"/>
            </a:avLst>
          </a:prstGeom>
        </p:spPr>
        <p:style>
          <a:lnRef idx="1">
            <a:schemeClr val="dk1"/>
          </a:lnRef>
          <a:fillRef idx="0">
            <a:schemeClr val="dk1"/>
          </a:fillRef>
          <a:effectRef idx="0">
            <a:schemeClr val="dk1"/>
          </a:effectRef>
          <a:fontRef idx="minor">
            <a:schemeClr val="tx1"/>
          </a:fontRef>
        </p:style>
      </p:cxnSp>
      <p:sp>
        <p:nvSpPr>
          <p:cNvPr id="13" name="正方形/長方形 12"/>
          <p:cNvSpPr/>
          <p:nvPr/>
        </p:nvSpPr>
        <p:spPr>
          <a:xfrm>
            <a:off x="7604871" y="5208283"/>
            <a:ext cx="1129026" cy="432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900" dirty="0" smtClean="0">
                <a:latin typeface="メイリオ" panose="020B0604030504040204" pitchFamily="50" charset="-128"/>
                <a:ea typeface="メイリオ" panose="020B0604030504040204" pitchFamily="50" charset="-128"/>
              </a:rPr>
              <a:t>重量計測ボード</a:t>
            </a:r>
            <a:endParaRPr kumimoji="1" lang="ja-JP" altLang="en-US" sz="900" dirty="0">
              <a:latin typeface="メイリオ" panose="020B0604030504040204" pitchFamily="50" charset="-128"/>
              <a:ea typeface="メイリオ" panose="020B0604030504040204" pitchFamily="50" charset="-128"/>
            </a:endParaRPr>
          </a:p>
        </p:txBody>
      </p:sp>
      <p:sp>
        <p:nvSpPr>
          <p:cNvPr id="14" name="正方形/長方形 13"/>
          <p:cNvSpPr/>
          <p:nvPr/>
        </p:nvSpPr>
        <p:spPr>
          <a:xfrm>
            <a:off x="7604871" y="5953350"/>
            <a:ext cx="1129026" cy="432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latin typeface="メイリオ" panose="020B0604030504040204" pitchFamily="50" charset="-128"/>
                <a:ea typeface="メイリオ" panose="020B0604030504040204" pitchFamily="50" charset="-128"/>
              </a:rPr>
              <a:t>機器</a:t>
            </a:r>
            <a:endParaRPr kumimoji="1" lang="en-US" altLang="ja-JP" sz="900" dirty="0" smtClean="0">
              <a:latin typeface="メイリオ" panose="020B0604030504040204" pitchFamily="50" charset="-128"/>
              <a:ea typeface="メイリオ" panose="020B0604030504040204" pitchFamily="50" charset="-128"/>
            </a:endParaRPr>
          </a:p>
          <a:p>
            <a:pPr algn="ctr"/>
            <a:r>
              <a:rPr lang="ja-JP" altLang="en-US" sz="900" dirty="0">
                <a:latin typeface="メイリオ" panose="020B0604030504040204" pitchFamily="50" charset="-128"/>
                <a:ea typeface="メイリオ" panose="020B0604030504040204" pitchFamily="50" charset="-128"/>
              </a:rPr>
              <a:t>メインマイコン</a:t>
            </a:r>
            <a:endParaRPr kumimoji="1" lang="ja-JP" altLang="en-US" sz="900" dirty="0">
              <a:latin typeface="メイリオ" panose="020B0604030504040204" pitchFamily="50" charset="-128"/>
              <a:ea typeface="メイリオ" panose="020B0604030504040204" pitchFamily="50" charset="-128"/>
            </a:endParaRPr>
          </a:p>
        </p:txBody>
      </p:sp>
      <p:cxnSp>
        <p:nvCxnSpPr>
          <p:cNvPr id="15" name="直線コネクタ 14"/>
          <p:cNvCxnSpPr>
            <a:stCxn id="13" idx="2"/>
            <a:endCxn id="14" idx="0"/>
          </p:cNvCxnSpPr>
          <p:nvPr/>
        </p:nvCxnSpPr>
        <p:spPr>
          <a:xfrm>
            <a:off x="8169384" y="5640601"/>
            <a:ext cx="0" cy="3127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角丸四角形 15"/>
          <p:cNvSpPr/>
          <p:nvPr/>
        </p:nvSpPr>
        <p:spPr>
          <a:xfrm>
            <a:off x="8265561" y="5667362"/>
            <a:ext cx="922867" cy="2540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7274961" y="4821602"/>
            <a:ext cx="1913467" cy="16350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8" name="図 17"/>
          <p:cNvPicPr>
            <a:picLocks noChangeAspect="1"/>
          </p:cNvPicPr>
          <p:nvPr/>
        </p:nvPicPr>
        <p:blipFill>
          <a:blip r:embed="rId6"/>
          <a:stretch>
            <a:fillRect/>
          </a:stretch>
        </p:blipFill>
        <p:spPr>
          <a:xfrm>
            <a:off x="7060434" y="4586212"/>
            <a:ext cx="603127" cy="606173"/>
          </a:xfrm>
          <a:prstGeom prst="rect">
            <a:avLst/>
          </a:prstGeom>
        </p:spPr>
      </p:pic>
      <p:pic>
        <p:nvPicPr>
          <p:cNvPr id="19" name="図 18"/>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7174010" y="3493218"/>
            <a:ext cx="1755426" cy="1038179"/>
          </a:xfrm>
          <a:prstGeom prst="rect">
            <a:avLst/>
          </a:prstGeom>
        </p:spPr>
      </p:pic>
      <p:sp>
        <p:nvSpPr>
          <p:cNvPr id="20" name="テキスト ボックス 19"/>
          <p:cNvSpPr txBox="1"/>
          <p:nvPr/>
        </p:nvSpPr>
        <p:spPr>
          <a:xfrm>
            <a:off x="8560056" y="4821602"/>
            <a:ext cx="611065" cy="295466"/>
          </a:xfrm>
          <a:prstGeom prst="rect">
            <a:avLst/>
          </a:prstGeom>
          <a:noFill/>
        </p:spPr>
        <p:txBody>
          <a:bodyPr wrap="none" rtlCol="0">
            <a:spAutoFit/>
          </a:bodyPr>
          <a:lstStyle/>
          <a:p>
            <a:r>
              <a:rPr lang="en-US" altLang="ja-JP" sz="1320" dirty="0">
                <a:latin typeface="メイリオ" panose="020B0604030504040204" pitchFamily="50" charset="-128"/>
                <a:ea typeface="メイリオ" panose="020B0604030504040204" pitchFamily="50" charset="-128"/>
              </a:rPr>
              <a:t>Wi-Fi</a:t>
            </a:r>
            <a:endParaRPr lang="ja-JP" altLang="en-US" sz="1320" dirty="0">
              <a:latin typeface="メイリオ" panose="020B0604030504040204" pitchFamily="50" charset="-128"/>
              <a:ea typeface="メイリオ" panose="020B0604030504040204" pitchFamily="50" charset="-128"/>
            </a:endParaRPr>
          </a:p>
        </p:txBody>
      </p:sp>
      <p:sp>
        <p:nvSpPr>
          <p:cNvPr id="21" name="テキスト ボックス 20"/>
          <p:cNvSpPr txBox="1"/>
          <p:nvPr/>
        </p:nvSpPr>
        <p:spPr>
          <a:xfrm>
            <a:off x="3092433" y="728332"/>
            <a:ext cx="5765899" cy="369332"/>
          </a:xfrm>
          <a:prstGeom prst="rect">
            <a:avLst/>
          </a:prstGeom>
          <a:noFill/>
        </p:spPr>
        <p:txBody>
          <a:bodyPr wrap="square" rtlCol="0">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STEP1</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2" name="図 21"/>
          <p:cNvPicPr>
            <a:picLocks noChangeAspect="1"/>
          </p:cNvPicPr>
          <p:nvPr/>
        </p:nvPicPr>
        <p:blipFill rotWithShape="1">
          <a:blip r:embed="rId8">
            <a:extLst>
              <a:ext uri="{28A0092B-C50C-407E-A947-70E740481C1C}">
                <a14:useLocalDpi xmlns:a14="http://schemas.microsoft.com/office/drawing/2010/main" val="0"/>
              </a:ext>
            </a:extLst>
          </a:blip>
          <a:srcRect l="7513" r="33430"/>
          <a:stretch/>
        </p:blipFill>
        <p:spPr>
          <a:xfrm>
            <a:off x="2768206" y="1246414"/>
            <a:ext cx="4367955" cy="4923095"/>
          </a:xfrm>
          <a:prstGeom prst="rect">
            <a:avLst/>
          </a:prstGeom>
          <a:effectLst>
            <a:softEdge rad="635000"/>
          </a:effectLst>
        </p:spPr>
      </p:pic>
    </p:spTree>
    <p:extLst>
      <p:ext uri="{BB962C8B-B14F-4D97-AF65-F5344CB8AC3E}">
        <p14:creationId xmlns:p14="http://schemas.microsoft.com/office/powerpoint/2010/main" val="1635737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上矢印 72"/>
          <p:cNvSpPr/>
          <p:nvPr/>
        </p:nvSpPr>
        <p:spPr>
          <a:xfrm>
            <a:off x="7762186" y="1476663"/>
            <a:ext cx="4357140" cy="3341605"/>
          </a:xfrm>
          <a:prstGeom prst="upArrow">
            <a:avLst>
              <a:gd name="adj1" fmla="val 80036"/>
              <a:gd name="adj2" fmla="val 32858"/>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8573131" y="2484635"/>
            <a:ext cx="2847899" cy="2023177"/>
          </a:xfrm>
          <a:prstGeom prst="ellips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5518718" y="2309178"/>
            <a:ext cx="1504467" cy="300402"/>
          </a:xfrm>
          <a:prstGeom prst="rect">
            <a:avLst/>
          </a:prstGeom>
        </p:spPr>
        <p:txBody>
          <a:bodyPr wrap="square">
            <a:noAutofit/>
          </a:bodyPr>
          <a:lstStyle/>
          <a:p>
            <a:r>
              <a:rPr lang="ja-JP" altLang="en-US" sz="1400" dirty="0">
                <a:solidFill>
                  <a:prstClr val="black"/>
                </a:solidFill>
                <a:latin typeface="メイリオ" pitchFamily="50" charset="-128"/>
                <a:ea typeface="メイリオ" pitchFamily="50" charset="-128"/>
              </a:rPr>
              <a:t>インターネット</a:t>
            </a:r>
            <a:endParaRPr lang="en-US" altLang="ja-JP" sz="1400" dirty="0" smtClean="0">
              <a:latin typeface="+mn-ea"/>
            </a:endParaRPr>
          </a:p>
        </p:txBody>
      </p:sp>
      <p:grpSp>
        <p:nvGrpSpPr>
          <p:cNvPr id="5" name="グループ化 4"/>
          <p:cNvGrpSpPr/>
          <p:nvPr/>
        </p:nvGrpSpPr>
        <p:grpSpPr>
          <a:xfrm>
            <a:off x="4319027" y="1475750"/>
            <a:ext cx="2065046" cy="822005"/>
            <a:chOff x="3252789" y="1448117"/>
            <a:chExt cx="2101792" cy="973130"/>
          </a:xfrm>
        </p:grpSpPr>
        <p:pic>
          <p:nvPicPr>
            <p:cNvPr id="6" name="Picture 2" descr="http://blog-imgs-45-origin.fc2.com/s/h/i/shinichiuji/icon-cloud.png"/>
            <p:cNvPicPr>
              <a:picLocks noChangeAspect="1" noChangeArrowheads="1"/>
            </p:cNvPicPr>
            <p:nvPr/>
          </p:nvPicPr>
          <p:blipFill rotWithShape="1">
            <a:blip r:embed="rId3"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l="3928" t="20123" r="3434" b="19273"/>
            <a:stretch/>
          </p:blipFill>
          <p:spPr bwMode="auto">
            <a:xfrm>
              <a:off x="3321674" y="1448117"/>
              <a:ext cx="1964023" cy="973130"/>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92"/>
            <p:cNvSpPr txBox="1"/>
            <p:nvPr/>
          </p:nvSpPr>
          <p:spPr>
            <a:xfrm>
              <a:off x="3252789" y="1838343"/>
              <a:ext cx="2101792" cy="437233"/>
            </a:xfrm>
            <a:prstGeom prst="rect">
              <a:avLst/>
            </a:prstGeom>
            <a:noFill/>
          </p:spPr>
          <p:txBody>
            <a:bodyPr wrap="square" rtlCol="0">
              <a:spAutoFit/>
            </a:bodyPr>
            <a:lstStyle>
              <a:defPPr>
                <a:defRPr lang="ja-JP"/>
              </a:defPPr>
              <a:lvl1pPr marL="0" algn="l" defTabSz="1763420" rtl="0" eaLnBrk="1" latinLnBrk="0" hangingPunct="1">
                <a:defRPr kumimoji="1" sz="3500" kern="1200">
                  <a:solidFill>
                    <a:schemeClr val="tx1"/>
                  </a:solidFill>
                  <a:latin typeface="+mn-lt"/>
                  <a:ea typeface="+mn-ea"/>
                  <a:cs typeface="+mn-cs"/>
                </a:defRPr>
              </a:lvl1pPr>
              <a:lvl2pPr marL="881710" algn="l" defTabSz="1763420" rtl="0" eaLnBrk="1" latinLnBrk="0" hangingPunct="1">
                <a:defRPr kumimoji="1" sz="3500" kern="1200">
                  <a:solidFill>
                    <a:schemeClr val="tx1"/>
                  </a:solidFill>
                  <a:latin typeface="+mn-lt"/>
                  <a:ea typeface="+mn-ea"/>
                  <a:cs typeface="+mn-cs"/>
                </a:defRPr>
              </a:lvl2pPr>
              <a:lvl3pPr marL="1763420" algn="l" defTabSz="1763420" rtl="0" eaLnBrk="1" latinLnBrk="0" hangingPunct="1">
                <a:defRPr kumimoji="1" sz="3500" kern="1200">
                  <a:solidFill>
                    <a:schemeClr val="tx1"/>
                  </a:solidFill>
                  <a:latin typeface="+mn-lt"/>
                  <a:ea typeface="+mn-ea"/>
                  <a:cs typeface="+mn-cs"/>
                </a:defRPr>
              </a:lvl3pPr>
              <a:lvl4pPr marL="2645131" algn="l" defTabSz="1763420" rtl="0" eaLnBrk="1" latinLnBrk="0" hangingPunct="1">
                <a:defRPr kumimoji="1" sz="3500" kern="1200">
                  <a:solidFill>
                    <a:schemeClr val="tx1"/>
                  </a:solidFill>
                  <a:latin typeface="+mn-lt"/>
                  <a:ea typeface="+mn-ea"/>
                  <a:cs typeface="+mn-cs"/>
                </a:defRPr>
              </a:lvl4pPr>
              <a:lvl5pPr marL="3526841" algn="l" defTabSz="1763420" rtl="0" eaLnBrk="1" latinLnBrk="0" hangingPunct="1">
                <a:defRPr kumimoji="1" sz="3500" kern="1200">
                  <a:solidFill>
                    <a:schemeClr val="tx1"/>
                  </a:solidFill>
                  <a:latin typeface="+mn-lt"/>
                  <a:ea typeface="+mn-ea"/>
                  <a:cs typeface="+mn-cs"/>
                </a:defRPr>
              </a:lvl5pPr>
              <a:lvl6pPr marL="4408551" algn="l" defTabSz="1763420" rtl="0" eaLnBrk="1" latinLnBrk="0" hangingPunct="1">
                <a:defRPr kumimoji="1" sz="3500" kern="1200">
                  <a:solidFill>
                    <a:schemeClr val="tx1"/>
                  </a:solidFill>
                  <a:latin typeface="+mn-lt"/>
                  <a:ea typeface="+mn-ea"/>
                  <a:cs typeface="+mn-cs"/>
                </a:defRPr>
              </a:lvl6pPr>
              <a:lvl7pPr marL="5290261" algn="l" defTabSz="1763420" rtl="0" eaLnBrk="1" latinLnBrk="0" hangingPunct="1">
                <a:defRPr kumimoji="1" sz="3500" kern="1200">
                  <a:solidFill>
                    <a:schemeClr val="tx1"/>
                  </a:solidFill>
                  <a:latin typeface="+mn-lt"/>
                  <a:ea typeface="+mn-ea"/>
                  <a:cs typeface="+mn-cs"/>
                </a:defRPr>
              </a:lvl7pPr>
              <a:lvl8pPr marL="6171971" algn="l" defTabSz="1763420" rtl="0" eaLnBrk="1" latinLnBrk="0" hangingPunct="1">
                <a:defRPr kumimoji="1" sz="3500" kern="1200">
                  <a:solidFill>
                    <a:schemeClr val="tx1"/>
                  </a:solidFill>
                  <a:latin typeface="+mn-lt"/>
                  <a:ea typeface="+mn-ea"/>
                  <a:cs typeface="+mn-cs"/>
                </a:defRPr>
              </a:lvl8pPr>
              <a:lvl9pPr marL="7053682" algn="l" defTabSz="1763420" rtl="0" eaLnBrk="1" latinLnBrk="0" hangingPunct="1">
                <a:defRPr kumimoji="1" sz="3500" kern="1200">
                  <a:solidFill>
                    <a:schemeClr val="tx1"/>
                  </a:solidFill>
                  <a:latin typeface="+mn-lt"/>
                  <a:ea typeface="+mn-ea"/>
                  <a:cs typeface="+mn-cs"/>
                </a:defRPr>
              </a:lvl9pPr>
            </a:lstStyle>
            <a:p>
              <a:pPr algn="ctr"/>
              <a:r>
                <a:rPr lang="en-US" altLang="ja-JP" sz="1800" b="1" dirty="0" smtClean="0">
                  <a:solidFill>
                    <a:schemeClr val="bg1">
                      <a:lumMod val="50000"/>
                    </a:schemeClr>
                  </a:solidFill>
                  <a:latin typeface="メイリオ" panose="020B0604030504040204" pitchFamily="50" charset="-128"/>
                  <a:ea typeface="メイリオ" panose="020B0604030504040204" pitchFamily="50" charset="-128"/>
                </a:rPr>
                <a:t>Cloud</a:t>
              </a:r>
              <a:endParaRPr lang="en-US" altLang="ja-JP" sz="1800" b="1" dirty="0">
                <a:solidFill>
                  <a:schemeClr val="bg1">
                    <a:lumMod val="50000"/>
                  </a:schemeClr>
                </a:solidFill>
                <a:latin typeface="メイリオ" panose="020B0604030504040204" pitchFamily="50" charset="-128"/>
                <a:ea typeface="メイリオ" panose="020B0604030504040204" pitchFamily="50" charset="-128"/>
              </a:endParaRPr>
            </a:p>
          </p:txBody>
        </p:sp>
      </p:grpSp>
      <p:sp>
        <p:nvSpPr>
          <p:cNvPr id="8" name="テキスト ボックス 7"/>
          <p:cNvSpPr txBox="1"/>
          <p:nvPr/>
        </p:nvSpPr>
        <p:spPr>
          <a:xfrm>
            <a:off x="6005793" y="3418886"/>
            <a:ext cx="611065" cy="295466"/>
          </a:xfrm>
          <a:prstGeom prst="rect">
            <a:avLst/>
          </a:prstGeom>
          <a:noFill/>
        </p:spPr>
        <p:txBody>
          <a:bodyPr wrap="none" rtlCol="0">
            <a:spAutoFit/>
          </a:bodyPr>
          <a:lstStyle/>
          <a:p>
            <a:r>
              <a:rPr lang="en-US" altLang="ja-JP" sz="1320" dirty="0">
                <a:latin typeface="メイリオ" panose="020B0604030504040204" pitchFamily="50" charset="-128"/>
                <a:ea typeface="メイリオ" panose="020B0604030504040204" pitchFamily="50" charset="-128"/>
              </a:rPr>
              <a:t>Wi-Fi</a:t>
            </a:r>
            <a:endParaRPr lang="ja-JP" altLang="en-US" sz="1320" dirty="0">
              <a:latin typeface="メイリオ" panose="020B0604030504040204" pitchFamily="50" charset="-128"/>
              <a:ea typeface="メイリオ" panose="020B0604030504040204" pitchFamily="50" charset="-128"/>
            </a:endParaRPr>
          </a:p>
        </p:txBody>
      </p:sp>
      <p:pic>
        <p:nvPicPr>
          <p:cNvPr id="9" name="図 8"/>
          <p:cNvPicPr>
            <a:picLocks noChangeAspect="1"/>
          </p:cNvPicPr>
          <p:nvPr/>
        </p:nvPicPr>
        <p:blipFill>
          <a:blip r:embed="rId4" cstate="print"/>
          <a:stretch>
            <a:fillRect/>
          </a:stretch>
        </p:blipFill>
        <p:spPr>
          <a:xfrm rot="5400000">
            <a:off x="5394897" y="3302451"/>
            <a:ext cx="283508" cy="441569"/>
          </a:xfrm>
          <a:prstGeom prst="rect">
            <a:avLst/>
          </a:prstGeom>
        </p:spPr>
      </p:pic>
      <p:pic>
        <p:nvPicPr>
          <p:cNvPr id="10" name="図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48184" y="2567127"/>
            <a:ext cx="757334" cy="757334"/>
          </a:xfrm>
          <a:prstGeom prst="rect">
            <a:avLst/>
          </a:prstGeom>
        </p:spPr>
      </p:pic>
      <p:sp>
        <p:nvSpPr>
          <p:cNvPr id="12" name="テキスト ボックス 11"/>
          <p:cNvSpPr txBox="1"/>
          <p:nvPr/>
        </p:nvSpPr>
        <p:spPr>
          <a:xfrm>
            <a:off x="5659432" y="5968512"/>
            <a:ext cx="954107" cy="246221"/>
          </a:xfrm>
          <a:prstGeom prst="rect">
            <a:avLst/>
          </a:prstGeom>
          <a:noFill/>
        </p:spPr>
        <p:txBody>
          <a:bodyPr wrap="none" rtlCol="0">
            <a:spAutoFit/>
          </a:bodyPr>
          <a:lstStyle/>
          <a:p>
            <a:r>
              <a:rPr lang="ja-JP" altLang="en-US" sz="1000" dirty="0" smtClean="0">
                <a:latin typeface="メイリオ" panose="020B0604030504040204" pitchFamily="50" charset="-128"/>
                <a:ea typeface="メイリオ" panose="020B0604030504040204" pitchFamily="50" charset="-128"/>
              </a:rPr>
              <a:t>シリアル通信</a:t>
            </a:r>
            <a:endParaRPr lang="ja-JP" altLang="en-US" sz="1000" dirty="0">
              <a:latin typeface="メイリオ" panose="020B0604030504040204" pitchFamily="50" charset="-128"/>
              <a:ea typeface="メイリオ" panose="020B0604030504040204" pitchFamily="50" charset="-128"/>
            </a:endParaRPr>
          </a:p>
        </p:txBody>
      </p:sp>
      <p:cxnSp>
        <p:nvCxnSpPr>
          <p:cNvPr id="13" name="曲線コネクタ 12"/>
          <p:cNvCxnSpPr>
            <a:stCxn id="6" idx="2"/>
            <a:endCxn id="10" idx="0"/>
          </p:cNvCxnSpPr>
          <p:nvPr/>
        </p:nvCxnSpPr>
        <p:spPr>
          <a:xfrm rot="16200000" flipH="1">
            <a:off x="5304515" y="2344791"/>
            <a:ext cx="269372" cy="175300"/>
          </a:xfrm>
          <a:prstGeom prst="curvedConnector3">
            <a:avLst>
              <a:gd name="adj1" fmla="val 50000"/>
            </a:avLst>
          </a:prstGeom>
        </p:spPr>
        <p:style>
          <a:lnRef idx="1">
            <a:schemeClr val="dk1"/>
          </a:lnRef>
          <a:fillRef idx="0">
            <a:schemeClr val="dk1"/>
          </a:fillRef>
          <a:effectRef idx="0">
            <a:schemeClr val="dk1"/>
          </a:effectRef>
          <a:fontRef idx="minor">
            <a:schemeClr val="tx1"/>
          </a:fontRef>
        </p:style>
      </p:cxnSp>
      <p:sp>
        <p:nvSpPr>
          <p:cNvPr id="14" name="正方形/長方形 13"/>
          <p:cNvSpPr/>
          <p:nvPr/>
        </p:nvSpPr>
        <p:spPr>
          <a:xfrm>
            <a:off x="5130612" y="5495154"/>
            <a:ext cx="1129026" cy="432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900" dirty="0" smtClean="0">
                <a:latin typeface="メイリオ" panose="020B0604030504040204" pitchFamily="50" charset="-128"/>
                <a:ea typeface="メイリオ" panose="020B0604030504040204" pitchFamily="50" charset="-128"/>
              </a:rPr>
              <a:t>重量計測ボード</a:t>
            </a:r>
            <a:endParaRPr kumimoji="1" lang="ja-JP" altLang="en-US" sz="900" dirty="0">
              <a:latin typeface="メイリオ" panose="020B0604030504040204" pitchFamily="50" charset="-128"/>
              <a:ea typeface="メイリオ" panose="020B0604030504040204" pitchFamily="50" charset="-128"/>
            </a:endParaRPr>
          </a:p>
        </p:txBody>
      </p:sp>
      <p:sp>
        <p:nvSpPr>
          <p:cNvPr id="15" name="正方形/長方形 14"/>
          <p:cNvSpPr/>
          <p:nvPr/>
        </p:nvSpPr>
        <p:spPr>
          <a:xfrm>
            <a:off x="5130612" y="6240221"/>
            <a:ext cx="1129026" cy="432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latin typeface="メイリオ" panose="020B0604030504040204" pitchFamily="50" charset="-128"/>
                <a:ea typeface="メイリオ" panose="020B0604030504040204" pitchFamily="50" charset="-128"/>
              </a:rPr>
              <a:t>機器</a:t>
            </a:r>
            <a:endParaRPr kumimoji="1" lang="en-US" altLang="ja-JP" sz="900" dirty="0" smtClean="0">
              <a:latin typeface="メイリオ" panose="020B0604030504040204" pitchFamily="50" charset="-128"/>
              <a:ea typeface="メイリオ" panose="020B0604030504040204" pitchFamily="50" charset="-128"/>
            </a:endParaRPr>
          </a:p>
          <a:p>
            <a:pPr algn="ctr"/>
            <a:r>
              <a:rPr lang="ja-JP" altLang="en-US" sz="900" dirty="0">
                <a:latin typeface="メイリオ" panose="020B0604030504040204" pitchFamily="50" charset="-128"/>
                <a:ea typeface="メイリオ" panose="020B0604030504040204" pitchFamily="50" charset="-128"/>
              </a:rPr>
              <a:t>メインマイコン</a:t>
            </a:r>
            <a:endParaRPr kumimoji="1" lang="ja-JP" altLang="en-US" sz="900" dirty="0">
              <a:latin typeface="メイリオ" panose="020B0604030504040204" pitchFamily="50" charset="-128"/>
              <a:ea typeface="メイリオ" panose="020B0604030504040204" pitchFamily="50" charset="-128"/>
            </a:endParaRPr>
          </a:p>
        </p:txBody>
      </p:sp>
      <p:cxnSp>
        <p:nvCxnSpPr>
          <p:cNvPr id="16" name="直線コネクタ 15"/>
          <p:cNvCxnSpPr>
            <a:stCxn id="14" idx="2"/>
            <a:endCxn id="15" idx="0"/>
          </p:cNvCxnSpPr>
          <p:nvPr/>
        </p:nvCxnSpPr>
        <p:spPr>
          <a:xfrm>
            <a:off x="5695125" y="5927472"/>
            <a:ext cx="0" cy="3127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角丸四角形 16"/>
          <p:cNvSpPr/>
          <p:nvPr/>
        </p:nvSpPr>
        <p:spPr>
          <a:xfrm>
            <a:off x="5791302" y="5954233"/>
            <a:ext cx="922867" cy="2540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4800702" y="5108473"/>
            <a:ext cx="1913467" cy="16350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8" name="図 27"/>
          <p:cNvPicPr>
            <a:picLocks noChangeAspect="1"/>
          </p:cNvPicPr>
          <p:nvPr/>
        </p:nvPicPr>
        <p:blipFill>
          <a:blip r:embed="rId6"/>
          <a:stretch>
            <a:fillRect/>
          </a:stretch>
        </p:blipFill>
        <p:spPr>
          <a:xfrm>
            <a:off x="4586175" y="4873083"/>
            <a:ext cx="603127" cy="606173"/>
          </a:xfrm>
          <a:prstGeom prst="rect">
            <a:avLst/>
          </a:prstGeom>
        </p:spPr>
      </p:pic>
      <p:pic>
        <p:nvPicPr>
          <p:cNvPr id="75" name="図 74"/>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4699751" y="3780089"/>
            <a:ext cx="1755426" cy="1038179"/>
          </a:xfrm>
          <a:prstGeom prst="rect">
            <a:avLst/>
          </a:prstGeom>
        </p:spPr>
      </p:pic>
      <p:grpSp>
        <p:nvGrpSpPr>
          <p:cNvPr id="82" name="グループ化 81"/>
          <p:cNvGrpSpPr/>
          <p:nvPr/>
        </p:nvGrpSpPr>
        <p:grpSpPr>
          <a:xfrm>
            <a:off x="8335147" y="1836448"/>
            <a:ext cx="3147622" cy="2963891"/>
            <a:chOff x="8211916" y="1050984"/>
            <a:chExt cx="3907410" cy="3679329"/>
          </a:xfrm>
        </p:grpSpPr>
        <p:pic>
          <p:nvPicPr>
            <p:cNvPr id="76" name="図 75"/>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8213946" y="3174584"/>
              <a:ext cx="1095315" cy="1129553"/>
            </a:xfrm>
            <a:prstGeom prst="rect">
              <a:avLst/>
            </a:prstGeom>
          </p:spPr>
        </p:pic>
        <p:pic>
          <p:nvPicPr>
            <p:cNvPr id="77" name="図 76"/>
            <p:cNvPicPr>
              <a:picLocks noChangeAspect="1"/>
            </p:cNvPicPr>
            <p:nvPr/>
          </p:nvPicPr>
          <p:blipFill rotWithShape="1">
            <a:blip r:embed="rId9" cstate="print">
              <a:extLst>
                <a:ext uri="{28A0092B-C50C-407E-A947-70E740481C1C}">
                  <a14:useLocalDpi xmlns:a14="http://schemas.microsoft.com/office/drawing/2010/main" val="0"/>
                </a:ext>
              </a:extLst>
            </a:blip>
            <a:srcRect r="-4671"/>
            <a:stretch/>
          </p:blipFill>
          <p:spPr>
            <a:xfrm>
              <a:off x="8211916" y="1655357"/>
              <a:ext cx="1290917" cy="1290918"/>
            </a:xfrm>
            <a:prstGeom prst="rect">
              <a:avLst/>
            </a:prstGeom>
          </p:spPr>
        </p:pic>
        <p:pic>
          <p:nvPicPr>
            <p:cNvPr id="78" name="図 77"/>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9392521" y="1050984"/>
              <a:ext cx="1147483" cy="1326778"/>
            </a:xfrm>
            <a:prstGeom prst="rect">
              <a:avLst/>
            </a:prstGeom>
          </p:spPr>
        </p:pic>
        <p:pic>
          <p:nvPicPr>
            <p:cNvPr id="79" name="図 78"/>
            <p:cNvPicPr>
              <a:picLocks noChangeAspect="1"/>
            </p:cNvPicPr>
            <p:nvPr/>
          </p:nvPicPr>
          <p:blipFill rotWithShape="1">
            <a:blip r:embed="rId11" cstate="print">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rcRect r="-1954"/>
            <a:stretch/>
          </p:blipFill>
          <p:spPr>
            <a:xfrm>
              <a:off x="9579809" y="3511113"/>
              <a:ext cx="1183341" cy="1219200"/>
            </a:xfrm>
            <a:prstGeom prst="rect">
              <a:avLst/>
            </a:prstGeom>
          </p:spPr>
        </p:pic>
        <p:pic>
          <p:nvPicPr>
            <p:cNvPr id="80" name="図 79"/>
            <p:cNvPicPr>
              <a:picLocks noChangeAspect="1"/>
            </p:cNvPicPr>
            <p:nvPr/>
          </p:nvPicPr>
          <p:blipFill rotWithShape="1">
            <a:blip r:embed="rId13" cstate="print">
              <a:extLst>
                <a:ext uri="{28A0092B-C50C-407E-A947-70E740481C1C}">
                  <a14:useLocalDpi xmlns:a14="http://schemas.microsoft.com/office/drawing/2010/main" val="0"/>
                </a:ext>
              </a:extLst>
            </a:blip>
            <a:srcRect b="-667"/>
            <a:stretch/>
          </p:blipFill>
          <p:spPr>
            <a:xfrm>
              <a:off x="10864268" y="1668355"/>
              <a:ext cx="1255058" cy="1201272"/>
            </a:xfrm>
            <a:prstGeom prst="rect">
              <a:avLst/>
            </a:prstGeom>
          </p:spPr>
        </p:pic>
        <p:pic>
          <p:nvPicPr>
            <p:cNvPr id="81" name="図 80"/>
            <p:cNvPicPr>
              <a:picLocks noChangeAspect="1"/>
            </p:cNvPicPr>
            <p:nvPr/>
          </p:nvPicPr>
          <p:blipFill rotWithShape="1">
            <a:blip r:embed="rId14" cstate="print">
              <a:extLst>
                <a:ext uri="{28A0092B-C50C-407E-A947-70E740481C1C}">
                  <a14:useLocalDpi xmlns:a14="http://schemas.microsoft.com/office/drawing/2010/main" val="0"/>
                </a:ext>
              </a:extLst>
            </a:blip>
            <a:srcRect/>
            <a:stretch/>
          </p:blipFill>
          <p:spPr>
            <a:xfrm>
              <a:off x="10823484" y="3283644"/>
              <a:ext cx="1219200" cy="1111623"/>
            </a:xfrm>
            <a:prstGeom prst="rect">
              <a:avLst/>
            </a:prstGeom>
          </p:spPr>
        </p:pic>
      </p:grpSp>
      <p:grpSp>
        <p:nvGrpSpPr>
          <p:cNvPr id="54" name="グループ化 53"/>
          <p:cNvGrpSpPr/>
          <p:nvPr/>
        </p:nvGrpSpPr>
        <p:grpSpPr>
          <a:xfrm>
            <a:off x="8367194" y="2372687"/>
            <a:ext cx="3341405" cy="2421473"/>
            <a:chOff x="5102944" y="2728852"/>
            <a:chExt cx="2143294" cy="1639747"/>
          </a:xfrm>
        </p:grpSpPr>
        <p:grpSp>
          <p:nvGrpSpPr>
            <p:cNvPr id="55" name="グループ化 54"/>
            <p:cNvGrpSpPr/>
            <p:nvPr/>
          </p:nvGrpSpPr>
          <p:grpSpPr>
            <a:xfrm>
              <a:off x="5102944" y="3070228"/>
              <a:ext cx="348561" cy="348561"/>
              <a:chOff x="5566240" y="2722756"/>
              <a:chExt cx="348561" cy="348561"/>
            </a:xfrm>
          </p:grpSpPr>
          <p:sp>
            <p:nvSpPr>
              <p:cNvPr id="71" name="円/楕円 70"/>
              <p:cNvSpPr/>
              <p:nvPr/>
            </p:nvSpPr>
            <p:spPr>
              <a:xfrm>
                <a:off x="5566240" y="2722756"/>
                <a:ext cx="348561" cy="348561"/>
              </a:xfrm>
              <a:prstGeom prst="ellipse">
                <a:avLst/>
              </a:prstGeom>
              <a:solidFill>
                <a:srgbClr val="FF66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p:cNvSpPr/>
              <p:nvPr/>
            </p:nvSpPr>
            <p:spPr>
              <a:xfrm flipH="1">
                <a:off x="5645002" y="2798564"/>
                <a:ext cx="194978" cy="200886"/>
              </a:xfrm>
              <a:prstGeom prst="ellipse">
                <a:avLst/>
              </a:prstGeom>
              <a:gradFill flip="none" rotWithShape="1">
                <a:gsLst>
                  <a:gs pos="0">
                    <a:srgbClr val="FF00FF">
                      <a:shade val="30000"/>
                      <a:satMod val="115000"/>
                    </a:srgbClr>
                  </a:gs>
                  <a:gs pos="50000">
                    <a:srgbClr val="FF00FF">
                      <a:shade val="67500"/>
                      <a:satMod val="115000"/>
                    </a:srgbClr>
                  </a:gs>
                  <a:gs pos="100000">
                    <a:srgbClr val="FF00FF">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6" name="グループ化 55"/>
            <p:cNvGrpSpPr/>
            <p:nvPr/>
          </p:nvGrpSpPr>
          <p:grpSpPr>
            <a:xfrm>
              <a:off x="5584528" y="2728852"/>
              <a:ext cx="348561" cy="348561"/>
              <a:chOff x="5566240" y="2722756"/>
              <a:chExt cx="348561" cy="348561"/>
            </a:xfrm>
          </p:grpSpPr>
          <p:sp>
            <p:nvSpPr>
              <p:cNvPr id="69" name="円/楕円 68"/>
              <p:cNvSpPr/>
              <p:nvPr/>
            </p:nvSpPr>
            <p:spPr>
              <a:xfrm>
                <a:off x="5566240" y="2722756"/>
                <a:ext cx="348561" cy="348561"/>
              </a:xfrm>
              <a:prstGeom prst="ellipse">
                <a:avLst/>
              </a:prstGeom>
              <a:solidFill>
                <a:srgbClr val="FF66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p:nvSpPr>
            <p:spPr>
              <a:xfrm flipH="1">
                <a:off x="5645002" y="2798564"/>
                <a:ext cx="194978" cy="200886"/>
              </a:xfrm>
              <a:prstGeom prst="ellipse">
                <a:avLst/>
              </a:prstGeom>
              <a:gradFill flip="none" rotWithShape="1">
                <a:gsLst>
                  <a:gs pos="0">
                    <a:srgbClr val="FF00FF">
                      <a:shade val="30000"/>
                      <a:satMod val="115000"/>
                    </a:srgbClr>
                  </a:gs>
                  <a:gs pos="50000">
                    <a:srgbClr val="FF00FF">
                      <a:shade val="67500"/>
                      <a:satMod val="115000"/>
                    </a:srgbClr>
                  </a:gs>
                  <a:gs pos="100000">
                    <a:srgbClr val="FF00FF">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p:cNvGrpSpPr/>
            <p:nvPr/>
          </p:nvGrpSpPr>
          <p:grpSpPr>
            <a:xfrm>
              <a:off x="6837464" y="3578537"/>
              <a:ext cx="348561" cy="348561"/>
              <a:chOff x="6221768" y="3621209"/>
              <a:chExt cx="348561" cy="348561"/>
            </a:xfrm>
          </p:grpSpPr>
          <p:sp>
            <p:nvSpPr>
              <p:cNvPr id="67" name="円/楕円 66"/>
              <p:cNvSpPr/>
              <p:nvPr/>
            </p:nvSpPr>
            <p:spPr>
              <a:xfrm>
                <a:off x="6221768" y="3621209"/>
                <a:ext cx="348561" cy="348561"/>
              </a:xfrm>
              <a:prstGeom prst="ellipse">
                <a:avLst/>
              </a:prstGeom>
              <a:solidFill>
                <a:srgbClr val="FF66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flipH="1">
                <a:off x="6300530" y="3697016"/>
                <a:ext cx="194978" cy="200886"/>
              </a:xfrm>
              <a:prstGeom prst="ellipse">
                <a:avLst/>
              </a:prstGeom>
              <a:gradFill flip="none" rotWithShape="1">
                <a:gsLst>
                  <a:gs pos="0">
                    <a:srgbClr val="FF00FF">
                      <a:shade val="30000"/>
                      <a:satMod val="115000"/>
                    </a:srgbClr>
                  </a:gs>
                  <a:gs pos="50000">
                    <a:srgbClr val="FF00FF">
                      <a:shade val="67500"/>
                      <a:satMod val="115000"/>
                    </a:srgbClr>
                  </a:gs>
                  <a:gs pos="100000">
                    <a:srgbClr val="FF00FF">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p:nvGrpSpPr>
          <p:grpSpPr>
            <a:xfrm>
              <a:off x="6897677" y="2881863"/>
              <a:ext cx="348561" cy="348561"/>
              <a:chOff x="5727245" y="2577063"/>
              <a:chExt cx="348561" cy="348561"/>
            </a:xfrm>
          </p:grpSpPr>
          <p:sp>
            <p:nvSpPr>
              <p:cNvPr id="65" name="円/楕円 64"/>
              <p:cNvSpPr/>
              <p:nvPr/>
            </p:nvSpPr>
            <p:spPr>
              <a:xfrm>
                <a:off x="5727245" y="2577063"/>
                <a:ext cx="348561" cy="348561"/>
              </a:xfrm>
              <a:prstGeom prst="ellipse">
                <a:avLst/>
              </a:prstGeom>
              <a:solidFill>
                <a:srgbClr val="FF66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flipH="1">
                <a:off x="5806006" y="2652871"/>
                <a:ext cx="194978" cy="200886"/>
              </a:xfrm>
              <a:prstGeom prst="ellipse">
                <a:avLst/>
              </a:prstGeom>
              <a:gradFill flip="none" rotWithShape="1">
                <a:gsLst>
                  <a:gs pos="0">
                    <a:srgbClr val="FF00FF">
                      <a:shade val="30000"/>
                      <a:satMod val="115000"/>
                    </a:srgbClr>
                  </a:gs>
                  <a:gs pos="50000">
                    <a:srgbClr val="FF00FF">
                      <a:shade val="67500"/>
                      <a:satMod val="115000"/>
                    </a:srgbClr>
                  </a:gs>
                  <a:gs pos="100000">
                    <a:srgbClr val="FF00FF">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p:cNvGrpSpPr/>
            <p:nvPr/>
          </p:nvGrpSpPr>
          <p:grpSpPr>
            <a:xfrm>
              <a:off x="6159628" y="4020038"/>
              <a:ext cx="348561" cy="348561"/>
              <a:chOff x="5531740" y="3002006"/>
              <a:chExt cx="348561" cy="348561"/>
            </a:xfrm>
          </p:grpSpPr>
          <p:sp>
            <p:nvSpPr>
              <p:cNvPr id="63" name="円/楕円 62"/>
              <p:cNvSpPr/>
              <p:nvPr/>
            </p:nvSpPr>
            <p:spPr>
              <a:xfrm>
                <a:off x="5531740" y="3002006"/>
                <a:ext cx="348561" cy="348561"/>
              </a:xfrm>
              <a:prstGeom prst="ellipse">
                <a:avLst/>
              </a:prstGeom>
              <a:solidFill>
                <a:srgbClr val="FF66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flipH="1">
                <a:off x="5610502" y="3077814"/>
                <a:ext cx="194978" cy="200886"/>
              </a:xfrm>
              <a:prstGeom prst="ellipse">
                <a:avLst/>
              </a:prstGeom>
              <a:gradFill flip="none" rotWithShape="1">
                <a:gsLst>
                  <a:gs pos="0">
                    <a:srgbClr val="FF00FF">
                      <a:shade val="30000"/>
                      <a:satMod val="115000"/>
                    </a:srgbClr>
                  </a:gs>
                  <a:gs pos="50000">
                    <a:srgbClr val="FF00FF">
                      <a:shade val="67500"/>
                      <a:satMod val="115000"/>
                    </a:srgbClr>
                  </a:gs>
                  <a:gs pos="100000">
                    <a:srgbClr val="FF00FF">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p:cNvGrpSpPr/>
            <p:nvPr/>
          </p:nvGrpSpPr>
          <p:grpSpPr>
            <a:xfrm>
              <a:off x="5401648" y="3826132"/>
              <a:ext cx="348561" cy="348561"/>
              <a:chOff x="5566240" y="2722756"/>
              <a:chExt cx="348561" cy="348561"/>
            </a:xfrm>
          </p:grpSpPr>
          <p:sp>
            <p:nvSpPr>
              <p:cNvPr id="61" name="円/楕円 60"/>
              <p:cNvSpPr/>
              <p:nvPr/>
            </p:nvSpPr>
            <p:spPr>
              <a:xfrm>
                <a:off x="5566240" y="2722756"/>
                <a:ext cx="348561" cy="348561"/>
              </a:xfrm>
              <a:prstGeom prst="ellipse">
                <a:avLst/>
              </a:prstGeom>
              <a:solidFill>
                <a:srgbClr val="FF66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flipH="1">
                <a:off x="5645002" y="2798564"/>
                <a:ext cx="194978" cy="200886"/>
              </a:xfrm>
              <a:prstGeom prst="ellipse">
                <a:avLst/>
              </a:prstGeom>
              <a:gradFill flip="none" rotWithShape="1">
                <a:gsLst>
                  <a:gs pos="0">
                    <a:srgbClr val="FF00FF">
                      <a:shade val="30000"/>
                      <a:satMod val="115000"/>
                    </a:srgbClr>
                  </a:gs>
                  <a:gs pos="50000">
                    <a:srgbClr val="FF00FF">
                      <a:shade val="67500"/>
                      <a:satMod val="115000"/>
                    </a:srgbClr>
                  </a:gs>
                  <a:gs pos="100000">
                    <a:srgbClr val="FF00FF">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84" name="テキスト ボックス 83"/>
          <p:cNvSpPr txBox="1"/>
          <p:nvPr/>
        </p:nvSpPr>
        <p:spPr>
          <a:xfrm>
            <a:off x="6085797" y="5108473"/>
            <a:ext cx="611065" cy="295466"/>
          </a:xfrm>
          <a:prstGeom prst="rect">
            <a:avLst/>
          </a:prstGeom>
          <a:noFill/>
        </p:spPr>
        <p:txBody>
          <a:bodyPr wrap="none" rtlCol="0">
            <a:spAutoFit/>
          </a:bodyPr>
          <a:lstStyle/>
          <a:p>
            <a:r>
              <a:rPr lang="en-US" altLang="ja-JP" sz="1320" dirty="0">
                <a:latin typeface="メイリオ" panose="020B0604030504040204" pitchFamily="50" charset="-128"/>
                <a:ea typeface="メイリオ" panose="020B0604030504040204" pitchFamily="50" charset="-128"/>
              </a:rPr>
              <a:t>Wi-Fi</a:t>
            </a:r>
            <a:endParaRPr lang="ja-JP" altLang="en-US" sz="1320" dirty="0">
              <a:latin typeface="メイリオ" panose="020B0604030504040204" pitchFamily="50" charset="-128"/>
              <a:ea typeface="メイリオ" panose="020B0604030504040204" pitchFamily="50" charset="-128"/>
            </a:endParaRPr>
          </a:p>
        </p:txBody>
      </p:sp>
      <p:sp>
        <p:nvSpPr>
          <p:cNvPr id="2" name="テキスト ボックス 1"/>
          <p:cNvSpPr txBox="1"/>
          <p:nvPr/>
        </p:nvSpPr>
        <p:spPr>
          <a:xfrm>
            <a:off x="219495" y="211437"/>
            <a:ext cx="5377178" cy="369332"/>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ストック管理</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IoT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で稼ぐためのシナリオ</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デバイス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テキスト ボックス 47"/>
          <p:cNvSpPr txBox="1"/>
          <p:nvPr/>
        </p:nvSpPr>
        <p:spPr>
          <a:xfrm>
            <a:off x="618174" y="1015203"/>
            <a:ext cx="5765899" cy="369332"/>
          </a:xfrm>
          <a:prstGeom prst="rect">
            <a:avLst/>
          </a:prstGeom>
          <a:noFill/>
        </p:spPr>
        <p:txBody>
          <a:bodyPr wrap="square" rtlCol="0">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STEP1</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9" name="図 48"/>
          <p:cNvPicPr>
            <a:picLocks noChangeAspect="1"/>
          </p:cNvPicPr>
          <p:nvPr/>
        </p:nvPicPr>
        <p:blipFill rotWithShape="1">
          <a:blip r:embed="rId15">
            <a:extLst>
              <a:ext uri="{28A0092B-C50C-407E-A947-70E740481C1C}">
                <a14:useLocalDpi xmlns:a14="http://schemas.microsoft.com/office/drawing/2010/main" val="0"/>
              </a:ext>
            </a:extLst>
          </a:blip>
          <a:srcRect l="7513" r="33430"/>
          <a:stretch/>
        </p:blipFill>
        <p:spPr>
          <a:xfrm>
            <a:off x="293947" y="1533285"/>
            <a:ext cx="4367955" cy="4923095"/>
          </a:xfrm>
          <a:prstGeom prst="rect">
            <a:avLst/>
          </a:prstGeom>
          <a:effectLst>
            <a:softEdge rad="635000"/>
          </a:effectLst>
        </p:spPr>
      </p:pic>
    </p:spTree>
    <p:extLst>
      <p:ext uri="{BB962C8B-B14F-4D97-AF65-F5344CB8AC3E}">
        <p14:creationId xmlns:p14="http://schemas.microsoft.com/office/powerpoint/2010/main" val="196226047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180</Words>
  <Application>Microsoft Office PowerPoint</Application>
  <PresentationFormat>ワイド画面</PresentationFormat>
  <Paragraphs>52</Paragraphs>
  <Slides>3</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vt:i4>
      </vt:variant>
    </vt:vector>
  </HeadingPairs>
  <TitlesOfParts>
    <vt:vector size="9" baseType="lpstr">
      <vt:lpstr>ＭＳ Ｐゴシック</vt:lpstr>
      <vt:lpstr>メイリオ</vt:lpstr>
      <vt:lpstr>Arial</vt:lpstr>
      <vt:lpstr>Calibri</vt:lpstr>
      <vt:lpstr>Calibri Light</vt:lpstr>
      <vt:lpstr>Office テーマ</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松村悠/主任</dc:creator>
  <cp:lastModifiedBy>松村悠/主任</cp:lastModifiedBy>
  <cp:revision>7</cp:revision>
  <dcterms:created xsi:type="dcterms:W3CDTF">2017-01-25T05:53:34Z</dcterms:created>
  <dcterms:modified xsi:type="dcterms:W3CDTF">2017-01-25T08:16:36Z</dcterms:modified>
</cp:coreProperties>
</file>