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1"/>
    <p:restoredTop sz="94199"/>
  </p:normalViewPr>
  <p:slideViewPr>
    <p:cSldViewPr snapToGrid="0" snapToObjects="1">
      <p:cViewPr>
        <p:scale>
          <a:sx n="85" d="100"/>
          <a:sy n="85" d="100"/>
        </p:scale>
        <p:origin x="64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8D61-F7A7-3245-8F1F-242A38C84F96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A4AB-1E25-B74E-BDE3-D5A3F9189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31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8D61-F7A7-3245-8F1F-242A38C84F96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A4AB-1E25-B74E-BDE3-D5A3F9189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99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8D61-F7A7-3245-8F1F-242A38C84F96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A4AB-1E25-B74E-BDE3-D5A3F9189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34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8D61-F7A7-3245-8F1F-242A38C84F96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A4AB-1E25-B74E-BDE3-D5A3F9189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4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8D61-F7A7-3245-8F1F-242A38C84F96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A4AB-1E25-B74E-BDE3-D5A3F9189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83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8D61-F7A7-3245-8F1F-242A38C84F96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A4AB-1E25-B74E-BDE3-D5A3F9189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61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8D61-F7A7-3245-8F1F-242A38C84F96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A4AB-1E25-B74E-BDE3-D5A3F9189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0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8D61-F7A7-3245-8F1F-242A38C84F96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A4AB-1E25-B74E-BDE3-D5A3F9189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59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8D61-F7A7-3245-8F1F-242A38C84F96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A4AB-1E25-B74E-BDE3-D5A3F9189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3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8D61-F7A7-3245-8F1F-242A38C84F96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A4AB-1E25-B74E-BDE3-D5A3F9189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36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8D61-F7A7-3245-8F1F-242A38C84F96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A4AB-1E25-B74E-BDE3-D5A3F9189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92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8D61-F7A7-3245-8F1F-242A38C84F96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9A4AB-1E25-B74E-BDE3-D5A3F9189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jpg"/><Relationship Id="rId7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Clova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拡大について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4400" dirty="0" smtClean="0"/>
              <a:t>(</a:t>
            </a:r>
            <a:r>
              <a:rPr lang="ja-JP" altLang="en-US" sz="4400" dirty="0" smtClean="0"/>
              <a:t>ディスカッション用資料</a:t>
            </a:r>
            <a:r>
              <a:rPr lang="en-US" altLang="ja-JP" sz="4400" dirty="0" smtClean="0"/>
              <a:t>)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04764"/>
            <a:ext cx="9144000" cy="753035"/>
          </a:xfrm>
        </p:spPr>
        <p:txBody>
          <a:bodyPr/>
          <a:lstStyle/>
          <a:p>
            <a:r>
              <a:rPr kumimoji="1" lang="ja-JP" altLang="en-US" dirty="0" smtClean="0"/>
              <a:t>松村　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48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角丸四角形 112"/>
          <p:cNvSpPr/>
          <p:nvPr/>
        </p:nvSpPr>
        <p:spPr>
          <a:xfrm>
            <a:off x="7358851" y="3062360"/>
            <a:ext cx="828729" cy="6606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３</a:t>
            </a:r>
            <a:r>
              <a:rPr kumimoji="1" lang="en-US" altLang="ja-JP" sz="1200" dirty="0" err="1" smtClean="0"/>
              <a:t>rd</a:t>
            </a:r>
            <a:r>
              <a:rPr kumimoji="1" lang="en-US" altLang="ja-JP" sz="1200" dirty="0" smtClean="0"/>
              <a:t> Party</a:t>
            </a:r>
          </a:p>
          <a:p>
            <a:pPr algn="ctr"/>
            <a:r>
              <a:rPr lang="en-US" altLang="ja-JP" sz="1200" dirty="0" smtClean="0"/>
              <a:t>Cloud</a:t>
            </a:r>
            <a:endParaRPr kumimoji="1" lang="ja-JP" altLang="en-US" sz="1200" dirty="0"/>
          </a:p>
        </p:txBody>
      </p:sp>
      <p:sp>
        <p:nvSpPr>
          <p:cNvPr id="114" name="角丸四角形 113"/>
          <p:cNvSpPr/>
          <p:nvPr/>
        </p:nvSpPr>
        <p:spPr>
          <a:xfrm>
            <a:off x="7511251" y="3214760"/>
            <a:ext cx="828729" cy="6606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３</a:t>
            </a:r>
            <a:r>
              <a:rPr kumimoji="1" lang="en-US" altLang="ja-JP" sz="1200" dirty="0" err="1" smtClean="0"/>
              <a:t>rd</a:t>
            </a:r>
            <a:r>
              <a:rPr kumimoji="1" lang="en-US" altLang="ja-JP" sz="1200" dirty="0" smtClean="0"/>
              <a:t> Party</a:t>
            </a:r>
          </a:p>
          <a:p>
            <a:pPr algn="ctr"/>
            <a:r>
              <a:rPr lang="en-US" altLang="ja-JP" sz="1200" dirty="0" smtClean="0"/>
              <a:t>Cloud</a:t>
            </a:r>
            <a:endParaRPr kumimoji="1" lang="ja-JP" altLang="en-US" sz="1200" dirty="0"/>
          </a:p>
        </p:txBody>
      </p:sp>
      <p:sp>
        <p:nvSpPr>
          <p:cNvPr id="115" name="角丸四角形 114"/>
          <p:cNvSpPr/>
          <p:nvPr/>
        </p:nvSpPr>
        <p:spPr>
          <a:xfrm>
            <a:off x="7663651" y="3367160"/>
            <a:ext cx="828729" cy="6606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３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rd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 Party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Cloud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79" name="直線コネクタ 78"/>
          <p:cNvCxnSpPr/>
          <p:nvPr/>
        </p:nvCxnSpPr>
        <p:spPr>
          <a:xfrm flipH="1">
            <a:off x="4322768" y="1041439"/>
            <a:ext cx="16933" cy="5655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H="1">
            <a:off x="8593582" y="1034264"/>
            <a:ext cx="16933" cy="5655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74404"/>
            <a:ext cx="10515600" cy="426183"/>
          </a:xfrm>
        </p:spPr>
        <p:txBody>
          <a:bodyPr>
            <a:noAutofit/>
          </a:bodyPr>
          <a:lstStyle/>
          <a:p>
            <a:pPr algn="ctr"/>
            <a:r>
              <a:rPr lang="ja-JP" altLang="en-US" sz="2800" dirty="0" smtClean="0"/>
              <a:t>競合他者との比較</a:t>
            </a:r>
            <a:endParaRPr kumimoji="1" lang="ja-JP" altLang="en-US" sz="2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734" y="5810381"/>
            <a:ext cx="409524" cy="1047619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5106096" y="4397106"/>
            <a:ext cx="1876926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ALEXA VOICE </a:t>
            </a:r>
          </a:p>
          <a:p>
            <a:pPr algn="ctr"/>
            <a:r>
              <a:rPr lang="en-US" altLang="ja-JP" dirty="0" smtClean="0"/>
              <a:t>SERVICE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5106096" y="3288737"/>
            <a:ext cx="1876926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ALEXA SKILL</a:t>
            </a:r>
          </a:p>
          <a:p>
            <a:pPr algn="ctr"/>
            <a:r>
              <a:rPr lang="en-US" altLang="ja-JP" dirty="0" smtClean="0"/>
              <a:t>KIT</a:t>
            </a:r>
            <a:endParaRPr kumimoji="1" lang="en-US" altLang="ja-JP" dirty="0" smtClean="0"/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5695643" y="5082906"/>
            <a:ext cx="0" cy="72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6353369" y="5082906"/>
            <a:ext cx="0" cy="72934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4939284" y="3157854"/>
            <a:ext cx="2218193" cy="20453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stCxn id="12" idx="0"/>
          </p:cNvCxnSpPr>
          <p:nvPr/>
        </p:nvCxnSpPr>
        <p:spPr>
          <a:xfrm flipV="1">
            <a:off x="6044559" y="3974537"/>
            <a:ext cx="0" cy="42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044559" y="4027774"/>
            <a:ext cx="1093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Intent(</a:t>
            </a:r>
            <a:r>
              <a:rPr lang="ja-JP" altLang="en-US" sz="1400" dirty="0" smtClean="0"/>
              <a:t>意図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73679" y="1017376"/>
            <a:ext cx="1871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smtClean="0"/>
              <a:t>Amazon</a:t>
            </a:r>
            <a:r>
              <a:rPr lang="en-US" altLang="ja-JP" sz="2000" b="1" dirty="0"/>
              <a:t> </a:t>
            </a:r>
            <a:r>
              <a:rPr lang="en-US" altLang="ja-JP" sz="2000" b="1" smtClean="0"/>
              <a:t>Echo</a:t>
            </a:r>
            <a:endParaRPr kumimoji="1" lang="ja-JP" altLang="en-US" sz="20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604755" y="2764848"/>
            <a:ext cx="68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Alexa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>
            <a:endCxn id="21" idx="1"/>
          </p:cNvCxnSpPr>
          <p:nvPr/>
        </p:nvCxnSpPr>
        <p:spPr>
          <a:xfrm>
            <a:off x="6983022" y="3631637"/>
            <a:ext cx="620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5108830" y="1836586"/>
            <a:ext cx="1191125" cy="48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r>
              <a:rPr kumimoji="1" lang="en-US" altLang="ja-JP" baseline="30000" dirty="0" smtClean="0"/>
              <a:t>rd</a:t>
            </a:r>
            <a:r>
              <a:rPr kumimoji="1" lang="en-US" altLang="ja-JP" dirty="0" smtClean="0"/>
              <a:t> Party</a:t>
            </a:r>
          </a:p>
          <a:p>
            <a:pPr algn="ctr"/>
            <a:r>
              <a:rPr lang="en-US" altLang="ja-JP" dirty="0" smtClean="0"/>
              <a:t>Service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5261230" y="1988986"/>
            <a:ext cx="1191125" cy="48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r>
              <a:rPr kumimoji="1" lang="en-US" altLang="ja-JP" baseline="30000" dirty="0" smtClean="0"/>
              <a:t>rd</a:t>
            </a:r>
            <a:r>
              <a:rPr kumimoji="1" lang="en-US" altLang="ja-JP" dirty="0" smtClean="0"/>
              <a:t> Party</a:t>
            </a:r>
          </a:p>
          <a:p>
            <a:pPr algn="ctr"/>
            <a:r>
              <a:rPr lang="en-US" altLang="ja-JP" dirty="0" smtClean="0"/>
              <a:t>Service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5413630" y="2141386"/>
            <a:ext cx="1191125" cy="48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r>
              <a:rPr kumimoji="1" lang="en-US" altLang="ja-JP" baseline="30000" dirty="0" smtClean="0"/>
              <a:t>rd</a:t>
            </a:r>
            <a:r>
              <a:rPr kumimoji="1" lang="en-US" altLang="ja-JP" dirty="0" smtClean="0"/>
              <a:t> Party</a:t>
            </a:r>
          </a:p>
          <a:p>
            <a:pPr algn="ctr"/>
            <a:r>
              <a:rPr lang="en-US" altLang="ja-JP" dirty="0" smtClean="0"/>
              <a:t>Service</a:t>
            </a:r>
            <a:endParaRPr kumimoji="1" lang="ja-JP" altLang="en-US" dirty="0"/>
          </a:p>
        </p:txBody>
      </p:sp>
      <p:sp>
        <p:nvSpPr>
          <p:cNvPr id="28" name="上下矢印 27"/>
          <p:cNvSpPr/>
          <p:nvPr/>
        </p:nvSpPr>
        <p:spPr>
          <a:xfrm>
            <a:off x="5864085" y="2701273"/>
            <a:ext cx="308810" cy="4092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6983022" y="3442707"/>
            <a:ext cx="620254" cy="18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6"/>
          <p:cNvGrpSpPr/>
          <p:nvPr/>
        </p:nvGrpSpPr>
        <p:grpSpPr>
          <a:xfrm>
            <a:off x="1951229" y="2554957"/>
            <a:ext cx="827187" cy="725299"/>
            <a:chOff x="2636052" y="5015339"/>
            <a:chExt cx="1067710" cy="936196"/>
          </a:xfrm>
        </p:grpSpPr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3" cstate="screen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72041" y="5019814"/>
              <a:ext cx="931721" cy="931721"/>
            </a:xfrm>
            <a:prstGeom prst="rect">
              <a:avLst/>
            </a:prstGeom>
          </p:spPr>
        </p:pic>
        <p:sp>
          <p:nvSpPr>
            <p:cNvPr id="32" name="正方形/長方形 31"/>
            <p:cNvSpPr/>
            <p:nvPr/>
          </p:nvSpPr>
          <p:spPr>
            <a:xfrm>
              <a:off x="2744851" y="5015339"/>
              <a:ext cx="557514" cy="281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2636052" y="5167244"/>
              <a:ext cx="557514" cy="281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2680387" y="5078691"/>
              <a:ext cx="557514" cy="281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pic>
        <p:nvPicPr>
          <p:cNvPr id="35" name="図 34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8211" y="1919423"/>
            <a:ext cx="459844" cy="459844"/>
          </a:xfrm>
          <a:prstGeom prst="rect">
            <a:avLst/>
          </a:prstGeom>
        </p:spPr>
      </p:pic>
      <p:sp>
        <p:nvSpPr>
          <p:cNvPr id="36" name="円/楕円 35"/>
          <p:cNvSpPr/>
          <p:nvPr/>
        </p:nvSpPr>
        <p:spPr>
          <a:xfrm>
            <a:off x="1317107" y="1865549"/>
            <a:ext cx="589712" cy="58971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>
            <a:endCxn id="54" idx="1"/>
          </p:cNvCxnSpPr>
          <p:nvPr/>
        </p:nvCxnSpPr>
        <p:spPr>
          <a:xfrm>
            <a:off x="1820458" y="2368900"/>
            <a:ext cx="250176" cy="17866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1007592" y="1819963"/>
            <a:ext cx="1852201" cy="1544800"/>
          </a:xfrm>
          <a:prstGeom prst="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2373" y="2652736"/>
            <a:ext cx="480424" cy="670750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360" y="2414909"/>
            <a:ext cx="793582" cy="884214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221" y="2514807"/>
            <a:ext cx="227416" cy="227416"/>
          </a:xfrm>
          <a:prstGeom prst="rect">
            <a:avLst/>
          </a:prstGeom>
        </p:spPr>
      </p:pic>
      <p:sp>
        <p:nvSpPr>
          <p:cNvPr id="43" name="Freeform 5"/>
          <p:cNvSpPr>
            <a:spLocks noChangeAspect="1" noEditPoints="1"/>
          </p:cNvSpPr>
          <p:nvPr/>
        </p:nvSpPr>
        <p:spPr bwMode="auto">
          <a:xfrm>
            <a:off x="2108796" y="2547682"/>
            <a:ext cx="217794" cy="292132"/>
          </a:xfrm>
          <a:custGeom>
            <a:avLst/>
            <a:gdLst>
              <a:gd name="T0" fmla="*/ 825 w 1124"/>
              <a:gd name="T1" fmla="*/ 29 h 1509"/>
              <a:gd name="T2" fmla="*/ 296 w 1124"/>
              <a:gd name="T3" fmla="*/ 39 h 1509"/>
              <a:gd name="T4" fmla="*/ 390 w 1124"/>
              <a:gd name="T5" fmla="*/ 341 h 1509"/>
              <a:gd name="T6" fmla="*/ 395 w 1124"/>
              <a:gd name="T7" fmla="*/ 179 h 1509"/>
              <a:gd name="T8" fmla="*/ 492 w 1124"/>
              <a:gd name="T9" fmla="*/ 198 h 1509"/>
              <a:gd name="T10" fmla="*/ 540 w 1124"/>
              <a:gd name="T11" fmla="*/ 391 h 1509"/>
              <a:gd name="T12" fmla="*/ 657 w 1124"/>
              <a:gd name="T13" fmla="*/ 239 h 1509"/>
              <a:gd name="T14" fmla="*/ 685 w 1124"/>
              <a:gd name="T15" fmla="*/ 146 h 1509"/>
              <a:gd name="T16" fmla="*/ 704 w 1124"/>
              <a:gd name="T17" fmla="*/ 244 h 1509"/>
              <a:gd name="T18" fmla="*/ 960 w 1124"/>
              <a:gd name="T19" fmla="*/ 535 h 1509"/>
              <a:gd name="T20" fmla="*/ 960 w 1124"/>
              <a:gd name="T21" fmla="*/ 487 h 1509"/>
              <a:gd name="T22" fmla="*/ 937 w 1124"/>
              <a:gd name="T23" fmla="*/ 528 h 1509"/>
              <a:gd name="T24" fmla="*/ 1074 w 1124"/>
              <a:gd name="T25" fmla="*/ 613 h 1509"/>
              <a:gd name="T26" fmla="*/ 941 w 1124"/>
              <a:gd name="T27" fmla="*/ 589 h 1509"/>
              <a:gd name="T28" fmla="*/ 954 w 1124"/>
              <a:gd name="T29" fmla="*/ 633 h 1509"/>
              <a:gd name="T30" fmla="*/ 1119 w 1124"/>
              <a:gd name="T31" fmla="*/ 693 h 1509"/>
              <a:gd name="T32" fmla="*/ 930 w 1124"/>
              <a:gd name="T33" fmla="*/ 706 h 1509"/>
              <a:gd name="T34" fmla="*/ 1108 w 1124"/>
              <a:gd name="T35" fmla="*/ 825 h 1509"/>
              <a:gd name="T36" fmla="*/ 1099 w 1124"/>
              <a:gd name="T37" fmla="*/ 780 h 1509"/>
              <a:gd name="T38" fmla="*/ 937 w 1124"/>
              <a:gd name="T39" fmla="*/ 821 h 1509"/>
              <a:gd name="T40" fmla="*/ 199 w 1124"/>
              <a:gd name="T41" fmla="*/ 512 h 1509"/>
              <a:gd name="T42" fmla="*/ 156 w 1124"/>
              <a:gd name="T43" fmla="*/ 497 h 1509"/>
              <a:gd name="T44" fmla="*/ 30 w 1124"/>
              <a:gd name="T45" fmla="*/ 684 h 1509"/>
              <a:gd name="T46" fmla="*/ 15 w 1124"/>
              <a:gd name="T47" fmla="*/ 726 h 1509"/>
              <a:gd name="T48" fmla="*/ 193 w 1124"/>
              <a:gd name="T49" fmla="*/ 693 h 1509"/>
              <a:gd name="T50" fmla="*/ 963 w 1124"/>
              <a:gd name="T51" fmla="*/ 901 h 1509"/>
              <a:gd name="T52" fmla="*/ 939 w 1124"/>
              <a:gd name="T53" fmla="*/ 1022 h 1509"/>
              <a:gd name="T54" fmla="*/ 1054 w 1124"/>
              <a:gd name="T55" fmla="*/ 1069 h 1509"/>
              <a:gd name="T56" fmla="*/ 1123 w 1124"/>
              <a:gd name="T57" fmla="*/ 966 h 1509"/>
              <a:gd name="T58" fmla="*/ 1025 w 1124"/>
              <a:gd name="T59" fmla="*/ 877 h 1509"/>
              <a:gd name="T60" fmla="*/ 976 w 1124"/>
              <a:gd name="T61" fmla="*/ 988 h 1509"/>
              <a:gd name="T62" fmla="*/ 1075 w 1124"/>
              <a:gd name="T63" fmla="*/ 993 h 1509"/>
              <a:gd name="T64" fmla="*/ 238 w 1124"/>
              <a:gd name="T65" fmla="*/ 1415 h 1509"/>
              <a:gd name="T66" fmla="*/ 238 w 1124"/>
              <a:gd name="T67" fmla="*/ 1508 h 1509"/>
              <a:gd name="T68" fmla="*/ 435 w 1124"/>
              <a:gd name="T69" fmla="*/ 1434 h 1509"/>
              <a:gd name="T70" fmla="*/ 858 w 1124"/>
              <a:gd name="T71" fmla="*/ 1054 h 1509"/>
              <a:gd name="T72" fmla="*/ 897 w 1124"/>
              <a:gd name="T73" fmla="*/ 555 h 1509"/>
              <a:gd name="T74" fmla="*/ 320 w 1124"/>
              <a:gd name="T75" fmla="*/ 489 h 1509"/>
              <a:gd name="T76" fmla="*/ 223 w 1124"/>
              <a:gd name="T77" fmla="*/ 574 h 1509"/>
              <a:gd name="T78" fmla="*/ 282 w 1124"/>
              <a:gd name="T79" fmla="*/ 1064 h 1509"/>
              <a:gd name="T80" fmla="*/ 687 w 1124"/>
              <a:gd name="T81" fmla="*/ 1450 h 1509"/>
              <a:gd name="T82" fmla="*/ 909 w 1124"/>
              <a:gd name="T83" fmla="*/ 1501 h 1509"/>
              <a:gd name="T84" fmla="*/ 882 w 1124"/>
              <a:gd name="T85" fmla="*/ 1414 h 1509"/>
              <a:gd name="T86" fmla="*/ 10 w 1124"/>
              <a:gd name="T87" fmla="*/ 817 h 1509"/>
              <a:gd name="T88" fmla="*/ 198 w 1124"/>
              <a:gd name="T89" fmla="*/ 803 h 1509"/>
              <a:gd name="T90" fmla="*/ 268 w 1124"/>
              <a:gd name="T91" fmla="*/ 1128 h 1509"/>
              <a:gd name="T92" fmla="*/ 295 w 1124"/>
              <a:gd name="T93" fmla="*/ 1363 h 1509"/>
              <a:gd name="T94" fmla="*/ 382 w 1124"/>
              <a:gd name="T95" fmla="*/ 1141 h 1509"/>
              <a:gd name="T96" fmla="*/ 35 w 1124"/>
              <a:gd name="T97" fmla="*/ 900 h 1509"/>
              <a:gd name="T98" fmla="*/ 12 w 1124"/>
              <a:gd name="T99" fmla="*/ 1021 h 1509"/>
              <a:gd name="T100" fmla="*/ 126 w 1124"/>
              <a:gd name="T101" fmla="*/ 1067 h 1509"/>
              <a:gd name="T102" fmla="*/ 195 w 1124"/>
              <a:gd name="T103" fmla="*/ 964 h 1509"/>
              <a:gd name="T104" fmla="*/ 97 w 1124"/>
              <a:gd name="T105" fmla="*/ 877 h 1509"/>
              <a:gd name="T106" fmla="*/ 52 w 1124"/>
              <a:gd name="T107" fmla="*/ 988 h 1509"/>
              <a:gd name="T108" fmla="*/ 151 w 1124"/>
              <a:gd name="T109" fmla="*/ 993 h 1509"/>
              <a:gd name="T110" fmla="*/ 772 w 1124"/>
              <a:gd name="T111" fmla="*/ 1121 h 1509"/>
              <a:gd name="T112" fmla="*/ 763 w 1124"/>
              <a:gd name="T113" fmla="*/ 1360 h 1509"/>
              <a:gd name="T114" fmla="*/ 876 w 1124"/>
              <a:gd name="T115" fmla="*/ 1159 h 1509"/>
              <a:gd name="T116" fmla="*/ 192 w 1124"/>
              <a:gd name="T117" fmla="*/ 626 h 1509"/>
              <a:gd name="T118" fmla="*/ 78 w 1124"/>
              <a:gd name="T119" fmla="*/ 586 h 1509"/>
              <a:gd name="T120" fmla="*/ 68 w 1124"/>
              <a:gd name="T121" fmla="*/ 631 h 1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24" h="1509">
                <a:moveTo>
                  <a:pt x="344" y="439"/>
                </a:moveTo>
                <a:lnTo>
                  <a:pt x="781" y="439"/>
                </a:lnTo>
                <a:lnTo>
                  <a:pt x="781" y="439"/>
                </a:lnTo>
                <a:lnTo>
                  <a:pt x="790" y="437"/>
                </a:lnTo>
                <a:lnTo>
                  <a:pt x="800" y="434"/>
                </a:lnTo>
                <a:lnTo>
                  <a:pt x="808" y="430"/>
                </a:lnTo>
                <a:lnTo>
                  <a:pt x="815" y="424"/>
                </a:lnTo>
                <a:lnTo>
                  <a:pt x="821" y="416"/>
                </a:lnTo>
                <a:lnTo>
                  <a:pt x="825" y="408"/>
                </a:lnTo>
                <a:lnTo>
                  <a:pt x="828" y="400"/>
                </a:lnTo>
                <a:lnTo>
                  <a:pt x="829" y="389"/>
                </a:lnTo>
                <a:lnTo>
                  <a:pt x="829" y="48"/>
                </a:lnTo>
                <a:lnTo>
                  <a:pt x="829" y="48"/>
                </a:lnTo>
                <a:lnTo>
                  <a:pt x="828" y="39"/>
                </a:lnTo>
                <a:lnTo>
                  <a:pt x="825" y="29"/>
                </a:lnTo>
                <a:lnTo>
                  <a:pt x="821" y="21"/>
                </a:lnTo>
                <a:lnTo>
                  <a:pt x="815" y="14"/>
                </a:lnTo>
                <a:lnTo>
                  <a:pt x="808" y="8"/>
                </a:lnTo>
                <a:lnTo>
                  <a:pt x="800" y="3"/>
                </a:lnTo>
                <a:lnTo>
                  <a:pt x="790" y="1"/>
                </a:lnTo>
                <a:lnTo>
                  <a:pt x="781" y="0"/>
                </a:lnTo>
                <a:lnTo>
                  <a:pt x="344" y="0"/>
                </a:lnTo>
                <a:lnTo>
                  <a:pt x="344" y="0"/>
                </a:lnTo>
                <a:lnTo>
                  <a:pt x="334" y="1"/>
                </a:lnTo>
                <a:lnTo>
                  <a:pt x="326" y="3"/>
                </a:lnTo>
                <a:lnTo>
                  <a:pt x="317" y="8"/>
                </a:lnTo>
                <a:lnTo>
                  <a:pt x="309" y="14"/>
                </a:lnTo>
                <a:lnTo>
                  <a:pt x="303" y="21"/>
                </a:lnTo>
                <a:lnTo>
                  <a:pt x="300" y="29"/>
                </a:lnTo>
                <a:lnTo>
                  <a:pt x="296" y="39"/>
                </a:lnTo>
                <a:lnTo>
                  <a:pt x="295" y="48"/>
                </a:lnTo>
                <a:lnTo>
                  <a:pt x="295" y="389"/>
                </a:lnTo>
                <a:lnTo>
                  <a:pt x="295" y="389"/>
                </a:lnTo>
                <a:lnTo>
                  <a:pt x="296" y="400"/>
                </a:lnTo>
                <a:lnTo>
                  <a:pt x="300" y="408"/>
                </a:lnTo>
                <a:lnTo>
                  <a:pt x="303" y="416"/>
                </a:lnTo>
                <a:lnTo>
                  <a:pt x="309" y="424"/>
                </a:lnTo>
                <a:lnTo>
                  <a:pt x="317" y="430"/>
                </a:lnTo>
                <a:lnTo>
                  <a:pt x="326" y="434"/>
                </a:lnTo>
                <a:lnTo>
                  <a:pt x="334" y="437"/>
                </a:lnTo>
                <a:lnTo>
                  <a:pt x="344" y="439"/>
                </a:lnTo>
                <a:lnTo>
                  <a:pt x="344" y="439"/>
                </a:lnTo>
                <a:close/>
                <a:moveTo>
                  <a:pt x="443" y="391"/>
                </a:moveTo>
                <a:lnTo>
                  <a:pt x="390" y="391"/>
                </a:lnTo>
                <a:lnTo>
                  <a:pt x="390" y="341"/>
                </a:lnTo>
                <a:lnTo>
                  <a:pt x="443" y="341"/>
                </a:lnTo>
                <a:lnTo>
                  <a:pt x="443" y="391"/>
                </a:lnTo>
                <a:close/>
                <a:moveTo>
                  <a:pt x="442" y="249"/>
                </a:moveTo>
                <a:lnTo>
                  <a:pt x="442" y="249"/>
                </a:lnTo>
                <a:lnTo>
                  <a:pt x="432" y="247"/>
                </a:lnTo>
                <a:lnTo>
                  <a:pt x="422" y="244"/>
                </a:lnTo>
                <a:lnTo>
                  <a:pt x="414" y="239"/>
                </a:lnTo>
                <a:lnTo>
                  <a:pt x="407" y="233"/>
                </a:lnTo>
                <a:lnTo>
                  <a:pt x="400" y="226"/>
                </a:lnTo>
                <a:lnTo>
                  <a:pt x="395" y="218"/>
                </a:lnTo>
                <a:lnTo>
                  <a:pt x="393" y="209"/>
                </a:lnTo>
                <a:lnTo>
                  <a:pt x="392" y="198"/>
                </a:lnTo>
                <a:lnTo>
                  <a:pt x="392" y="198"/>
                </a:lnTo>
                <a:lnTo>
                  <a:pt x="393" y="189"/>
                </a:lnTo>
                <a:lnTo>
                  <a:pt x="395" y="179"/>
                </a:lnTo>
                <a:lnTo>
                  <a:pt x="400" y="170"/>
                </a:lnTo>
                <a:lnTo>
                  <a:pt x="407" y="163"/>
                </a:lnTo>
                <a:lnTo>
                  <a:pt x="414" y="157"/>
                </a:lnTo>
                <a:lnTo>
                  <a:pt x="422" y="152"/>
                </a:lnTo>
                <a:lnTo>
                  <a:pt x="432" y="148"/>
                </a:lnTo>
                <a:lnTo>
                  <a:pt x="442" y="148"/>
                </a:lnTo>
                <a:lnTo>
                  <a:pt x="442" y="148"/>
                </a:lnTo>
                <a:lnTo>
                  <a:pt x="452" y="148"/>
                </a:lnTo>
                <a:lnTo>
                  <a:pt x="461" y="152"/>
                </a:lnTo>
                <a:lnTo>
                  <a:pt x="469" y="157"/>
                </a:lnTo>
                <a:lnTo>
                  <a:pt x="478" y="163"/>
                </a:lnTo>
                <a:lnTo>
                  <a:pt x="484" y="170"/>
                </a:lnTo>
                <a:lnTo>
                  <a:pt x="488" y="179"/>
                </a:lnTo>
                <a:lnTo>
                  <a:pt x="491" y="189"/>
                </a:lnTo>
                <a:lnTo>
                  <a:pt x="492" y="198"/>
                </a:lnTo>
                <a:lnTo>
                  <a:pt x="492" y="198"/>
                </a:lnTo>
                <a:lnTo>
                  <a:pt x="491" y="209"/>
                </a:lnTo>
                <a:lnTo>
                  <a:pt x="488" y="218"/>
                </a:lnTo>
                <a:lnTo>
                  <a:pt x="484" y="226"/>
                </a:lnTo>
                <a:lnTo>
                  <a:pt x="478" y="233"/>
                </a:lnTo>
                <a:lnTo>
                  <a:pt x="469" y="239"/>
                </a:lnTo>
                <a:lnTo>
                  <a:pt x="461" y="244"/>
                </a:lnTo>
                <a:lnTo>
                  <a:pt x="452" y="247"/>
                </a:lnTo>
                <a:lnTo>
                  <a:pt x="442" y="249"/>
                </a:lnTo>
                <a:lnTo>
                  <a:pt x="442" y="249"/>
                </a:lnTo>
                <a:close/>
                <a:moveTo>
                  <a:pt x="540" y="391"/>
                </a:moveTo>
                <a:lnTo>
                  <a:pt x="488" y="391"/>
                </a:lnTo>
                <a:lnTo>
                  <a:pt x="488" y="341"/>
                </a:lnTo>
                <a:lnTo>
                  <a:pt x="540" y="341"/>
                </a:lnTo>
                <a:lnTo>
                  <a:pt x="540" y="391"/>
                </a:lnTo>
                <a:close/>
                <a:moveTo>
                  <a:pt x="636" y="391"/>
                </a:moveTo>
                <a:lnTo>
                  <a:pt x="585" y="391"/>
                </a:lnTo>
                <a:lnTo>
                  <a:pt x="585" y="341"/>
                </a:lnTo>
                <a:lnTo>
                  <a:pt x="636" y="341"/>
                </a:lnTo>
                <a:lnTo>
                  <a:pt x="636" y="391"/>
                </a:lnTo>
                <a:close/>
                <a:moveTo>
                  <a:pt x="736" y="391"/>
                </a:moveTo>
                <a:lnTo>
                  <a:pt x="683" y="391"/>
                </a:lnTo>
                <a:lnTo>
                  <a:pt x="683" y="341"/>
                </a:lnTo>
                <a:lnTo>
                  <a:pt x="736" y="341"/>
                </a:lnTo>
                <a:lnTo>
                  <a:pt x="736" y="391"/>
                </a:lnTo>
                <a:close/>
                <a:moveTo>
                  <a:pt x="685" y="247"/>
                </a:moveTo>
                <a:lnTo>
                  <a:pt x="685" y="247"/>
                </a:lnTo>
                <a:lnTo>
                  <a:pt x="675" y="246"/>
                </a:lnTo>
                <a:lnTo>
                  <a:pt x="665" y="244"/>
                </a:lnTo>
                <a:lnTo>
                  <a:pt x="657" y="239"/>
                </a:lnTo>
                <a:lnTo>
                  <a:pt x="649" y="232"/>
                </a:lnTo>
                <a:lnTo>
                  <a:pt x="643" y="225"/>
                </a:lnTo>
                <a:lnTo>
                  <a:pt x="638" y="217"/>
                </a:lnTo>
                <a:lnTo>
                  <a:pt x="636" y="207"/>
                </a:lnTo>
                <a:lnTo>
                  <a:pt x="634" y="197"/>
                </a:lnTo>
                <a:lnTo>
                  <a:pt x="634" y="197"/>
                </a:lnTo>
                <a:lnTo>
                  <a:pt x="636" y="186"/>
                </a:lnTo>
                <a:lnTo>
                  <a:pt x="638" y="177"/>
                </a:lnTo>
                <a:lnTo>
                  <a:pt x="643" y="168"/>
                </a:lnTo>
                <a:lnTo>
                  <a:pt x="649" y="160"/>
                </a:lnTo>
                <a:lnTo>
                  <a:pt x="657" y="154"/>
                </a:lnTo>
                <a:lnTo>
                  <a:pt x="665" y="150"/>
                </a:lnTo>
                <a:lnTo>
                  <a:pt x="675" y="147"/>
                </a:lnTo>
                <a:lnTo>
                  <a:pt x="685" y="146"/>
                </a:lnTo>
                <a:lnTo>
                  <a:pt x="685" y="146"/>
                </a:lnTo>
                <a:lnTo>
                  <a:pt x="695" y="147"/>
                </a:lnTo>
                <a:lnTo>
                  <a:pt x="704" y="150"/>
                </a:lnTo>
                <a:lnTo>
                  <a:pt x="713" y="154"/>
                </a:lnTo>
                <a:lnTo>
                  <a:pt x="721" y="160"/>
                </a:lnTo>
                <a:lnTo>
                  <a:pt x="726" y="168"/>
                </a:lnTo>
                <a:lnTo>
                  <a:pt x="731" y="177"/>
                </a:lnTo>
                <a:lnTo>
                  <a:pt x="735" y="186"/>
                </a:lnTo>
                <a:lnTo>
                  <a:pt x="736" y="197"/>
                </a:lnTo>
                <a:lnTo>
                  <a:pt x="736" y="197"/>
                </a:lnTo>
                <a:lnTo>
                  <a:pt x="735" y="207"/>
                </a:lnTo>
                <a:lnTo>
                  <a:pt x="731" y="217"/>
                </a:lnTo>
                <a:lnTo>
                  <a:pt x="726" y="225"/>
                </a:lnTo>
                <a:lnTo>
                  <a:pt x="721" y="232"/>
                </a:lnTo>
                <a:lnTo>
                  <a:pt x="713" y="239"/>
                </a:lnTo>
                <a:lnTo>
                  <a:pt x="704" y="244"/>
                </a:lnTo>
                <a:lnTo>
                  <a:pt x="695" y="246"/>
                </a:lnTo>
                <a:lnTo>
                  <a:pt x="685" y="247"/>
                </a:lnTo>
                <a:lnTo>
                  <a:pt x="685" y="247"/>
                </a:lnTo>
                <a:close/>
                <a:moveTo>
                  <a:pt x="781" y="48"/>
                </a:moveTo>
                <a:lnTo>
                  <a:pt x="781" y="98"/>
                </a:lnTo>
                <a:lnTo>
                  <a:pt x="590" y="98"/>
                </a:lnTo>
                <a:lnTo>
                  <a:pt x="590" y="245"/>
                </a:lnTo>
                <a:lnTo>
                  <a:pt x="535" y="245"/>
                </a:lnTo>
                <a:lnTo>
                  <a:pt x="535" y="98"/>
                </a:lnTo>
                <a:lnTo>
                  <a:pt x="342" y="98"/>
                </a:lnTo>
                <a:lnTo>
                  <a:pt x="341" y="48"/>
                </a:lnTo>
                <a:lnTo>
                  <a:pt x="781" y="48"/>
                </a:lnTo>
                <a:close/>
                <a:moveTo>
                  <a:pt x="954" y="535"/>
                </a:moveTo>
                <a:lnTo>
                  <a:pt x="954" y="535"/>
                </a:lnTo>
                <a:lnTo>
                  <a:pt x="960" y="535"/>
                </a:lnTo>
                <a:lnTo>
                  <a:pt x="963" y="534"/>
                </a:lnTo>
                <a:lnTo>
                  <a:pt x="968" y="532"/>
                </a:lnTo>
                <a:lnTo>
                  <a:pt x="972" y="528"/>
                </a:lnTo>
                <a:lnTo>
                  <a:pt x="975" y="525"/>
                </a:lnTo>
                <a:lnTo>
                  <a:pt x="976" y="521"/>
                </a:lnTo>
                <a:lnTo>
                  <a:pt x="979" y="516"/>
                </a:lnTo>
                <a:lnTo>
                  <a:pt x="979" y="512"/>
                </a:lnTo>
                <a:lnTo>
                  <a:pt x="979" y="512"/>
                </a:lnTo>
                <a:lnTo>
                  <a:pt x="979" y="506"/>
                </a:lnTo>
                <a:lnTo>
                  <a:pt x="976" y="502"/>
                </a:lnTo>
                <a:lnTo>
                  <a:pt x="975" y="497"/>
                </a:lnTo>
                <a:lnTo>
                  <a:pt x="972" y="494"/>
                </a:lnTo>
                <a:lnTo>
                  <a:pt x="968" y="490"/>
                </a:lnTo>
                <a:lnTo>
                  <a:pt x="963" y="489"/>
                </a:lnTo>
                <a:lnTo>
                  <a:pt x="960" y="487"/>
                </a:lnTo>
                <a:lnTo>
                  <a:pt x="954" y="487"/>
                </a:lnTo>
                <a:lnTo>
                  <a:pt x="954" y="487"/>
                </a:lnTo>
                <a:lnTo>
                  <a:pt x="949" y="487"/>
                </a:lnTo>
                <a:lnTo>
                  <a:pt x="945" y="489"/>
                </a:lnTo>
                <a:lnTo>
                  <a:pt x="941" y="490"/>
                </a:lnTo>
                <a:lnTo>
                  <a:pt x="937" y="494"/>
                </a:lnTo>
                <a:lnTo>
                  <a:pt x="934" y="497"/>
                </a:lnTo>
                <a:lnTo>
                  <a:pt x="932" y="502"/>
                </a:lnTo>
                <a:lnTo>
                  <a:pt x="930" y="506"/>
                </a:lnTo>
                <a:lnTo>
                  <a:pt x="930" y="512"/>
                </a:lnTo>
                <a:lnTo>
                  <a:pt x="930" y="512"/>
                </a:lnTo>
                <a:lnTo>
                  <a:pt x="930" y="516"/>
                </a:lnTo>
                <a:lnTo>
                  <a:pt x="932" y="521"/>
                </a:lnTo>
                <a:lnTo>
                  <a:pt x="934" y="525"/>
                </a:lnTo>
                <a:lnTo>
                  <a:pt x="937" y="528"/>
                </a:lnTo>
                <a:lnTo>
                  <a:pt x="941" y="532"/>
                </a:lnTo>
                <a:lnTo>
                  <a:pt x="945" y="534"/>
                </a:lnTo>
                <a:lnTo>
                  <a:pt x="949" y="535"/>
                </a:lnTo>
                <a:lnTo>
                  <a:pt x="954" y="535"/>
                </a:lnTo>
                <a:lnTo>
                  <a:pt x="954" y="535"/>
                </a:lnTo>
                <a:close/>
                <a:moveTo>
                  <a:pt x="954" y="633"/>
                </a:moveTo>
                <a:lnTo>
                  <a:pt x="1049" y="633"/>
                </a:lnTo>
                <a:lnTo>
                  <a:pt x="1049" y="633"/>
                </a:lnTo>
                <a:lnTo>
                  <a:pt x="1054" y="632"/>
                </a:lnTo>
                <a:lnTo>
                  <a:pt x="1059" y="631"/>
                </a:lnTo>
                <a:lnTo>
                  <a:pt x="1064" y="628"/>
                </a:lnTo>
                <a:lnTo>
                  <a:pt x="1067" y="626"/>
                </a:lnTo>
                <a:lnTo>
                  <a:pt x="1070" y="622"/>
                </a:lnTo>
                <a:lnTo>
                  <a:pt x="1072" y="618"/>
                </a:lnTo>
                <a:lnTo>
                  <a:pt x="1074" y="613"/>
                </a:lnTo>
                <a:lnTo>
                  <a:pt x="1074" y="608"/>
                </a:lnTo>
                <a:lnTo>
                  <a:pt x="1074" y="608"/>
                </a:lnTo>
                <a:lnTo>
                  <a:pt x="1074" y="604"/>
                </a:lnTo>
                <a:lnTo>
                  <a:pt x="1072" y="599"/>
                </a:lnTo>
                <a:lnTo>
                  <a:pt x="1070" y="595"/>
                </a:lnTo>
                <a:lnTo>
                  <a:pt x="1067" y="592"/>
                </a:lnTo>
                <a:lnTo>
                  <a:pt x="1064" y="589"/>
                </a:lnTo>
                <a:lnTo>
                  <a:pt x="1059" y="588"/>
                </a:lnTo>
                <a:lnTo>
                  <a:pt x="1054" y="587"/>
                </a:lnTo>
                <a:lnTo>
                  <a:pt x="1049" y="586"/>
                </a:lnTo>
                <a:lnTo>
                  <a:pt x="954" y="586"/>
                </a:lnTo>
                <a:lnTo>
                  <a:pt x="954" y="586"/>
                </a:lnTo>
                <a:lnTo>
                  <a:pt x="949" y="587"/>
                </a:lnTo>
                <a:lnTo>
                  <a:pt x="945" y="588"/>
                </a:lnTo>
                <a:lnTo>
                  <a:pt x="941" y="589"/>
                </a:lnTo>
                <a:lnTo>
                  <a:pt x="937" y="592"/>
                </a:lnTo>
                <a:lnTo>
                  <a:pt x="934" y="595"/>
                </a:lnTo>
                <a:lnTo>
                  <a:pt x="932" y="599"/>
                </a:lnTo>
                <a:lnTo>
                  <a:pt x="930" y="604"/>
                </a:lnTo>
                <a:lnTo>
                  <a:pt x="930" y="608"/>
                </a:lnTo>
                <a:lnTo>
                  <a:pt x="930" y="608"/>
                </a:lnTo>
                <a:lnTo>
                  <a:pt x="930" y="613"/>
                </a:lnTo>
                <a:lnTo>
                  <a:pt x="932" y="618"/>
                </a:lnTo>
                <a:lnTo>
                  <a:pt x="934" y="622"/>
                </a:lnTo>
                <a:lnTo>
                  <a:pt x="937" y="626"/>
                </a:lnTo>
                <a:lnTo>
                  <a:pt x="941" y="628"/>
                </a:lnTo>
                <a:lnTo>
                  <a:pt x="945" y="631"/>
                </a:lnTo>
                <a:lnTo>
                  <a:pt x="949" y="632"/>
                </a:lnTo>
                <a:lnTo>
                  <a:pt x="954" y="633"/>
                </a:lnTo>
                <a:lnTo>
                  <a:pt x="954" y="633"/>
                </a:lnTo>
                <a:close/>
                <a:moveTo>
                  <a:pt x="954" y="730"/>
                </a:moveTo>
                <a:lnTo>
                  <a:pt x="1099" y="730"/>
                </a:lnTo>
                <a:lnTo>
                  <a:pt x="1099" y="730"/>
                </a:lnTo>
                <a:lnTo>
                  <a:pt x="1104" y="730"/>
                </a:lnTo>
                <a:lnTo>
                  <a:pt x="1108" y="729"/>
                </a:lnTo>
                <a:lnTo>
                  <a:pt x="1112" y="726"/>
                </a:lnTo>
                <a:lnTo>
                  <a:pt x="1116" y="723"/>
                </a:lnTo>
                <a:lnTo>
                  <a:pt x="1119" y="719"/>
                </a:lnTo>
                <a:lnTo>
                  <a:pt x="1121" y="716"/>
                </a:lnTo>
                <a:lnTo>
                  <a:pt x="1123" y="711"/>
                </a:lnTo>
                <a:lnTo>
                  <a:pt x="1123" y="706"/>
                </a:lnTo>
                <a:lnTo>
                  <a:pt x="1123" y="706"/>
                </a:lnTo>
                <a:lnTo>
                  <a:pt x="1123" y="701"/>
                </a:lnTo>
                <a:lnTo>
                  <a:pt x="1121" y="697"/>
                </a:lnTo>
                <a:lnTo>
                  <a:pt x="1119" y="693"/>
                </a:lnTo>
                <a:lnTo>
                  <a:pt x="1116" y="690"/>
                </a:lnTo>
                <a:lnTo>
                  <a:pt x="1112" y="687"/>
                </a:lnTo>
                <a:lnTo>
                  <a:pt x="1108" y="685"/>
                </a:lnTo>
                <a:lnTo>
                  <a:pt x="1104" y="684"/>
                </a:lnTo>
                <a:lnTo>
                  <a:pt x="1099" y="684"/>
                </a:lnTo>
                <a:lnTo>
                  <a:pt x="954" y="684"/>
                </a:lnTo>
                <a:lnTo>
                  <a:pt x="954" y="684"/>
                </a:lnTo>
                <a:lnTo>
                  <a:pt x="949" y="684"/>
                </a:lnTo>
                <a:lnTo>
                  <a:pt x="945" y="685"/>
                </a:lnTo>
                <a:lnTo>
                  <a:pt x="941" y="687"/>
                </a:lnTo>
                <a:lnTo>
                  <a:pt x="937" y="690"/>
                </a:lnTo>
                <a:lnTo>
                  <a:pt x="934" y="693"/>
                </a:lnTo>
                <a:lnTo>
                  <a:pt x="932" y="697"/>
                </a:lnTo>
                <a:lnTo>
                  <a:pt x="930" y="701"/>
                </a:lnTo>
                <a:lnTo>
                  <a:pt x="930" y="706"/>
                </a:lnTo>
                <a:lnTo>
                  <a:pt x="930" y="706"/>
                </a:lnTo>
                <a:lnTo>
                  <a:pt x="930" y="711"/>
                </a:lnTo>
                <a:lnTo>
                  <a:pt x="932" y="716"/>
                </a:lnTo>
                <a:lnTo>
                  <a:pt x="934" y="719"/>
                </a:lnTo>
                <a:lnTo>
                  <a:pt x="937" y="723"/>
                </a:lnTo>
                <a:lnTo>
                  <a:pt x="941" y="726"/>
                </a:lnTo>
                <a:lnTo>
                  <a:pt x="945" y="729"/>
                </a:lnTo>
                <a:lnTo>
                  <a:pt x="949" y="730"/>
                </a:lnTo>
                <a:lnTo>
                  <a:pt x="954" y="730"/>
                </a:lnTo>
                <a:lnTo>
                  <a:pt x="954" y="730"/>
                </a:lnTo>
                <a:close/>
                <a:moveTo>
                  <a:pt x="954" y="828"/>
                </a:moveTo>
                <a:lnTo>
                  <a:pt x="1099" y="828"/>
                </a:lnTo>
                <a:lnTo>
                  <a:pt x="1099" y="828"/>
                </a:lnTo>
                <a:lnTo>
                  <a:pt x="1104" y="828"/>
                </a:lnTo>
                <a:lnTo>
                  <a:pt x="1108" y="825"/>
                </a:lnTo>
                <a:lnTo>
                  <a:pt x="1112" y="823"/>
                </a:lnTo>
                <a:lnTo>
                  <a:pt x="1116" y="821"/>
                </a:lnTo>
                <a:lnTo>
                  <a:pt x="1119" y="817"/>
                </a:lnTo>
                <a:lnTo>
                  <a:pt x="1121" y="812"/>
                </a:lnTo>
                <a:lnTo>
                  <a:pt x="1123" y="808"/>
                </a:lnTo>
                <a:lnTo>
                  <a:pt x="1123" y="803"/>
                </a:lnTo>
                <a:lnTo>
                  <a:pt x="1123" y="803"/>
                </a:lnTo>
                <a:lnTo>
                  <a:pt x="1123" y="798"/>
                </a:lnTo>
                <a:lnTo>
                  <a:pt x="1121" y="795"/>
                </a:lnTo>
                <a:lnTo>
                  <a:pt x="1119" y="790"/>
                </a:lnTo>
                <a:lnTo>
                  <a:pt x="1116" y="788"/>
                </a:lnTo>
                <a:lnTo>
                  <a:pt x="1112" y="784"/>
                </a:lnTo>
                <a:lnTo>
                  <a:pt x="1108" y="783"/>
                </a:lnTo>
                <a:lnTo>
                  <a:pt x="1104" y="782"/>
                </a:lnTo>
                <a:lnTo>
                  <a:pt x="1099" y="780"/>
                </a:lnTo>
                <a:lnTo>
                  <a:pt x="954" y="780"/>
                </a:lnTo>
                <a:lnTo>
                  <a:pt x="954" y="780"/>
                </a:lnTo>
                <a:lnTo>
                  <a:pt x="949" y="782"/>
                </a:lnTo>
                <a:lnTo>
                  <a:pt x="945" y="783"/>
                </a:lnTo>
                <a:lnTo>
                  <a:pt x="941" y="784"/>
                </a:lnTo>
                <a:lnTo>
                  <a:pt x="937" y="788"/>
                </a:lnTo>
                <a:lnTo>
                  <a:pt x="934" y="790"/>
                </a:lnTo>
                <a:lnTo>
                  <a:pt x="932" y="795"/>
                </a:lnTo>
                <a:lnTo>
                  <a:pt x="930" y="798"/>
                </a:lnTo>
                <a:lnTo>
                  <a:pt x="930" y="803"/>
                </a:lnTo>
                <a:lnTo>
                  <a:pt x="930" y="803"/>
                </a:lnTo>
                <a:lnTo>
                  <a:pt x="930" y="808"/>
                </a:lnTo>
                <a:lnTo>
                  <a:pt x="932" y="812"/>
                </a:lnTo>
                <a:lnTo>
                  <a:pt x="934" y="817"/>
                </a:lnTo>
                <a:lnTo>
                  <a:pt x="937" y="821"/>
                </a:lnTo>
                <a:lnTo>
                  <a:pt x="941" y="823"/>
                </a:lnTo>
                <a:lnTo>
                  <a:pt x="945" y="825"/>
                </a:lnTo>
                <a:lnTo>
                  <a:pt x="949" y="828"/>
                </a:lnTo>
                <a:lnTo>
                  <a:pt x="954" y="828"/>
                </a:lnTo>
                <a:lnTo>
                  <a:pt x="954" y="828"/>
                </a:lnTo>
                <a:close/>
                <a:moveTo>
                  <a:pt x="176" y="535"/>
                </a:moveTo>
                <a:lnTo>
                  <a:pt x="176" y="535"/>
                </a:lnTo>
                <a:lnTo>
                  <a:pt x="180" y="535"/>
                </a:lnTo>
                <a:lnTo>
                  <a:pt x="185" y="534"/>
                </a:lnTo>
                <a:lnTo>
                  <a:pt x="189" y="532"/>
                </a:lnTo>
                <a:lnTo>
                  <a:pt x="192" y="528"/>
                </a:lnTo>
                <a:lnTo>
                  <a:pt x="196" y="525"/>
                </a:lnTo>
                <a:lnTo>
                  <a:pt x="198" y="521"/>
                </a:lnTo>
                <a:lnTo>
                  <a:pt x="199" y="516"/>
                </a:lnTo>
                <a:lnTo>
                  <a:pt x="199" y="512"/>
                </a:lnTo>
                <a:lnTo>
                  <a:pt x="199" y="512"/>
                </a:lnTo>
                <a:lnTo>
                  <a:pt x="199" y="506"/>
                </a:lnTo>
                <a:lnTo>
                  <a:pt x="198" y="502"/>
                </a:lnTo>
                <a:lnTo>
                  <a:pt x="196" y="497"/>
                </a:lnTo>
                <a:lnTo>
                  <a:pt x="192" y="494"/>
                </a:lnTo>
                <a:lnTo>
                  <a:pt x="189" y="490"/>
                </a:lnTo>
                <a:lnTo>
                  <a:pt x="185" y="489"/>
                </a:lnTo>
                <a:lnTo>
                  <a:pt x="180" y="487"/>
                </a:lnTo>
                <a:lnTo>
                  <a:pt x="176" y="487"/>
                </a:lnTo>
                <a:lnTo>
                  <a:pt x="176" y="487"/>
                </a:lnTo>
                <a:lnTo>
                  <a:pt x="171" y="487"/>
                </a:lnTo>
                <a:lnTo>
                  <a:pt x="166" y="489"/>
                </a:lnTo>
                <a:lnTo>
                  <a:pt x="162" y="490"/>
                </a:lnTo>
                <a:lnTo>
                  <a:pt x="158" y="494"/>
                </a:lnTo>
                <a:lnTo>
                  <a:pt x="156" y="497"/>
                </a:lnTo>
                <a:lnTo>
                  <a:pt x="153" y="502"/>
                </a:lnTo>
                <a:lnTo>
                  <a:pt x="152" y="506"/>
                </a:lnTo>
                <a:lnTo>
                  <a:pt x="151" y="512"/>
                </a:lnTo>
                <a:lnTo>
                  <a:pt x="151" y="512"/>
                </a:lnTo>
                <a:lnTo>
                  <a:pt x="152" y="516"/>
                </a:lnTo>
                <a:lnTo>
                  <a:pt x="153" y="521"/>
                </a:lnTo>
                <a:lnTo>
                  <a:pt x="156" y="525"/>
                </a:lnTo>
                <a:lnTo>
                  <a:pt x="158" y="528"/>
                </a:lnTo>
                <a:lnTo>
                  <a:pt x="162" y="532"/>
                </a:lnTo>
                <a:lnTo>
                  <a:pt x="166" y="534"/>
                </a:lnTo>
                <a:lnTo>
                  <a:pt x="171" y="535"/>
                </a:lnTo>
                <a:lnTo>
                  <a:pt x="176" y="535"/>
                </a:lnTo>
                <a:lnTo>
                  <a:pt x="176" y="535"/>
                </a:lnTo>
                <a:close/>
                <a:moveTo>
                  <a:pt x="173" y="684"/>
                </a:moveTo>
                <a:lnTo>
                  <a:pt x="30" y="684"/>
                </a:lnTo>
                <a:lnTo>
                  <a:pt x="30" y="684"/>
                </a:lnTo>
                <a:lnTo>
                  <a:pt x="25" y="684"/>
                </a:lnTo>
                <a:lnTo>
                  <a:pt x="20" y="685"/>
                </a:lnTo>
                <a:lnTo>
                  <a:pt x="15" y="687"/>
                </a:lnTo>
                <a:lnTo>
                  <a:pt x="12" y="690"/>
                </a:lnTo>
                <a:lnTo>
                  <a:pt x="10" y="693"/>
                </a:lnTo>
                <a:lnTo>
                  <a:pt x="7" y="697"/>
                </a:lnTo>
                <a:lnTo>
                  <a:pt x="6" y="701"/>
                </a:lnTo>
                <a:lnTo>
                  <a:pt x="5" y="706"/>
                </a:lnTo>
                <a:lnTo>
                  <a:pt x="5" y="706"/>
                </a:lnTo>
                <a:lnTo>
                  <a:pt x="6" y="711"/>
                </a:lnTo>
                <a:lnTo>
                  <a:pt x="7" y="716"/>
                </a:lnTo>
                <a:lnTo>
                  <a:pt x="10" y="719"/>
                </a:lnTo>
                <a:lnTo>
                  <a:pt x="12" y="723"/>
                </a:lnTo>
                <a:lnTo>
                  <a:pt x="15" y="726"/>
                </a:lnTo>
                <a:lnTo>
                  <a:pt x="20" y="729"/>
                </a:lnTo>
                <a:lnTo>
                  <a:pt x="25" y="730"/>
                </a:lnTo>
                <a:lnTo>
                  <a:pt x="30" y="730"/>
                </a:lnTo>
                <a:lnTo>
                  <a:pt x="173" y="730"/>
                </a:lnTo>
                <a:lnTo>
                  <a:pt x="173" y="730"/>
                </a:lnTo>
                <a:lnTo>
                  <a:pt x="177" y="729"/>
                </a:lnTo>
                <a:lnTo>
                  <a:pt x="185" y="723"/>
                </a:lnTo>
                <a:lnTo>
                  <a:pt x="190" y="719"/>
                </a:lnTo>
                <a:lnTo>
                  <a:pt x="195" y="716"/>
                </a:lnTo>
                <a:lnTo>
                  <a:pt x="197" y="711"/>
                </a:lnTo>
                <a:lnTo>
                  <a:pt x="198" y="706"/>
                </a:lnTo>
                <a:lnTo>
                  <a:pt x="198" y="706"/>
                </a:lnTo>
                <a:lnTo>
                  <a:pt x="197" y="701"/>
                </a:lnTo>
                <a:lnTo>
                  <a:pt x="196" y="697"/>
                </a:lnTo>
                <a:lnTo>
                  <a:pt x="193" y="693"/>
                </a:lnTo>
                <a:lnTo>
                  <a:pt x="191" y="690"/>
                </a:lnTo>
                <a:lnTo>
                  <a:pt x="188" y="687"/>
                </a:lnTo>
                <a:lnTo>
                  <a:pt x="183" y="685"/>
                </a:lnTo>
                <a:lnTo>
                  <a:pt x="178" y="684"/>
                </a:lnTo>
                <a:lnTo>
                  <a:pt x="173" y="684"/>
                </a:lnTo>
                <a:lnTo>
                  <a:pt x="173" y="684"/>
                </a:lnTo>
                <a:close/>
                <a:moveTo>
                  <a:pt x="1025" y="877"/>
                </a:moveTo>
                <a:lnTo>
                  <a:pt x="1025" y="877"/>
                </a:lnTo>
                <a:lnTo>
                  <a:pt x="1015" y="878"/>
                </a:lnTo>
                <a:lnTo>
                  <a:pt x="1006" y="880"/>
                </a:lnTo>
                <a:lnTo>
                  <a:pt x="996" y="882"/>
                </a:lnTo>
                <a:lnTo>
                  <a:pt x="987" y="885"/>
                </a:lnTo>
                <a:lnTo>
                  <a:pt x="979" y="890"/>
                </a:lnTo>
                <a:lnTo>
                  <a:pt x="970" y="895"/>
                </a:lnTo>
                <a:lnTo>
                  <a:pt x="963" y="901"/>
                </a:lnTo>
                <a:lnTo>
                  <a:pt x="956" y="907"/>
                </a:lnTo>
                <a:lnTo>
                  <a:pt x="949" y="914"/>
                </a:lnTo>
                <a:lnTo>
                  <a:pt x="943" y="921"/>
                </a:lnTo>
                <a:lnTo>
                  <a:pt x="939" y="929"/>
                </a:lnTo>
                <a:lnTo>
                  <a:pt x="935" y="937"/>
                </a:lnTo>
                <a:lnTo>
                  <a:pt x="932" y="947"/>
                </a:lnTo>
                <a:lnTo>
                  <a:pt x="929" y="956"/>
                </a:lnTo>
                <a:lnTo>
                  <a:pt x="928" y="966"/>
                </a:lnTo>
                <a:lnTo>
                  <a:pt x="927" y="976"/>
                </a:lnTo>
                <a:lnTo>
                  <a:pt x="927" y="976"/>
                </a:lnTo>
                <a:lnTo>
                  <a:pt x="928" y="986"/>
                </a:lnTo>
                <a:lnTo>
                  <a:pt x="929" y="996"/>
                </a:lnTo>
                <a:lnTo>
                  <a:pt x="932" y="1005"/>
                </a:lnTo>
                <a:lnTo>
                  <a:pt x="935" y="1014"/>
                </a:lnTo>
                <a:lnTo>
                  <a:pt x="939" y="1022"/>
                </a:lnTo>
                <a:lnTo>
                  <a:pt x="943" y="1030"/>
                </a:lnTo>
                <a:lnTo>
                  <a:pt x="949" y="1039"/>
                </a:lnTo>
                <a:lnTo>
                  <a:pt x="956" y="1046"/>
                </a:lnTo>
                <a:lnTo>
                  <a:pt x="963" y="1052"/>
                </a:lnTo>
                <a:lnTo>
                  <a:pt x="970" y="1058"/>
                </a:lnTo>
                <a:lnTo>
                  <a:pt x="979" y="1062"/>
                </a:lnTo>
                <a:lnTo>
                  <a:pt x="987" y="1066"/>
                </a:lnTo>
                <a:lnTo>
                  <a:pt x="996" y="1069"/>
                </a:lnTo>
                <a:lnTo>
                  <a:pt x="1006" y="1072"/>
                </a:lnTo>
                <a:lnTo>
                  <a:pt x="1015" y="1074"/>
                </a:lnTo>
                <a:lnTo>
                  <a:pt x="1025" y="1074"/>
                </a:lnTo>
                <a:lnTo>
                  <a:pt x="1025" y="1074"/>
                </a:lnTo>
                <a:lnTo>
                  <a:pt x="1035" y="1074"/>
                </a:lnTo>
                <a:lnTo>
                  <a:pt x="1045" y="1072"/>
                </a:lnTo>
                <a:lnTo>
                  <a:pt x="1054" y="1069"/>
                </a:lnTo>
                <a:lnTo>
                  <a:pt x="1064" y="1066"/>
                </a:lnTo>
                <a:lnTo>
                  <a:pt x="1072" y="1062"/>
                </a:lnTo>
                <a:lnTo>
                  <a:pt x="1080" y="1058"/>
                </a:lnTo>
                <a:lnTo>
                  <a:pt x="1087" y="1052"/>
                </a:lnTo>
                <a:lnTo>
                  <a:pt x="1094" y="1046"/>
                </a:lnTo>
                <a:lnTo>
                  <a:pt x="1101" y="1039"/>
                </a:lnTo>
                <a:lnTo>
                  <a:pt x="1106" y="1030"/>
                </a:lnTo>
                <a:lnTo>
                  <a:pt x="1112" y="1022"/>
                </a:lnTo>
                <a:lnTo>
                  <a:pt x="1116" y="1014"/>
                </a:lnTo>
                <a:lnTo>
                  <a:pt x="1119" y="1005"/>
                </a:lnTo>
                <a:lnTo>
                  <a:pt x="1121" y="996"/>
                </a:lnTo>
                <a:lnTo>
                  <a:pt x="1123" y="986"/>
                </a:lnTo>
                <a:lnTo>
                  <a:pt x="1124" y="976"/>
                </a:lnTo>
                <a:lnTo>
                  <a:pt x="1124" y="976"/>
                </a:lnTo>
                <a:lnTo>
                  <a:pt x="1123" y="966"/>
                </a:lnTo>
                <a:lnTo>
                  <a:pt x="1121" y="956"/>
                </a:lnTo>
                <a:lnTo>
                  <a:pt x="1119" y="947"/>
                </a:lnTo>
                <a:lnTo>
                  <a:pt x="1116" y="937"/>
                </a:lnTo>
                <a:lnTo>
                  <a:pt x="1112" y="929"/>
                </a:lnTo>
                <a:lnTo>
                  <a:pt x="1106" y="921"/>
                </a:lnTo>
                <a:lnTo>
                  <a:pt x="1101" y="914"/>
                </a:lnTo>
                <a:lnTo>
                  <a:pt x="1094" y="907"/>
                </a:lnTo>
                <a:lnTo>
                  <a:pt x="1087" y="901"/>
                </a:lnTo>
                <a:lnTo>
                  <a:pt x="1080" y="895"/>
                </a:lnTo>
                <a:lnTo>
                  <a:pt x="1072" y="890"/>
                </a:lnTo>
                <a:lnTo>
                  <a:pt x="1064" y="885"/>
                </a:lnTo>
                <a:lnTo>
                  <a:pt x="1054" y="882"/>
                </a:lnTo>
                <a:lnTo>
                  <a:pt x="1045" y="880"/>
                </a:lnTo>
                <a:lnTo>
                  <a:pt x="1035" y="878"/>
                </a:lnTo>
                <a:lnTo>
                  <a:pt x="1025" y="877"/>
                </a:lnTo>
                <a:lnTo>
                  <a:pt x="1025" y="877"/>
                </a:lnTo>
                <a:close/>
                <a:moveTo>
                  <a:pt x="1052" y="1022"/>
                </a:moveTo>
                <a:lnTo>
                  <a:pt x="999" y="1022"/>
                </a:lnTo>
                <a:lnTo>
                  <a:pt x="999" y="1022"/>
                </a:lnTo>
                <a:lnTo>
                  <a:pt x="994" y="1022"/>
                </a:lnTo>
                <a:lnTo>
                  <a:pt x="989" y="1020"/>
                </a:lnTo>
                <a:lnTo>
                  <a:pt x="986" y="1019"/>
                </a:lnTo>
                <a:lnTo>
                  <a:pt x="982" y="1015"/>
                </a:lnTo>
                <a:lnTo>
                  <a:pt x="979" y="1012"/>
                </a:lnTo>
                <a:lnTo>
                  <a:pt x="976" y="1007"/>
                </a:lnTo>
                <a:lnTo>
                  <a:pt x="975" y="1003"/>
                </a:lnTo>
                <a:lnTo>
                  <a:pt x="975" y="997"/>
                </a:lnTo>
                <a:lnTo>
                  <a:pt x="975" y="997"/>
                </a:lnTo>
                <a:lnTo>
                  <a:pt x="975" y="993"/>
                </a:lnTo>
                <a:lnTo>
                  <a:pt x="976" y="988"/>
                </a:lnTo>
                <a:lnTo>
                  <a:pt x="979" y="985"/>
                </a:lnTo>
                <a:lnTo>
                  <a:pt x="982" y="981"/>
                </a:lnTo>
                <a:lnTo>
                  <a:pt x="986" y="977"/>
                </a:lnTo>
                <a:lnTo>
                  <a:pt x="989" y="975"/>
                </a:lnTo>
                <a:lnTo>
                  <a:pt x="994" y="974"/>
                </a:lnTo>
                <a:lnTo>
                  <a:pt x="999" y="974"/>
                </a:lnTo>
                <a:lnTo>
                  <a:pt x="1052" y="974"/>
                </a:lnTo>
                <a:lnTo>
                  <a:pt x="1052" y="974"/>
                </a:lnTo>
                <a:lnTo>
                  <a:pt x="1057" y="974"/>
                </a:lnTo>
                <a:lnTo>
                  <a:pt x="1061" y="975"/>
                </a:lnTo>
                <a:lnTo>
                  <a:pt x="1066" y="977"/>
                </a:lnTo>
                <a:lnTo>
                  <a:pt x="1070" y="981"/>
                </a:lnTo>
                <a:lnTo>
                  <a:pt x="1072" y="985"/>
                </a:lnTo>
                <a:lnTo>
                  <a:pt x="1074" y="988"/>
                </a:lnTo>
                <a:lnTo>
                  <a:pt x="1075" y="993"/>
                </a:lnTo>
                <a:lnTo>
                  <a:pt x="1077" y="997"/>
                </a:lnTo>
                <a:lnTo>
                  <a:pt x="1077" y="997"/>
                </a:lnTo>
                <a:lnTo>
                  <a:pt x="1075" y="1003"/>
                </a:lnTo>
                <a:lnTo>
                  <a:pt x="1074" y="1007"/>
                </a:lnTo>
                <a:lnTo>
                  <a:pt x="1072" y="1012"/>
                </a:lnTo>
                <a:lnTo>
                  <a:pt x="1070" y="1015"/>
                </a:lnTo>
                <a:lnTo>
                  <a:pt x="1066" y="1019"/>
                </a:lnTo>
                <a:lnTo>
                  <a:pt x="1061" y="1020"/>
                </a:lnTo>
                <a:lnTo>
                  <a:pt x="1057" y="1022"/>
                </a:lnTo>
                <a:lnTo>
                  <a:pt x="1052" y="1022"/>
                </a:lnTo>
                <a:lnTo>
                  <a:pt x="1052" y="1022"/>
                </a:lnTo>
                <a:close/>
                <a:moveTo>
                  <a:pt x="395" y="1414"/>
                </a:moveTo>
                <a:lnTo>
                  <a:pt x="249" y="1414"/>
                </a:lnTo>
                <a:lnTo>
                  <a:pt x="249" y="1414"/>
                </a:lnTo>
                <a:lnTo>
                  <a:pt x="238" y="1415"/>
                </a:lnTo>
                <a:lnTo>
                  <a:pt x="230" y="1417"/>
                </a:lnTo>
                <a:lnTo>
                  <a:pt x="222" y="1422"/>
                </a:lnTo>
                <a:lnTo>
                  <a:pt x="215" y="1427"/>
                </a:lnTo>
                <a:lnTo>
                  <a:pt x="209" y="1434"/>
                </a:lnTo>
                <a:lnTo>
                  <a:pt x="204" y="1442"/>
                </a:lnTo>
                <a:lnTo>
                  <a:pt x="201" y="1450"/>
                </a:lnTo>
                <a:lnTo>
                  <a:pt x="199" y="1461"/>
                </a:lnTo>
                <a:lnTo>
                  <a:pt x="199" y="1461"/>
                </a:lnTo>
                <a:lnTo>
                  <a:pt x="201" y="1470"/>
                </a:lnTo>
                <a:lnTo>
                  <a:pt x="204" y="1480"/>
                </a:lnTo>
                <a:lnTo>
                  <a:pt x="209" y="1488"/>
                </a:lnTo>
                <a:lnTo>
                  <a:pt x="215" y="1495"/>
                </a:lnTo>
                <a:lnTo>
                  <a:pt x="222" y="1501"/>
                </a:lnTo>
                <a:lnTo>
                  <a:pt x="230" y="1506"/>
                </a:lnTo>
                <a:lnTo>
                  <a:pt x="238" y="1508"/>
                </a:lnTo>
                <a:lnTo>
                  <a:pt x="249" y="1509"/>
                </a:lnTo>
                <a:lnTo>
                  <a:pt x="395" y="1509"/>
                </a:lnTo>
                <a:lnTo>
                  <a:pt x="395" y="1509"/>
                </a:lnTo>
                <a:lnTo>
                  <a:pt x="405" y="1508"/>
                </a:lnTo>
                <a:lnTo>
                  <a:pt x="414" y="1506"/>
                </a:lnTo>
                <a:lnTo>
                  <a:pt x="422" y="1501"/>
                </a:lnTo>
                <a:lnTo>
                  <a:pt x="429" y="1495"/>
                </a:lnTo>
                <a:lnTo>
                  <a:pt x="435" y="1488"/>
                </a:lnTo>
                <a:lnTo>
                  <a:pt x="440" y="1480"/>
                </a:lnTo>
                <a:lnTo>
                  <a:pt x="442" y="1470"/>
                </a:lnTo>
                <a:lnTo>
                  <a:pt x="443" y="1461"/>
                </a:lnTo>
                <a:lnTo>
                  <a:pt x="443" y="1461"/>
                </a:lnTo>
                <a:lnTo>
                  <a:pt x="442" y="1450"/>
                </a:lnTo>
                <a:lnTo>
                  <a:pt x="440" y="1442"/>
                </a:lnTo>
                <a:lnTo>
                  <a:pt x="435" y="1434"/>
                </a:lnTo>
                <a:lnTo>
                  <a:pt x="429" y="1427"/>
                </a:lnTo>
                <a:lnTo>
                  <a:pt x="422" y="1422"/>
                </a:lnTo>
                <a:lnTo>
                  <a:pt x="414" y="1417"/>
                </a:lnTo>
                <a:lnTo>
                  <a:pt x="405" y="1415"/>
                </a:lnTo>
                <a:lnTo>
                  <a:pt x="395" y="1414"/>
                </a:lnTo>
                <a:lnTo>
                  <a:pt x="395" y="1414"/>
                </a:lnTo>
                <a:close/>
                <a:moveTo>
                  <a:pt x="320" y="1071"/>
                </a:moveTo>
                <a:lnTo>
                  <a:pt x="804" y="1071"/>
                </a:lnTo>
                <a:lnTo>
                  <a:pt x="804" y="1071"/>
                </a:lnTo>
                <a:lnTo>
                  <a:pt x="815" y="1071"/>
                </a:lnTo>
                <a:lnTo>
                  <a:pt x="824" y="1069"/>
                </a:lnTo>
                <a:lnTo>
                  <a:pt x="834" y="1067"/>
                </a:lnTo>
                <a:lnTo>
                  <a:pt x="842" y="1064"/>
                </a:lnTo>
                <a:lnTo>
                  <a:pt x="851" y="1059"/>
                </a:lnTo>
                <a:lnTo>
                  <a:pt x="858" y="1054"/>
                </a:lnTo>
                <a:lnTo>
                  <a:pt x="867" y="1049"/>
                </a:lnTo>
                <a:lnTo>
                  <a:pt x="874" y="1042"/>
                </a:lnTo>
                <a:lnTo>
                  <a:pt x="880" y="1035"/>
                </a:lnTo>
                <a:lnTo>
                  <a:pt x="886" y="1028"/>
                </a:lnTo>
                <a:lnTo>
                  <a:pt x="890" y="1020"/>
                </a:lnTo>
                <a:lnTo>
                  <a:pt x="894" y="1012"/>
                </a:lnTo>
                <a:lnTo>
                  <a:pt x="897" y="1002"/>
                </a:lnTo>
                <a:lnTo>
                  <a:pt x="900" y="993"/>
                </a:lnTo>
                <a:lnTo>
                  <a:pt x="901" y="983"/>
                </a:lnTo>
                <a:lnTo>
                  <a:pt x="902" y="974"/>
                </a:lnTo>
                <a:lnTo>
                  <a:pt x="902" y="584"/>
                </a:lnTo>
                <a:lnTo>
                  <a:pt x="902" y="584"/>
                </a:lnTo>
                <a:lnTo>
                  <a:pt x="901" y="574"/>
                </a:lnTo>
                <a:lnTo>
                  <a:pt x="900" y="565"/>
                </a:lnTo>
                <a:lnTo>
                  <a:pt x="897" y="555"/>
                </a:lnTo>
                <a:lnTo>
                  <a:pt x="894" y="547"/>
                </a:lnTo>
                <a:lnTo>
                  <a:pt x="890" y="539"/>
                </a:lnTo>
                <a:lnTo>
                  <a:pt x="886" y="530"/>
                </a:lnTo>
                <a:lnTo>
                  <a:pt x="880" y="523"/>
                </a:lnTo>
                <a:lnTo>
                  <a:pt x="874" y="516"/>
                </a:lnTo>
                <a:lnTo>
                  <a:pt x="867" y="510"/>
                </a:lnTo>
                <a:lnTo>
                  <a:pt x="858" y="505"/>
                </a:lnTo>
                <a:lnTo>
                  <a:pt x="851" y="500"/>
                </a:lnTo>
                <a:lnTo>
                  <a:pt x="842" y="496"/>
                </a:lnTo>
                <a:lnTo>
                  <a:pt x="834" y="493"/>
                </a:lnTo>
                <a:lnTo>
                  <a:pt x="824" y="490"/>
                </a:lnTo>
                <a:lnTo>
                  <a:pt x="815" y="489"/>
                </a:lnTo>
                <a:lnTo>
                  <a:pt x="804" y="489"/>
                </a:lnTo>
                <a:lnTo>
                  <a:pt x="320" y="489"/>
                </a:lnTo>
                <a:lnTo>
                  <a:pt x="320" y="489"/>
                </a:lnTo>
                <a:lnTo>
                  <a:pt x="310" y="489"/>
                </a:lnTo>
                <a:lnTo>
                  <a:pt x="300" y="490"/>
                </a:lnTo>
                <a:lnTo>
                  <a:pt x="290" y="493"/>
                </a:lnTo>
                <a:lnTo>
                  <a:pt x="282" y="496"/>
                </a:lnTo>
                <a:lnTo>
                  <a:pt x="274" y="500"/>
                </a:lnTo>
                <a:lnTo>
                  <a:pt x="265" y="505"/>
                </a:lnTo>
                <a:lnTo>
                  <a:pt x="257" y="510"/>
                </a:lnTo>
                <a:lnTo>
                  <a:pt x="251" y="516"/>
                </a:lnTo>
                <a:lnTo>
                  <a:pt x="244" y="523"/>
                </a:lnTo>
                <a:lnTo>
                  <a:pt x="238" y="530"/>
                </a:lnTo>
                <a:lnTo>
                  <a:pt x="234" y="539"/>
                </a:lnTo>
                <a:lnTo>
                  <a:pt x="230" y="547"/>
                </a:lnTo>
                <a:lnTo>
                  <a:pt x="226" y="555"/>
                </a:lnTo>
                <a:lnTo>
                  <a:pt x="224" y="565"/>
                </a:lnTo>
                <a:lnTo>
                  <a:pt x="223" y="574"/>
                </a:lnTo>
                <a:lnTo>
                  <a:pt x="222" y="584"/>
                </a:lnTo>
                <a:lnTo>
                  <a:pt x="222" y="974"/>
                </a:lnTo>
                <a:lnTo>
                  <a:pt x="222" y="974"/>
                </a:lnTo>
                <a:lnTo>
                  <a:pt x="223" y="983"/>
                </a:lnTo>
                <a:lnTo>
                  <a:pt x="224" y="993"/>
                </a:lnTo>
                <a:lnTo>
                  <a:pt x="226" y="1002"/>
                </a:lnTo>
                <a:lnTo>
                  <a:pt x="230" y="1012"/>
                </a:lnTo>
                <a:lnTo>
                  <a:pt x="234" y="1020"/>
                </a:lnTo>
                <a:lnTo>
                  <a:pt x="238" y="1028"/>
                </a:lnTo>
                <a:lnTo>
                  <a:pt x="244" y="1035"/>
                </a:lnTo>
                <a:lnTo>
                  <a:pt x="251" y="1042"/>
                </a:lnTo>
                <a:lnTo>
                  <a:pt x="257" y="1049"/>
                </a:lnTo>
                <a:lnTo>
                  <a:pt x="265" y="1054"/>
                </a:lnTo>
                <a:lnTo>
                  <a:pt x="274" y="1059"/>
                </a:lnTo>
                <a:lnTo>
                  <a:pt x="282" y="1064"/>
                </a:lnTo>
                <a:lnTo>
                  <a:pt x="290" y="1067"/>
                </a:lnTo>
                <a:lnTo>
                  <a:pt x="300" y="1069"/>
                </a:lnTo>
                <a:lnTo>
                  <a:pt x="310" y="1071"/>
                </a:lnTo>
                <a:lnTo>
                  <a:pt x="320" y="1071"/>
                </a:lnTo>
                <a:lnTo>
                  <a:pt x="320" y="1071"/>
                </a:lnTo>
                <a:close/>
                <a:moveTo>
                  <a:pt x="882" y="1414"/>
                </a:moveTo>
                <a:lnTo>
                  <a:pt x="736" y="1414"/>
                </a:lnTo>
                <a:lnTo>
                  <a:pt x="736" y="1414"/>
                </a:lnTo>
                <a:lnTo>
                  <a:pt x="725" y="1415"/>
                </a:lnTo>
                <a:lnTo>
                  <a:pt x="717" y="1417"/>
                </a:lnTo>
                <a:lnTo>
                  <a:pt x="709" y="1422"/>
                </a:lnTo>
                <a:lnTo>
                  <a:pt x="700" y="1427"/>
                </a:lnTo>
                <a:lnTo>
                  <a:pt x="695" y="1434"/>
                </a:lnTo>
                <a:lnTo>
                  <a:pt x="691" y="1442"/>
                </a:lnTo>
                <a:lnTo>
                  <a:pt x="687" y="1450"/>
                </a:lnTo>
                <a:lnTo>
                  <a:pt x="686" y="1461"/>
                </a:lnTo>
                <a:lnTo>
                  <a:pt x="686" y="1461"/>
                </a:lnTo>
                <a:lnTo>
                  <a:pt x="687" y="1470"/>
                </a:lnTo>
                <a:lnTo>
                  <a:pt x="691" y="1480"/>
                </a:lnTo>
                <a:lnTo>
                  <a:pt x="695" y="1488"/>
                </a:lnTo>
                <a:lnTo>
                  <a:pt x="700" y="1495"/>
                </a:lnTo>
                <a:lnTo>
                  <a:pt x="709" y="1501"/>
                </a:lnTo>
                <a:lnTo>
                  <a:pt x="717" y="1506"/>
                </a:lnTo>
                <a:lnTo>
                  <a:pt x="725" y="1508"/>
                </a:lnTo>
                <a:lnTo>
                  <a:pt x="736" y="1509"/>
                </a:lnTo>
                <a:lnTo>
                  <a:pt x="882" y="1509"/>
                </a:lnTo>
                <a:lnTo>
                  <a:pt x="882" y="1509"/>
                </a:lnTo>
                <a:lnTo>
                  <a:pt x="891" y="1508"/>
                </a:lnTo>
                <a:lnTo>
                  <a:pt x="901" y="1506"/>
                </a:lnTo>
                <a:lnTo>
                  <a:pt x="909" y="1501"/>
                </a:lnTo>
                <a:lnTo>
                  <a:pt x="916" y="1495"/>
                </a:lnTo>
                <a:lnTo>
                  <a:pt x="922" y="1488"/>
                </a:lnTo>
                <a:lnTo>
                  <a:pt x="927" y="1480"/>
                </a:lnTo>
                <a:lnTo>
                  <a:pt x="929" y="1470"/>
                </a:lnTo>
                <a:lnTo>
                  <a:pt x="930" y="1461"/>
                </a:lnTo>
                <a:lnTo>
                  <a:pt x="930" y="1461"/>
                </a:lnTo>
                <a:lnTo>
                  <a:pt x="929" y="1450"/>
                </a:lnTo>
                <a:lnTo>
                  <a:pt x="927" y="1442"/>
                </a:lnTo>
                <a:lnTo>
                  <a:pt x="922" y="1434"/>
                </a:lnTo>
                <a:lnTo>
                  <a:pt x="916" y="1427"/>
                </a:lnTo>
                <a:lnTo>
                  <a:pt x="909" y="1422"/>
                </a:lnTo>
                <a:lnTo>
                  <a:pt x="901" y="1417"/>
                </a:lnTo>
                <a:lnTo>
                  <a:pt x="891" y="1415"/>
                </a:lnTo>
                <a:lnTo>
                  <a:pt x="882" y="1414"/>
                </a:lnTo>
                <a:lnTo>
                  <a:pt x="882" y="1414"/>
                </a:lnTo>
                <a:close/>
                <a:moveTo>
                  <a:pt x="173" y="780"/>
                </a:moveTo>
                <a:lnTo>
                  <a:pt x="30" y="780"/>
                </a:lnTo>
                <a:lnTo>
                  <a:pt x="30" y="780"/>
                </a:lnTo>
                <a:lnTo>
                  <a:pt x="25" y="782"/>
                </a:lnTo>
                <a:lnTo>
                  <a:pt x="20" y="783"/>
                </a:lnTo>
                <a:lnTo>
                  <a:pt x="15" y="784"/>
                </a:lnTo>
                <a:lnTo>
                  <a:pt x="12" y="788"/>
                </a:lnTo>
                <a:lnTo>
                  <a:pt x="10" y="790"/>
                </a:lnTo>
                <a:lnTo>
                  <a:pt x="7" y="795"/>
                </a:lnTo>
                <a:lnTo>
                  <a:pt x="6" y="798"/>
                </a:lnTo>
                <a:lnTo>
                  <a:pt x="5" y="803"/>
                </a:lnTo>
                <a:lnTo>
                  <a:pt x="5" y="803"/>
                </a:lnTo>
                <a:lnTo>
                  <a:pt x="6" y="808"/>
                </a:lnTo>
                <a:lnTo>
                  <a:pt x="7" y="812"/>
                </a:lnTo>
                <a:lnTo>
                  <a:pt x="10" y="817"/>
                </a:lnTo>
                <a:lnTo>
                  <a:pt x="12" y="821"/>
                </a:lnTo>
                <a:lnTo>
                  <a:pt x="15" y="823"/>
                </a:lnTo>
                <a:lnTo>
                  <a:pt x="20" y="825"/>
                </a:lnTo>
                <a:lnTo>
                  <a:pt x="25" y="828"/>
                </a:lnTo>
                <a:lnTo>
                  <a:pt x="30" y="828"/>
                </a:lnTo>
                <a:lnTo>
                  <a:pt x="173" y="828"/>
                </a:lnTo>
                <a:lnTo>
                  <a:pt x="173" y="828"/>
                </a:lnTo>
                <a:lnTo>
                  <a:pt x="178" y="828"/>
                </a:lnTo>
                <a:lnTo>
                  <a:pt x="183" y="825"/>
                </a:lnTo>
                <a:lnTo>
                  <a:pt x="188" y="823"/>
                </a:lnTo>
                <a:lnTo>
                  <a:pt x="191" y="821"/>
                </a:lnTo>
                <a:lnTo>
                  <a:pt x="193" y="817"/>
                </a:lnTo>
                <a:lnTo>
                  <a:pt x="196" y="812"/>
                </a:lnTo>
                <a:lnTo>
                  <a:pt x="197" y="808"/>
                </a:lnTo>
                <a:lnTo>
                  <a:pt x="198" y="803"/>
                </a:lnTo>
                <a:lnTo>
                  <a:pt x="198" y="803"/>
                </a:lnTo>
                <a:lnTo>
                  <a:pt x="197" y="798"/>
                </a:lnTo>
                <a:lnTo>
                  <a:pt x="196" y="795"/>
                </a:lnTo>
                <a:lnTo>
                  <a:pt x="193" y="790"/>
                </a:lnTo>
                <a:lnTo>
                  <a:pt x="191" y="788"/>
                </a:lnTo>
                <a:lnTo>
                  <a:pt x="188" y="784"/>
                </a:lnTo>
                <a:lnTo>
                  <a:pt x="183" y="783"/>
                </a:lnTo>
                <a:lnTo>
                  <a:pt x="178" y="782"/>
                </a:lnTo>
                <a:lnTo>
                  <a:pt x="173" y="780"/>
                </a:lnTo>
                <a:lnTo>
                  <a:pt x="173" y="780"/>
                </a:lnTo>
                <a:close/>
                <a:moveTo>
                  <a:pt x="295" y="1120"/>
                </a:moveTo>
                <a:lnTo>
                  <a:pt x="295" y="1120"/>
                </a:lnTo>
                <a:lnTo>
                  <a:pt x="285" y="1121"/>
                </a:lnTo>
                <a:lnTo>
                  <a:pt x="276" y="1124"/>
                </a:lnTo>
                <a:lnTo>
                  <a:pt x="268" y="1128"/>
                </a:lnTo>
                <a:lnTo>
                  <a:pt x="261" y="1134"/>
                </a:lnTo>
                <a:lnTo>
                  <a:pt x="255" y="1141"/>
                </a:lnTo>
                <a:lnTo>
                  <a:pt x="250" y="1150"/>
                </a:lnTo>
                <a:lnTo>
                  <a:pt x="248" y="1159"/>
                </a:lnTo>
                <a:lnTo>
                  <a:pt x="247" y="1168"/>
                </a:lnTo>
                <a:lnTo>
                  <a:pt x="247" y="1315"/>
                </a:lnTo>
                <a:lnTo>
                  <a:pt x="247" y="1315"/>
                </a:lnTo>
                <a:lnTo>
                  <a:pt x="248" y="1324"/>
                </a:lnTo>
                <a:lnTo>
                  <a:pt x="250" y="1334"/>
                </a:lnTo>
                <a:lnTo>
                  <a:pt x="255" y="1342"/>
                </a:lnTo>
                <a:lnTo>
                  <a:pt x="261" y="1349"/>
                </a:lnTo>
                <a:lnTo>
                  <a:pt x="268" y="1355"/>
                </a:lnTo>
                <a:lnTo>
                  <a:pt x="276" y="1360"/>
                </a:lnTo>
                <a:lnTo>
                  <a:pt x="285" y="1362"/>
                </a:lnTo>
                <a:lnTo>
                  <a:pt x="295" y="1363"/>
                </a:lnTo>
                <a:lnTo>
                  <a:pt x="342" y="1363"/>
                </a:lnTo>
                <a:lnTo>
                  <a:pt x="342" y="1363"/>
                </a:lnTo>
                <a:lnTo>
                  <a:pt x="351" y="1362"/>
                </a:lnTo>
                <a:lnTo>
                  <a:pt x="361" y="1360"/>
                </a:lnTo>
                <a:lnTo>
                  <a:pt x="369" y="1355"/>
                </a:lnTo>
                <a:lnTo>
                  <a:pt x="376" y="1349"/>
                </a:lnTo>
                <a:lnTo>
                  <a:pt x="382" y="1342"/>
                </a:lnTo>
                <a:lnTo>
                  <a:pt x="387" y="1334"/>
                </a:lnTo>
                <a:lnTo>
                  <a:pt x="389" y="1324"/>
                </a:lnTo>
                <a:lnTo>
                  <a:pt x="390" y="1315"/>
                </a:lnTo>
                <a:lnTo>
                  <a:pt x="390" y="1168"/>
                </a:lnTo>
                <a:lnTo>
                  <a:pt x="390" y="1168"/>
                </a:lnTo>
                <a:lnTo>
                  <a:pt x="389" y="1159"/>
                </a:lnTo>
                <a:lnTo>
                  <a:pt x="387" y="1150"/>
                </a:lnTo>
                <a:lnTo>
                  <a:pt x="382" y="1141"/>
                </a:lnTo>
                <a:lnTo>
                  <a:pt x="376" y="1134"/>
                </a:lnTo>
                <a:lnTo>
                  <a:pt x="369" y="1128"/>
                </a:lnTo>
                <a:lnTo>
                  <a:pt x="361" y="1124"/>
                </a:lnTo>
                <a:lnTo>
                  <a:pt x="351" y="1121"/>
                </a:lnTo>
                <a:lnTo>
                  <a:pt x="342" y="1120"/>
                </a:lnTo>
                <a:lnTo>
                  <a:pt x="295" y="1120"/>
                </a:lnTo>
                <a:close/>
                <a:moveTo>
                  <a:pt x="97" y="877"/>
                </a:moveTo>
                <a:lnTo>
                  <a:pt x="97" y="877"/>
                </a:lnTo>
                <a:lnTo>
                  <a:pt x="87" y="878"/>
                </a:lnTo>
                <a:lnTo>
                  <a:pt x="78" y="880"/>
                </a:lnTo>
                <a:lnTo>
                  <a:pt x="68" y="882"/>
                </a:lnTo>
                <a:lnTo>
                  <a:pt x="59" y="885"/>
                </a:lnTo>
                <a:lnTo>
                  <a:pt x="51" y="889"/>
                </a:lnTo>
                <a:lnTo>
                  <a:pt x="43" y="894"/>
                </a:lnTo>
                <a:lnTo>
                  <a:pt x="35" y="900"/>
                </a:lnTo>
                <a:lnTo>
                  <a:pt x="28" y="905"/>
                </a:lnTo>
                <a:lnTo>
                  <a:pt x="22" y="913"/>
                </a:lnTo>
                <a:lnTo>
                  <a:pt x="17" y="920"/>
                </a:lnTo>
                <a:lnTo>
                  <a:pt x="12" y="928"/>
                </a:lnTo>
                <a:lnTo>
                  <a:pt x="7" y="936"/>
                </a:lnTo>
                <a:lnTo>
                  <a:pt x="5" y="946"/>
                </a:lnTo>
                <a:lnTo>
                  <a:pt x="2" y="955"/>
                </a:lnTo>
                <a:lnTo>
                  <a:pt x="0" y="964"/>
                </a:lnTo>
                <a:lnTo>
                  <a:pt x="0" y="975"/>
                </a:lnTo>
                <a:lnTo>
                  <a:pt x="0" y="975"/>
                </a:lnTo>
                <a:lnTo>
                  <a:pt x="0" y="985"/>
                </a:lnTo>
                <a:lnTo>
                  <a:pt x="2" y="994"/>
                </a:lnTo>
                <a:lnTo>
                  <a:pt x="5" y="1003"/>
                </a:lnTo>
                <a:lnTo>
                  <a:pt x="7" y="1013"/>
                </a:lnTo>
                <a:lnTo>
                  <a:pt x="12" y="1021"/>
                </a:lnTo>
                <a:lnTo>
                  <a:pt x="17" y="1029"/>
                </a:lnTo>
                <a:lnTo>
                  <a:pt x="22" y="1036"/>
                </a:lnTo>
                <a:lnTo>
                  <a:pt x="28" y="1043"/>
                </a:lnTo>
                <a:lnTo>
                  <a:pt x="35" y="1049"/>
                </a:lnTo>
                <a:lnTo>
                  <a:pt x="43" y="1055"/>
                </a:lnTo>
                <a:lnTo>
                  <a:pt x="51" y="1060"/>
                </a:lnTo>
                <a:lnTo>
                  <a:pt x="59" y="1065"/>
                </a:lnTo>
                <a:lnTo>
                  <a:pt x="68" y="1067"/>
                </a:lnTo>
                <a:lnTo>
                  <a:pt x="78" y="1069"/>
                </a:lnTo>
                <a:lnTo>
                  <a:pt x="87" y="1072"/>
                </a:lnTo>
                <a:lnTo>
                  <a:pt x="97" y="1072"/>
                </a:lnTo>
                <a:lnTo>
                  <a:pt x="97" y="1072"/>
                </a:lnTo>
                <a:lnTo>
                  <a:pt x="107" y="1072"/>
                </a:lnTo>
                <a:lnTo>
                  <a:pt x="117" y="1069"/>
                </a:lnTo>
                <a:lnTo>
                  <a:pt x="126" y="1067"/>
                </a:lnTo>
                <a:lnTo>
                  <a:pt x="136" y="1065"/>
                </a:lnTo>
                <a:lnTo>
                  <a:pt x="144" y="1060"/>
                </a:lnTo>
                <a:lnTo>
                  <a:pt x="152" y="1055"/>
                </a:lnTo>
                <a:lnTo>
                  <a:pt x="159" y="1049"/>
                </a:lnTo>
                <a:lnTo>
                  <a:pt x="166" y="1043"/>
                </a:lnTo>
                <a:lnTo>
                  <a:pt x="172" y="1036"/>
                </a:lnTo>
                <a:lnTo>
                  <a:pt x="178" y="1029"/>
                </a:lnTo>
                <a:lnTo>
                  <a:pt x="183" y="1021"/>
                </a:lnTo>
                <a:lnTo>
                  <a:pt x="186" y="1013"/>
                </a:lnTo>
                <a:lnTo>
                  <a:pt x="190" y="1003"/>
                </a:lnTo>
                <a:lnTo>
                  <a:pt x="192" y="994"/>
                </a:lnTo>
                <a:lnTo>
                  <a:pt x="195" y="985"/>
                </a:lnTo>
                <a:lnTo>
                  <a:pt x="195" y="975"/>
                </a:lnTo>
                <a:lnTo>
                  <a:pt x="195" y="975"/>
                </a:lnTo>
                <a:lnTo>
                  <a:pt x="195" y="964"/>
                </a:lnTo>
                <a:lnTo>
                  <a:pt x="192" y="955"/>
                </a:lnTo>
                <a:lnTo>
                  <a:pt x="190" y="946"/>
                </a:lnTo>
                <a:lnTo>
                  <a:pt x="186" y="936"/>
                </a:lnTo>
                <a:lnTo>
                  <a:pt x="183" y="928"/>
                </a:lnTo>
                <a:lnTo>
                  <a:pt x="178" y="920"/>
                </a:lnTo>
                <a:lnTo>
                  <a:pt x="172" y="913"/>
                </a:lnTo>
                <a:lnTo>
                  <a:pt x="166" y="905"/>
                </a:lnTo>
                <a:lnTo>
                  <a:pt x="159" y="900"/>
                </a:lnTo>
                <a:lnTo>
                  <a:pt x="152" y="894"/>
                </a:lnTo>
                <a:lnTo>
                  <a:pt x="144" y="889"/>
                </a:lnTo>
                <a:lnTo>
                  <a:pt x="136" y="885"/>
                </a:lnTo>
                <a:lnTo>
                  <a:pt x="126" y="882"/>
                </a:lnTo>
                <a:lnTo>
                  <a:pt x="117" y="880"/>
                </a:lnTo>
                <a:lnTo>
                  <a:pt x="107" y="878"/>
                </a:lnTo>
                <a:lnTo>
                  <a:pt x="97" y="877"/>
                </a:lnTo>
                <a:lnTo>
                  <a:pt x="97" y="877"/>
                </a:lnTo>
                <a:close/>
                <a:moveTo>
                  <a:pt x="127" y="1022"/>
                </a:moveTo>
                <a:lnTo>
                  <a:pt x="74" y="1022"/>
                </a:lnTo>
                <a:lnTo>
                  <a:pt x="74" y="1022"/>
                </a:lnTo>
                <a:lnTo>
                  <a:pt x="70" y="1022"/>
                </a:lnTo>
                <a:lnTo>
                  <a:pt x="65" y="1020"/>
                </a:lnTo>
                <a:lnTo>
                  <a:pt x="60" y="1019"/>
                </a:lnTo>
                <a:lnTo>
                  <a:pt x="57" y="1015"/>
                </a:lnTo>
                <a:lnTo>
                  <a:pt x="54" y="1012"/>
                </a:lnTo>
                <a:lnTo>
                  <a:pt x="52" y="1007"/>
                </a:lnTo>
                <a:lnTo>
                  <a:pt x="51" y="1003"/>
                </a:lnTo>
                <a:lnTo>
                  <a:pt x="50" y="997"/>
                </a:lnTo>
                <a:lnTo>
                  <a:pt x="50" y="997"/>
                </a:lnTo>
                <a:lnTo>
                  <a:pt x="51" y="993"/>
                </a:lnTo>
                <a:lnTo>
                  <a:pt x="52" y="988"/>
                </a:lnTo>
                <a:lnTo>
                  <a:pt x="54" y="985"/>
                </a:lnTo>
                <a:lnTo>
                  <a:pt x="57" y="981"/>
                </a:lnTo>
                <a:lnTo>
                  <a:pt x="60" y="977"/>
                </a:lnTo>
                <a:lnTo>
                  <a:pt x="65" y="975"/>
                </a:lnTo>
                <a:lnTo>
                  <a:pt x="70" y="974"/>
                </a:lnTo>
                <a:lnTo>
                  <a:pt x="74" y="974"/>
                </a:lnTo>
                <a:lnTo>
                  <a:pt x="127" y="974"/>
                </a:lnTo>
                <a:lnTo>
                  <a:pt x="127" y="974"/>
                </a:lnTo>
                <a:lnTo>
                  <a:pt x="132" y="974"/>
                </a:lnTo>
                <a:lnTo>
                  <a:pt x="137" y="975"/>
                </a:lnTo>
                <a:lnTo>
                  <a:pt x="140" y="977"/>
                </a:lnTo>
                <a:lnTo>
                  <a:pt x="144" y="981"/>
                </a:lnTo>
                <a:lnTo>
                  <a:pt x="147" y="985"/>
                </a:lnTo>
                <a:lnTo>
                  <a:pt x="150" y="988"/>
                </a:lnTo>
                <a:lnTo>
                  <a:pt x="151" y="993"/>
                </a:lnTo>
                <a:lnTo>
                  <a:pt x="151" y="997"/>
                </a:lnTo>
                <a:lnTo>
                  <a:pt x="151" y="997"/>
                </a:lnTo>
                <a:lnTo>
                  <a:pt x="151" y="1003"/>
                </a:lnTo>
                <a:lnTo>
                  <a:pt x="150" y="1007"/>
                </a:lnTo>
                <a:lnTo>
                  <a:pt x="147" y="1012"/>
                </a:lnTo>
                <a:lnTo>
                  <a:pt x="144" y="1015"/>
                </a:lnTo>
                <a:lnTo>
                  <a:pt x="140" y="1019"/>
                </a:lnTo>
                <a:lnTo>
                  <a:pt x="137" y="1020"/>
                </a:lnTo>
                <a:lnTo>
                  <a:pt x="132" y="1022"/>
                </a:lnTo>
                <a:lnTo>
                  <a:pt x="127" y="1022"/>
                </a:lnTo>
                <a:lnTo>
                  <a:pt x="127" y="1022"/>
                </a:lnTo>
                <a:close/>
                <a:moveTo>
                  <a:pt x="829" y="1120"/>
                </a:moveTo>
                <a:lnTo>
                  <a:pt x="782" y="1120"/>
                </a:lnTo>
                <a:lnTo>
                  <a:pt x="782" y="1120"/>
                </a:lnTo>
                <a:lnTo>
                  <a:pt x="772" y="1121"/>
                </a:lnTo>
                <a:lnTo>
                  <a:pt x="763" y="1124"/>
                </a:lnTo>
                <a:lnTo>
                  <a:pt x="755" y="1128"/>
                </a:lnTo>
                <a:lnTo>
                  <a:pt x="748" y="1134"/>
                </a:lnTo>
                <a:lnTo>
                  <a:pt x="742" y="1141"/>
                </a:lnTo>
                <a:lnTo>
                  <a:pt x="737" y="1150"/>
                </a:lnTo>
                <a:lnTo>
                  <a:pt x="735" y="1159"/>
                </a:lnTo>
                <a:lnTo>
                  <a:pt x="733" y="1168"/>
                </a:lnTo>
                <a:lnTo>
                  <a:pt x="733" y="1315"/>
                </a:lnTo>
                <a:lnTo>
                  <a:pt x="733" y="1315"/>
                </a:lnTo>
                <a:lnTo>
                  <a:pt x="735" y="1324"/>
                </a:lnTo>
                <a:lnTo>
                  <a:pt x="737" y="1334"/>
                </a:lnTo>
                <a:lnTo>
                  <a:pt x="742" y="1342"/>
                </a:lnTo>
                <a:lnTo>
                  <a:pt x="748" y="1349"/>
                </a:lnTo>
                <a:lnTo>
                  <a:pt x="755" y="1355"/>
                </a:lnTo>
                <a:lnTo>
                  <a:pt x="763" y="1360"/>
                </a:lnTo>
                <a:lnTo>
                  <a:pt x="772" y="1362"/>
                </a:lnTo>
                <a:lnTo>
                  <a:pt x="782" y="1363"/>
                </a:lnTo>
                <a:lnTo>
                  <a:pt x="829" y="1363"/>
                </a:lnTo>
                <a:lnTo>
                  <a:pt x="829" y="1363"/>
                </a:lnTo>
                <a:lnTo>
                  <a:pt x="838" y="1362"/>
                </a:lnTo>
                <a:lnTo>
                  <a:pt x="848" y="1360"/>
                </a:lnTo>
                <a:lnTo>
                  <a:pt x="856" y="1355"/>
                </a:lnTo>
                <a:lnTo>
                  <a:pt x="863" y="1349"/>
                </a:lnTo>
                <a:lnTo>
                  <a:pt x="869" y="1342"/>
                </a:lnTo>
                <a:lnTo>
                  <a:pt x="874" y="1334"/>
                </a:lnTo>
                <a:lnTo>
                  <a:pt x="876" y="1324"/>
                </a:lnTo>
                <a:lnTo>
                  <a:pt x="877" y="1315"/>
                </a:lnTo>
                <a:lnTo>
                  <a:pt x="877" y="1168"/>
                </a:lnTo>
                <a:lnTo>
                  <a:pt x="877" y="1168"/>
                </a:lnTo>
                <a:lnTo>
                  <a:pt x="876" y="1159"/>
                </a:lnTo>
                <a:lnTo>
                  <a:pt x="874" y="1150"/>
                </a:lnTo>
                <a:lnTo>
                  <a:pt x="869" y="1141"/>
                </a:lnTo>
                <a:lnTo>
                  <a:pt x="863" y="1134"/>
                </a:lnTo>
                <a:lnTo>
                  <a:pt x="856" y="1128"/>
                </a:lnTo>
                <a:lnTo>
                  <a:pt x="848" y="1124"/>
                </a:lnTo>
                <a:lnTo>
                  <a:pt x="838" y="1121"/>
                </a:lnTo>
                <a:lnTo>
                  <a:pt x="829" y="1120"/>
                </a:lnTo>
                <a:lnTo>
                  <a:pt x="829" y="1120"/>
                </a:lnTo>
                <a:close/>
                <a:moveTo>
                  <a:pt x="78" y="633"/>
                </a:moveTo>
                <a:lnTo>
                  <a:pt x="176" y="633"/>
                </a:lnTo>
                <a:lnTo>
                  <a:pt x="176" y="633"/>
                </a:lnTo>
                <a:lnTo>
                  <a:pt x="180" y="632"/>
                </a:lnTo>
                <a:lnTo>
                  <a:pt x="185" y="631"/>
                </a:lnTo>
                <a:lnTo>
                  <a:pt x="189" y="628"/>
                </a:lnTo>
                <a:lnTo>
                  <a:pt x="192" y="626"/>
                </a:lnTo>
                <a:lnTo>
                  <a:pt x="196" y="622"/>
                </a:lnTo>
                <a:lnTo>
                  <a:pt x="198" y="618"/>
                </a:lnTo>
                <a:lnTo>
                  <a:pt x="199" y="613"/>
                </a:lnTo>
                <a:lnTo>
                  <a:pt x="199" y="608"/>
                </a:lnTo>
                <a:lnTo>
                  <a:pt x="199" y="608"/>
                </a:lnTo>
                <a:lnTo>
                  <a:pt x="199" y="604"/>
                </a:lnTo>
                <a:lnTo>
                  <a:pt x="198" y="599"/>
                </a:lnTo>
                <a:lnTo>
                  <a:pt x="196" y="595"/>
                </a:lnTo>
                <a:lnTo>
                  <a:pt x="192" y="592"/>
                </a:lnTo>
                <a:lnTo>
                  <a:pt x="189" y="589"/>
                </a:lnTo>
                <a:lnTo>
                  <a:pt x="185" y="588"/>
                </a:lnTo>
                <a:lnTo>
                  <a:pt x="180" y="587"/>
                </a:lnTo>
                <a:lnTo>
                  <a:pt x="176" y="586"/>
                </a:lnTo>
                <a:lnTo>
                  <a:pt x="78" y="586"/>
                </a:lnTo>
                <a:lnTo>
                  <a:pt x="78" y="586"/>
                </a:lnTo>
                <a:lnTo>
                  <a:pt x="73" y="587"/>
                </a:lnTo>
                <a:lnTo>
                  <a:pt x="68" y="588"/>
                </a:lnTo>
                <a:lnTo>
                  <a:pt x="65" y="589"/>
                </a:lnTo>
                <a:lnTo>
                  <a:pt x="61" y="592"/>
                </a:lnTo>
                <a:lnTo>
                  <a:pt x="58" y="595"/>
                </a:lnTo>
                <a:lnTo>
                  <a:pt x="55" y="599"/>
                </a:lnTo>
                <a:lnTo>
                  <a:pt x="54" y="604"/>
                </a:lnTo>
                <a:lnTo>
                  <a:pt x="54" y="608"/>
                </a:lnTo>
                <a:lnTo>
                  <a:pt x="54" y="608"/>
                </a:lnTo>
                <a:lnTo>
                  <a:pt x="54" y="613"/>
                </a:lnTo>
                <a:lnTo>
                  <a:pt x="55" y="618"/>
                </a:lnTo>
                <a:lnTo>
                  <a:pt x="58" y="622"/>
                </a:lnTo>
                <a:lnTo>
                  <a:pt x="61" y="626"/>
                </a:lnTo>
                <a:lnTo>
                  <a:pt x="65" y="628"/>
                </a:lnTo>
                <a:lnTo>
                  <a:pt x="68" y="631"/>
                </a:lnTo>
                <a:lnTo>
                  <a:pt x="73" y="632"/>
                </a:lnTo>
                <a:lnTo>
                  <a:pt x="78" y="633"/>
                </a:lnTo>
                <a:lnTo>
                  <a:pt x="78" y="63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29029" tIns="14514" rIns="29029" bIns="14514" numCol="1" anchor="t" anchorCtr="0" compatLnSpc="1">
            <a:prstTxWarp prst="textNoShape">
              <a:avLst/>
            </a:prstTxWarp>
          </a:bodyPr>
          <a:lstStyle/>
          <a:p>
            <a:endParaRPr lang="ja-JP" altLang="en-US" sz="431"/>
          </a:p>
        </p:txBody>
      </p:sp>
      <p:sp>
        <p:nvSpPr>
          <p:cNvPr id="44" name="円/楕円 43"/>
          <p:cNvSpPr/>
          <p:nvPr/>
        </p:nvSpPr>
        <p:spPr>
          <a:xfrm>
            <a:off x="2009988" y="2486917"/>
            <a:ext cx="414116" cy="4141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42448" y="220745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IBM</a:t>
            </a:r>
            <a:endParaRPr kumimoji="1" lang="ja-JP" altLang="en-US" sz="1400" dirty="0"/>
          </a:p>
        </p:txBody>
      </p:sp>
      <p:cxnSp>
        <p:nvCxnSpPr>
          <p:cNvPr id="46" name="直線コネクタ 45"/>
          <p:cNvCxnSpPr/>
          <p:nvPr/>
        </p:nvCxnSpPr>
        <p:spPr>
          <a:xfrm flipH="1">
            <a:off x="436011" y="2516516"/>
            <a:ext cx="206169" cy="2061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35"/>
          <p:cNvGrpSpPr/>
          <p:nvPr/>
        </p:nvGrpSpPr>
        <p:grpSpPr>
          <a:xfrm>
            <a:off x="1976112" y="4839274"/>
            <a:ext cx="827187" cy="725299"/>
            <a:chOff x="2636052" y="5015339"/>
            <a:chExt cx="1067710" cy="936196"/>
          </a:xfrm>
        </p:grpSpPr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3" cstate="screen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72041" y="5019814"/>
              <a:ext cx="931721" cy="931721"/>
            </a:xfrm>
            <a:prstGeom prst="rect">
              <a:avLst/>
            </a:prstGeom>
          </p:spPr>
        </p:pic>
        <p:sp>
          <p:nvSpPr>
            <p:cNvPr id="49" name="正方形/長方形 48"/>
            <p:cNvSpPr/>
            <p:nvPr/>
          </p:nvSpPr>
          <p:spPr>
            <a:xfrm>
              <a:off x="2744851" y="5015339"/>
              <a:ext cx="557514" cy="281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2636052" y="5167244"/>
              <a:ext cx="557514" cy="281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2680387" y="5078691"/>
              <a:ext cx="557514" cy="281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pic>
        <p:nvPicPr>
          <p:cNvPr id="52" name="図 51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3094" y="4203740"/>
            <a:ext cx="459844" cy="459844"/>
          </a:xfrm>
          <a:prstGeom prst="rect">
            <a:avLst/>
          </a:prstGeom>
        </p:spPr>
      </p:pic>
      <p:sp>
        <p:nvSpPr>
          <p:cNvPr id="53" name="円/楕円 52"/>
          <p:cNvSpPr/>
          <p:nvPr/>
        </p:nvSpPr>
        <p:spPr>
          <a:xfrm>
            <a:off x="1341990" y="4149866"/>
            <a:ext cx="589712" cy="58971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/>
          <p:nvPr/>
        </p:nvCxnSpPr>
        <p:spPr>
          <a:xfrm>
            <a:off x="1845341" y="4653217"/>
            <a:ext cx="225293" cy="1859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図 5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793" y="4684146"/>
            <a:ext cx="691134" cy="964934"/>
          </a:xfrm>
          <a:prstGeom prst="rect">
            <a:avLst/>
          </a:prstGeom>
        </p:spPr>
      </p:pic>
      <p:sp>
        <p:nvSpPr>
          <p:cNvPr id="56" name="正方形/長方形 55"/>
          <p:cNvSpPr/>
          <p:nvPr/>
        </p:nvSpPr>
        <p:spPr>
          <a:xfrm>
            <a:off x="1228492" y="4104280"/>
            <a:ext cx="1656184" cy="1544800"/>
          </a:xfrm>
          <a:prstGeom prst="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435" y="4673178"/>
            <a:ext cx="227416" cy="227416"/>
          </a:xfrm>
          <a:prstGeom prst="rect">
            <a:avLst/>
          </a:prstGeom>
        </p:spPr>
      </p:pic>
      <p:sp>
        <p:nvSpPr>
          <p:cNvPr id="58" name="下矢印 57"/>
          <p:cNvSpPr/>
          <p:nvPr/>
        </p:nvSpPr>
        <p:spPr>
          <a:xfrm>
            <a:off x="1638644" y="3469512"/>
            <a:ext cx="470152" cy="504056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42448" y="435874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IBM</a:t>
            </a:r>
            <a:endParaRPr kumimoji="1" lang="ja-JP" altLang="en-US" sz="1400" dirty="0"/>
          </a:p>
        </p:txBody>
      </p:sp>
      <p:sp>
        <p:nvSpPr>
          <p:cNvPr id="60" name="Freeform 5"/>
          <p:cNvSpPr>
            <a:spLocks noChangeAspect="1" noEditPoints="1"/>
          </p:cNvSpPr>
          <p:nvPr/>
        </p:nvSpPr>
        <p:spPr bwMode="auto">
          <a:xfrm>
            <a:off x="2108796" y="4839274"/>
            <a:ext cx="217794" cy="292132"/>
          </a:xfrm>
          <a:custGeom>
            <a:avLst/>
            <a:gdLst>
              <a:gd name="T0" fmla="*/ 825 w 1124"/>
              <a:gd name="T1" fmla="*/ 29 h 1509"/>
              <a:gd name="T2" fmla="*/ 296 w 1124"/>
              <a:gd name="T3" fmla="*/ 39 h 1509"/>
              <a:gd name="T4" fmla="*/ 390 w 1124"/>
              <a:gd name="T5" fmla="*/ 341 h 1509"/>
              <a:gd name="T6" fmla="*/ 395 w 1124"/>
              <a:gd name="T7" fmla="*/ 179 h 1509"/>
              <a:gd name="T8" fmla="*/ 492 w 1124"/>
              <a:gd name="T9" fmla="*/ 198 h 1509"/>
              <a:gd name="T10" fmla="*/ 540 w 1124"/>
              <a:gd name="T11" fmla="*/ 391 h 1509"/>
              <a:gd name="T12" fmla="*/ 657 w 1124"/>
              <a:gd name="T13" fmla="*/ 239 h 1509"/>
              <a:gd name="T14" fmla="*/ 685 w 1124"/>
              <a:gd name="T15" fmla="*/ 146 h 1509"/>
              <a:gd name="T16" fmla="*/ 704 w 1124"/>
              <a:gd name="T17" fmla="*/ 244 h 1509"/>
              <a:gd name="T18" fmla="*/ 960 w 1124"/>
              <a:gd name="T19" fmla="*/ 535 h 1509"/>
              <a:gd name="T20" fmla="*/ 960 w 1124"/>
              <a:gd name="T21" fmla="*/ 487 h 1509"/>
              <a:gd name="T22" fmla="*/ 937 w 1124"/>
              <a:gd name="T23" fmla="*/ 528 h 1509"/>
              <a:gd name="T24" fmla="*/ 1074 w 1124"/>
              <a:gd name="T25" fmla="*/ 613 h 1509"/>
              <a:gd name="T26" fmla="*/ 941 w 1124"/>
              <a:gd name="T27" fmla="*/ 589 h 1509"/>
              <a:gd name="T28" fmla="*/ 954 w 1124"/>
              <a:gd name="T29" fmla="*/ 633 h 1509"/>
              <a:gd name="T30" fmla="*/ 1119 w 1124"/>
              <a:gd name="T31" fmla="*/ 693 h 1509"/>
              <a:gd name="T32" fmla="*/ 930 w 1124"/>
              <a:gd name="T33" fmla="*/ 706 h 1509"/>
              <a:gd name="T34" fmla="*/ 1108 w 1124"/>
              <a:gd name="T35" fmla="*/ 825 h 1509"/>
              <a:gd name="T36" fmla="*/ 1099 w 1124"/>
              <a:gd name="T37" fmla="*/ 780 h 1509"/>
              <a:gd name="T38" fmla="*/ 937 w 1124"/>
              <a:gd name="T39" fmla="*/ 821 h 1509"/>
              <a:gd name="T40" fmla="*/ 199 w 1124"/>
              <a:gd name="T41" fmla="*/ 512 h 1509"/>
              <a:gd name="T42" fmla="*/ 156 w 1124"/>
              <a:gd name="T43" fmla="*/ 497 h 1509"/>
              <a:gd name="T44" fmla="*/ 30 w 1124"/>
              <a:gd name="T45" fmla="*/ 684 h 1509"/>
              <a:gd name="T46" fmla="*/ 15 w 1124"/>
              <a:gd name="T47" fmla="*/ 726 h 1509"/>
              <a:gd name="T48" fmla="*/ 193 w 1124"/>
              <a:gd name="T49" fmla="*/ 693 h 1509"/>
              <a:gd name="T50" fmla="*/ 963 w 1124"/>
              <a:gd name="T51" fmla="*/ 901 h 1509"/>
              <a:gd name="T52" fmla="*/ 939 w 1124"/>
              <a:gd name="T53" fmla="*/ 1022 h 1509"/>
              <a:gd name="T54" fmla="*/ 1054 w 1124"/>
              <a:gd name="T55" fmla="*/ 1069 h 1509"/>
              <a:gd name="T56" fmla="*/ 1123 w 1124"/>
              <a:gd name="T57" fmla="*/ 966 h 1509"/>
              <a:gd name="T58" fmla="*/ 1025 w 1124"/>
              <a:gd name="T59" fmla="*/ 877 h 1509"/>
              <a:gd name="T60" fmla="*/ 976 w 1124"/>
              <a:gd name="T61" fmla="*/ 988 h 1509"/>
              <a:gd name="T62" fmla="*/ 1075 w 1124"/>
              <a:gd name="T63" fmla="*/ 993 h 1509"/>
              <a:gd name="T64" fmla="*/ 238 w 1124"/>
              <a:gd name="T65" fmla="*/ 1415 h 1509"/>
              <a:gd name="T66" fmla="*/ 238 w 1124"/>
              <a:gd name="T67" fmla="*/ 1508 h 1509"/>
              <a:gd name="T68" fmla="*/ 435 w 1124"/>
              <a:gd name="T69" fmla="*/ 1434 h 1509"/>
              <a:gd name="T70" fmla="*/ 858 w 1124"/>
              <a:gd name="T71" fmla="*/ 1054 h 1509"/>
              <a:gd name="T72" fmla="*/ 897 w 1124"/>
              <a:gd name="T73" fmla="*/ 555 h 1509"/>
              <a:gd name="T74" fmla="*/ 320 w 1124"/>
              <a:gd name="T75" fmla="*/ 489 h 1509"/>
              <a:gd name="T76" fmla="*/ 223 w 1124"/>
              <a:gd name="T77" fmla="*/ 574 h 1509"/>
              <a:gd name="T78" fmla="*/ 282 w 1124"/>
              <a:gd name="T79" fmla="*/ 1064 h 1509"/>
              <a:gd name="T80" fmla="*/ 687 w 1124"/>
              <a:gd name="T81" fmla="*/ 1450 h 1509"/>
              <a:gd name="T82" fmla="*/ 909 w 1124"/>
              <a:gd name="T83" fmla="*/ 1501 h 1509"/>
              <a:gd name="T84" fmla="*/ 882 w 1124"/>
              <a:gd name="T85" fmla="*/ 1414 h 1509"/>
              <a:gd name="T86" fmla="*/ 10 w 1124"/>
              <a:gd name="T87" fmla="*/ 817 h 1509"/>
              <a:gd name="T88" fmla="*/ 198 w 1124"/>
              <a:gd name="T89" fmla="*/ 803 h 1509"/>
              <a:gd name="T90" fmla="*/ 268 w 1124"/>
              <a:gd name="T91" fmla="*/ 1128 h 1509"/>
              <a:gd name="T92" fmla="*/ 295 w 1124"/>
              <a:gd name="T93" fmla="*/ 1363 h 1509"/>
              <a:gd name="T94" fmla="*/ 382 w 1124"/>
              <a:gd name="T95" fmla="*/ 1141 h 1509"/>
              <a:gd name="T96" fmla="*/ 35 w 1124"/>
              <a:gd name="T97" fmla="*/ 900 h 1509"/>
              <a:gd name="T98" fmla="*/ 12 w 1124"/>
              <a:gd name="T99" fmla="*/ 1021 h 1509"/>
              <a:gd name="T100" fmla="*/ 126 w 1124"/>
              <a:gd name="T101" fmla="*/ 1067 h 1509"/>
              <a:gd name="T102" fmla="*/ 195 w 1124"/>
              <a:gd name="T103" fmla="*/ 964 h 1509"/>
              <a:gd name="T104" fmla="*/ 97 w 1124"/>
              <a:gd name="T105" fmla="*/ 877 h 1509"/>
              <a:gd name="T106" fmla="*/ 52 w 1124"/>
              <a:gd name="T107" fmla="*/ 988 h 1509"/>
              <a:gd name="T108" fmla="*/ 151 w 1124"/>
              <a:gd name="T109" fmla="*/ 993 h 1509"/>
              <a:gd name="T110" fmla="*/ 772 w 1124"/>
              <a:gd name="T111" fmla="*/ 1121 h 1509"/>
              <a:gd name="T112" fmla="*/ 763 w 1124"/>
              <a:gd name="T113" fmla="*/ 1360 h 1509"/>
              <a:gd name="T114" fmla="*/ 876 w 1124"/>
              <a:gd name="T115" fmla="*/ 1159 h 1509"/>
              <a:gd name="T116" fmla="*/ 192 w 1124"/>
              <a:gd name="T117" fmla="*/ 626 h 1509"/>
              <a:gd name="T118" fmla="*/ 78 w 1124"/>
              <a:gd name="T119" fmla="*/ 586 h 1509"/>
              <a:gd name="T120" fmla="*/ 68 w 1124"/>
              <a:gd name="T121" fmla="*/ 631 h 1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24" h="1509">
                <a:moveTo>
                  <a:pt x="344" y="439"/>
                </a:moveTo>
                <a:lnTo>
                  <a:pt x="781" y="439"/>
                </a:lnTo>
                <a:lnTo>
                  <a:pt x="781" y="439"/>
                </a:lnTo>
                <a:lnTo>
                  <a:pt x="790" y="437"/>
                </a:lnTo>
                <a:lnTo>
                  <a:pt x="800" y="434"/>
                </a:lnTo>
                <a:lnTo>
                  <a:pt x="808" y="430"/>
                </a:lnTo>
                <a:lnTo>
                  <a:pt x="815" y="424"/>
                </a:lnTo>
                <a:lnTo>
                  <a:pt x="821" y="416"/>
                </a:lnTo>
                <a:lnTo>
                  <a:pt x="825" y="408"/>
                </a:lnTo>
                <a:lnTo>
                  <a:pt x="828" y="400"/>
                </a:lnTo>
                <a:lnTo>
                  <a:pt x="829" y="389"/>
                </a:lnTo>
                <a:lnTo>
                  <a:pt x="829" y="48"/>
                </a:lnTo>
                <a:lnTo>
                  <a:pt x="829" y="48"/>
                </a:lnTo>
                <a:lnTo>
                  <a:pt x="828" y="39"/>
                </a:lnTo>
                <a:lnTo>
                  <a:pt x="825" y="29"/>
                </a:lnTo>
                <a:lnTo>
                  <a:pt x="821" y="21"/>
                </a:lnTo>
                <a:lnTo>
                  <a:pt x="815" y="14"/>
                </a:lnTo>
                <a:lnTo>
                  <a:pt x="808" y="8"/>
                </a:lnTo>
                <a:lnTo>
                  <a:pt x="800" y="3"/>
                </a:lnTo>
                <a:lnTo>
                  <a:pt x="790" y="1"/>
                </a:lnTo>
                <a:lnTo>
                  <a:pt x="781" y="0"/>
                </a:lnTo>
                <a:lnTo>
                  <a:pt x="344" y="0"/>
                </a:lnTo>
                <a:lnTo>
                  <a:pt x="344" y="0"/>
                </a:lnTo>
                <a:lnTo>
                  <a:pt x="334" y="1"/>
                </a:lnTo>
                <a:lnTo>
                  <a:pt x="326" y="3"/>
                </a:lnTo>
                <a:lnTo>
                  <a:pt x="317" y="8"/>
                </a:lnTo>
                <a:lnTo>
                  <a:pt x="309" y="14"/>
                </a:lnTo>
                <a:lnTo>
                  <a:pt x="303" y="21"/>
                </a:lnTo>
                <a:lnTo>
                  <a:pt x="300" y="29"/>
                </a:lnTo>
                <a:lnTo>
                  <a:pt x="296" y="39"/>
                </a:lnTo>
                <a:lnTo>
                  <a:pt x="295" y="48"/>
                </a:lnTo>
                <a:lnTo>
                  <a:pt x="295" y="389"/>
                </a:lnTo>
                <a:lnTo>
                  <a:pt x="295" y="389"/>
                </a:lnTo>
                <a:lnTo>
                  <a:pt x="296" y="400"/>
                </a:lnTo>
                <a:lnTo>
                  <a:pt x="300" y="408"/>
                </a:lnTo>
                <a:lnTo>
                  <a:pt x="303" y="416"/>
                </a:lnTo>
                <a:lnTo>
                  <a:pt x="309" y="424"/>
                </a:lnTo>
                <a:lnTo>
                  <a:pt x="317" y="430"/>
                </a:lnTo>
                <a:lnTo>
                  <a:pt x="326" y="434"/>
                </a:lnTo>
                <a:lnTo>
                  <a:pt x="334" y="437"/>
                </a:lnTo>
                <a:lnTo>
                  <a:pt x="344" y="439"/>
                </a:lnTo>
                <a:lnTo>
                  <a:pt x="344" y="439"/>
                </a:lnTo>
                <a:close/>
                <a:moveTo>
                  <a:pt x="443" y="391"/>
                </a:moveTo>
                <a:lnTo>
                  <a:pt x="390" y="391"/>
                </a:lnTo>
                <a:lnTo>
                  <a:pt x="390" y="341"/>
                </a:lnTo>
                <a:lnTo>
                  <a:pt x="443" y="341"/>
                </a:lnTo>
                <a:lnTo>
                  <a:pt x="443" y="391"/>
                </a:lnTo>
                <a:close/>
                <a:moveTo>
                  <a:pt x="442" y="249"/>
                </a:moveTo>
                <a:lnTo>
                  <a:pt x="442" y="249"/>
                </a:lnTo>
                <a:lnTo>
                  <a:pt x="432" y="247"/>
                </a:lnTo>
                <a:lnTo>
                  <a:pt x="422" y="244"/>
                </a:lnTo>
                <a:lnTo>
                  <a:pt x="414" y="239"/>
                </a:lnTo>
                <a:lnTo>
                  <a:pt x="407" y="233"/>
                </a:lnTo>
                <a:lnTo>
                  <a:pt x="400" y="226"/>
                </a:lnTo>
                <a:lnTo>
                  <a:pt x="395" y="218"/>
                </a:lnTo>
                <a:lnTo>
                  <a:pt x="393" y="209"/>
                </a:lnTo>
                <a:lnTo>
                  <a:pt x="392" y="198"/>
                </a:lnTo>
                <a:lnTo>
                  <a:pt x="392" y="198"/>
                </a:lnTo>
                <a:lnTo>
                  <a:pt x="393" y="189"/>
                </a:lnTo>
                <a:lnTo>
                  <a:pt x="395" y="179"/>
                </a:lnTo>
                <a:lnTo>
                  <a:pt x="400" y="170"/>
                </a:lnTo>
                <a:lnTo>
                  <a:pt x="407" y="163"/>
                </a:lnTo>
                <a:lnTo>
                  <a:pt x="414" y="157"/>
                </a:lnTo>
                <a:lnTo>
                  <a:pt x="422" y="152"/>
                </a:lnTo>
                <a:lnTo>
                  <a:pt x="432" y="148"/>
                </a:lnTo>
                <a:lnTo>
                  <a:pt x="442" y="148"/>
                </a:lnTo>
                <a:lnTo>
                  <a:pt x="442" y="148"/>
                </a:lnTo>
                <a:lnTo>
                  <a:pt x="452" y="148"/>
                </a:lnTo>
                <a:lnTo>
                  <a:pt x="461" y="152"/>
                </a:lnTo>
                <a:lnTo>
                  <a:pt x="469" y="157"/>
                </a:lnTo>
                <a:lnTo>
                  <a:pt x="478" y="163"/>
                </a:lnTo>
                <a:lnTo>
                  <a:pt x="484" y="170"/>
                </a:lnTo>
                <a:lnTo>
                  <a:pt x="488" y="179"/>
                </a:lnTo>
                <a:lnTo>
                  <a:pt x="491" y="189"/>
                </a:lnTo>
                <a:lnTo>
                  <a:pt x="492" y="198"/>
                </a:lnTo>
                <a:lnTo>
                  <a:pt x="492" y="198"/>
                </a:lnTo>
                <a:lnTo>
                  <a:pt x="491" y="209"/>
                </a:lnTo>
                <a:lnTo>
                  <a:pt x="488" y="218"/>
                </a:lnTo>
                <a:lnTo>
                  <a:pt x="484" y="226"/>
                </a:lnTo>
                <a:lnTo>
                  <a:pt x="478" y="233"/>
                </a:lnTo>
                <a:lnTo>
                  <a:pt x="469" y="239"/>
                </a:lnTo>
                <a:lnTo>
                  <a:pt x="461" y="244"/>
                </a:lnTo>
                <a:lnTo>
                  <a:pt x="452" y="247"/>
                </a:lnTo>
                <a:lnTo>
                  <a:pt x="442" y="249"/>
                </a:lnTo>
                <a:lnTo>
                  <a:pt x="442" y="249"/>
                </a:lnTo>
                <a:close/>
                <a:moveTo>
                  <a:pt x="540" y="391"/>
                </a:moveTo>
                <a:lnTo>
                  <a:pt x="488" y="391"/>
                </a:lnTo>
                <a:lnTo>
                  <a:pt x="488" y="341"/>
                </a:lnTo>
                <a:lnTo>
                  <a:pt x="540" y="341"/>
                </a:lnTo>
                <a:lnTo>
                  <a:pt x="540" y="391"/>
                </a:lnTo>
                <a:close/>
                <a:moveTo>
                  <a:pt x="636" y="391"/>
                </a:moveTo>
                <a:lnTo>
                  <a:pt x="585" y="391"/>
                </a:lnTo>
                <a:lnTo>
                  <a:pt x="585" y="341"/>
                </a:lnTo>
                <a:lnTo>
                  <a:pt x="636" y="341"/>
                </a:lnTo>
                <a:lnTo>
                  <a:pt x="636" y="391"/>
                </a:lnTo>
                <a:close/>
                <a:moveTo>
                  <a:pt x="736" y="391"/>
                </a:moveTo>
                <a:lnTo>
                  <a:pt x="683" y="391"/>
                </a:lnTo>
                <a:lnTo>
                  <a:pt x="683" y="341"/>
                </a:lnTo>
                <a:lnTo>
                  <a:pt x="736" y="341"/>
                </a:lnTo>
                <a:lnTo>
                  <a:pt x="736" y="391"/>
                </a:lnTo>
                <a:close/>
                <a:moveTo>
                  <a:pt x="685" y="247"/>
                </a:moveTo>
                <a:lnTo>
                  <a:pt x="685" y="247"/>
                </a:lnTo>
                <a:lnTo>
                  <a:pt x="675" y="246"/>
                </a:lnTo>
                <a:lnTo>
                  <a:pt x="665" y="244"/>
                </a:lnTo>
                <a:lnTo>
                  <a:pt x="657" y="239"/>
                </a:lnTo>
                <a:lnTo>
                  <a:pt x="649" y="232"/>
                </a:lnTo>
                <a:lnTo>
                  <a:pt x="643" y="225"/>
                </a:lnTo>
                <a:lnTo>
                  <a:pt x="638" y="217"/>
                </a:lnTo>
                <a:lnTo>
                  <a:pt x="636" y="207"/>
                </a:lnTo>
                <a:lnTo>
                  <a:pt x="634" y="197"/>
                </a:lnTo>
                <a:lnTo>
                  <a:pt x="634" y="197"/>
                </a:lnTo>
                <a:lnTo>
                  <a:pt x="636" y="186"/>
                </a:lnTo>
                <a:lnTo>
                  <a:pt x="638" y="177"/>
                </a:lnTo>
                <a:lnTo>
                  <a:pt x="643" y="168"/>
                </a:lnTo>
                <a:lnTo>
                  <a:pt x="649" y="160"/>
                </a:lnTo>
                <a:lnTo>
                  <a:pt x="657" y="154"/>
                </a:lnTo>
                <a:lnTo>
                  <a:pt x="665" y="150"/>
                </a:lnTo>
                <a:lnTo>
                  <a:pt x="675" y="147"/>
                </a:lnTo>
                <a:lnTo>
                  <a:pt x="685" y="146"/>
                </a:lnTo>
                <a:lnTo>
                  <a:pt x="685" y="146"/>
                </a:lnTo>
                <a:lnTo>
                  <a:pt x="695" y="147"/>
                </a:lnTo>
                <a:lnTo>
                  <a:pt x="704" y="150"/>
                </a:lnTo>
                <a:lnTo>
                  <a:pt x="713" y="154"/>
                </a:lnTo>
                <a:lnTo>
                  <a:pt x="721" y="160"/>
                </a:lnTo>
                <a:lnTo>
                  <a:pt x="726" y="168"/>
                </a:lnTo>
                <a:lnTo>
                  <a:pt x="731" y="177"/>
                </a:lnTo>
                <a:lnTo>
                  <a:pt x="735" y="186"/>
                </a:lnTo>
                <a:lnTo>
                  <a:pt x="736" y="197"/>
                </a:lnTo>
                <a:lnTo>
                  <a:pt x="736" y="197"/>
                </a:lnTo>
                <a:lnTo>
                  <a:pt x="735" y="207"/>
                </a:lnTo>
                <a:lnTo>
                  <a:pt x="731" y="217"/>
                </a:lnTo>
                <a:lnTo>
                  <a:pt x="726" y="225"/>
                </a:lnTo>
                <a:lnTo>
                  <a:pt x="721" y="232"/>
                </a:lnTo>
                <a:lnTo>
                  <a:pt x="713" y="239"/>
                </a:lnTo>
                <a:lnTo>
                  <a:pt x="704" y="244"/>
                </a:lnTo>
                <a:lnTo>
                  <a:pt x="695" y="246"/>
                </a:lnTo>
                <a:lnTo>
                  <a:pt x="685" y="247"/>
                </a:lnTo>
                <a:lnTo>
                  <a:pt x="685" y="247"/>
                </a:lnTo>
                <a:close/>
                <a:moveTo>
                  <a:pt x="781" y="48"/>
                </a:moveTo>
                <a:lnTo>
                  <a:pt x="781" y="98"/>
                </a:lnTo>
                <a:lnTo>
                  <a:pt x="590" y="98"/>
                </a:lnTo>
                <a:lnTo>
                  <a:pt x="590" y="245"/>
                </a:lnTo>
                <a:lnTo>
                  <a:pt x="535" y="245"/>
                </a:lnTo>
                <a:lnTo>
                  <a:pt x="535" y="98"/>
                </a:lnTo>
                <a:lnTo>
                  <a:pt x="342" y="98"/>
                </a:lnTo>
                <a:lnTo>
                  <a:pt x="341" y="48"/>
                </a:lnTo>
                <a:lnTo>
                  <a:pt x="781" y="48"/>
                </a:lnTo>
                <a:close/>
                <a:moveTo>
                  <a:pt x="954" y="535"/>
                </a:moveTo>
                <a:lnTo>
                  <a:pt x="954" y="535"/>
                </a:lnTo>
                <a:lnTo>
                  <a:pt x="960" y="535"/>
                </a:lnTo>
                <a:lnTo>
                  <a:pt x="963" y="534"/>
                </a:lnTo>
                <a:lnTo>
                  <a:pt x="968" y="532"/>
                </a:lnTo>
                <a:lnTo>
                  <a:pt x="972" y="528"/>
                </a:lnTo>
                <a:lnTo>
                  <a:pt x="975" y="525"/>
                </a:lnTo>
                <a:lnTo>
                  <a:pt x="976" y="521"/>
                </a:lnTo>
                <a:lnTo>
                  <a:pt x="979" y="516"/>
                </a:lnTo>
                <a:lnTo>
                  <a:pt x="979" y="512"/>
                </a:lnTo>
                <a:lnTo>
                  <a:pt x="979" y="512"/>
                </a:lnTo>
                <a:lnTo>
                  <a:pt x="979" y="506"/>
                </a:lnTo>
                <a:lnTo>
                  <a:pt x="976" y="502"/>
                </a:lnTo>
                <a:lnTo>
                  <a:pt x="975" y="497"/>
                </a:lnTo>
                <a:lnTo>
                  <a:pt x="972" y="494"/>
                </a:lnTo>
                <a:lnTo>
                  <a:pt x="968" y="490"/>
                </a:lnTo>
                <a:lnTo>
                  <a:pt x="963" y="489"/>
                </a:lnTo>
                <a:lnTo>
                  <a:pt x="960" y="487"/>
                </a:lnTo>
                <a:lnTo>
                  <a:pt x="954" y="487"/>
                </a:lnTo>
                <a:lnTo>
                  <a:pt x="954" y="487"/>
                </a:lnTo>
                <a:lnTo>
                  <a:pt x="949" y="487"/>
                </a:lnTo>
                <a:lnTo>
                  <a:pt x="945" y="489"/>
                </a:lnTo>
                <a:lnTo>
                  <a:pt x="941" y="490"/>
                </a:lnTo>
                <a:lnTo>
                  <a:pt x="937" y="494"/>
                </a:lnTo>
                <a:lnTo>
                  <a:pt x="934" y="497"/>
                </a:lnTo>
                <a:lnTo>
                  <a:pt x="932" y="502"/>
                </a:lnTo>
                <a:lnTo>
                  <a:pt x="930" y="506"/>
                </a:lnTo>
                <a:lnTo>
                  <a:pt x="930" y="512"/>
                </a:lnTo>
                <a:lnTo>
                  <a:pt x="930" y="512"/>
                </a:lnTo>
                <a:lnTo>
                  <a:pt x="930" y="516"/>
                </a:lnTo>
                <a:lnTo>
                  <a:pt x="932" y="521"/>
                </a:lnTo>
                <a:lnTo>
                  <a:pt x="934" y="525"/>
                </a:lnTo>
                <a:lnTo>
                  <a:pt x="937" y="528"/>
                </a:lnTo>
                <a:lnTo>
                  <a:pt x="941" y="532"/>
                </a:lnTo>
                <a:lnTo>
                  <a:pt x="945" y="534"/>
                </a:lnTo>
                <a:lnTo>
                  <a:pt x="949" y="535"/>
                </a:lnTo>
                <a:lnTo>
                  <a:pt x="954" y="535"/>
                </a:lnTo>
                <a:lnTo>
                  <a:pt x="954" y="535"/>
                </a:lnTo>
                <a:close/>
                <a:moveTo>
                  <a:pt x="954" y="633"/>
                </a:moveTo>
                <a:lnTo>
                  <a:pt x="1049" y="633"/>
                </a:lnTo>
                <a:lnTo>
                  <a:pt x="1049" y="633"/>
                </a:lnTo>
                <a:lnTo>
                  <a:pt x="1054" y="632"/>
                </a:lnTo>
                <a:lnTo>
                  <a:pt x="1059" y="631"/>
                </a:lnTo>
                <a:lnTo>
                  <a:pt x="1064" y="628"/>
                </a:lnTo>
                <a:lnTo>
                  <a:pt x="1067" y="626"/>
                </a:lnTo>
                <a:lnTo>
                  <a:pt x="1070" y="622"/>
                </a:lnTo>
                <a:lnTo>
                  <a:pt x="1072" y="618"/>
                </a:lnTo>
                <a:lnTo>
                  <a:pt x="1074" y="613"/>
                </a:lnTo>
                <a:lnTo>
                  <a:pt x="1074" y="608"/>
                </a:lnTo>
                <a:lnTo>
                  <a:pt x="1074" y="608"/>
                </a:lnTo>
                <a:lnTo>
                  <a:pt x="1074" y="604"/>
                </a:lnTo>
                <a:lnTo>
                  <a:pt x="1072" y="599"/>
                </a:lnTo>
                <a:lnTo>
                  <a:pt x="1070" y="595"/>
                </a:lnTo>
                <a:lnTo>
                  <a:pt x="1067" y="592"/>
                </a:lnTo>
                <a:lnTo>
                  <a:pt x="1064" y="589"/>
                </a:lnTo>
                <a:lnTo>
                  <a:pt x="1059" y="588"/>
                </a:lnTo>
                <a:lnTo>
                  <a:pt x="1054" y="587"/>
                </a:lnTo>
                <a:lnTo>
                  <a:pt x="1049" y="586"/>
                </a:lnTo>
                <a:lnTo>
                  <a:pt x="954" y="586"/>
                </a:lnTo>
                <a:lnTo>
                  <a:pt x="954" y="586"/>
                </a:lnTo>
                <a:lnTo>
                  <a:pt x="949" y="587"/>
                </a:lnTo>
                <a:lnTo>
                  <a:pt x="945" y="588"/>
                </a:lnTo>
                <a:lnTo>
                  <a:pt x="941" y="589"/>
                </a:lnTo>
                <a:lnTo>
                  <a:pt x="937" y="592"/>
                </a:lnTo>
                <a:lnTo>
                  <a:pt x="934" y="595"/>
                </a:lnTo>
                <a:lnTo>
                  <a:pt x="932" y="599"/>
                </a:lnTo>
                <a:lnTo>
                  <a:pt x="930" y="604"/>
                </a:lnTo>
                <a:lnTo>
                  <a:pt x="930" y="608"/>
                </a:lnTo>
                <a:lnTo>
                  <a:pt x="930" y="608"/>
                </a:lnTo>
                <a:lnTo>
                  <a:pt x="930" y="613"/>
                </a:lnTo>
                <a:lnTo>
                  <a:pt x="932" y="618"/>
                </a:lnTo>
                <a:lnTo>
                  <a:pt x="934" y="622"/>
                </a:lnTo>
                <a:lnTo>
                  <a:pt x="937" y="626"/>
                </a:lnTo>
                <a:lnTo>
                  <a:pt x="941" y="628"/>
                </a:lnTo>
                <a:lnTo>
                  <a:pt x="945" y="631"/>
                </a:lnTo>
                <a:lnTo>
                  <a:pt x="949" y="632"/>
                </a:lnTo>
                <a:lnTo>
                  <a:pt x="954" y="633"/>
                </a:lnTo>
                <a:lnTo>
                  <a:pt x="954" y="633"/>
                </a:lnTo>
                <a:close/>
                <a:moveTo>
                  <a:pt x="954" y="730"/>
                </a:moveTo>
                <a:lnTo>
                  <a:pt x="1099" y="730"/>
                </a:lnTo>
                <a:lnTo>
                  <a:pt x="1099" y="730"/>
                </a:lnTo>
                <a:lnTo>
                  <a:pt x="1104" y="730"/>
                </a:lnTo>
                <a:lnTo>
                  <a:pt x="1108" y="729"/>
                </a:lnTo>
                <a:lnTo>
                  <a:pt x="1112" y="726"/>
                </a:lnTo>
                <a:lnTo>
                  <a:pt x="1116" y="723"/>
                </a:lnTo>
                <a:lnTo>
                  <a:pt x="1119" y="719"/>
                </a:lnTo>
                <a:lnTo>
                  <a:pt x="1121" y="716"/>
                </a:lnTo>
                <a:lnTo>
                  <a:pt x="1123" y="711"/>
                </a:lnTo>
                <a:lnTo>
                  <a:pt x="1123" y="706"/>
                </a:lnTo>
                <a:lnTo>
                  <a:pt x="1123" y="706"/>
                </a:lnTo>
                <a:lnTo>
                  <a:pt x="1123" y="701"/>
                </a:lnTo>
                <a:lnTo>
                  <a:pt x="1121" y="697"/>
                </a:lnTo>
                <a:lnTo>
                  <a:pt x="1119" y="693"/>
                </a:lnTo>
                <a:lnTo>
                  <a:pt x="1116" y="690"/>
                </a:lnTo>
                <a:lnTo>
                  <a:pt x="1112" y="687"/>
                </a:lnTo>
                <a:lnTo>
                  <a:pt x="1108" y="685"/>
                </a:lnTo>
                <a:lnTo>
                  <a:pt x="1104" y="684"/>
                </a:lnTo>
                <a:lnTo>
                  <a:pt x="1099" y="684"/>
                </a:lnTo>
                <a:lnTo>
                  <a:pt x="954" y="684"/>
                </a:lnTo>
                <a:lnTo>
                  <a:pt x="954" y="684"/>
                </a:lnTo>
                <a:lnTo>
                  <a:pt x="949" y="684"/>
                </a:lnTo>
                <a:lnTo>
                  <a:pt x="945" y="685"/>
                </a:lnTo>
                <a:lnTo>
                  <a:pt x="941" y="687"/>
                </a:lnTo>
                <a:lnTo>
                  <a:pt x="937" y="690"/>
                </a:lnTo>
                <a:lnTo>
                  <a:pt x="934" y="693"/>
                </a:lnTo>
                <a:lnTo>
                  <a:pt x="932" y="697"/>
                </a:lnTo>
                <a:lnTo>
                  <a:pt x="930" y="701"/>
                </a:lnTo>
                <a:lnTo>
                  <a:pt x="930" y="706"/>
                </a:lnTo>
                <a:lnTo>
                  <a:pt x="930" y="706"/>
                </a:lnTo>
                <a:lnTo>
                  <a:pt x="930" y="711"/>
                </a:lnTo>
                <a:lnTo>
                  <a:pt x="932" y="716"/>
                </a:lnTo>
                <a:lnTo>
                  <a:pt x="934" y="719"/>
                </a:lnTo>
                <a:lnTo>
                  <a:pt x="937" y="723"/>
                </a:lnTo>
                <a:lnTo>
                  <a:pt x="941" y="726"/>
                </a:lnTo>
                <a:lnTo>
                  <a:pt x="945" y="729"/>
                </a:lnTo>
                <a:lnTo>
                  <a:pt x="949" y="730"/>
                </a:lnTo>
                <a:lnTo>
                  <a:pt x="954" y="730"/>
                </a:lnTo>
                <a:lnTo>
                  <a:pt x="954" y="730"/>
                </a:lnTo>
                <a:close/>
                <a:moveTo>
                  <a:pt x="954" y="828"/>
                </a:moveTo>
                <a:lnTo>
                  <a:pt x="1099" y="828"/>
                </a:lnTo>
                <a:lnTo>
                  <a:pt x="1099" y="828"/>
                </a:lnTo>
                <a:lnTo>
                  <a:pt x="1104" y="828"/>
                </a:lnTo>
                <a:lnTo>
                  <a:pt x="1108" y="825"/>
                </a:lnTo>
                <a:lnTo>
                  <a:pt x="1112" y="823"/>
                </a:lnTo>
                <a:lnTo>
                  <a:pt x="1116" y="821"/>
                </a:lnTo>
                <a:lnTo>
                  <a:pt x="1119" y="817"/>
                </a:lnTo>
                <a:lnTo>
                  <a:pt x="1121" y="812"/>
                </a:lnTo>
                <a:lnTo>
                  <a:pt x="1123" y="808"/>
                </a:lnTo>
                <a:lnTo>
                  <a:pt x="1123" y="803"/>
                </a:lnTo>
                <a:lnTo>
                  <a:pt x="1123" y="803"/>
                </a:lnTo>
                <a:lnTo>
                  <a:pt x="1123" y="798"/>
                </a:lnTo>
                <a:lnTo>
                  <a:pt x="1121" y="795"/>
                </a:lnTo>
                <a:lnTo>
                  <a:pt x="1119" y="790"/>
                </a:lnTo>
                <a:lnTo>
                  <a:pt x="1116" y="788"/>
                </a:lnTo>
                <a:lnTo>
                  <a:pt x="1112" y="784"/>
                </a:lnTo>
                <a:lnTo>
                  <a:pt x="1108" y="783"/>
                </a:lnTo>
                <a:lnTo>
                  <a:pt x="1104" y="782"/>
                </a:lnTo>
                <a:lnTo>
                  <a:pt x="1099" y="780"/>
                </a:lnTo>
                <a:lnTo>
                  <a:pt x="954" y="780"/>
                </a:lnTo>
                <a:lnTo>
                  <a:pt x="954" y="780"/>
                </a:lnTo>
                <a:lnTo>
                  <a:pt x="949" y="782"/>
                </a:lnTo>
                <a:lnTo>
                  <a:pt x="945" y="783"/>
                </a:lnTo>
                <a:lnTo>
                  <a:pt x="941" y="784"/>
                </a:lnTo>
                <a:lnTo>
                  <a:pt x="937" y="788"/>
                </a:lnTo>
                <a:lnTo>
                  <a:pt x="934" y="790"/>
                </a:lnTo>
                <a:lnTo>
                  <a:pt x="932" y="795"/>
                </a:lnTo>
                <a:lnTo>
                  <a:pt x="930" y="798"/>
                </a:lnTo>
                <a:lnTo>
                  <a:pt x="930" y="803"/>
                </a:lnTo>
                <a:lnTo>
                  <a:pt x="930" y="803"/>
                </a:lnTo>
                <a:lnTo>
                  <a:pt x="930" y="808"/>
                </a:lnTo>
                <a:lnTo>
                  <a:pt x="932" y="812"/>
                </a:lnTo>
                <a:lnTo>
                  <a:pt x="934" y="817"/>
                </a:lnTo>
                <a:lnTo>
                  <a:pt x="937" y="821"/>
                </a:lnTo>
                <a:lnTo>
                  <a:pt x="941" y="823"/>
                </a:lnTo>
                <a:lnTo>
                  <a:pt x="945" y="825"/>
                </a:lnTo>
                <a:lnTo>
                  <a:pt x="949" y="828"/>
                </a:lnTo>
                <a:lnTo>
                  <a:pt x="954" y="828"/>
                </a:lnTo>
                <a:lnTo>
                  <a:pt x="954" y="828"/>
                </a:lnTo>
                <a:close/>
                <a:moveTo>
                  <a:pt x="176" y="535"/>
                </a:moveTo>
                <a:lnTo>
                  <a:pt x="176" y="535"/>
                </a:lnTo>
                <a:lnTo>
                  <a:pt x="180" y="535"/>
                </a:lnTo>
                <a:lnTo>
                  <a:pt x="185" y="534"/>
                </a:lnTo>
                <a:lnTo>
                  <a:pt x="189" y="532"/>
                </a:lnTo>
                <a:lnTo>
                  <a:pt x="192" y="528"/>
                </a:lnTo>
                <a:lnTo>
                  <a:pt x="196" y="525"/>
                </a:lnTo>
                <a:lnTo>
                  <a:pt x="198" y="521"/>
                </a:lnTo>
                <a:lnTo>
                  <a:pt x="199" y="516"/>
                </a:lnTo>
                <a:lnTo>
                  <a:pt x="199" y="512"/>
                </a:lnTo>
                <a:lnTo>
                  <a:pt x="199" y="512"/>
                </a:lnTo>
                <a:lnTo>
                  <a:pt x="199" y="506"/>
                </a:lnTo>
                <a:lnTo>
                  <a:pt x="198" y="502"/>
                </a:lnTo>
                <a:lnTo>
                  <a:pt x="196" y="497"/>
                </a:lnTo>
                <a:lnTo>
                  <a:pt x="192" y="494"/>
                </a:lnTo>
                <a:lnTo>
                  <a:pt x="189" y="490"/>
                </a:lnTo>
                <a:lnTo>
                  <a:pt x="185" y="489"/>
                </a:lnTo>
                <a:lnTo>
                  <a:pt x="180" y="487"/>
                </a:lnTo>
                <a:lnTo>
                  <a:pt x="176" y="487"/>
                </a:lnTo>
                <a:lnTo>
                  <a:pt x="176" y="487"/>
                </a:lnTo>
                <a:lnTo>
                  <a:pt x="171" y="487"/>
                </a:lnTo>
                <a:lnTo>
                  <a:pt x="166" y="489"/>
                </a:lnTo>
                <a:lnTo>
                  <a:pt x="162" y="490"/>
                </a:lnTo>
                <a:lnTo>
                  <a:pt x="158" y="494"/>
                </a:lnTo>
                <a:lnTo>
                  <a:pt x="156" y="497"/>
                </a:lnTo>
                <a:lnTo>
                  <a:pt x="153" y="502"/>
                </a:lnTo>
                <a:lnTo>
                  <a:pt x="152" y="506"/>
                </a:lnTo>
                <a:lnTo>
                  <a:pt x="151" y="512"/>
                </a:lnTo>
                <a:lnTo>
                  <a:pt x="151" y="512"/>
                </a:lnTo>
                <a:lnTo>
                  <a:pt x="152" y="516"/>
                </a:lnTo>
                <a:lnTo>
                  <a:pt x="153" y="521"/>
                </a:lnTo>
                <a:lnTo>
                  <a:pt x="156" y="525"/>
                </a:lnTo>
                <a:lnTo>
                  <a:pt x="158" y="528"/>
                </a:lnTo>
                <a:lnTo>
                  <a:pt x="162" y="532"/>
                </a:lnTo>
                <a:lnTo>
                  <a:pt x="166" y="534"/>
                </a:lnTo>
                <a:lnTo>
                  <a:pt x="171" y="535"/>
                </a:lnTo>
                <a:lnTo>
                  <a:pt x="176" y="535"/>
                </a:lnTo>
                <a:lnTo>
                  <a:pt x="176" y="535"/>
                </a:lnTo>
                <a:close/>
                <a:moveTo>
                  <a:pt x="173" y="684"/>
                </a:moveTo>
                <a:lnTo>
                  <a:pt x="30" y="684"/>
                </a:lnTo>
                <a:lnTo>
                  <a:pt x="30" y="684"/>
                </a:lnTo>
                <a:lnTo>
                  <a:pt x="25" y="684"/>
                </a:lnTo>
                <a:lnTo>
                  <a:pt x="20" y="685"/>
                </a:lnTo>
                <a:lnTo>
                  <a:pt x="15" y="687"/>
                </a:lnTo>
                <a:lnTo>
                  <a:pt x="12" y="690"/>
                </a:lnTo>
                <a:lnTo>
                  <a:pt x="10" y="693"/>
                </a:lnTo>
                <a:lnTo>
                  <a:pt x="7" y="697"/>
                </a:lnTo>
                <a:lnTo>
                  <a:pt x="6" y="701"/>
                </a:lnTo>
                <a:lnTo>
                  <a:pt x="5" y="706"/>
                </a:lnTo>
                <a:lnTo>
                  <a:pt x="5" y="706"/>
                </a:lnTo>
                <a:lnTo>
                  <a:pt x="6" y="711"/>
                </a:lnTo>
                <a:lnTo>
                  <a:pt x="7" y="716"/>
                </a:lnTo>
                <a:lnTo>
                  <a:pt x="10" y="719"/>
                </a:lnTo>
                <a:lnTo>
                  <a:pt x="12" y="723"/>
                </a:lnTo>
                <a:lnTo>
                  <a:pt x="15" y="726"/>
                </a:lnTo>
                <a:lnTo>
                  <a:pt x="20" y="729"/>
                </a:lnTo>
                <a:lnTo>
                  <a:pt x="25" y="730"/>
                </a:lnTo>
                <a:lnTo>
                  <a:pt x="30" y="730"/>
                </a:lnTo>
                <a:lnTo>
                  <a:pt x="173" y="730"/>
                </a:lnTo>
                <a:lnTo>
                  <a:pt x="173" y="730"/>
                </a:lnTo>
                <a:lnTo>
                  <a:pt x="177" y="729"/>
                </a:lnTo>
                <a:lnTo>
                  <a:pt x="185" y="723"/>
                </a:lnTo>
                <a:lnTo>
                  <a:pt x="190" y="719"/>
                </a:lnTo>
                <a:lnTo>
                  <a:pt x="195" y="716"/>
                </a:lnTo>
                <a:lnTo>
                  <a:pt x="197" y="711"/>
                </a:lnTo>
                <a:lnTo>
                  <a:pt x="198" y="706"/>
                </a:lnTo>
                <a:lnTo>
                  <a:pt x="198" y="706"/>
                </a:lnTo>
                <a:lnTo>
                  <a:pt x="197" y="701"/>
                </a:lnTo>
                <a:lnTo>
                  <a:pt x="196" y="697"/>
                </a:lnTo>
                <a:lnTo>
                  <a:pt x="193" y="693"/>
                </a:lnTo>
                <a:lnTo>
                  <a:pt x="191" y="690"/>
                </a:lnTo>
                <a:lnTo>
                  <a:pt x="188" y="687"/>
                </a:lnTo>
                <a:lnTo>
                  <a:pt x="183" y="685"/>
                </a:lnTo>
                <a:lnTo>
                  <a:pt x="178" y="684"/>
                </a:lnTo>
                <a:lnTo>
                  <a:pt x="173" y="684"/>
                </a:lnTo>
                <a:lnTo>
                  <a:pt x="173" y="684"/>
                </a:lnTo>
                <a:close/>
                <a:moveTo>
                  <a:pt x="1025" y="877"/>
                </a:moveTo>
                <a:lnTo>
                  <a:pt x="1025" y="877"/>
                </a:lnTo>
                <a:lnTo>
                  <a:pt x="1015" y="878"/>
                </a:lnTo>
                <a:lnTo>
                  <a:pt x="1006" y="880"/>
                </a:lnTo>
                <a:lnTo>
                  <a:pt x="996" y="882"/>
                </a:lnTo>
                <a:lnTo>
                  <a:pt x="987" y="885"/>
                </a:lnTo>
                <a:lnTo>
                  <a:pt x="979" y="890"/>
                </a:lnTo>
                <a:lnTo>
                  <a:pt x="970" y="895"/>
                </a:lnTo>
                <a:lnTo>
                  <a:pt x="963" y="901"/>
                </a:lnTo>
                <a:lnTo>
                  <a:pt x="956" y="907"/>
                </a:lnTo>
                <a:lnTo>
                  <a:pt x="949" y="914"/>
                </a:lnTo>
                <a:lnTo>
                  <a:pt x="943" y="921"/>
                </a:lnTo>
                <a:lnTo>
                  <a:pt x="939" y="929"/>
                </a:lnTo>
                <a:lnTo>
                  <a:pt x="935" y="937"/>
                </a:lnTo>
                <a:lnTo>
                  <a:pt x="932" y="947"/>
                </a:lnTo>
                <a:lnTo>
                  <a:pt x="929" y="956"/>
                </a:lnTo>
                <a:lnTo>
                  <a:pt x="928" y="966"/>
                </a:lnTo>
                <a:lnTo>
                  <a:pt x="927" y="976"/>
                </a:lnTo>
                <a:lnTo>
                  <a:pt x="927" y="976"/>
                </a:lnTo>
                <a:lnTo>
                  <a:pt x="928" y="986"/>
                </a:lnTo>
                <a:lnTo>
                  <a:pt x="929" y="996"/>
                </a:lnTo>
                <a:lnTo>
                  <a:pt x="932" y="1005"/>
                </a:lnTo>
                <a:lnTo>
                  <a:pt x="935" y="1014"/>
                </a:lnTo>
                <a:lnTo>
                  <a:pt x="939" y="1022"/>
                </a:lnTo>
                <a:lnTo>
                  <a:pt x="943" y="1030"/>
                </a:lnTo>
                <a:lnTo>
                  <a:pt x="949" y="1039"/>
                </a:lnTo>
                <a:lnTo>
                  <a:pt x="956" y="1046"/>
                </a:lnTo>
                <a:lnTo>
                  <a:pt x="963" y="1052"/>
                </a:lnTo>
                <a:lnTo>
                  <a:pt x="970" y="1058"/>
                </a:lnTo>
                <a:lnTo>
                  <a:pt x="979" y="1062"/>
                </a:lnTo>
                <a:lnTo>
                  <a:pt x="987" y="1066"/>
                </a:lnTo>
                <a:lnTo>
                  <a:pt x="996" y="1069"/>
                </a:lnTo>
                <a:lnTo>
                  <a:pt x="1006" y="1072"/>
                </a:lnTo>
                <a:lnTo>
                  <a:pt x="1015" y="1074"/>
                </a:lnTo>
                <a:lnTo>
                  <a:pt x="1025" y="1074"/>
                </a:lnTo>
                <a:lnTo>
                  <a:pt x="1025" y="1074"/>
                </a:lnTo>
                <a:lnTo>
                  <a:pt x="1035" y="1074"/>
                </a:lnTo>
                <a:lnTo>
                  <a:pt x="1045" y="1072"/>
                </a:lnTo>
                <a:lnTo>
                  <a:pt x="1054" y="1069"/>
                </a:lnTo>
                <a:lnTo>
                  <a:pt x="1064" y="1066"/>
                </a:lnTo>
                <a:lnTo>
                  <a:pt x="1072" y="1062"/>
                </a:lnTo>
                <a:lnTo>
                  <a:pt x="1080" y="1058"/>
                </a:lnTo>
                <a:lnTo>
                  <a:pt x="1087" y="1052"/>
                </a:lnTo>
                <a:lnTo>
                  <a:pt x="1094" y="1046"/>
                </a:lnTo>
                <a:lnTo>
                  <a:pt x="1101" y="1039"/>
                </a:lnTo>
                <a:lnTo>
                  <a:pt x="1106" y="1030"/>
                </a:lnTo>
                <a:lnTo>
                  <a:pt x="1112" y="1022"/>
                </a:lnTo>
                <a:lnTo>
                  <a:pt x="1116" y="1014"/>
                </a:lnTo>
                <a:lnTo>
                  <a:pt x="1119" y="1005"/>
                </a:lnTo>
                <a:lnTo>
                  <a:pt x="1121" y="996"/>
                </a:lnTo>
                <a:lnTo>
                  <a:pt x="1123" y="986"/>
                </a:lnTo>
                <a:lnTo>
                  <a:pt x="1124" y="976"/>
                </a:lnTo>
                <a:lnTo>
                  <a:pt x="1124" y="976"/>
                </a:lnTo>
                <a:lnTo>
                  <a:pt x="1123" y="966"/>
                </a:lnTo>
                <a:lnTo>
                  <a:pt x="1121" y="956"/>
                </a:lnTo>
                <a:lnTo>
                  <a:pt x="1119" y="947"/>
                </a:lnTo>
                <a:lnTo>
                  <a:pt x="1116" y="937"/>
                </a:lnTo>
                <a:lnTo>
                  <a:pt x="1112" y="929"/>
                </a:lnTo>
                <a:lnTo>
                  <a:pt x="1106" y="921"/>
                </a:lnTo>
                <a:lnTo>
                  <a:pt x="1101" y="914"/>
                </a:lnTo>
                <a:lnTo>
                  <a:pt x="1094" y="907"/>
                </a:lnTo>
                <a:lnTo>
                  <a:pt x="1087" y="901"/>
                </a:lnTo>
                <a:lnTo>
                  <a:pt x="1080" y="895"/>
                </a:lnTo>
                <a:lnTo>
                  <a:pt x="1072" y="890"/>
                </a:lnTo>
                <a:lnTo>
                  <a:pt x="1064" y="885"/>
                </a:lnTo>
                <a:lnTo>
                  <a:pt x="1054" y="882"/>
                </a:lnTo>
                <a:lnTo>
                  <a:pt x="1045" y="880"/>
                </a:lnTo>
                <a:lnTo>
                  <a:pt x="1035" y="878"/>
                </a:lnTo>
                <a:lnTo>
                  <a:pt x="1025" y="877"/>
                </a:lnTo>
                <a:lnTo>
                  <a:pt x="1025" y="877"/>
                </a:lnTo>
                <a:close/>
                <a:moveTo>
                  <a:pt x="1052" y="1022"/>
                </a:moveTo>
                <a:lnTo>
                  <a:pt x="999" y="1022"/>
                </a:lnTo>
                <a:lnTo>
                  <a:pt x="999" y="1022"/>
                </a:lnTo>
                <a:lnTo>
                  <a:pt x="994" y="1022"/>
                </a:lnTo>
                <a:lnTo>
                  <a:pt x="989" y="1020"/>
                </a:lnTo>
                <a:lnTo>
                  <a:pt x="986" y="1019"/>
                </a:lnTo>
                <a:lnTo>
                  <a:pt x="982" y="1015"/>
                </a:lnTo>
                <a:lnTo>
                  <a:pt x="979" y="1012"/>
                </a:lnTo>
                <a:lnTo>
                  <a:pt x="976" y="1007"/>
                </a:lnTo>
                <a:lnTo>
                  <a:pt x="975" y="1003"/>
                </a:lnTo>
                <a:lnTo>
                  <a:pt x="975" y="997"/>
                </a:lnTo>
                <a:lnTo>
                  <a:pt x="975" y="997"/>
                </a:lnTo>
                <a:lnTo>
                  <a:pt x="975" y="993"/>
                </a:lnTo>
                <a:lnTo>
                  <a:pt x="976" y="988"/>
                </a:lnTo>
                <a:lnTo>
                  <a:pt x="979" y="985"/>
                </a:lnTo>
                <a:lnTo>
                  <a:pt x="982" y="981"/>
                </a:lnTo>
                <a:lnTo>
                  <a:pt x="986" y="977"/>
                </a:lnTo>
                <a:lnTo>
                  <a:pt x="989" y="975"/>
                </a:lnTo>
                <a:lnTo>
                  <a:pt x="994" y="974"/>
                </a:lnTo>
                <a:lnTo>
                  <a:pt x="999" y="974"/>
                </a:lnTo>
                <a:lnTo>
                  <a:pt x="1052" y="974"/>
                </a:lnTo>
                <a:lnTo>
                  <a:pt x="1052" y="974"/>
                </a:lnTo>
                <a:lnTo>
                  <a:pt x="1057" y="974"/>
                </a:lnTo>
                <a:lnTo>
                  <a:pt x="1061" y="975"/>
                </a:lnTo>
                <a:lnTo>
                  <a:pt x="1066" y="977"/>
                </a:lnTo>
                <a:lnTo>
                  <a:pt x="1070" y="981"/>
                </a:lnTo>
                <a:lnTo>
                  <a:pt x="1072" y="985"/>
                </a:lnTo>
                <a:lnTo>
                  <a:pt x="1074" y="988"/>
                </a:lnTo>
                <a:lnTo>
                  <a:pt x="1075" y="993"/>
                </a:lnTo>
                <a:lnTo>
                  <a:pt x="1077" y="997"/>
                </a:lnTo>
                <a:lnTo>
                  <a:pt x="1077" y="997"/>
                </a:lnTo>
                <a:lnTo>
                  <a:pt x="1075" y="1003"/>
                </a:lnTo>
                <a:lnTo>
                  <a:pt x="1074" y="1007"/>
                </a:lnTo>
                <a:lnTo>
                  <a:pt x="1072" y="1012"/>
                </a:lnTo>
                <a:lnTo>
                  <a:pt x="1070" y="1015"/>
                </a:lnTo>
                <a:lnTo>
                  <a:pt x="1066" y="1019"/>
                </a:lnTo>
                <a:lnTo>
                  <a:pt x="1061" y="1020"/>
                </a:lnTo>
                <a:lnTo>
                  <a:pt x="1057" y="1022"/>
                </a:lnTo>
                <a:lnTo>
                  <a:pt x="1052" y="1022"/>
                </a:lnTo>
                <a:lnTo>
                  <a:pt x="1052" y="1022"/>
                </a:lnTo>
                <a:close/>
                <a:moveTo>
                  <a:pt x="395" y="1414"/>
                </a:moveTo>
                <a:lnTo>
                  <a:pt x="249" y="1414"/>
                </a:lnTo>
                <a:lnTo>
                  <a:pt x="249" y="1414"/>
                </a:lnTo>
                <a:lnTo>
                  <a:pt x="238" y="1415"/>
                </a:lnTo>
                <a:lnTo>
                  <a:pt x="230" y="1417"/>
                </a:lnTo>
                <a:lnTo>
                  <a:pt x="222" y="1422"/>
                </a:lnTo>
                <a:lnTo>
                  <a:pt x="215" y="1427"/>
                </a:lnTo>
                <a:lnTo>
                  <a:pt x="209" y="1434"/>
                </a:lnTo>
                <a:lnTo>
                  <a:pt x="204" y="1442"/>
                </a:lnTo>
                <a:lnTo>
                  <a:pt x="201" y="1450"/>
                </a:lnTo>
                <a:lnTo>
                  <a:pt x="199" y="1461"/>
                </a:lnTo>
                <a:lnTo>
                  <a:pt x="199" y="1461"/>
                </a:lnTo>
                <a:lnTo>
                  <a:pt x="201" y="1470"/>
                </a:lnTo>
                <a:lnTo>
                  <a:pt x="204" y="1480"/>
                </a:lnTo>
                <a:lnTo>
                  <a:pt x="209" y="1488"/>
                </a:lnTo>
                <a:lnTo>
                  <a:pt x="215" y="1495"/>
                </a:lnTo>
                <a:lnTo>
                  <a:pt x="222" y="1501"/>
                </a:lnTo>
                <a:lnTo>
                  <a:pt x="230" y="1506"/>
                </a:lnTo>
                <a:lnTo>
                  <a:pt x="238" y="1508"/>
                </a:lnTo>
                <a:lnTo>
                  <a:pt x="249" y="1509"/>
                </a:lnTo>
                <a:lnTo>
                  <a:pt x="395" y="1509"/>
                </a:lnTo>
                <a:lnTo>
                  <a:pt x="395" y="1509"/>
                </a:lnTo>
                <a:lnTo>
                  <a:pt x="405" y="1508"/>
                </a:lnTo>
                <a:lnTo>
                  <a:pt x="414" y="1506"/>
                </a:lnTo>
                <a:lnTo>
                  <a:pt x="422" y="1501"/>
                </a:lnTo>
                <a:lnTo>
                  <a:pt x="429" y="1495"/>
                </a:lnTo>
                <a:lnTo>
                  <a:pt x="435" y="1488"/>
                </a:lnTo>
                <a:lnTo>
                  <a:pt x="440" y="1480"/>
                </a:lnTo>
                <a:lnTo>
                  <a:pt x="442" y="1470"/>
                </a:lnTo>
                <a:lnTo>
                  <a:pt x="443" y="1461"/>
                </a:lnTo>
                <a:lnTo>
                  <a:pt x="443" y="1461"/>
                </a:lnTo>
                <a:lnTo>
                  <a:pt x="442" y="1450"/>
                </a:lnTo>
                <a:lnTo>
                  <a:pt x="440" y="1442"/>
                </a:lnTo>
                <a:lnTo>
                  <a:pt x="435" y="1434"/>
                </a:lnTo>
                <a:lnTo>
                  <a:pt x="429" y="1427"/>
                </a:lnTo>
                <a:lnTo>
                  <a:pt x="422" y="1422"/>
                </a:lnTo>
                <a:lnTo>
                  <a:pt x="414" y="1417"/>
                </a:lnTo>
                <a:lnTo>
                  <a:pt x="405" y="1415"/>
                </a:lnTo>
                <a:lnTo>
                  <a:pt x="395" y="1414"/>
                </a:lnTo>
                <a:lnTo>
                  <a:pt x="395" y="1414"/>
                </a:lnTo>
                <a:close/>
                <a:moveTo>
                  <a:pt x="320" y="1071"/>
                </a:moveTo>
                <a:lnTo>
                  <a:pt x="804" y="1071"/>
                </a:lnTo>
                <a:lnTo>
                  <a:pt x="804" y="1071"/>
                </a:lnTo>
                <a:lnTo>
                  <a:pt x="815" y="1071"/>
                </a:lnTo>
                <a:lnTo>
                  <a:pt x="824" y="1069"/>
                </a:lnTo>
                <a:lnTo>
                  <a:pt x="834" y="1067"/>
                </a:lnTo>
                <a:lnTo>
                  <a:pt x="842" y="1064"/>
                </a:lnTo>
                <a:lnTo>
                  <a:pt x="851" y="1059"/>
                </a:lnTo>
                <a:lnTo>
                  <a:pt x="858" y="1054"/>
                </a:lnTo>
                <a:lnTo>
                  <a:pt x="867" y="1049"/>
                </a:lnTo>
                <a:lnTo>
                  <a:pt x="874" y="1042"/>
                </a:lnTo>
                <a:lnTo>
                  <a:pt x="880" y="1035"/>
                </a:lnTo>
                <a:lnTo>
                  <a:pt x="886" y="1028"/>
                </a:lnTo>
                <a:lnTo>
                  <a:pt x="890" y="1020"/>
                </a:lnTo>
                <a:lnTo>
                  <a:pt x="894" y="1012"/>
                </a:lnTo>
                <a:lnTo>
                  <a:pt x="897" y="1002"/>
                </a:lnTo>
                <a:lnTo>
                  <a:pt x="900" y="993"/>
                </a:lnTo>
                <a:lnTo>
                  <a:pt x="901" y="983"/>
                </a:lnTo>
                <a:lnTo>
                  <a:pt x="902" y="974"/>
                </a:lnTo>
                <a:lnTo>
                  <a:pt x="902" y="584"/>
                </a:lnTo>
                <a:lnTo>
                  <a:pt x="902" y="584"/>
                </a:lnTo>
                <a:lnTo>
                  <a:pt x="901" y="574"/>
                </a:lnTo>
                <a:lnTo>
                  <a:pt x="900" y="565"/>
                </a:lnTo>
                <a:lnTo>
                  <a:pt x="897" y="555"/>
                </a:lnTo>
                <a:lnTo>
                  <a:pt x="894" y="547"/>
                </a:lnTo>
                <a:lnTo>
                  <a:pt x="890" y="539"/>
                </a:lnTo>
                <a:lnTo>
                  <a:pt x="886" y="530"/>
                </a:lnTo>
                <a:lnTo>
                  <a:pt x="880" y="523"/>
                </a:lnTo>
                <a:lnTo>
                  <a:pt x="874" y="516"/>
                </a:lnTo>
                <a:lnTo>
                  <a:pt x="867" y="510"/>
                </a:lnTo>
                <a:lnTo>
                  <a:pt x="858" y="505"/>
                </a:lnTo>
                <a:lnTo>
                  <a:pt x="851" y="500"/>
                </a:lnTo>
                <a:lnTo>
                  <a:pt x="842" y="496"/>
                </a:lnTo>
                <a:lnTo>
                  <a:pt x="834" y="493"/>
                </a:lnTo>
                <a:lnTo>
                  <a:pt x="824" y="490"/>
                </a:lnTo>
                <a:lnTo>
                  <a:pt x="815" y="489"/>
                </a:lnTo>
                <a:lnTo>
                  <a:pt x="804" y="489"/>
                </a:lnTo>
                <a:lnTo>
                  <a:pt x="320" y="489"/>
                </a:lnTo>
                <a:lnTo>
                  <a:pt x="320" y="489"/>
                </a:lnTo>
                <a:lnTo>
                  <a:pt x="310" y="489"/>
                </a:lnTo>
                <a:lnTo>
                  <a:pt x="300" y="490"/>
                </a:lnTo>
                <a:lnTo>
                  <a:pt x="290" y="493"/>
                </a:lnTo>
                <a:lnTo>
                  <a:pt x="282" y="496"/>
                </a:lnTo>
                <a:lnTo>
                  <a:pt x="274" y="500"/>
                </a:lnTo>
                <a:lnTo>
                  <a:pt x="265" y="505"/>
                </a:lnTo>
                <a:lnTo>
                  <a:pt x="257" y="510"/>
                </a:lnTo>
                <a:lnTo>
                  <a:pt x="251" y="516"/>
                </a:lnTo>
                <a:lnTo>
                  <a:pt x="244" y="523"/>
                </a:lnTo>
                <a:lnTo>
                  <a:pt x="238" y="530"/>
                </a:lnTo>
                <a:lnTo>
                  <a:pt x="234" y="539"/>
                </a:lnTo>
                <a:lnTo>
                  <a:pt x="230" y="547"/>
                </a:lnTo>
                <a:lnTo>
                  <a:pt x="226" y="555"/>
                </a:lnTo>
                <a:lnTo>
                  <a:pt x="224" y="565"/>
                </a:lnTo>
                <a:lnTo>
                  <a:pt x="223" y="574"/>
                </a:lnTo>
                <a:lnTo>
                  <a:pt x="222" y="584"/>
                </a:lnTo>
                <a:lnTo>
                  <a:pt x="222" y="974"/>
                </a:lnTo>
                <a:lnTo>
                  <a:pt x="222" y="974"/>
                </a:lnTo>
                <a:lnTo>
                  <a:pt x="223" y="983"/>
                </a:lnTo>
                <a:lnTo>
                  <a:pt x="224" y="993"/>
                </a:lnTo>
                <a:lnTo>
                  <a:pt x="226" y="1002"/>
                </a:lnTo>
                <a:lnTo>
                  <a:pt x="230" y="1012"/>
                </a:lnTo>
                <a:lnTo>
                  <a:pt x="234" y="1020"/>
                </a:lnTo>
                <a:lnTo>
                  <a:pt x="238" y="1028"/>
                </a:lnTo>
                <a:lnTo>
                  <a:pt x="244" y="1035"/>
                </a:lnTo>
                <a:lnTo>
                  <a:pt x="251" y="1042"/>
                </a:lnTo>
                <a:lnTo>
                  <a:pt x="257" y="1049"/>
                </a:lnTo>
                <a:lnTo>
                  <a:pt x="265" y="1054"/>
                </a:lnTo>
                <a:lnTo>
                  <a:pt x="274" y="1059"/>
                </a:lnTo>
                <a:lnTo>
                  <a:pt x="282" y="1064"/>
                </a:lnTo>
                <a:lnTo>
                  <a:pt x="290" y="1067"/>
                </a:lnTo>
                <a:lnTo>
                  <a:pt x="300" y="1069"/>
                </a:lnTo>
                <a:lnTo>
                  <a:pt x="310" y="1071"/>
                </a:lnTo>
                <a:lnTo>
                  <a:pt x="320" y="1071"/>
                </a:lnTo>
                <a:lnTo>
                  <a:pt x="320" y="1071"/>
                </a:lnTo>
                <a:close/>
                <a:moveTo>
                  <a:pt x="882" y="1414"/>
                </a:moveTo>
                <a:lnTo>
                  <a:pt x="736" y="1414"/>
                </a:lnTo>
                <a:lnTo>
                  <a:pt x="736" y="1414"/>
                </a:lnTo>
                <a:lnTo>
                  <a:pt x="725" y="1415"/>
                </a:lnTo>
                <a:lnTo>
                  <a:pt x="717" y="1417"/>
                </a:lnTo>
                <a:lnTo>
                  <a:pt x="709" y="1422"/>
                </a:lnTo>
                <a:lnTo>
                  <a:pt x="700" y="1427"/>
                </a:lnTo>
                <a:lnTo>
                  <a:pt x="695" y="1434"/>
                </a:lnTo>
                <a:lnTo>
                  <a:pt x="691" y="1442"/>
                </a:lnTo>
                <a:lnTo>
                  <a:pt x="687" y="1450"/>
                </a:lnTo>
                <a:lnTo>
                  <a:pt x="686" y="1461"/>
                </a:lnTo>
                <a:lnTo>
                  <a:pt x="686" y="1461"/>
                </a:lnTo>
                <a:lnTo>
                  <a:pt x="687" y="1470"/>
                </a:lnTo>
                <a:lnTo>
                  <a:pt x="691" y="1480"/>
                </a:lnTo>
                <a:lnTo>
                  <a:pt x="695" y="1488"/>
                </a:lnTo>
                <a:lnTo>
                  <a:pt x="700" y="1495"/>
                </a:lnTo>
                <a:lnTo>
                  <a:pt x="709" y="1501"/>
                </a:lnTo>
                <a:lnTo>
                  <a:pt x="717" y="1506"/>
                </a:lnTo>
                <a:lnTo>
                  <a:pt x="725" y="1508"/>
                </a:lnTo>
                <a:lnTo>
                  <a:pt x="736" y="1509"/>
                </a:lnTo>
                <a:lnTo>
                  <a:pt x="882" y="1509"/>
                </a:lnTo>
                <a:lnTo>
                  <a:pt x="882" y="1509"/>
                </a:lnTo>
                <a:lnTo>
                  <a:pt x="891" y="1508"/>
                </a:lnTo>
                <a:lnTo>
                  <a:pt x="901" y="1506"/>
                </a:lnTo>
                <a:lnTo>
                  <a:pt x="909" y="1501"/>
                </a:lnTo>
                <a:lnTo>
                  <a:pt x="916" y="1495"/>
                </a:lnTo>
                <a:lnTo>
                  <a:pt x="922" y="1488"/>
                </a:lnTo>
                <a:lnTo>
                  <a:pt x="927" y="1480"/>
                </a:lnTo>
                <a:lnTo>
                  <a:pt x="929" y="1470"/>
                </a:lnTo>
                <a:lnTo>
                  <a:pt x="930" y="1461"/>
                </a:lnTo>
                <a:lnTo>
                  <a:pt x="930" y="1461"/>
                </a:lnTo>
                <a:lnTo>
                  <a:pt x="929" y="1450"/>
                </a:lnTo>
                <a:lnTo>
                  <a:pt x="927" y="1442"/>
                </a:lnTo>
                <a:lnTo>
                  <a:pt x="922" y="1434"/>
                </a:lnTo>
                <a:lnTo>
                  <a:pt x="916" y="1427"/>
                </a:lnTo>
                <a:lnTo>
                  <a:pt x="909" y="1422"/>
                </a:lnTo>
                <a:lnTo>
                  <a:pt x="901" y="1417"/>
                </a:lnTo>
                <a:lnTo>
                  <a:pt x="891" y="1415"/>
                </a:lnTo>
                <a:lnTo>
                  <a:pt x="882" y="1414"/>
                </a:lnTo>
                <a:lnTo>
                  <a:pt x="882" y="1414"/>
                </a:lnTo>
                <a:close/>
                <a:moveTo>
                  <a:pt x="173" y="780"/>
                </a:moveTo>
                <a:lnTo>
                  <a:pt x="30" y="780"/>
                </a:lnTo>
                <a:lnTo>
                  <a:pt x="30" y="780"/>
                </a:lnTo>
                <a:lnTo>
                  <a:pt x="25" y="782"/>
                </a:lnTo>
                <a:lnTo>
                  <a:pt x="20" y="783"/>
                </a:lnTo>
                <a:lnTo>
                  <a:pt x="15" y="784"/>
                </a:lnTo>
                <a:lnTo>
                  <a:pt x="12" y="788"/>
                </a:lnTo>
                <a:lnTo>
                  <a:pt x="10" y="790"/>
                </a:lnTo>
                <a:lnTo>
                  <a:pt x="7" y="795"/>
                </a:lnTo>
                <a:lnTo>
                  <a:pt x="6" y="798"/>
                </a:lnTo>
                <a:lnTo>
                  <a:pt x="5" y="803"/>
                </a:lnTo>
                <a:lnTo>
                  <a:pt x="5" y="803"/>
                </a:lnTo>
                <a:lnTo>
                  <a:pt x="6" y="808"/>
                </a:lnTo>
                <a:lnTo>
                  <a:pt x="7" y="812"/>
                </a:lnTo>
                <a:lnTo>
                  <a:pt x="10" y="817"/>
                </a:lnTo>
                <a:lnTo>
                  <a:pt x="12" y="821"/>
                </a:lnTo>
                <a:lnTo>
                  <a:pt x="15" y="823"/>
                </a:lnTo>
                <a:lnTo>
                  <a:pt x="20" y="825"/>
                </a:lnTo>
                <a:lnTo>
                  <a:pt x="25" y="828"/>
                </a:lnTo>
                <a:lnTo>
                  <a:pt x="30" y="828"/>
                </a:lnTo>
                <a:lnTo>
                  <a:pt x="173" y="828"/>
                </a:lnTo>
                <a:lnTo>
                  <a:pt x="173" y="828"/>
                </a:lnTo>
                <a:lnTo>
                  <a:pt x="178" y="828"/>
                </a:lnTo>
                <a:lnTo>
                  <a:pt x="183" y="825"/>
                </a:lnTo>
                <a:lnTo>
                  <a:pt x="188" y="823"/>
                </a:lnTo>
                <a:lnTo>
                  <a:pt x="191" y="821"/>
                </a:lnTo>
                <a:lnTo>
                  <a:pt x="193" y="817"/>
                </a:lnTo>
                <a:lnTo>
                  <a:pt x="196" y="812"/>
                </a:lnTo>
                <a:lnTo>
                  <a:pt x="197" y="808"/>
                </a:lnTo>
                <a:lnTo>
                  <a:pt x="198" y="803"/>
                </a:lnTo>
                <a:lnTo>
                  <a:pt x="198" y="803"/>
                </a:lnTo>
                <a:lnTo>
                  <a:pt x="197" y="798"/>
                </a:lnTo>
                <a:lnTo>
                  <a:pt x="196" y="795"/>
                </a:lnTo>
                <a:lnTo>
                  <a:pt x="193" y="790"/>
                </a:lnTo>
                <a:lnTo>
                  <a:pt x="191" y="788"/>
                </a:lnTo>
                <a:lnTo>
                  <a:pt x="188" y="784"/>
                </a:lnTo>
                <a:lnTo>
                  <a:pt x="183" y="783"/>
                </a:lnTo>
                <a:lnTo>
                  <a:pt x="178" y="782"/>
                </a:lnTo>
                <a:lnTo>
                  <a:pt x="173" y="780"/>
                </a:lnTo>
                <a:lnTo>
                  <a:pt x="173" y="780"/>
                </a:lnTo>
                <a:close/>
                <a:moveTo>
                  <a:pt x="295" y="1120"/>
                </a:moveTo>
                <a:lnTo>
                  <a:pt x="295" y="1120"/>
                </a:lnTo>
                <a:lnTo>
                  <a:pt x="285" y="1121"/>
                </a:lnTo>
                <a:lnTo>
                  <a:pt x="276" y="1124"/>
                </a:lnTo>
                <a:lnTo>
                  <a:pt x="268" y="1128"/>
                </a:lnTo>
                <a:lnTo>
                  <a:pt x="261" y="1134"/>
                </a:lnTo>
                <a:lnTo>
                  <a:pt x="255" y="1141"/>
                </a:lnTo>
                <a:lnTo>
                  <a:pt x="250" y="1150"/>
                </a:lnTo>
                <a:lnTo>
                  <a:pt x="248" y="1159"/>
                </a:lnTo>
                <a:lnTo>
                  <a:pt x="247" y="1168"/>
                </a:lnTo>
                <a:lnTo>
                  <a:pt x="247" y="1315"/>
                </a:lnTo>
                <a:lnTo>
                  <a:pt x="247" y="1315"/>
                </a:lnTo>
                <a:lnTo>
                  <a:pt x="248" y="1324"/>
                </a:lnTo>
                <a:lnTo>
                  <a:pt x="250" y="1334"/>
                </a:lnTo>
                <a:lnTo>
                  <a:pt x="255" y="1342"/>
                </a:lnTo>
                <a:lnTo>
                  <a:pt x="261" y="1349"/>
                </a:lnTo>
                <a:lnTo>
                  <a:pt x="268" y="1355"/>
                </a:lnTo>
                <a:lnTo>
                  <a:pt x="276" y="1360"/>
                </a:lnTo>
                <a:lnTo>
                  <a:pt x="285" y="1362"/>
                </a:lnTo>
                <a:lnTo>
                  <a:pt x="295" y="1363"/>
                </a:lnTo>
                <a:lnTo>
                  <a:pt x="342" y="1363"/>
                </a:lnTo>
                <a:lnTo>
                  <a:pt x="342" y="1363"/>
                </a:lnTo>
                <a:lnTo>
                  <a:pt x="351" y="1362"/>
                </a:lnTo>
                <a:lnTo>
                  <a:pt x="361" y="1360"/>
                </a:lnTo>
                <a:lnTo>
                  <a:pt x="369" y="1355"/>
                </a:lnTo>
                <a:lnTo>
                  <a:pt x="376" y="1349"/>
                </a:lnTo>
                <a:lnTo>
                  <a:pt x="382" y="1342"/>
                </a:lnTo>
                <a:lnTo>
                  <a:pt x="387" y="1334"/>
                </a:lnTo>
                <a:lnTo>
                  <a:pt x="389" y="1324"/>
                </a:lnTo>
                <a:lnTo>
                  <a:pt x="390" y="1315"/>
                </a:lnTo>
                <a:lnTo>
                  <a:pt x="390" y="1168"/>
                </a:lnTo>
                <a:lnTo>
                  <a:pt x="390" y="1168"/>
                </a:lnTo>
                <a:lnTo>
                  <a:pt x="389" y="1159"/>
                </a:lnTo>
                <a:lnTo>
                  <a:pt x="387" y="1150"/>
                </a:lnTo>
                <a:lnTo>
                  <a:pt x="382" y="1141"/>
                </a:lnTo>
                <a:lnTo>
                  <a:pt x="376" y="1134"/>
                </a:lnTo>
                <a:lnTo>
                  <a:pt x="369" y="1128"/>
                </a:lnTo>
                <a:lnTo>
                  <a:pt x="361" y="1124"/>
                </a:lnTo>
                <a:lnTo>
                  <a:pt x="351" y="1121"/>
                </a:lnTo>
                <a:lnTo>
                  <a:pt x="342" y="1120"/>
                </a:lnTo>
                <a:lnTo>
                  <a:pt x="295" y="1120"/>
                </a:lnTo>
                <a:close/>
                <a:moveTo>
                  <a:pt x="97" y="877"/>
                </a:moveTo>
                <a:lnTo>
                  <a:pt x="97" y="877"/>
                </a:lnTo>
                <a:lnTo>
                  <a:pt x="87" y="878"/>
                </a:lnTo>
                <a:lnTo>
                  <a:pt x="78" y="880"/>
                </a:lnTo>
                <a:lnTo>
                  <a:pt x="68" y="882"/>
                </a:lnTo>
                <a:lnTo>
                  <a:pt x="59" y="885"/>
                </a:lnTo>
                <a:lnTo>
                  <a:pt x="51" y="889"/>
                </a:lnTo>
                <a:lnTo>
                  <a:pt x="43" y="894"/>
                </a:lnTo>
                <a:lnTo>
                  <a:pt x="35" y="900"/>
                </a:lnTo>
                <a:lnTo>
                  <a:pt x="28" y="905"/>
                </a:lnTo>
                <a:lnTo>
                  <a:pt x="22" y="913"/>
                </a:lnTo>
                <a:lnTo>
                  <a:pt x="17" y="920"/>
                </a:lnTo>
                <a:lnTo>
                  <a:pt x="12" y="928"/>
                </a:lnTo>
                <a:lnTo>
                  <a:pt x="7" y="936"/>
                </a:lnTo>
                <a:lnTo>
                  <a:pt x="5" y="946"/>
                </a:lnTo>
                <a:lnTo>
                  <a:pt x="2" y="955"/>
                </a:lnTo>
                <a:lnTo>
                  <a:pt x="0" y="964"/>
                </a:lnTo>
                <a:lnTo>
                  <a:pt x="0" y="975"/>
                </a:lnTo>
                <a:lnTo>
                  <a:pt x="0" y="975"/>
                </a:lnTo>
                <a:lnTo>
                  <a:pt x="0" y="985"/>
                </a:lnTo>
                <a:lnTo>
                  <a:pt x="2" y="994"/>
                </a:lnTo>
                <a:lnTo>
                  <a:pt x="5" y="1003"/>
                </a:lnTo>
                <a:lnTo>
                  <a:pt x="7" y="1013"/>
                </a:lnTo>
                <a:lnTo>
                  <a:pt x="12" y="1021"/>
                </a:lnTo>
                <a:lnTo>
                  <a:pt x="17" y="1029"/>
                </a:lnTo>
                <a:lnTo>
                  <a:pt x="22" y="1036"/>
                </a:lnTo>
                <a:lnTo>
                  <a:pt x="28" y="1043"/>
                </a:lnTo>
                <a:lnTo>
                  <a:pt x="35" y="1049"/>
                </a:lnTo>
                <a:lnTo>
                  <a:pt x="43" y="1055"/>
                </a:lnTo>
                <a:lnTo>
                  <a:pt x="51" y="1060"/>
                </a:lnTo>
                <a:lnTo>
                  <a:pt x="59" y="1065"/>
                </a:lnTo>
                <a:lnTo>
                  <a:pt x="68" y="1067"/>
                </a:lnTo>
                <a:lnTo>
                  <a:pt x="78" y="1069"/>
                </a:lnTo>
                <a:lnTo>
                  <a:pt x="87" y="1072"/>
                </a:lnTo>
                <a:lnTo>
                  <a:pt x="97" y="1072"/>
                </a:lnTo>
                <a:lnTo>
                  <a:pt x="97" y="1072"/>
                </a:lnTo>
                <a:lnTo>
                  <a:pt x="107" y="1072"/>
                </a:lnTo>
                <a:lnTo>
                  <a:pt x="117" y="1069"/>
                </a:lnTo>
                <a:lnTo>
                  <a:pt x="126" y="1067"/>
                </a:lnTo>
                <a:lnTo>
                  <a:pt x="136" y="1065"/>
                </a:lnTo>
                <a:lnTo>
                  <a:pt x="144" y="1060"/>
                </a:lnTo>
                <a:lnTo>
                  <a:pt x="152" y="1055"/>
                </a:lnTo>
                <a:lnTo>
                  <a:pt x="159" y="1049"/>
                </a:lnTo>
                <a:lnTo>
                  <a:pt x="166" y="1043"/>
                </a:lnTo>
                <a:lnTo>
                  <a:pt x="172" y="1036"/>
                </a:lnTo>
                <a:lnTo>
                  <a:pt x="178" y="1029"/>
                </a:lnTo>
                <a:lnTo>
                  <a:pt x="183" y="1021"/>
                </a:lnTo>
                <a:lnTo>
                  <a:pt x="186" y="1013"/>
                </a:lnTo>
                <a:lnTo>
                  <a:pt x="190" y="1003"/>
                </a:lnTo>
                <a:lnTo>
                  <a:pt x="192" y="994"/>
                </a:lnTo>
                <a:lnTo>
                  <a:pt x="195" y="985"/>
                </a:lnTo>
                <a:lnTo>
                  <a:pt x="195" y="975"/>
                </a:lnTo>
                <a:lnTo>
                  <a:pt x="195" y="975"/>
                </a:lnTo>
                <a:lnTo>
                  <a:pt x="195" y="964"/>
                </a:lnTo>
                <a:lnTo>
                  <a:pt x="192" y="955"/>
                </a:lnTo>
                <a:lnTo>
                  <a:pt x="190" y="946"/>
                </a:lnTo>
                <a:lnTo>
                  <a:pt x="186" y="936"/>
                </a:lnTo>
                <a:lnTo>
                  <a:pt x="183" y="928"/>
                </a:lnTo>
                <a:lnTo>
                  <a:pt x="178" y="920"/>
                </a:lnTo>
                <a:lnTo>
                  <a:pt x="172" y="913"/>
                </a:lnTo>
                <a:lnTo>
                  <a:pt x="166" y="905"/>
                </a:lnTo>
                <a:lnTo>
                  <a:pt x="159" y="900"/>
                </a:lnTo>
                <a:lnTo>
                  <a:pt x="152" y="894"/>
                </a:lnTo>
                <a:lnTo>
                  <a:pt x="144" y="889"/>
                </a:lnTo>
                <a:lnTo>
                  <a:pt x="136" y="885"/>
                </a:lnTo>
                <a:lnTo>
                  <a:pt x="126" y="882"/>
                </a:lnTo>
                <a:lnTo>
                  <a:pt x="117" y="880"/>
                </a:lnTo>
                <a:lnTo>
                  <a:pt x="107" y="878"/>
                </a:lnTo>
                <a:lnTo>
                  <a:pt x="97" y="877"/>
                </a:lnTo>
                <a:lnTo>
                  <a:pt x="97" y="877"/>
                </a:lnTo>
                <a:close/>
                <a:moveTo>
                  <a:pt x="127" y="1022"/>
                </a:moveTo>
                <a:lnTo>
                  <a:pt x="74" y="1022"/>
                </a:lnTo>
                <a:lnTo>
                  <a:pt x="74" y="1022"/>
                </a:lnTo>
                <a:lnTo>
                  <a:pt x="70" y="1022"/>
                </a:lnTo>
                <a:lnTo>
                  <a:pt x="65" y="1020"/>
                </a:lnTo>
                <a:lnTo>
                  <a:pt x="60" y="1019"/>
                </a:lnTo>
                <a:lnTo>
                  <a:pt x="57" y="1015"/>
                </a:lnTo>
                <a:lnTo>
                  <a:pt x="54" y="1012"/>
                </a:lnTo>
                <a:lnTo>
                  <a:pt x="52" y="1007"/>
                </a:lnTo>
                <a:lnTo>
                  <a:pt x="51" y="1003"/>
                </a:lnTo>
                <a:lnTo>
                  <a:pt x="50" y="997"/>
                </a:lnTo>
                <a:lnTo>
                  <a:pt x="50" y="997"/>
                </a:lnTo>
                <a:lnTo>
                  <a:pt x="51" y="993"/>
                </a:lnTo>
                <a:lnTo>
                  <a:pt x="52" y="988"/>
                </a:lnTo>
                <a:lnTo>
                  <a:pt x="54" y="985"/>
                </a:lnTo>
                <a:lnTo>
                  <a:pt x="57" y="981"/>
                </a:lnTo>
                <a:lnTo>
                  <a:pt x="60" y="977"/>
                </a:lnTo>
                <a:lnTo>
                  <a:pt x="65" y="975"/>
                </a:lnTo>
                <a:lnTo>
                  <a:pt x="70" y="974"/>
                </a:lnTo>
                <a:lnTo>
                  <a:pt x="74" y="974"/>
                </a:lnTo>
                <a:lnTo>
                  <a:pt x="127" y="974"/>
                </a:lnTo>
                <a:lnTo>
                  <a:pt x="127" y="974"/>
                </a:lnTo>
                <a:lnTo>
                  <a:pt x="132" y="974"/>
                </a:lnTo>
                <a:lnTo>
                  <a:pt x="137" y="975"/>
                </a:lnTo>
                <a:lnTo>
                  <a:pt x="140" y="977"/>
                </a:lnTo>
                <a:lnTo>
                  <a:pt x="144" y="981"/>
                </a:lnTo>
                <a:lnTo>
                  <a:pt x="147" y="985"/>
                </a:lnTo>
                <a:lnTo>
                  <a:pt x="150" y="988"/>
                </a:lnTo>
                <a:lnTo>
                  <a:pt x="151" y="993"/>
                </a:lnTo>
                <a:lnTo>
                  <a:pt x="151" y="997"/>
                </a:lnTo>
                <a:lnTo>
                  <a:pt x="151" y="997"/>
                </a:lnTo>
                <a:lnTo>
                  <a:pt x="151" y="1003"/>
                </a:lnTo>
                <a:lnTo>
                  <a:pt x="150" y="1007"/>
                </a:lnTo>
                <a:lnTo>
                  <a:pt x="147" y="1012"/>
                </a:lnTo>
                <a:lnTo>
                  <a:pt x="144" y="1015"/>
                </a:lnTo>
                <a:lnTo>
                  <a:pt x="140" y="1019"/>
                </a:lnTo>
                <a:lnTo>
                  <a:pt x="137" y="1020"/>
                </a:lnTo>
                <a:lnTo>
                  <a:pt x="132" y="1022"/>
                </a:lnTo>
                <a:lnTo>
                  <a:pt x="127" y="1022"/>
                </a:lnTo>
                <a:lnTo>
                  <a:pt x="127" y="1022"/>
                </a:lnTo>
                <a:close/>
                <a:moveTo>
                  <a:pt x="829" y="1120"/>
                </a:moveTo>
                <a:lnTo>
                  <a:pt x="782" y="1120"/>
                </a:lnTo>
                <a:lnTo>
                  <a:pt x="782" y="1120"/>
                </a:lnTo>
                <a:lnTo>
                  <a:pt x="772" y="1121"/>
                </a:lnTo>
                <a:lnTo>
                  <a:pt x="763" y="1124"/>
                </a:lnTo>
                <a:lnTo>
                  <a:pt x="755" y="1128"/>
                </a:lnTo>
                <a:lnTo>
                  <a:pt x="748" y="1134"/>
                </a:lnTo>
                <a:lnTo>
                  <a:pt x="742" y="1141"/>
                </a:lnTo>
                <a:lnTo>
                  <a:pt x="737" y="1150"/>
                </a:lnTo>
                <a:lnTo>
                  <a:pt x="735" y="1159"/>
                </a:lnTo>
                <a:lnTo>
                  <a:pt x="733" y="1168"/>
                </a:lnTo>
                <a:lnTo>
                  <a:pt x="733" y="1315"/>
                </a:lnTo>
                <a:lnTo>
                  <a:pt x="733" y="1315"/>
                </a:lnTo>
                <a:lnTo>
                  <a:pt x="735" y="1324"/>
                </a:lnTo>
                <a:lnTo>
                  <a:pt x="737" y="1334"/>
                </a:lnTo>
                <a:lnTo>
                  <a:pt x="742" y="1342"/>
                </a:lnTo>
                <a:lnTo>
                  <a:pt x="748" y="1349"/>
                </a:lnTo>
                <a:lnTo>
                  <a:pt x="755" y="1355"/>
                </a:lnTo>
                <a:lnTo>
                  <a:pt x="763" y="1360"/>
                </a:lnTo>
                <a:lnTo>
                  <a:pt x="772" y="1362"/>
                </a:lnTo>
                <a:lnTo>
                  <a:pt x="782" y="1363"/>
                </a:lnTo>
                <a:lnTo>
                  <a:pt x="829" y="1363"/>
                </a:lnTo>
                <a:lnTo>
                  <a:pt x="829" y="1363"/>
                </a:lnTo>
                <a:lnTo>
                  <a:pt x="838" y="1362"/>
                </a:lnTo>
                <a:lnTo>
                  <a:pt x="848" y="1360"/>
                </a:lnTo>
                <a:lnTo>
                  <a:pt x="856" y="1355"/>
                </a:lnTo>
                <a:lnTo>
                  <a:pt x="863" y="1349"/>
                </a:lnTo>
                <a:lnTo>
                  <a:pt x="869" y="1342"/>
                </a:lnTo>
                <a:lnTo>
                  <a:pt x="874" y="1334"/>
                </a:lnTo>
                <a:lnTo>
                  <a:pt x="876" y="1324"/>
                </a:lnTo>
                <a:lnTo>
                  <a:pt x="877" y="1315"/>
                </a:lnTo>
                <a:lnTo>
                  <a:pt x="877" y="1168"/>
                </a:lnTo>
                <a:lnTo>
                  <a:pt x="877" y="1168"/>
                </a:lnTo>
                <a:lnTo>
                  <a:pt x="876" y="1159"/>
                </a:lnTo>
                <a:lnTo>
                  <a:pt x="874" y="1150"/>
                </a:lnTo>
                <a:lnTo>
                  <a:pt x="869" y="1141"/>
                </a:lnTo>
                <a:lnTo>
                  <a:pt x="863" y="1134"/>
                </a:lnTo>
                <a:lnTo>
                  <a:pt x="856" y="1128"/>
                </a:lnTo>
                <a:lnTo>
                  <a:pt x="848" y="1124"/>
                </a:lnTo>
                <a:lnTo>
                  <a:pt x="838" y="1121"/>
                </a:lnTo>
                <a:lnTo>
                  <a:pt x="829" y="1120"/>
                </a:lnTo>
                <a:lnTo>
                  <a:pt x="829" y="1120"/>
                </a:lnTo>
                <a:close/>
                <a:moveTo>
                  <a:pt x="78" y="633"/>
                </a:moveTo>
                <a:lnTo>
                  <a:pt x="176" y="633"/>
                </a:lnTo>
                <a:lnTo>
                  <a:pt x="176" y="633"/>
                </a:lnTo>
                <a:lnTo>
                  <a:pt x="180" y="632"/>
                </a:lnTo>
                <a:lnTo>
                  <a:pt x="185" y="631"/>
                </a:lnTo>
                <a:lnTo>
                  <a:pt x="189" y="628"/>
                </a:lnTo>
                <a:lnTo>
                  <a:pt x="192" y="626"/>
                </a:lnTo>
                <a:lnTo>
                  <a:pt x="196" y="622"/>
                </a:lnTo>
                <a:lnTo>
                  <a:pt x="198" y="618"/>
                </a:lnTo>
                <a:lnTo>
                  <a:pt x="199" y="613"/>
                </a:lnTo>
                <a:lnTo>
                  <a:pt x="199" y="608"/>
                </a:lnTo>
                <a:lnTo>
                  <a:pt x="199" y="608"/>
                </a:lnTo>
                <a:lnTo>
                  <a:pt x="199" y="604"/>
                </a:lnTo>
                <a:lnTo>
                  <a:pt x="198" y="599"/>
                </a:lnTo>
                <a:lnTo>
                  <a:pt x="196" y="595"/>
                </a:lnTo>
                <a:lnTo>
                  <a:pt x="192" y="592"/>
                </a:lnTo>
                <a:lnTo>
                  <a:pt x="189" y="589"/>
                </a:lnTo>
                <a:lnTo>
                  <a:pt x="185" y="588"/>
                </a:lnTo>
                <a:lnTo>
                  <a:pt x="180" y="587"/>
                </a:lnTo>
                <a:lnTo>
                  <a:pt x="176" y="586"/>
                </a:lnTo>
                <a:lnTo>
                  <a:pt x="78" y="586"/>
                </a:lnTo>
                <a:lnTo>
                  <a:pt x="78" y="586"/>
                </a:lnTo>
                <a:lnTo>
                  <a:pt x="73" y="587"/>
                </a:lnTo>
                <a:lnTo>
                  <a:pt x="68" y="588"/>
                </a:lnTo>
                <a:lnTo>
                  <a:pt x="65" y="589"/>
                </a:lnTo>
                <a:lnTo>
                  <a:pt x="61" y="592"/>
                </a:lnTo>
                <a:lnTo>
                  <a:pt x="58" y="595"/>
                </a:lnTo>
                <a:lnTo>
                  <a:pt x="55" y="599"/>
                </a:lnTo>
                <a:lnTo>
                  <a:pt x="54" y="604"/>
                </a:lnTo>
                <a:lnTo>
                  <a:pt x="54" y="608"/>
                </a:lnTo>
                <a:lnTo>
                  <a:pt x="54" y="608"/>
                </a:lnTo>
                <a:lnTo>
                  <a:pt x="54" y="613"/>
                </a:lnTo>
                <a:lnTo>
                  <a:pt x="55" y="618"/>
                </a:lnTo>
                <a:lnTo>
                  <a:pt x="58" y="622"/>
                </a:lnTo>
                <a:lnTo>
                  <a:pt x="61" y="626"/>
                </a:lnTo>
                <a:lnTo>
                  <a:pt x="65" y="628"/>
                </a:lnTo>
                <a:lnTo>
                  <a:pt x="68" y="631"/>
                </a:lnTo>
                <a:lnTo>
                  <a:pt x="73" y="632"/>
                </a:lnTo>
                <a:lnTo>
                  <a:pt x="78" y="633"/>
                </a:lnTo>
                <a:lnTo>
                  <a:pt x="78" y="63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29029" tIns="14514" rIns="29029" bIns="14514" numCol="1" anchor="t" anchorCtr="0" compatLnSpc="1">
            <a:prstTxWarp prst="textNoShape">
              <a:avLst/>
            </a:prstTxWarp>
          </a:bodyPr>
          <a:lstStyle/>
          <a:p>
            <a:endParaRPr lang="ja-JP" altLang="en-US" sz="431"/>
          </a:p>
        </p:txBody>
      </p:sp>
      <p:sp>
        <p:nvSpPr>
          <p:cNvPr id="61" name="円/楕円 60"/>
          <p:cNvSpPr/>
          <p:nvPr/>
        </p:nvSpPr>
        <p:spPr>
          <a:xfrm>
            <a:off x="2009988" y="4778509"/>
            <a:ext cx="414116" cy="4141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308913" y="3445190"/>
            <a:ext cx="197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無料（もしくは安価）な利用料で</a:t>
            </a:r>
            <a:r>
              <a:rPr kumimoji="1" lang="ja-JP" altLang="en-US" sz="1200" dirty="0" smtClean="0"/>
              <a:t>プラット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フォーム</a:t>
            </a:r>
            <a:r>
              <a:rPr kumimoji="1" lang="ja-JP" altLang="en-US" sz="1200" dirty="0" smtClean="0"/>
              <a:t>に顧客を</a:t>
            </a:r>
            <a:r>
              <a:rPr kumimoji="1" lang="ja-JP" altLang="en-US" sz="1200" dirty="0" smtClean="0"/>
              <a:t>誘引</a:t>
            </a:r>
            <a:endParaRPr kumimoji="1" lang="ja-JP" altLang="en-US" sz="12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22335" y="5866400"/>
            <a:ext cx="3055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商用</a:t>
            </a:r>
            <a:r>
              <a:rPr lang="ja-JP" altLang="en-US" sz="1200" dirty="0" smtClean="0"/>
              <a:t>に耐えるサービス</a:t>
            </a:r>
            <a:r>
              <a:rPr lang="ja-JP" altLang="en-US" sz="1200" dirty="0"/>
              <a:t>構築</a:t>
            </a:r>
            <a:r>
              <a:rPr lang="ja-JP" altLang="en-US" sz="1200" dirty="0" smtClean="0"/>
              <a:t>のために</a:t>
            </a:r>
            <a:r>
              <a:rPr kumimoji="1" lang="ja-JP" altLang="en-US" sz="1200" dirty="0" smtClean="0"/>
              <a:t>億単位の価格でカスタム開発</a:t>
            </a:r>
            <a:r>
              <a:rPr kumimoji="1" lang="ja-JP" altLang="en-US" sz="1200" dirty="0" smtClean="0"/>
              <a:t>する</a:t>
            </a:r>
            <a:endParaRPr lang="en-US" altLang="ja-JP" sz="1200" dirty="0"/>
          </a:p>
          <a:p>
            <a:r>
              <a:rPr kumimoji="1" lang="en-US" altLang="ja-JP" sz="1200" dirty="0" smtClean="0"/>
              <a:t>IBM</a:t>
            </a:r>
            <a:r>
              <a:rPr kumimoji="1" lang="ja-JP" altLang="en-US" sz="1200" dirty="0" smtClean="0"/>
              <a:t>の強力な開発リソースとブランド力があるからできる戦略</a:t>
            </a:r>
            <a:endParaRPr kumimoji="1" lang="ja-JP" altLang="en-US" sz="12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080246" y="101737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IBM</a:t>
            </a:r>
            <a:r>
              <a:rPr lang="ja-JP" altLang="en-US" b="1" dirty="0"/>
              <a:t> </a:t>
            </a:r>
            <a:r>
              <a:rPr lang="en-US" altLang="ja-JP" b="1" dirty="0" smtClean="0"/>
              <a:t>Watson</a:t>
            </a:r>
            <a:endParaRPr lang="ja-JP" altLang="en-US" b="1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015350" y="104143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 smtClean="0"/>
              <a:t>LINE</a:t>
            </a:r>
            <a:endParaRPr kumimoji="1" lang="ja-JP" altLang="en-US" sz="2000" b="1" dirty="0"/>
          </a:p>
        </p:txBody>
      </p:sp>
      <p:pic>
        <p:nvPicPr>
          <p:cNvPr id="104" name="図 10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5389" y="2842002"/>
            <a:ext cx="3040749" cy="171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角丸四角形 46"/>
          <p:cNvSpPr/>
          <p:nvPr/>
        </p:nvSpPr>
        <p:spPr>
          <a:xfrm>
            <a:off x="901093" y="5578743"/>
            <a:ext cx="1357463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3</a:t>
            </a:r>
            <a:r>
              <a:rPr kumimoji="1" lang="en-US" altLang="ja-JP" sz="1600" baseline="30000" dirty="0" smtClean="0"/>
              <a:t>rd</a:t>
            </a:r>
            <a:r>
              <a:rPr kumimoji="1" lang="en-US" altLang="ja-JP" sz="1600" dirty="0" smtClean="0"/>
              <a:t> Party</a:t>
            </a:r>
          </a:p>
          <a:p>
            <a:pPr algn="ctr"/>
            <a:r>
              <a:rPr lang="en-US" altLang="ja-JP" sz="1600" dirty="0" smtClean="0"/>
              <a:t>Cloud</a:t>
            </a:r>
            <a:endParaRPr kumimoji="1" lang="en-US" altLang="ja-JP" sz="1600" dirty="0" smtClean="0"/>
          </a:p>
        </p:txBody>
      </p:sp>
      <p:sp>
        <p:nvSpPr>
          <p:cNvPr id="48" name="角丸四角形 47"/>
          <p:cNvSpPr/>
          <p:nvPr/>
        </p:nvSpPr>
        <p:spPr>
          <a:xfrm>
            <a:off x="808853" y="5691036"/>
            <a:ext cx="1357463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3</a:t>
            </a:r>
            <a:r>
              <a:rPr kumimoji="1" lang="en-US" altLang="ja-JP" sz="1600" baseline="30000" dirty="0" smtClean="0"/>
              <a:t>rd</a:t>
            </a:r>
            <a:r>
              <a:rPr kumimoji="1" lang="en-US" altLang="ja-JP" sz="1600" dirty="0" smtClean="0"/>
              <a:t> Party</a:t>
            </a:r>
          </a:p>
          <a:p>
            <a:pPr algn="ctr"/>
            <a:r>
              <a:rPr lang="en-US" altLang="ja-JP" sz="1600" dirty="0" smtClean="0"/>
              <a:t>Cloud</a:t>
            </a:r>
            <a:endParaRPr kumimoji="1" lang="en-US" altLang="ja-JP" sz="1600" dirty="0" smtClean="0"/>
          </a:p>
        </p:txBody>
      </p:sp>
      <p:sp>
        <p:nvSpPr>
          <p:cNvPr id="49" name="角丸四角形 48"/>
          <p:cNvSpPr/>
          <p:nvPr/>
        </p:nvSpPr>
        <p:spPr>
          <a:xfrm>
            <a:off x="716613" y="5803330"/>
            <a:ext cx="1357463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rgbClr val="0070C0"/>
                </a:solidFill>
              </a:rPr>
              <a:t>その他メーカー</a:t>
            </a:r>
            <a:endParaRPr kumimoji="1" lang="en-US" altLang="ja-JP" sz="1200" dirty="0" smtClean="0">
              <a:solidFill>
                <a:srgbClr val="0070C0"/>
              </a:solidFill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38200" y="174404"/>
            <a:ext cx="10515600" cy="426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dirty="0" err="1" smtClean="0"/>
              <a:t>Clova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プラットフォームが目指すべきゴール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仮説</a:t>
            </a:r>
            <a:r>
              <a:rPr lang="en-US" altLang="ja-JP" sz="2800" dirty="0" smtClean="0"/>
              <a:t>)</a:t>
            </a:r>
            <a:endParaRPr lang="ja-JP" altLang="en-US" sz="2800" dirty="0"/>
          </a:p>
        </p:txBody>
      </p:sp>
      <p:sp>
        <p:nvSpPr>
          <p:cNvPr id="6" name="角丸四角形 5"/>
          <p:cNvSpPr/>
          <p:nvPr/>
        </p:nvSpPr>
        <p:spPr>
          <a:xfrm>
            <a:off x="5136358" y="3531242"/>
            <a:ext cx="1876926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Clova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VOICE </a:t>
            </a:r>
          </a:p>
          <a:p>
            <a:pPr algn="ctr"/>
            <a:r>
              <a:rPr lang="en-US" altLang="ja-JP" dirty="0" smtClean="0"/>
              <a:t>SERVICE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136358" y="2422873"/>
            <a:ext cx="163582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Clova</a:t>
            </a:r>
            <a:r>
              <a:rPr lang="en-US" altLang="ja-JP" dirty="0" smtClean="0"/>
              <a:t> app</a:t>
            </a:r>
            <a:endParaRPr kumimoji="1" lang="en-US" altLang="ja-JP" dirty="0" smtClean="0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5725905" y="4217042"/>
            <a:ext cx="0" cy="72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6383631" y="4217042"/>
            <a:ext cx="0" cy="72934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4969546" y="2291990"/>
            <a:ext cx="3404749" cy="20453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stCxn id="15" idx="0"/>
            <a:endCxn id="16" idx="2"/>
          </p:cNvCxnSpPr>
          <p:nvPr/>
        </p:nvCxnSpPr>
        <p:spPr>
          <a:xfrm flipV="1">
            <a:off x="6074821" y="3108673"/>
            <a:ext cx="0" cy="42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510083" y="3257037"/>
            <a:ext cx="1093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Intent(</a:t>
            </a:r>
            <a:r>
              <a:rPr lang="ja-JP" altLang="en-US" sz="1400" dirty="0" smtClean="0"/>
              <a:t>意図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92730" y="189898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 smtClean="0"/>
              <a:t>Clova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5139092" y="970722"/>
            <a:ext cx="1191125" cy="48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r>
              <a:rPr kumimoji="1" lang="en-US" altLang="ja-JP" baseline="30000" dirty="0" smtClean="0"/>
              <a:t>rd</a:t>
            </a:r>
            <a:r>
              <a:rPr kumimoji="1" lang="en-US" altLang="ja-JP" dirty="0" smtClean="0"/>
              <a:t> Party</a:t>
            </a:r>
          </a:p>
          <a:p>
            <a:pPr algn="ctr"/>
            <a:r>
              <a:rPr lang="en-US" altLang="ja-JP" dirty="0" smtClean="0"/>
              <a:t>Service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5291492" y="1123122"/>
            <a:ext cx="1191125" cy="48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r>
              <a:rPr kumimoji="1" lang="en-US" altLang="ja-JP" baseline="30000" dirty="0" smtClean="0"/>
              <a:t>rd</a:t>
            </a:r>
            <a:r>
              <a:rPr kumimoji="1" lang="en-US" altLang="ja-JP" dirty="0" smtClean="0"/>
              <a:t> Party</a:t>
            </a:r>
          </a:p>
          <a:p>
            <a:pPr algn="ctr"/>
            <a:r>
              <a:rPr lang="en-US" altLang="ja-JP" dirty="0" smtClean="0"/>
              <a:t>Service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5443892" y="1275522"/>
            <a:ext cx="1191125" cy="48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r>
              <a:rPr kumimoji="1" lang="en-US" altLang="ja-JP" baseline="30000" dirty="0" smtClean="0"/>
              <a:t>rd</a:t>
            </a:r>
            <a:r>
              <a:rPr kumimoji="1" lang="en-US" altLang="ja-JP" dirty="0" smtClean="0"/>
              <a:t> Party</a:t>
            </a:r>
          </a:p>
          <a:p>
            <a:pPr algn="ctr"/>
            <a:r>
              <a:rPr lang="en-US" altLang="ja-JP" dirty="0" smtClean="0"/>
              <a:t>Service</a:t>
            </a:r>
            <a:endParaRPr kumimoji="1" lang="ja-JP" altLang="en-US" dirty="0"/>
          </a:p>
        </p:txBody>
      </p:sp>
      <p:sp>
        <p:nvSpPr>
          <p:cNvPr id="18" name="上下矢印 17"/>
          <p:cNvSpPr/>
          <p:nvPr/>
        </p:nvSpPr>
        <p:spPr>
          <a:xfrm>
            <a:off x="5894347" y="1835409"/>
            <a:ext cx="308810" cy="4092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5911" y="2053375"/>
            <a:ext cx="738995" cy="738995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5098" y="5045288"/>
            <a:ext cx="3292329" cy="962409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>
          <a:xfrm>
            <a:off x="6864422" y="2355794"/>
            <a:ext cx="1076241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r>
              <a:rPr kumimoji="1" lang="en-US" altLang="ja-JP" baseline="30000" dirty="0" smtClean="0"/>
              <a:t>rd</a:t>
            </a:r>
            <a:r>
              <a:rPr kumimoji="1" lang="en-US" altLang="ja-JP" dirty="0" smtClean="0"/>
              <a:t> Party</a:t>
            </a:r>
          </a:p>
          <a:p>
            <a:pPr algn="ctr"/>
            <a:r>
              <a:rPr lang="en-US" altLang="ja-JP" dirty="0" smtClean="0"/>
              <a:t>Cloud</a:t>
            </a:r>
            <a:endParaRPr kumimoji="1" lang="en-US" altLang="ja-JP" dirty="0" smtClean="0"/>
          </a:p>
        </p:txBody>
      </p:sp>
      <p:sp>
        <p:nvSpPr>
          <p:cNvPr id="24" name="角丸四角形 23"/>
          <p:cNvSpPr/>
          <p:nvPr/>
        </p:nvSpPr>
        <p:spPr>
          <a:xfrm>
            <a:off x="6772182" y="2468087"/>
            <a:ext cx="1076241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r>
              <a:rPr kumimoji="1" lang="en-US" altLang="ja-JP" baseline="30000" dirty="0" smtClean="0"/>
              <a:t>rd</a:t>
            </a:r>
            <a:r>
              <a:rPr kumimoji="1" lang="en-US" altLang="ja-JP" dirty="0" smtClean="0"/>
              <a:t> Party</a:t>
            </a:r>
          </a:p>
          <a:p>
            <a:pPr algn="ctr"/>
            <a:r>
              <a:rPr lang="en-US" altLang="ja-JP" dirty="0" smtClean="0"/>
              <a:t>Cloud</a:t>
            </a:r>
            <a:endParaRPr kumimoji="1" lang="en-US" altLang="ja-JP" dirty="0" smtClean="0"/>
          </a:p>
        </p:txBody>
      </p:sp>
      <p:sp>
        <p:nvSpPr>
          <p:cNvPr id="25" name="角丸四角形 24"/>
          <p:cNvSpPr/>
          <p:nvPr/>
        </p:nvSpPr>
        <p:spPr>
          <a:xfrm>
            <a:off x="6679942" y="2580381"/>
            <a:ext cx="1076241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rgbClr val="0070C0"/>
                </a:solidFill>
              </a:rPr>
              <a:t>Built in </a:t>
            </a:r>
          </a:p>
          <a:p>
            <a:pPr algn="ctr"/>
            <a:r>
              <a:rPr kumimoji="1" lang="en-US" altLang="ja-JP" sz="1400" dirty="0" smtClean="0">
                <a:solidFill>
                  <a:srgbClr val="0070C0"/>
                </a:solidFill>
              </a:rPr>
              <a:t>Contents/Services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0349" y="4664726"/>
            <a:ext cx="738995" cy="73899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168" t="24894" r="9149" b="25038"/>
          <a:stretch/>
        </p:blipFill>
        <p:spPr>
          <a:xfrm>
            <a:off x="1792573" y="5068756"/>
            <a:ext cx="931184" cy="570767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7208" y="5066521"/>
            <a:ext cx="780386" cy="54627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7404" y="4684843"/>
            <a:ext cx="2896396" cy="1629223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291" y="4760459"/>
            <a:ext cx="738995" cy="738995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9975" y="2982505"/>
            <a:ext cx="2188695" cy="1639288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3194" y="4430236"/>
            <a:ext cx="738995" cy="738995"/>
          </a:xfrm>
          <a:prstGeom prst="rect">
            <a:avLst/>
          </a:prstGeom>
        </p:spPr>
      </p:pic>
      <p:cxnSp>
        <p:nvCxnSpPr>
          <p:cNvPr id="34" name="直線矢印コネクタ 33"/>
          <p:cNvCxnSpPr/>
          <p:nvPr/>
        </p:nvCxnSpPr>
        <p:spPr>
          <a:xfrm flipH="1">
            <a:off x="2170751" y="2982504"/>
            <a:ext cx="2408390" cy="196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2332632" y="3051194"/>
            <a:ext cx="2378343" cy="197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68046" y="4107233"/>
            <a:ext cx="2227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プラットフォーム認証</a:t>
            </a:r>
            <a:r>
              <a:rPr lang="en-US" altLang="ja-JP" sz="1400" dirty="0" smtClean="0"/>
              <a:t>?</a:t>
            </a:r>
          </a:p>
          <a:p>
            <a:r>
              <a:rPr lang="ja-JP" altLang="en-US" sz="1400" dirty="0" smtClean="0"/>
              <a:t>利用料の従量課金</a:t>
            </a:r>
            <a:r>
              <a:rPr lang="en-US" altLang="ja-JP" sz="1400" dirty="0" smtClean="0"/>
              <a:t>?</a:t>
            </a:r>
          </a:p>
          <a:p>
            <a:r>
              <a:rPr lang="ja-JP" altLang="en-US" sz="1400" dirty="0" smtClean="0"/>
              <a:t>カスタマイズ費用</a:t>
            </a:r>
            <a:endParaRPr lang="en-US" altLang="ja-JP" sz="140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010349" y="1539886"/>
            <a:ext cx="142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/>
              <a:t>Clova</a:t>
            </a:r>
            <a:r>
              <a:rPr lang="en-US" altLang="ja-JP" sz="1400" dirty="0" smtClean="0"/>
              <a:t> API ? </a:t>
            </a:r>
          </a:p>
          <a:p>
            <a:pPr algn="ctr"/>
            <a:r>
              <a:rPr lang="en-US" altLang="ja-JP" sz="1400" dirty="0" smtClean="0"/>
              <a:t>Market?</a:t>
            </a:r>
            <a:endParaRPr kumimoji="1" lang="ja-JP" altLang="en-US" sz="1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43870" y="6103570"/>
            <a:ext cx="311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ハードウェア売上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サービス利用料</a:t>
            </a:r>
            <a:endParaRPr kumimoji="1" lang="ja-JP" altLang="en-US" sz="1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613625" y="3968026"/>
            <a:ext cx="1903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smtClean="0"/>
              <a:t>ボイス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キャラクター</a:t>
            </a:r>
            <a:endParaRPr lang="en-US" altLang="ja-JP" sz="1400" dirty="0" smtClean="0"/>
          </a:p>
          <a:p>
            <a:pPr algn="ctr"/>
            <a:r>
              <a:rPr kumimoji="1" lang="ja-JP" altLang="en-US" sz="1400" dirty="0" smtClean="0"/>
              <a:t>マーケット</a:t>
            </a:r>
            <a:endParaRPr kumimoji="1" lang="ja-JP" altLang="en-US" sz="1400" dirty="0"/>
          </a:p>
        </p:txBody>
      </p:sp>
      <p:grpSp>
        <p:nvGrpSpPr>
          <p:cNvPr id="46" name="図形グループ 45"/>
          <p:cNvGrpSpPr/>
          <p:nvPr/>
        </p:nvGrpSpPr>
        <p:grpSpPr>
          <a:xfrm flipH="1">
            <a:off x="7439679" y="4047086"/>
            <a:ext cx="980543" cy="663669"/>
            <a:chOff x="6839265" y="1081891"/>
            <a:chExt cx="2635995" cy="2336936"/>
          </a:xfrm>
        </p:grpSpPr>
        <p:cxnSp>
          <p:nvCxnSpPr>
            <p:cNvPr id="44" name="直線矢印コネクタ 43"/>
            <p:cNvCxnSpPr/>
            <p:nvPr/>
          </p:nvCxnSpPr>
          <p:spPr>
            <a:xfrm flipH="1">
              <a:off x="6839265" y="1081891"/>
              <a:ext cx="2408390" cy="1963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 flipV="1">
              <a:off x="7096917" y="1443283"/>
              <a:ext cx="2378343" cy="1975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664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00587"/>
            <a:ext cx="10265600" cy="5776112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317812" y="3915123"/>
            <a:ext cx="2245659" cy="1156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838200" y="6437390"/>
            <a:ext cx="10515600" cy="426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000" b="1" u="sng" dirty="0" smtClean="0"/>
              <a:t>いかに端末普及させるかが、成功の鍵</a:t>
            </a:r>
            <a:endParaRPr lang="ja-JP" altLang="en-US" sz="2000" b="1" u="sng" dirty="0"/>
          </a:p>
        </p:txBody>
      </p:sp>
      <p:sp>
        <p:nvSpPr>
          <p:cNvPr id="7" name="正方形/長方形 6"/>
          <p:cNvSpPr/>
          <p:nvPr/>
        </p:nvSpPr>
        <p:spPr>
          <a:xfrm>
            <a:off x="1317812" y="2758676"/>
            <a:ext cx="2245659" cy="1156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368553" y="2758676"/>
            <a:ext cx="2245659" cy="1156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68189" y="2302217"/>
            <a:ext cx="3173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</a:rPr>
              <a:t>課題①いかに自社端末を</a:t>
            </a:r>
            <a:endParaRPr lang="en-US" altLang="ja-JP" sz="14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chemeClr val="bg1"/>
                </a:solidFill>
              </a:rPr>
              <a:t>普及させるか？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4472" y="5130661"/>
            <a:ext cx="3173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</a:rPr>
              <a:t>課題②いかに</a:t>
            </a:r>
            <a:r>
              <a:rPr lang="en-US" altLang="ja-JP" sz="1400" b="1" dirty="0" smtClean="0">
                <a:solidFill>
                  <a:schemeClr val="bg1"/>
                </a:solidFill>
              </a:rPr>
              <a:t>PF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を</a:t>
            </a:r>
            <a:endParaRPr lang="en-US" altLang="ja-JP" sz="14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bg1"/>
                </a:solidFill>
              </a:rPr>
              <a:t>　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　利用してもらうか？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904629" y="2235454"/>
            <a:ext cx="3173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</a:rPr>
              <a:t>課題③</a:t>
            </a:r>
            <a:r>
              <a:rPr lang="en-US" altLang="ja-JP" sz="1400" b="1" dirty="0" smtClean="0">
                <a:solidFill>
                  <a:schemeClr val="bg1"/>
                </a:solidFill>
              </a:rPr>
              <a:t>Alexa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にできなくて、</a:t>
            </a:r>
            <a:r>
              <a:rPr lang="en-US" altLang="ja-JP" sz="1400" b="1" dirty="0" smtClean="0">
                <a:solidFill>
                  <a:schemeClr val="bg1"/>
                </a:solidFill>
              </a:rPr>
              <a:t>LINE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にできることは何か？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180294" y="5039575"/>
            <a:ext cx="3173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</a:rPr>
              <a:t>端末の普及率によって</a:t>
            </a:r>
            <a:endParaRPr lang="en-US" altLang="ja-JP" sz="14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chemeClr val="bg1"/>
                </a:solidFill>
              </a:rPr>
              <a:t>自然増が見込まれる</a:t>
            </a:r>
            <a:endParaRPr lang="en-US" altLang="ja-JP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400" b="1" dirty="0" smtClean="0">
                <a:solidFill>
                  <a:schemeClr val="bg1"/>
                </a:solidFill>
              </a:rPr>
              <a:t>API</a:t>
            </a:r>
            <a:r>
              <a:rPr lang="en-US" altLang="ja-JP" sz="1400" b="1" dirty="0" smtClean="0">
                <a:solidFill>
                  <a:schemeClr val="bg1"/>
                </a:solidFill>
              </a:rPr>
              <a:t>/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マーケット</a:t>
            </a: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990600" y="161914"/>
            <a:ext cx="10515600" cy="426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/>
              <a:t>目指すべきゴール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仮説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に対する課題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6894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4094" y="862620"/>
            <a:ext cx="11497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■自社製品</a:t>
            </a:r>
            <a:r>
              <a:rPr lang="en-US" altLang="ja-JP" dirty="0" smtClean="0"/>
              <a:t>(Wave/Face/</a:t>
            </a:r>
            <a:r>
              <a:rPr lang="en-US" altLang="ja-JP" dirty="0" err="1" smtClean="0"/>
              <a:t>Gatebox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の拡大</a:t>
            </a:r>
            <a:endParaRPr lang="en-US" altLang="ja-JP" dirty="0" smtClean="0"/>
          </a:p>
          <a:p>
            <a:r>
              <a:rPr lang="ja-JP" altLang="en-US" dirty="0" smtClean="0"/>
              <a:t>　・販売ルート：家電量販店</a:t>
            </a:r>
            <a:r>
              <a:rPr lang="ja-JP" altLang="en-US" dirty="0" smtClean="0"/>
              <a:t>、キャリア店舗、ネット販売、</a:t>
            </a:r>
            <a:r>
              <a:rPr lang="en-US" altLang="ja-JP" dirty="0" smtClean="0"/>
              <a:t>LINE Apps</a:t>
            </a:r>
            <a:r>
              <a:rPr lang="ja-JP" altLang="en-US" dirty="0" smtClean="0"/>
              <a:t>上</a:t>
            </a:r>
            <a:r>
              <a:rPr lang="ja-JP" altLang="en-US" dirty="0" smtClean="0"/>
              <a:t>、自社店舗</a:t>
            </a:r>
            <a:r>
              <a:rPr lang="en-US" altLang="ja-JP" dirty="0" smtClean="0"/>
              <a:t> </a:t>
            </a:r>
            <a:r>
              <a:rPr lang="ja-JP" altLang="en-US" dirty="0" smtClean="0"/>
              <a:t>その他</a:t>
            </a:r>
            <a:endParaRPr lang="en-US" altLang="ja-JP" dirty="0" smtClean="0"/>
          </a:p>
          <a:p>
            <a:r>
              <a:rPr lang="ja-JP" altLang="en-US" dirty="0" smtClean="0"/>
              <a:t>　・販売員へのインセンティブ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ja-JP" altLang="en-US" dirty="0" smtClean="0"/>
              <a:t>端末を安く発売みせる</a:t>
            </a:r>
            <a:endParaRPr lang="en-US" altLang="ja-JP" dirty="0" smtClean="0"/>
          </a:p>
          <a:p>
            <a:r>
              <a:rPr lang="ja-JP" altLang="en-US" dirty="0" smtClean="0"/>
              <a:t>　　　　・</a:t>
            </a:r>
            <a:r>
              <a:rPr lang="en-US" altLang="ja-JP" dirty="0" smtClean="0"/>
              <a:t>LINE Music X</a:t>
            </a:r>
            <a:r>
              <a:rPr lang="ja-JP" altLang="en-US" dirty="0" smtClean="0"/>
              <a:t>ヶ月無料　</a:t>
            </a:r>
            <a:endParaRPr lang="en-US" altLang="ja-JP" dirty="0" smtClean="0"/>
          </a:p>
          <a:p>
            <a:r>
              <a:rPr lang="ja-JP" altLang="en-US" dirty="0" smtClean="0"/>
              <a:t>　　　　・</a:t>
            </a:r>
            <a:r>
              <a:rPr lang="en-US" altLang="ja-JP" dirty="0" smtClean="0"/>
              <a:t>LINE pay</a:t>
            </a:r>
            <a:r>
              <a:rPr lang="ja-JP" altLang="en-US" dirty="0" smtClean="0"/>
              <a:t>　</a:t>
            </a:r>
            <a:r>
              <a:rPr lang="en-US" altLang="ja-JP" dirty="0" smtClean="0"/>
              <a:t>XXXX</a:t>
            </a:r>
            <a:r>
              <a:rPr lang="ja-JP" altLang="en-US" dirty="0" smtClean="0"/>
              <a:t>円付き　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　参考：</a:t>
            </a:r>
            <a:r>
              <a:rPr lang="en-US" altLang="ja-JP" dirty="0" err="1" smtClean="0"/>
              <a:t>docomo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dTV</a:t>
            </a:r>
            <a:r>
              <a:rPr lang="en-US" altLang="ja-JP" dirty="0" smtClean="0"/>
              <a:t>]</a:t>
            </a:r>
            <a:r>
              <a:rPr lang="ja-JP" altLang="en-US" dirty="0" smtClean="0"/>
              <a:t>のレ点ビジネス</a:t>
            </a:r>
            <a:endParaRPr lang="en-US" altLang="ja-JP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838200" y="174404"/>
            <a:ext cx="10515600" cy="426183"/>
          </a:xfrm>
        </p:spPr>
        <p:txBody>
          <a:bodyPr>
            <a:noAutofit/>
          </a:bodyPr>
          <a:lstStyle/>
          <a:p>
            <a:pPr algn="ctr"/>
            <a:r>
              <a:rPr lang="ja-JP" altLang="en-US" sz="2800" b="1" dirty="0" smtClean="0"/>
              <a:t>課題①いかに自社端末を普及させるか？</a:t>
            </a:r>
            <a:endParaRPr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880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838200" y="174404"/>
            <a:ext cx="10515600" cy="426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b="1" dirty="0" smtClean="0"/>
              <a:t>課題②いかに</a:t>
            </a:r>
            <a:r>
              <a:rPr lang="en-US" altLang="ja-JP" sz="2800" b="1" dirty="0" smtClean="0"/>
              <a:t>PF</a:t>
            </a:r>
            <a:r>
              <a:rPr lang="ja-JP" altLang="en-US" sz="2800" b="1" dirty="0" smtClean="0"/>
              <a:t>を利用してもらうか？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4094" y="862620"/>
            <a:ext cx="11497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 smtClean="0"/>
              <a:t>■</a:t>
            </a:r>
            <a:r>
              <a:rPr lang="en-US" altLang="ja-JP" b="1" u="sng" dirty="0" err="1" smtClean="0"/>
              <a:t>BtoBtoC</a:t>
            </a:r>
            <a:endParaRPr lang="en-US" altLang="ja-JP" b="1" u="sng" dirty="0"/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Sony(</a:t>
            </a:r>
            <a:r>
              <a:rPr lang="en-US" altLang="ja-JP" dirty="0" err="1" smtClean="0"/>
              <a:t>Xperia</a:t>
            </a:r>
            <a:r>
              <a:rPr lang="en-US" altLang="ja-JP" dirty="0" smtClean="0"/>
              <a:t> Ear) /</a:t>
            </a:r>
            <a:r>
              <a:rPr lang="ja-JP" altLang="en-US" dirty="0" smtClean="0"/>
              <a:t>タカラトミー</a:t>
            </a:r>
            <a:r>
              <a:rPr lang="en-US" altLang="ja-JP" dirty="0" smtClean="0"/>
              <a:t>(</a:t>
            </a:r>
            <a:r>
              <a:rPr lang="ja-JP" altLang="en-US" dirty="0" smtClean="0"/>
              <a:t>スマートトイ</a:t>
            </a:r>
            <a:r>
              <a:rPr lang="en-US" altLang="ja-JP" dirty="0" smtClean="0"/>
              <a:t>)</a:t>
            </a:r>
            <a:r>
              <a:rPr lang="ja-JP" altLang="en-US" dirty="0" smtClean="0"/>
              <a:t>以外の部分。</a:t>
            </a:r>
            <a:endParaRPr lang="en-US" altLang="ja-JP" dirty="0" smtClean="0"/>
          </a:p>
          <a:p>
            <a:r>
              <a:rPr lang="ja-JP" altLang="en-US" dirty="0" smtClean="0"/>
              <a:t>　→スピーカー</a:t>
            </a:r>
            <a:r>
              <a:rPr lang="en-US" altLang="ja-JP" dirty="0" smtClean="0"/>
              <a:t>/</a:t>
            </a:r>
            <a:r>
              <a:rPr lang="ja-JP" altLang="en-US" dirty="0" smtClean="0"/>
              <a:t>マイク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WiFI</a:t>
            </a:r>
            <a:r>
              <a:rPr lang="ja-JP" altLang="en-US" dirty="0" smtClean="0"/>
              <a:t>モジュールを仕込むだけでも内部の機構構造に手を加える部分が多い、</a:t>
            </a:r>
            <a:endParaRPr lang="en-US" altLang="ja-JP" dirty="0" smtClean="0"/>
          </a:p>
          <a:p>
            <a:r>
              <a:rPr lang="ja-JP" altLang="en-US" dirty="0" smtClean="0"/>
              <a:t>　→製品保証の観点、家電製品の場合、</a:t>
            </a:r>
            <a:r>
              <a:rPr lang="en-US" altLang="ja-JP" dirty="0" smtClean="0"/>
              <a:t>10</a:t>
            </a:r>
            <a:r>
              <a:rPr lang="ja-JP" altLang="en-US" dirty="0" smtClean="0"/>
              <a:t>年以上サポートする必要がある。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→</a:t>
            </a:r>
            <a:r>
              <a:rPr lang="ja-JP" altLang="en-US" dirty="0" smtClean="0"/>
              <a:t>自社</a:t>
            </a:r>
            <a:r>
              <a:rPr lang="en-US" altLang="ja-JP" dirty="0" smtClean="0"/>
              <a:t>PF</a:t>
            </a:r>
            <a:r>
              <a:rPr lang="ja-JP" altLang="en-US" dirty="0" smtClean="0"/>
              <a:t>を守ろうとしてくる。</a:t>
            </a:r>
            <a:r>
              <a:rPr lang="en-US" altLang="ja-JP" dirty="0" smtClean="0"/>
              <a:t>(2-3</a:t>
            </a:r>
            <a:r>
              <a:rPr lang="ja-JP" altLang="en-US" dirty="0" smtClean="0"/>
              <a:t>年はない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sp>
        <p:nvSpPr>
          <p:cNvPr id="6" name="角丸四角形 5"/>
          <p:cNvSpPr/>
          <p:nvPr/>
        </p:nvSpPr>
        <p:spPr>
          <a:xfrm>
            <a:off x="6959847" y="5385029"/>
            <a:ext cx="1876926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ALEXA VOICE </a:t>
            </a:r>
          </a:p>
          <a:p>
            <a:pPr algn="ctr"/>
            <a:r>
              <a:rPr lang="en-US" altLang="ja-JP" dirty="0" smtClean="0"/>
              <a:t>SERVICE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6959847" y="4276660"/>
            <a:ext cx="1876926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ALEXA SKILL</a:t>
            </a:r>
          </a:p>
          <a:p>
            <a:pPr algn="ctr"/>
            <a:r>
              <a:rPr lang="en-US" altLang="ja-JP" dirty="0" smtClean="0"/>
              <a:t>KIT</a:t>
            </a:r>
            <a:endParaRPr kumimoji="1" lang="en-US" altLang="ja-JP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6793035" y="4145777"/>
            <a:ext cx="2218193" cy="20453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14" idx="0"/>
            <a:endCxn id="15" idx="2"/>
          </p:cNvCxnSpPr>
          <p:nvPr/>
        </p:nvCxnSpPr>
        <p:spPr>
          <a:xfrm>
            <a:off x="2498025" y="2833650"/>
            <a:ext cx="872799" cy="402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898310" y="5015697"/>
            <a:ext cx="1093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Intent(</a:t>
            </a:r>
            <a:r>
              <a:rPr lang="ja-JP" altLang="en-US" sz="1400" dirty="0" smtClean="0"/>
              <a:t>意図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91430" y="4128644"/>
            <a:ext cx="68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Alexa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18" idx="1"/>
          </p:cNvCxnSpPr>
          <p:nvPr/>
        </p:nvCxnSpPr>
        <p:spPr>
          <a:xfrm flipH="1" flipV="1">
            <a:off x="3410440" y="3272803"/>
            <a:ext cx="3597535" cy="10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202" y="5791070"/>
            <a:ext cx="551971" cy="867926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581591" y="2833650"/>
            <a:ext cx="1832867" cy="112610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070C0"/>
                </a:solidFill>
              </a:rPr>
              <a:t>シャープ</a:t>
            </a:r>
            <a:endParaRPr kumimoji="1" lang="en-US" altLang="ja-JP" dirty="0" smtClean="0">
              <a:solidFill>
                <a:srgbClr val="0070C0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rgbClr val="0070C0"/>
                </a:solidFill>
              </a:rPr>
              <a:t>クラウド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987" y="5458326"/>
            <a:ext cx="1399674" cy="1399674"/>
          </a:xfrm>
          <a:prstGeom prst="rect">
            <a:avLst/>
          </a:prstGeom>
        </p:spPr>
      </p:pic>
      <p:cxnSp>
        <p:nvCxnSpPr>
          <p:cNvPr id="16" name="直線矢印コネクタ 15"/>
          <p:cNvCxnSpPr/>
          <p:nvPr/>
        </p:nvCxnSpPr>
        <p:spPr>
          <a:xfrm flipH="1">
            <a:off x="1951102" y="3959755"/>
            <a:ext cx="546923" cy="1586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3423536" y="3599119"/>
            <a:ext cx="3535336" cy="865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7007975" y="3144947"/>
            <a:ext cx="1780671" cy="462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Amazon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EC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5179170" y="2878979"/>
            <a:ext cx="5702969" cy="3709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7225" y="4550964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アレクサさん</a:t>
            </a:r>
            <a:endParaRPr kumimoji="1" lang="en-US" altLang="ja-JP" dirty="0" smtClean="0"/>
          </a:p>
          <a:p>
            <a:r>
              <a:rPr lang="ja-JP" altLang="en-US" dirty="0" smtClean="0"/>
              <a:t>よろしく</a:t>
            </a:r>
            <a:r>
              <a:rPr lang="ja-JP" altLang="en-US" dirty="0"/>
              <a:t>ー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1778140" y="4204638"/>
            <a:ext cx="78063" cy="22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194956" y="4353965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</a:rPr>
              <a:t>シャープ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用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の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Skill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を作成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7887954" y="3627977"/>
            <a:ext cx="4249" cy="656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8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838200" y="174404"/>
            <a:ext cx="10515600" cy="426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b="1" dirty="0" smtClean="0"/>
              <a:t>課題②いかに</a:t>
            </a:r>
            <a:r>
              <a:rPr lang="en-US" altLang="ja-JP" sz="2800" b="1" dirty="0" smtClean="0"/>
              <a:t>PF</a:t>
            </a:r>
            <a:r>
              <a:rPr lang="ja-JP" altLang="en-US" sz="2800" b="1" dirty="0" smtClean="0"/>
              <a:t>を利用してもらうか？</a:t>
            </a:r>
            <a:endParaRPr lang="ja-JP" altLang="en-US" sz="28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4094" y="862620"/>
            <a:ext cx="11497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■</a:t>
            </a:r>
            <a:r>
              <a:rPr lang="en-US" altLang="ja-JP" dirty="0" err="1" smtClean="0"/>
              <a:t>BtoB</a:t>
            </a:r>
            <a:endParaRPr lang="en-US" altLang="ja-JP" dirty="0"/>
          </a:p>
          <a:p>
            <a:r>
              <a:rPr lang="ja-JP" altLang="en-US" dirty="0" smtClean="0"/>
              <a:t>　・お客様はネット接続できる環境か？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・マイク</a:t>
            </a:r>
            <a:r>
              <a:rPr lang="en-US" altLang="ja-JP" dirty="0" smtClean="0"/>
              <a:t>/</a:t>
            </a:r>
            <a:r>
              <a:rPr lang="ja-JP" altLang="en-US" dirty="0" smtClean="0"/>
              <a:t>スピーカーが搭載させれているか？ 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→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モジュールデバイスとクラウドサービスをセット提案　</a:t>
            </a:r>
            <a:endParaRPr lang="en-US" altLang="ja-JP" dirty="0" smtClean="0"/>
          </a:p>
          <a:p>
            <a:r>
              <a:rPr lang="ja-JP" altLang="en-US" dirty="0" smtClean="0"/>
              <a:t>　　　←→</a:t>
            </a:r>
            <a:r>
              <a:rPr lang="en-US" altLang="ja-JP" dirty="0" smtClean="0"/>
              <a:t>Si</a:t>
            </a:r>
            <a:r>
              <a:rPr lang="ja-JP" altLang="en-US" dirty="0" smtClean="0"/>
              <a:t>系企業</a:t>
            </a:r>
            <a:r>
              <a:rPr lang="en-US" altLang="ja-JP" dirty="0" smtClean="0"/>
              <a:t>(NTT</a:t>
            </a:r>
            <a:r>
              <a:rPr lang="ja-JP" altLang="en-US" dirty="0" smtClean="0"/>
              <a:t>データ</a:t>
            </a:r>
            <a:r>
              <a:rPr lang="en-US" altLang="ja-JP" dirty="0" smtClean="0"/>
              <a:t>/</a:t>
            </a:r>
            <a:r>
              <a:rPr lang="ja-JP" altLang="en-US" dirty="0" smtClean="0"/>
              <a:t>日立</a:t>
            </a:r>
            <a:r>
              <a:rPr lang="en-US" altLang="ja-JP" dirty="0" smtClean="0"/>
              <a:t>/</a:t>
            </a:r>
            <a:r>
              <a:rPr lang="ja-JP" altLang="en-US" dirty="0" smtClean="0"/>
              <a:t>富士通など）と協業提案とする。</a:t>
            </a:r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07984"/>
              </p:ext>
            </p:extLst>
          </p:nvPr>
        </p:nvGraphicFramePr>
        <p:xfrm>
          <a:off x="2277759" y="2601981"/>
          <a:ext cx="7396876" cy="4259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8438"/>
                <a:gridCol w="3698438"/>
              </a:tblGrid>
              <a:tr h="177514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427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>
          <a:xfrm>
            <a:off x="2467637" y="5497844"/>
            <a:ext cx="6856774" cy="1010896"/>
          </a:xfrm>
          <a:prstGeom prst="roundRect">
            <a:avLst/>
          </a:prstGeom>
          <a:solidFill>
            <a:schemeClr val="bg2">
              <a:alpha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473835" y="2729419"/>
            <a:ext cx="6856774" cy="1010896"/>
          </a:xfrm>
          <a:prstGeom prst="roundRect">
            <a:avLst/>
          </a:prstGeom>
          <a:solidFill>
            <a:schemeClr val="bg2">
              <a:alpha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244323" y="6693974"/>
            <a:ext cx="74168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2257851" y="2601981"/>
            <a:ext cx="0" cy="4069007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368399" y="49544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+mn-ea"/>
              </a:rPr>
              <a:t>警備保障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765814" y="47529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+mn-ea"/>
              </a:rPr>
              <a:t>空港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707281" y="28180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+mn-ea"/>
              </a:rPr>
              <a:t>住宅設備系</a:t>
            </a:r>
            <a:endParaRPr kumimoji="1" lang="en-US" altLang="ja-JP" sz="1200" dirty="0" smtClean="0">
              <a:latin typeface="+mn-ea"/>
            </a:endParaRPr>
          </a:p>
        </p:txBody>
      </p:sp>
      <p:grpSp>
        <p:nvGrpSpPr>
          <p:cNvPr id="24" name="グループ化 68"/>
          <p:cNvGrpSpPr/>
          <p:nvPr/>
        </p:nvGrpSpPr>
        <p:grpSpPr>
          <a:xfrm>
            <a:off x="3769979" y="2773277"/>
            <a:ext cx="1039533" cy="908697"/>
            <a:chOff x="4016779" y="1584072"/>
            <a:chExt cx="1039533" cy="908697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4409981" y="164499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>
                  <a:latin typeface="+mn-ea"/>
                </a:rPr>
                <a:t>住宅系</a:t>
              </a:r>
              <a:endParaRPr kumimoji="1" lang="ja-JP" altLang="en-US" sz="1200" dirty="0">
                <a:latin typeface="+mn-ea"/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4016779" y="2108288"/>
              <a:ext cx="384481" cy="38448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4025081" y="1584072"/>
              <a:ext cx="384481" cy="38448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円/楕円 28"/>
          <p:cNvSpPr/>
          <p:nvPr/>
        </p:nvSpPr>
        <p:spPr>
          <a:xfrm>
            <a:off x="2999570" y="4891306"/>
            <a:ext cx="384481" cy="38448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4240400" y="5697604"/>
            <a:ext cx="383026" cy="40891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7658411" y="4806839"/>
            <a:ext cx="145716" cy="14571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7586403" y="2966168"/>
            <a:ext cx="145716" cy="145716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35" name="円/楕円 34"/>
          <p:cNvSpPr/>
          <p:nvPr/>
        </p:nvSpPr>
        <p:spPr>
          <a:xfrm>
            <a:off x="8738531" y="4066575"/>
            <a:ext cx="145716" cy="145716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632296" y="46600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+mn-ea"/>
              </a:rPr>
              <a:t>百貨店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6516857" y="4680014"/>
            <a:ext cx="145716" cy="145716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567967" y="564045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コール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センター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915118" y="37448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スマートホーム系</a:t>
            </a:r>
            <a:endParaRPr kumimoji="1" lang="ja-JP" altLang="en-US" b="1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514152" y="552328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コールセンター／</a:t>
            </a:r>
            <a:endParaRPr kumimoji="1" lang="en-US" altLang="ja-JP" b="1" dirty="0" smtClean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r>
              <a:rPr lang="ja-JP" altLang="en-US" b="1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質問応答</a:t>
            </a:r>
            <a:r>
              <a:rPr kumimoji="1" lang="ja-JP" altLang="en-US" b="1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系</a:t>
            </a:r>
            <a:endParaRPr kumimoji="1" lang="ja-JP" altLang="en-US" b="1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43" name="グループ化 69"/>
          <p:cNvGrpSpPr/>
          <p:nvPr/>
        </p:nvGrpSpPr>
        <p:grpSpPr>
          <a:xfrm>
            <a:off x="5498171" y="2708268"/>
            <a:ext cx="1348408" cy="982160"/>
            <a:chOff x="8388424" y="1628800"/>
            <a:chExt cx="1348408" cy="982160"/>
          </a:xfrm>
        </p:grpSpPr>
        <p:sp>
          <p:nvSpPr>
            <p:cNvPr id="45" name="テキスト ボックス 44"/>
            <p:cNvSpPr txBox="1"/>
            <p:nvPr/>
          </p:nvSpPr>
          <p:spPr>
            <a:xfrm>
              <a:off x="8747868" y="162880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>
                  <a:latin typeface="+mn-ea"/>
                </a:rPr>
                <a:t>ガス</a:t>
              </a:r>
              <a:endParaRPr kumimoji="1" lang="ja-JP" altLang="en-US" sz="1200" dirty="0">
                <a:latin typeface="+mn-ea"/>
              </a:endParaRPr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8388425" y="1700808"/>
              <a:ext cx="384481" cy="38448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8388424" y="2226479"/>
              <a:ext cx="384481" cy="38448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8884349" y="1965413"/>
              <a:ext cx="384481" cy="38448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9244389" y="203742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>
                  <a:latin typeface="+mn-ea"/>
                </a:rPr>
                <a:t>電力</a:t>
              </a:r>
              <a:endParaRPr kumimoji="1" lang="ja-JP" altLang="en-US" sz="1200" dirty="0">
                <a:latin typeface="+mn-ea"/>
              </a:endParaRPr>
            </a:p>
          </p:txBody>
        </p:sp>
      </p:grpSp>
      <p:sp>
        <p:nvSpPr>
          <p:cNvPr id="94" name="テキスト ボックス 93"/>
          <p:cNvSpPr txBox="1"/>
          <p:nvPr/>
        </p:nvSpPr>
        <p:spPr>
          <a:xfrm>
            <a:off x="5907765" y="34640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+mn-ea"/>
              </a:rPr>
              <a:t>鉄道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5528635" y="45573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受付系</a:t>
            </a:r>
            <a:endParaRPr kumimoji="1" lang="ja-JP" altLang="en-US" b="1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8" name="円/楕円 97"/>
          <p:cNvSpPr/>
          <p:nvPr/>
        </p:nvSpPr>
        <p:spPr>
          <a:xfrm>
            <a:off x="7765814" y="5681822"/>
            <a:ext cx="383026" cy="40891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8121662" y="5715537"/>
            <a:ext cx="94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+mn-ea"/>
              </a:rPr>
              <a:t>WEB</a:t>
            </a:r>
            <a:r>
              <a:rPr kumimoji="1" lang="ja-JP" altLang="en-US" sz="1400" dirty="0" smtClean="0">
                <a:latin typeface="+mn-ea"/>
              </a:rPr>
              <a:t>診断</a:t>
            </a:r>
            <a:endParaRPr kumimoji="1" lang="ja-JP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863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838200" y="174404"/>
            <a:ext cx="10515600" cy="426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b="1" dirty="0" smtClean="0"/>
              <a:t>課題③</a:t>
            </a:r>
            <a:r>
              <a:rPr lang="en-US" altLang="ja-JP" sz="2800" b="1" dirty="0" smtClean="0"/>
              <a:t>Alexa</a:t>
            </a:r>
            <a:r>
              <a:rPr lang="ja-JP" altLang="en-US" sz="2800" b="1" dirty="0" smtClean="0"/>
              <a:t>にできなくて、</a:t>
            </a:r>
            <a:r>
              <a:rPr lang="en-US" altLang="ja-JP" sz="2800" b="1" dirty="0" smtClean="0"/>
              <a:t>LINE</a:t>
            </a:r>
            <a:r>
              <a:rPr lang="ja-JP" altLang="en-US" sz="2800" b="1" dirty="0" smtClean="0"/>
              <a:t>にできることは何か？</a:t>
            </a:r>
            <a:endParaRPr lang="ja-JP" altLang="en-US" sz="28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4094" y="862620"/>
            <a:ext cx="114972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■ローカライズ：地域のごみの日、地域のイベント情報、高速道路情報、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自治会のイベント、気象情報（注意報、警報）など　　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■トーク履歴から個別具体的なアドバイス：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「姪っ子が一番喜ぶプレゼントは何か」</a:t>
            </a:r>
          </a:p>
          <a:p>
            <a:r>
              <a:rPr lang="ja-JP" altLang="en-US" dirty="0" smtClean="0"/>
              <a:t>　　　　　　　　「友達の</a:t>
            </a:r>
            <a:r>
              <a:rPr lang="en-US" altLang="ja-JP" dirty="0" smtClean="0"/>
              <a:t>A</a:t>
            </a:r>
            <a:r>
              <a:rPr lang="ja-JP" altLang="en-US" dirty="0" smtClean="0"/>
              <a:t>さんとトラブルになってけれどどうしたら仲直りできるか」など</a:t>
            </a:r>
            <a:endParaRPr lang="en-US" altLang="ja-JP" dirty="0"/>
          </a:p>
          <a:p>
            <a:r>
              <a:rPr lang="en-US" altLang="ja-JP" dirty="0" smtClean="0"/>
              <a:t>		(</a:t>
            </a:r>
            <a:r>
              <a:rPr lang="ja-JP" altLang="en-US" dirty="0" smtClean="0"/>
              <a:t>法的に問題ないか？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 smtClean="0"/>
              <a:t>■ボイス</a:t>
            </a:r>
            <a:r>
              <a:rPr lang="en-US" altLang="ja-JP" dirty="0" smtClean="0"/>
              <a:t>/</a:t>
            </a:r>
            <a:r>
              <a:rPr lang="ja-JP" altLang="en-US" dirty="0" smtClean="0"/>
              <a:t>キャラクターマーケット</a:t>
            </a:r>
            <a:r>
              <a:rPr lang="en-US" altLang="ja-JP" dirty="0" smtClean="0"/>
              <a:t>(Face/GATE BOX)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　自分の好きな声優に声を変更できる。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　自分の好きなキャラクターが話掛けてくれる。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参考</a:t>
            </a:r>
            <a:r>
              <a:rPr lang="en-US" altLang="ja-JP" dirty="0" smtClean="0"/>
              <a:t>)</a:t>
            </a:r>
            <a:r>
              <a:rPr lang="ja-JP" altLang="en-US" dirty="0" smtClean="0"/>
              <a:t>遠隔地に住む、スマホも携帯電話も使えない方ともコミュニケーションできるのは？</a:t>
            </a:r>
            <a:endParaRPr lang="en-US" altLang="ja-JP" dirty="0" smtClean="0"/>
          </a:p>
        </p:txBody>
      </p:sp>
      <p:cxnSp>
        <p:nvCxnSpPr>
          <p:cNvPr id="6" name="直線コネクタ 5"/>
          <p:cNvCxnSpPr/>
          <p:nvPr/>
        </p:nvCxnSpPr>
        <p:spPr>
          <a:xfrm>
            <a:off x="209862" y="4017364"/>
            <a:ext cx="11771467" cy="4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9152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349</Words>
  <Application>Microsoft Macintosh PowerPoint</Application>
  <PresentationFormat>ワイド画面</PresentationFormat>
  <Paragraphs>136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Yu Gothic</vt:lpstr>
      <vt:lpstr>Yu Gothic Light</vt:lpstr>
      <vt:lpstr>メイリオ</vt:lpstr>
      <vt:lpstr>Arial</vt:lpstr>
      <vt:lpstr>ホワイト</vt:lpstr>
      <vt:lpstr>Clova 拡大について (ディスカッション用資料)</vt:lpstr>
      <vt:lpstr>競合他者との比較</vt:lpstr>
      <vt:lpstr>PowerPoint プレゼンテーション</vt:lpstr>
      <vt:lpstr>PowerPoint プレゼンテーション</vt:lpstr>
      <vt:lpstr>課題①いかに自社端末を普及させるか？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Clova ビジネスモデル</dc:title>
  <dc:creator>松村悠</dc:creator>
  <cp:lastModifiedBy>松村悠</cp:lastModifiedBy>
  <cp:revision>16</cp:revision>
  <dcterms:created xsi:type="dcterms:W3CDTF">2017-04-08T07:23:45Z</dcterms:created>
  <dcterms:modified xsi:type="dcterms:W3CDTF">2017-04-08T09:39:19Z</dcterms:modified>
</cp:coreProperties>
</file>