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74" r:id="rId3"/>
    <p:sldId id="264" r:id="rId4"/>
    <p:sldId id="286" r:id="rId5"/>
    <p:sldId id="271" r:id="rId6"/>
    <p:sldId id="265" r:id="rId7"/>
    <p:sldId id="288" r:id="rId8"/>
    <p:sldId id="276" r:id="rId9"/>
    <p:sldId id="283" r:id="rId10"/>
    <p:sldId id="270"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68D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57" autoAdjust="0"/>
    <p:restoredTop sz="90448" autoAdjust="0"/>
  </p:normalViewPr>
  <p:slideViewPr>
    <p:cSldViewPr snapToGrid="0" snapToObjects="1">
      <p:cViewPr>
        <p:scale>
          <a:sx n="50" d="100"/>
          <a:sy n="50" d="100"/>
        </p:scale>
        <p:origin x="614" y="34"/>
      </p:cViewPr>
      <p:guideLst>
        <p:guide orient="horz" pos="2160"/>
        <p:guide pos="3840"/>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1319DC-65C1-6C47-BC14-4BA9206B0477}" type="datetimeFigureOut">
              <a:rPr kumimoji="1" lang="ja-JP" altLang="en-US" smtClean="0"/>
              <a:t>2017/2/24</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ADF72C-A8A1-034F-B75C-0F91937A168F}" type="slidenum">
              <a:rPr kumimoji="1" lang="ja-JP" altLang="en-US" smtClean="0"/>
              <a:t>‹#›</a:t>
            </a:fld>
            <a:endParaRPr kumimoji="1" lang="ja-JP" altLang="en-US"/>
          </a:p>
        </p:txBody>
      </p:sp>
    </p:spTree>
    <p:extLst>
      <p:ext uri="{BB962C8B-B14F-4D97-AF65-F5344CB8AC3E}">
        <p14:creationId xmlns:p14="http://schemas.microsoft.com/office/powerpoint/2010/main" val="1521924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81EA8-5B4B-3242-A45C-892C39A1BED7}" type="datetimeFigureOut">
              <a:rPr kumimoji="1" lang="ja-JP" altLang="en-US" smtClean="0"/>
              <a:t>2017/2/24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7D3B8-61B6-5D4D-907D-1314438189F9}" type="slidenum">
              <a:rPr kumimoji="1" lang="ja-JP" altLang="en-US" smtClean="0"/>
              <a:t>‹#›</a:t>
            </a:fld>
            <a:endParaRPr kumimoji="1" lang="ja-JP" altLang="en-US"/>
          </a:p>
        </p:txBody>
      </p:sp>
    </p:spTree>
    <p:extLst>
      <p:ext uri="{BB962C8B-B14F-4D97-AF65-F5344CB8AC3E}">
        <p14:creationId xmlns:p14="http://schemas.microsoft.com/office/powerpoint/2010/main" val="5427373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Spice-Shelf</a:t>
            </a:r>
            <a:r>
              <a:rPr kumimoji="1" lang="ja-JP" altLang="en-US" dirty="0" smtClean="0"/>
              <a:t>という</a:t>
            </a:r>
            <a:r>
              <a:rPr kumimoji="1" lang="en-US" altLang="ja-JP" dirty="0" err="1" smtClean="0"/>
              <a:t>IoT</a:t>
            </a:r>
            <a:r>
              <a:rPr kumimoji="1" lang="ja-JP" altLang="en-US" dirty="0" smtClean="0"/>
              <a:t>機器と</a:t>
            </a:r>
            <a:r>
              <a:rPr kumimoji="1" lang="ja-JP" altLang="en-US" dirty="0" smtClean="0"/>
              <a:t>サービスを企画しました。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7C07D3B8-61B6-5D4D-907D-1314438189F9}" type="slidenum">
              <a:rPr kumimoji="1" lang="ja-JP" altLang="en-US" smtClean="0"/>
              <a:t>1</a:t>
            </a:fld>
            <a:endParaRPr kumimoji="1" lang="ja-JP" altLang="en-US"/>
          </a:p>
        </p:txBody>
      </p:sp>
    </p:spTree>
    <p:extLst>
      <p:ext uri="{BB962C8B-B14F-4D97-AF65-F5344CB8AC3E}">
        <p14:creationId xmlns:p14="http://schemas.microsoft.com/office/powerpoint/2010/main" val="157962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latin typeface="+mn-lt"/>
                <a:ea typeface="+mn-ea"/>
                <a:cs typeface="+mn-cs"/>
              </a:rPr>
              <a:t>スーパー</a:t>
            </a:r>
            <a:r>
              <a:rPr kumimoji="1" lang="ja-JP" altLang="en-US" sz="1200" kern="1200" dirty="0" smtClean="0">
                <a:solidFill>
                  <a:schemeClr val="tx1"/>
                </a:solidFill>
                <a:latin typeface="+mn-lt"/>
                <a:ea typeface="+mn-ea"/>
                <a:cs typeface="+mn-cs"/>
              </a:rPr>
              <a:t>で買い物しているとき、食材を選んでいるとき、家の醤油って残ってたかなぁ、</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この料理に使うごま油、まだあったかなぁと思い出せないという時はありませんか？</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effectLst/>
                <a:latin typeface="+mn-lt"/>
                <a:ea typeface="+mn-ea"/>
                <a:cs typeface="+mn-cs"/>
              </a:rPr>
              <a:t>調味料は一度購入してから使い切るまで が長い商品なので、今、家の調味料がどれくらいあるのか覚えていないことがあると思います。</a:t>
            </a:r>
            <a:endParaRPr kumimoji="1" lang="ja-JP" altLang="en-US"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私は、こうしたスーパーでの「あれっ」に答えるサービスを提案します。</a:t>
            </a:r>
          </a:p>
        </p:txBody>
      </p:sp>
      <p:sp>
        <p:nvSpPr>
          <p:cNvPr id="4" name="スライド番号プレースホルダー 3"/>
          <p:cNvSpPr>
            <a:spLocks noGrp="1"/>
          </p:cNvSpPr>
          <p:nvPr>
            <p:ph type="sldNum" sz="quarter" idx="10"/>
          </p:nvPr>
        </p:nvSpPr>
        <p:spPr/>
        <p:txBody>
          <a:bodyPr/>
          <a:lstStyle/>
          <a:p>
            <a:fld id="{7C07D3B8-61B6-5D4D-907D-1314438189F9}" type="slidenum">
              <a:rPr kumimoji="1" lang="ja-JP" altLang="en-US" smtClean="0"/>
              <a:t>2</a:t>
            </a:fld>
            <a:endParaRPr kumimoji="1" lang="ja-JP" altLang="en-US"/>
          </a:p>
        </p:txBody>
      </p:sp>
    </p:spTree>
    <p:extLst>
      <p:ext uri="{BB962C8B-B14F-4D97-AF65-F5344CB8AC3E}">
        <p14:creationId xmlns:p14="http://schemas.microsoft.com/office/powerpoint/2010/main" val="138355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latin typeface="+mn-lt"/>
                <a:ea typeface="+mn-ea"/>
                <a:cs typeface="+mn-cs"/>
              </a:rPr>
              <a:t>サービスのコンセプトですが、</a:t>
            </a:r>
            <a:endParaRPr kumimoji="1" lang="en-US" altLang="ja-JP" sz="1200" kern="1200" dirty="0" smtClean="0">
              <a:solidFill>
                <a:schemeClr val="tx1"/>
              </a:solidFill>
              <a:latin typeface="+mn-lt"/>
              <a:ea typeface="+mn-ea"/>
              <a:cs typeface="+mn-cs"/>
            </a:endParaRPr>
          </a:p>
          <a:p>
            <a:pPr marL="457200" marR="0" lvl="0" indent="-457200" algn="l" defTabSz="914400" rtl="0" eaLnBrk="1" fontAlgn="auto" latinLnBrk="0" hangingPunct="1">
              <a:lnSpc>
                <a:spcPct val="90000"/>
              </a:lnSpc>
              <a:spcBef>
                <a:spcPts val="1000"/>
              </a:spcBef>
              <a:spcAft>
                <a:spcPts val="0"/>
              </a:spcAft>
              <a:buClrTx/>
              <a:buSzTx/>
              <a:buFont typeface="Arial"/>
              <a:buNone/>
              <a:tabLst/>
              <a:defRPr/>
            </a:pPr>
            <a:r>
              <a:rPr kumimoji="1" lang="ja-JP" alt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・外出先</a:t>
            </a:r>
            <a:r>
              <a:rPr lang="ja-JP" altLang="en-US" sz="1200" b="1" dirty="0" smtClean="0">
                <a:solidFill>
                  <a:schemeClr val="tx1">
                    <a:lumMod val="65000"/>
                    <a:lumOff val="35000"/>
                  </a:schemeClr>
                </a:solidFill>
              </a:rPr>
              <a:t>から</a:t>
            </a:r>
            <a:r>
              <a:rPr kumimoji="1" lang="ja-JP" alt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自宅の調味料の残量がわかるサービス</a:t>
            </a:r>
            <a:r>
              <a:rPr kumimoji="1" lang="ja-JP" alt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です。</a:t>
            </a:r>
            <a:endParaRPr kumimoji="1" lang="ja-JP" alt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457200" marR="0" lvl="0" indent="-457200" algn="l" defTabSz="914400" rtl="0" eaLnBrk="1" fontAlgn="auto" latinLnBrk="0" hangingPunct="1">
              <a:lnSpc>
                <a:spcPct val="90000"/>
              </a:lnSpc>
              <a:spcBef>
                <a:spcPts val="1000"/>
              </a:spcBef>
              <a:spcAft>
                <a:spcPts val="0"/>
              </a:spcAft>
              <a:buClrTx/>
              <a:buSzTx/>
              <a:buFont typeface="Arial"/>
              <a:buNone/>
              <a:tabLst/>
              <a:defRPr/>
            </a:pPr>
            <a:r>
              <a:rPr kumimoji="1" lang="ja-JP" alt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lang="ja-JP" altLang="en-US" sz="1200" b="1" dirty="0" smtClean="0">
                <a:solidFill>
                  <a:schemeClr val="tx1">
                    <a:lumMod val="65000"/>
                    <a:lumOff val="35000"/>
                  </a:schemeClr>
                </a:solidFill>
              </a:rPr>
              <a:t>自宅の</a:t>
            </a:r>
            <a:r>
              <a:rPr kumimoji="1" lang="en-US" altLang="ja-JP" sz="1200" b="1" i="0" u="none" strike="noStrike" kern="1200" cap="none" spc="0" normalizeH="0" baseline="0" noProof="0" dirty="0" err="1" smtClean="0">
                <a:ln>
                  <a:noFill/>
                </a:ln>
                <a:solidFill>
                  <a:schemeClr val="tx1">
                    <a:lumMod val="65000"/>
                    <a:lumOff val="35000"/>
                  </a:schemeClr>
                </a:solidFill>
                <a:effectLst/>
                <a:uLnTx/>
                <a:uFillTx/>
                <a:latin typeface="+mn-lt"/>
                <a:ea typeface="+mn-ea"/>
                <a:cs typeface="+mn-cs"/>
              </a:rPr>
              <a:t>IoT</a:t>
            </a:r>
            <a:r>
              <a:rPr kumimoji="1" lang="ja-JP" alt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調味料棚</a:t>
            </a:r>
            <a:r>
              <a:rPr kumimoji="1" lang="en-US" altLang="ja-JP"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(Spice-Shelf)</a:t>
            </a:r>
            <a:r>
              <a:rPr kumimoji="1" lang="ja-JP" alt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に調味料を置いておけば</a:t>
            </a:r>
            <a:r>
              <a:rPr kumimoji="1" lang="ja-JP" alt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1" lang="en-US" altLang="ja-JP" sz="1200" b="1" kern="1200" dirty="0" smtClean="0">
                <a:solidFill>
                  <a:schemeClr val="tx1"/>
                </a:solidFill>
                <a:latin typeface="+mn-lt"/>
                <a:ea typeface="+mn-ea"/>
                <a:cs typeface="+mn-cs"/>
              </a:rPr>
              <a:t>LINE</a:t>
            </a:r>
            <a:r>
              <a:rPr kumimoji="1" lang="ja-JP" altLang="en-US" sz="1200" b="1" kern="1200" dirty="0" smtClean="0">
                <a:solidFill>
                  <a:schemeClr val="tx1"/>
                </a:solidFill>
                <a:latin typeface="+mn-lt"/>
                <a:ea typeface="+mn-ea"/>
                <a:cs typeface="+mn-cs"/>
              </a:rPr>
              <a:t>アカウントを通じて、自宅の調味料の残量がわかります。</a:t>
            </a:r>
            <a:endParaRPr kumimoji="1" lang="en-US" altLang="ja-JP" sz="1200" kern="120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C07D3B8-61B6-5D4D-907D-1314438189F9}" type="slidenum">
              <a:rPr kumimoji="1" lang="ja-JP" altLang="en-US" smtClean="0"/>
              <a:t>3</a:t>
            </a:fld>
            <a:endParaRPr kumimoji="1" lang="ja-JP" altLang="en-US"/>
          </a:p>
        </p:txBody>
      </p:sp>
    </p:spTree>
    <p:extLst>
      <p:ext uri="{BB962C8B-B14F-4D97-AF65-F5344CB8AC3E}">
        <p14:creationId xmlns:p14="http://schemas.microsoft.com/office/powerpoint/2010/main" val="1424046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kern="1200" dirty="0" smtClean="0">
                <a:solidFill>
                  <a:schemeClr val="tx1"/>
                </a:solidFill>
                <a:latin typeface="+mn-lt"/>
                <a:ea typeface="+mn-ea"/>
                <a:cs typeface="+mn-cs"/>
              </a:rPr>
              <a:t>・こちら</a:t>
            </a:r>
            <a:r>
              <a:rPr kumimoji="1" lang="ja-JP" altLang="en-US" sz="1200" b="1" kern="1200" dirty="0" smtClean="0">
                <a:solidFill>
                  <a:schemeClr val="tx1"/>
                </a:solidFill>
                <a:latin typeface="+mn-lt"/>
                <a:ea typeface="+mn-ea"/>
                <a:cs typeface="+mn-cs"/>
              </a:rPr>
              <a:t>が</a:t>
            </a:r>
            <a:r>
              <a:rPr kumimoji="1" lang="en-US" altLang="ja-JP" sz="1200" b="1" kern="1200" dirty="0" smtClean="0">
                <a:solidFill>
                  <a:schemeClr val="tx1"/>
                </a:solidFill>
                <a:latin typeface="+mn-lt"/>
                <a:ea typeface="+mn-ea"/>
                <a:cs typeface="+mn-cs"/>
              </a:rPr>
              <a:t>LINE</a:t>
            </a:r>
            <a:r>
              <a:rPr kumimoji="1" lang="ja-JP" altLang="en-US" sz="1200" b="1" kern="1200" dirty="0" smtClean="0">
                <a:solidFill>
                  <a:schemeClr val="tx1"/>
                </a:solidFill>
                <a:latin typeface="+mn-lt"/>
                <a:ea typeface="+mn-ea"/>
                <a:cs typeface="+mn-cs"/>
              </a:rPr>
              <a:t>アカウントに</a:t>
            </a:r>
            <a:r>
              <a:rPr kumimoji="1" lang="ja-JP" altLang="en-US" sz="1200" b="1" kern="1200" dirty="0" smtClean="0">
                <a:solidFill>
                  <a:schemeClr val="tx1"/>
                </a:solidFill>
                <a:latin typeface="+mn-lt"/>
                <a:ea typeface="+mn-ea"/>
                <a:cs typeface="+mn-cs"/>
              </a:rPr>
              <a:t>なります。</a:t>
            </a:r>
            <a:endParaRPr kumimoji="1" lang="en-US" altLang="ja-JP" sz="1200" b="1" kern="1200" dirty="0" smtClean="0">
              <a:solidFill>
                <a:schemeClr val="tx1"/>
              </a:solidFill>
              <a:latin typeface="+mn-lt"/>
              <a:ea typeface="+mn-ea"/>
              <a:cs typeface="+mn-cs"/>
            </a:endParaRPr>
          </a:p>
          <a:p>
            <a:r>
              <a:rPr kumimoji="1" lang="ja-JP" altLang="en-US" sz="1200" b="1" kern="1200" dirty="0" smtClean="0">
                <a:solidFill>
                  <a:schemeClr val="tx1"/>
                </a:solidFill>
                <a:latin typeface="+mn-lt"/>
                <a:ea typeface="+mn-ea"/>
                <a:cs typeface="+mn-cs"/>
              </a:rPr>
              <a:t>　自分の設定した調味料</a:t>
            </a:r>
            <a:r>
              <a:rPr kumimoji="1" lang="ja-JP" altLang="en-US" sz="1200" b="1" kern="1200" dirty="0" smtClean="0">
                <a:solidFill>
                  <a:schemeClr val="tx1"/>
                </a:solidFill>
                <a:latin typeface="+mn-lt"/>
                <a:ea typeface="+mn-ea"/>
                <a:cs typeface="+mn-cs"/>
              </a:rPr>
              <a:t>の残量がわかります。</a:t>
            </a:r>
            <a:endParaRPr kumimoji="1" lang="en-US" altLang="ja-JP"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latin typeface="+mn-lt"/>
                <a:ea typeface="+mn-ea"/>
                <a:cs typeface="+mn-cs"/>
              </a:rPr>
              <a:t>　・</a:t>
            </a:r>
            <a:r>
              <a:rPr kumimoji="1" lang="ja-JP" altLang="en-US" sz="1200" b="1" kern="1200" dirty="0" smtClean="0">
                <a:solidFill>
                  <a:schemeClr val="tx1"/>
                </a:solidFill>
                <a:latin typeface="+mn-lt"/>
                <a:ea typeface="+mn-ea"/>
                <a:cs typeface="+mn-cs"/>
              </a:rPr>
              <a:t>「関連情報を見る」を押すと、登録した調味料の商品情報がみれます。</a:t>
            </a:r>
            <a:endParaRPr kumimoji="1" lang="en-US" altLang="ja-JP" sz="1200" b="1" kern="1200" dirty="0" smtClean="0">
              <a:solidFill>
                <a:schemeClr val="tx1"/>
              </a:solidFill>
              <a:latin typeface="+mn-lt"/>
              <a:ea typeface="+mn-ea"/>
              <a:cs typeface="+mn-cs"/>
            </a:endParaRPr>
          </a:p>
          <a:p>
            <a:r>
              <a:rPr kumimoji="1" lang="ja-JP" altLang="en-US" sz="1200" b="1" kern="1200" dirty="0" smtClean="0">
                <a:solidFill>
                  <a:schemeClr val="tx1"/>
                </a:solidFill>
                <a:latin typeface="+mn-lt"/>
                <a:ea typeface="+mn-ea"/>
                <a:cs typeface="+mn-cs"/>
              </a:rPr>
              <a:t>　・「詳細を見る」を押すと登録情報が確認できます。</a:t>
            </a:r>
            <a:endParaRPr kumimoji="1" lang="en-US" altLang="ja-JP"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n-lt"/>
                <a:ea typeface="+mn-ea"/>
                <a:cs typeface="+mn-cs"/>
              </a:rPr>
              <a:t>を見る」を押すと登録情報が確認できます。</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こちらは家にある、試作機になります。　</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この棚に設置した調味料の重量がサーバに通知されます。</a:t>
            </a:r>
          </a:p>
          <a:p>
            <a:r>
              <a:rPr kumimoji="1" lang="ja-JP" altLang="en-US" sz="1200" kern="1200" dirty="0" smtClean="0">
                <a:solidFill>
                  <a:schemeClr val="tx1"/>
                </a:solidFill>
                <a:latin typeface="+mn-lt"/>
                <a:ea typeface="+mn-ea"/>
                <a:cs typeface="+mn-cs"/>
              </a:rPr>
              <a:t>・サラダを作るのに使います。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・使い終わったら、元の場所に直せば、使用後の値がサーバに送信されます。</a:t>
            </a: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・残量が減ったことが確認できます。</a:t>
            </a:r>
            <a:endParaRPr kumimoji="1" lang="en-US" altLang="ja-JP" sz="1200" kern="120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C07D3B8-61B6-5D4D-907D-1314438189F9}" type="slidenum">
              <a:rPr kumimoji="1" lang="ja-JP" altLang="en-US" smtClean="0"/>
              <a:t>4</a:t>
            </a:fld>
            <a:endParaRPr kumimoji="1" lang="ja-JP" altLang="en-US"/>
          </a:p>
        </p:txBody>
      </p:sp>
    </p:spTree>
    <p:extLst>
      <p:ext uri="{BB962C8B-B14F-4D97-AF65-F5344CB8AC3E}">
        <p14:creationId xmlns:p14="http://schemas.microsoft.com/office/powerpoint/2010/main" val="402596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kern="1200" dirty="0" smtClean="0">
                <a:solidFill>
                  <a:schemeClr val="tx1"/>
                </a:solidFill>
                <a:latin typeface="+mn-lt"/>
                <a:ea typeface="+mn-ea"/>
                <a:cs typeface="+mn-cs"/>
              </a:rPr>
              <a:t>・こちら</a:t>
            </a:r>
            <a:r>
              <a:rPr kumimoji="1" lang="ja-JP" altLang="en-US" sz="1200" b="1" kern="1200" dirty="0" smtClean="0">
                <a:solidFill>
                  <a:schemeClr val="tx1"/>
                </a:solidFill>
                <a:latin typeface="+mn-lt"/>
                <a:ea typeface="+mn-ea"/>
                <a:cs typeface="+mn-cs"/>
              </a:rPr>
              <a:t>が</a:t>
            </a:r>
            <a:r>
              <a:rPr kumimoji="1" lang="en-US" altLang="ja-JP" sz="1200" b="1" kern="1200" dirty="0" smtClean="0">
                <a:solidFill>
                  <a:schemeClr val="tx1"/>
                </a:solidFill>
                <a:latin typeface="+mn-lt"/>
                <a:ea typeface="+mn-ea"/>
                <a:cs typeface="+mn-cs"/>
              </a:rPr>
              <a:t>LINE</a:t>
            </a:r>
            <a:r>
              <a:rPr kumimoji="1" lang="ja-JP" altLang="en-US" sz="1200" b="1" kern="1200" dirty="0" smtClean="0">
                <a:solidFill>
                  <a:schemeClr val="tx1"/>
                </a:solidFill>
                <a:latin typeface="+mn-lt"/>
                <a:ea typeface="+mn-ea"/>
                <a:cs typeface="+mn-cs"/>
              </a:rPr>
              <a:t>アカウントに</a:t>
            </a:r>
            <a:r>
              <a:rPr kumimoji="1" lang="ja-JP" altLang="en-US" sz="1200" b="1" kern="1200" dirty="0" smtClean="0">
                <a:solidFill>
                  <a:schemeClr val="tx1"/>
                </a:solidFill>
                <a:latin typeface="+mn-lt"/>
                <a:ea typeface="+mn-ea"/>
                <a:cs typeface="+mn-cs"/>
              </a:rPr>
              <a:t>なります。</a:t>
            </a:r>
            <a:endParaRPr kumimoji="1" lang="en-US" altLang="ja-JP" sz="1200" b="1" kern="1200" dirty="0" smtClean="0">
              <a:solidFill>
                <a:schemeClr val="tx1"/>
              </a:solidFill>
              <a:latin typeface="+mn-lt"/>
              <a:ea typeface="+mn-ea"/>
              <a:cs typeface="+mn-cs"/>
            </a:endParaRPr>
          </a:p>
          <a:p>
            <a:r>
              <a:rPr kumimoji="1" lang="ja-JP" altLang="en-US" sz="1200" b="1" kern="1200" dirty="0" smtClean="0">
                <a:solidFill>
                  <a:schemeClr val="tx1"/>
                </a:solidFill>
                <a:latin typeface="+mn-lt"/>
                <a:ea typeface="+mn-ea"/>
                <a:cs typeface="+mn-cs"/>
              </a:rPr>
              <a:t>　自分の設定した調味料</a:t>
            </a:r>
            <a:r>
              <a:rPr kumimoji="1" lang="ja-JP" altLang="en-US" sz="1200" b="1" kern="1200" dirty="0" smtClean="0">
                <a:solidFill>
                  <a:schemeClr val="tx1"/>
                </a:solidFill>
                <a:latin typeface="+mn-lt"/>
                <a:ea typeface="+mn-ea"/>
                <a:cs typeface="+mn-cs"/>
              </a:rPr>
              <a:t>の残量がわかります。</a:t>
            </a:r>
            <a:endParaRPr kumimoji="1" lang="en-US" altLang="ja-JP"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latin typeface="+mn-lt"/>
                <a:ea typeface="+mn-ea"/>
                <a:cs typeface="+mn-cs"/>
              </a:rPr>
              <a:t>　・</a:t>
            </a:r>
            <a:r>
              <a:rPr kumimoji="1" lang="ja-JP" altLang="en-US" sz="1200" b="1" kern="1200" dirty="0" smtClean="0">
                <a:solidFill>
                  <a:schemeClr val="tx1"/>
                </a:solidFill>
                <a:latin typeface="+mn-lt"/>
                <a:ea typeface="+mn-ea"/>
                <a:cs typeface="+mn-cs"/>
              </a:rPr>
              <a:t>「関連情報を見る」を押すと、登録した調味料の商品情報がみれます。</a:t>
            </a:r>
            <a:endParaRPr kumimoji="1" lang="en-US" altLang="ja-JP" sz="1200" b="1" kern="1200" dirty="0" smtClean="0">
              <a:solidFill>
                <a:schemeClr val="tx1"/>
              </a:solidFill>
              <a:latin typeface="+mn-lt"/>
              <a:ea typeface="+mn-ea"/>
              <a:cs typeface="+mn-cs"/>
            </a:endParaRPr>
          </a:p>
          <a:p>
            <a:r>
              <a:rPr kumimoji="1" lang="ja-JP" altLang="en-US" sz="1200" b="1" kern="1200" dirty="0" smtClean="0">
                <a:solidFill>
                  <a:schemeClr val="tx1"/>
                </a:solidFill>
                <a:latin typeface="+mn-lt"/>
                <a:ea typeface="+mn-ea"/>
                <a:cs typeface="+mn-cs"/>
              </a:rPr>
              <a:t>　・「詳細を見る」を押すと登録情報が確認できます。</a:t>
            </a:r>
            <a:endParaRPr kumimoji="1" lang="en-US" altLang="ja-JP"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n-lt"/>
                <a:ea typeface="+mn-ea"/>
                <a:cs typeface="+mn-cs"/>
              </a:rPr>
              <a:t>を見る」を押すと登録情報が確認できます。</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こちらは家にある、試作機になります。　</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この棚に設置した調味料の重量がサーバに通知されます。</a:t>
            </a:r>
          </a:p>
          <a:p>
            <a:r>
              <a:rPr kumimoji="1" lang="ja-JP" altLang="en-US" sz="1200" kern="1200" dirty="0" smtClean="0">
                <a:solidFill>
                  <a:schemeClr val="tx1"/>
                </a:solidFill>
                <a:latin typeface="+mn-lt"/>
                <a:ea typeface="+mn-ea"/>
                <a:cs typeface="+mn-cs"/>
              </a:rPr>
              <a:t>・サラダを作るのに使います。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・使い終わったら、元の場所に直せば、使用後の値がサーバに送信されます。</a:t>
            </a: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・残量が減ったことが確認できます。</a:t>
            </a:r>
            <a:endParaRPr kumimoji="1" lang="en-US" altLang="ja-JP" sz="1200" kern="120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C07D3B8-61B6-5D4D-907D-1314438189F9}" type="slidenum">
              <a:rPr kumimoji="1" lang="ja-JP" altLang="en-US" smtClean="0"/>
              <a:t>5</a:t>
            </a:fld>
            <a:endParaRPr kumimoji="1" lang="ja-JP" altLang="en-US"/>
          </a:p>
        </p:txBody>
      </p:sp>
    </p:spTree>
    <p:extLst>
      <p:ext uri="{BB962C8B-B14F-4D97-AF65-F5344CB8AC3E}">
        <p14:creationId xmlns:p14="http://schemas.microsoft.com/office/powerpoint/2010/main" val="501033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C07D3B8-61B6-5D4D-907D-1314438189F9}" type="slidenum">
              <a:rPr kumimoji="1" lang="ja-JP" altLang="en-US" smtClean="0"/>
              <a:t>6</a:t>
            </a:fld>
            <a:endParaRPr kumimoji="1" lang="ja-JP" altLang="en-US"/>
          </a:p>
        </p:txBody>
      </p:sp>
    </p:spTree>
    <p:extLst>
      <p:ext uri="{BB962C8B-B14F-4D97-AF65-F5344CB8AC3E}">
        <p14:creationId xmlns:p14="http://schemas.microsoft.com/office/powerpoint/2010/main" val="56614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kern="120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C07D3B8-61B6-5D4D-907D-1314438189F9}" type="slidenum">
              <a:rPr kumimoji="1" lang="ja-JP" altLang="en-US" smtClean="0"/>
              <a:t>7</a:t>
            </a:fld>
            <a:endParaRPr kumimoji="1" lang="ja-JP" altLang="en-US"/>
          </a:p>
        </p:txBody>
      </p:sp>
    </p:spTree>
    <p:extLst>
      <p:ext uri="{BB962C8B-B14F-4D97-AF65-F5344CB8AC3E}">
        <p14:creationId xmlns:p14="http://schemas.microsoft.com/office/powerpoint/2010/main" val="55374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latin typeface="+mn-lt"/>
                <a:ea typeface="+mn-ea"/>
                <a:cs typeface="+mn-cs"/>
              </a:rPr>
              <a:t>■提供価値</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latin typeface="+mn-lt"/>
                <a:ea typeface="+mn-ea"/>
                <a:cs typeface="+mn-cs"/>
              </a:rPr>
              <a:t>・このサービスで提供したい価値としては「残量通知により「リアル店舗での買う瞬間」を助ける」ということです。</a:t>
            </a:r>
          </a:p>
          <a:p>
            <a:r>
              <a:rPr kumimoji="1" lang="ja-JP" altLang="en-US" sz="1200" kern="1200" dirty="0" smtClean="0">
                <a:solidFill>
                  <a:schemeClr val="tx1"/>
                </a:solidFill>
                <a:latin typeface="+mn-lt"/>
                <a:ea typeface="+mn-ea"/>
                <a:cs typeface="+mn-cs"/>
              </a:rPr>
              <a:t>　自宅内の</a:t>
            </a:r>
            <a:r>
              <a:rPr kumimoji="1" lang="en-US" altLang="ja-JP" sz="1200" kern="1200" dirty="0" err="1" smtClean="0">
                <a:solidFill>
                  <a:schemeClr val="tx1"/>
                </a:solidFill>
                <a:latin typeface="+mn-lt"/>
                <a:ea typeface="+mn-ea"/>
                <a:cs typeface="+mn-cs"/>
              </a:rPr>
              <a:t>IoT</a:t>
            </a:r>
            <a:r>
              <a:rPr kumimoji="1" lang="ja-JP" altLang="en-US" sz="1200" kern="1200" dirty="0" smtClean="0">
                <a:solidFill>
                  <a:schemeClr val="tx1"/>
                </a:solidFill>
                <a:latin typeface="+mn-lt"/>
                <a:ea typeface="+mn-ea"/>
                <a:cs typeface="+mn-cs"/>
              </a:rPr>
              <a:t>デバイスによるストック管理</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自動発注デバイスは世の中にトレンドとなりつつあります。</a:t>
            </a:r>
          </a:p>
          <a:p>
            <a:r>
              <a:rPr kumimoji="1" lang="ja-JP" altLang="en-US" sz="1200" kern="1200" dirty="0" smtClean="0">
                <a:solidFill>
                  <a:schemeClr val="tx1"/>
                </a:solidFill>
                <a:latin typeface="+mn-lt"/>
                <a:ea typeface="+mn-ea"/>
                <a:cs typeface="+mn-cs"/>
              </a:rPr>
              <a:t>　自動発注に特化した</a:t>
            </a:r>
            <a:r>
              <a:rPr kumimoji="1" lang="en-US" altLang="ja-JP" sz="1200" kern="1200" dirty="0" err="1" smtClean="0">
                <a:solidFill>
                  <a:schemeClr val="tx1"/>
                </a:solidFill>
                <a:latin typeface="+mn-lt"/>
                <a:ea typeface="+mn-ea"/>
                <a:cs typeface="+mn-cs"/>
              </a:rPr>
              <a:t>AmazonDash</a:t>
            </a:r>
            <a:r>
              <a:rPr kumimoji="1" lang="ja-JP" altLang="en-US" sz="1200" kern="1200" dirty="0" smtClean="0">
                <a:solidFill>
                  <a:schemeClr val="tx1"/>
                </a:solidFill>
                <a:latin typeface="+mn-lt"/>
                <a:ea typeface="+mn-ea"/>
                <a:cs typeface="+mn-cs"/>
              </a:rPr>
              <a:t>ボタンや、冷蔵庫内にカメラを搭載した「スマート冷蔵庫」が</a:t>
            </a:r>
            <a:r>
              <a:rPr kumimoji="1" lang="en-US" altLang="ja-JP" sz="1200" kern="1200" dirty="0" smtClean="0">
                <a:solidFill>
                  <a:schemeClr val="tx1"/>
                </a:solidFill>
                <a:latin typeface="+mn-lt"/>
                <a:ea typeface="+mn-ea"/>
                <a:cs typeface="+mn-cs"/>
              </a:rPr>
              <a:t>LG</a:t>
            </a:r>
            <a:r>
              <a:rPr kumimoji="1" lang="ja-JP" altLang="en-US" sz="1200" kern="1200" dirty="0" smtClean="0">
                <a:solidFill>
                  <a:schemeClr val="tx1"/>
                </a:solidFill>
                <a:latin typeface="+mn-lt"/>
                <a:ea typeface="+mn-ea"/>
                <a:cs typeface="+mn-cs"/>
              </a:rPr>
              <a:t>やサムスン電子が発表されています。</a:t>
            </a:r>
          </a:p>
          <a:p>
            <a:r>
              <a:rPr kumimoji="1" lang="ja-JP" altLang="en-US" sz="1200" kern="1200" dirty="0" smtClean="0">
                <a:solidFill>
                  <a:schemeClr val="tx1"/>
                </a:solidFill>
                <a:latin typeface="+mn-lt"/>
                <a:ea typeface="+mn-ea"/>
                <a:cs typeface="+mn-cs"/>
              </a:rPr>
              <a:t>　これらのデバイスは自動発注やショッピングリスト管理等、様々なことができますが、</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私はリアル店舗で買い物中に残量通知ができる機能のみに絞って、サービスを展開することで「シンプルな価値」を届けれると考えています。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88632BE-9443-48C5-95CB-B23068447A12}" type="slidenum">
              <a:rPr kumimoji="1" lang="ja-JP" altLang="en-US" smtClean="0"/>
              <a:t>8</a:t>
            </a:fld>
            <a:endParaRPr kumimoji="1" lang="ja-JP" altLang="en-US"/>
          </a:p>
        </p:txBody>
      </p:sp>
    </p:spTree>
    <p:extLst>
      <p:ext uri="{BB962C8B-B14F-4D97-AF65-F5344CB8AC3E}">
        <p14:creationId xmlns:p14="http://schemas.microsoft.com/office/powerpoint/2010/main" val="1466535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latin typeface="+mn-lt"/>
                <a:ea typeface="+mn-ea"/>
                <a:cs typeface="+mn-cs"/>
              </a:rPr>
              <a:t>■稼ぐためのシナリオの全体像としてはは、この絵の通りになりますが、</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具体的には３つのポイントで稼ぎたいと思っております。</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「デバイス販売」、「データ販売」、「広告」</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デバイス販売は、お客様に対して、機器を販売するもの。</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データ販売は、機器から収集した調味料の使用頻度や使用量などの解析データを、調味料メーカーに販売するもの。</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広告ビジネスは、残量情報に合わせ、</a:t>
            </a:r>
            <a:r>
              <a:rPr kumimoji="1" lang="en-US" altLang="ja-JP" sz="1200" kern="1200" dirty="0" smtClean="0">
                <a:solidFill>
                  <a:schemeClr val="tx1"/>
                </a:solidFill>
                <a:latin typeface="+mn-lt"/>
                <a:ea typeface="+mn-ea"/>
                <a:cs typeface="+mn-cs"/>
              </a:rPr>
              <a:t>EC</a:t>
            </a:r>
            <a:r>
              <a:rPr kumimoji="1" lang="ja-JP" altLang="en-US" sz="1200" kern="1200" dirty="0" smtClean="0">
                <a:solidFill>
                  <a:schemeClr val="tx1"/>
                </a:solidFill>
                <a:latin typeface="+mn-lt"/>
                <a:ea typeface="+mn-ea"/>
                <a:cs typeface="+mn-cs"/>
              </a:rPr>
              <a:t>サイトの広告を表示し、アフィエイトで稼ぐものです。</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また、レシピサイトやホームアシスタントデバイスとの連携も視野にも取り組みたいと思っています。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　</a:t>
            </a:r>
            <a:endParaRPr kumimoji="1" lang="en-US" altLang="ja-JP" sz="1200" kern="120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688632BE-9443-48C5-95CB-B23068447A12}" type="slidenum">
              <a:rPr kumimoji="1" lang="ja-JP" altLang="en-US" smtClean="0"/>
              <a:t>9</a:t>
            </a:fld>
            <a:endParaRPr kumimoji="1" lang="ja-JP" altLang="en-US"/>
          </a:p>
        </p:txBody>
      </p:sp>
    </p:spTree>
    <p:extLst>
      <p:ext uri="{BB962C8B-B14F-4D97-AF65-F5344CB8AC3E}">
        <p14:creationId xmlns:p14="http://schemas.microsoft.com/office/powerpoint/2010/main" val="150993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201906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1695000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150598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28063"/>
            <a:ext cx="10515600" cy="396875"/>
          </a:xfrm>
        </p:spPr>
        <p:txBody>
          <a:bodyPr>
            <a:normAutofit/>
          </a:bodyPr>
          <a:lstStyle>
            <a:lvl1pPr algn="ctr">
              <a:defRPr sz="2000"/>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
        <p:nvSpPr>
          <p:cNvPr id="8" name="正方形/長方形 7"/>
          <p:cNvSpPr/>
          <p:nvPr userDrawn="1"/>
        </p:nvSpPr>
        <p:spPr>
          <a:xfrm>
            <a:off x="0" y="626538"/>
            <a:ext cx="12192000" cy="846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03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123236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199994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63753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130770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124926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47234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B28880F-B9AC-DC48-8DF8-DDB85B7286B1}" type="datetimeFigureOut">
              <a:rPr kumimoji="1" lang="ja-JP" altLang="en-US" smtClean="0"/>
              <a:pPr/>
              <a:t>2017/2/24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165169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111131"/>
            <a:ext cx="10515600" cy="461351"/>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8880F-B9AC-DC48-8DF8-DDB85B7286B1}" type="datetimeFigureOut">
              <a:rPr kumimoji="1" lang="ja-JP" altLang="en-US" smtClean="0"/>
              <a:pPr/>
              <a:t>2017/2/24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A0A43-429D-4C4B-A323-D8942E5A65E1}" type="slidenum">
              <a:rPr kumimoji="1" lang="ja-JP" altLang="en-US" smtClean="0"/>
              <a:pPr/>
              <a:t>‹#›</a:t>
            </a:fld>
            <a:endParaRPr kumimoji="1" lang="ja-JP" altLang="en-US"/>
          </a:p>
        </p:txBody>
      </p:sp>
    </p:spTree>
    <p:extLst>
      <p:ext uri="{BB962C8B-B14F-4D97-AF65-F5344CB8AC3E}">
        <p14:creationId xmlns:p14="http://schemas.microsoft.com/office/powerpoint/2010/main" val="2026347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kumimoji="1" sz="2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jpe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14.pn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1.jpeg"/><Relationship Id="rId7" Type="http://schemas.openxmlformats.org/officeDocument/2006/relationships/hyperlink" Target="https://spice-shelf.j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5.png"/><Relationship Id="rId5" Type="http://schemas.openxmlformats.org/officeDocument/2006/relationships/image" Target="../media/image20.jpeg"/><Relationship Id="rId10" Type="http://schemas.openxmlformats.org/officeDocument/2006/relationships/image" Target="../media/image34.png"/><Relationship Id="rId4" Type="http://schemas.openxmlformats.org/officeDocument/2006/relationships/image" Target="../media/image22.png"/><Relationship Id="rId9" Type="http://schemas.openxmlformats.org/officeDocument/2006/relationships/image" Target="../media/image33.jp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6.jpe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38.jpeg"/><Relationship Id="rId4" Type="http://schemas.openxmlformats.org/officeDocument/2006/relationships/image" Target="../media/image37.jpeg"/></Relationships>
</file>

<file path=ppt/slides/_rels/slide9.xml.rels><?xml version="1.0" encoding="UTF-8" standalone="yes"?>
<Relationships xmlns="http://schemas.openxmlformats.org/package/2006/relationships"><Relationship Id="rId8" Type="http://schemas.openxmlformats.org/officeDocument/2006/relationships/image" Target="../media/image44.jpeg"/><Relationship Id="rId13" Type="http://schemas.openxmlformats.org/officeDocument/2006/relationships/image" Target="../media/image2.png"/><Relationship Id="rId18" Type="http://schemas.openxmlformats.org/officeDocument/2006/relationships/image" Target="../media/image49.png"/><Relationship Id="rId3" Type="http://schemas.openxmlformats.org/officeDocument/2006/relationships/image" Target="../media/image39.emf"/><Relationship Id="rId21" Type="http://schemas.openxmlformats.org/officeDocument/2006/relationships/image" Target="../media/image52.jpeg"/><Relationship Id="rId7" Type="http://schemas.openxmlformats.org/officeDocument/2006/relationships/image" Target="../media/image43.jpeg"/><Relationship Id="rId12" Type="http://schemas.openxmlformats.org/officeDocument/2006/relationships/image" Target="../media/image35.png"/><Relationship Id="rId17" Type="http://schemas.openxmlformats.org/officeDocument/2006/relationships/image" Target="../media/image48.png"/><Relationship Id="rId25" Type="http://schemas.microsoft.com/office/2007/relationships/hdphoto" Target="../media/hdphoto2.wdp"/><Relationship Id="rId2" Type="http://schemas.openxmlformats.org/officeDocument/2006/relationships/notesSlide" Target="../notesSlides/notesSlide9.xml"/><Relationship Id="rId16" Type="http://schemas.openxmlformats.org/officeDocument/2006/relationships/image" Target="../media/image47.png"/><Relationship Id="rId20"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image" Target="../media/image42.jpeg"/><Relationship Id="rId11" Type="http://schemas.openxmlformats.org/officeDocument/2006/relationships/image" Target="../media/image31.jpeg"/><Relationship Id="rId24" Type="http://schemas.openxmlformats.org/officeDocument/2006/relationships/image" Target="../media/image55.png"/><Relationship Id="rId5" Type="http://schemas.openxmlformats.org/officeDocument/2006/relationships/image" Target="../media/image41.jpeg"/><Relationship Id="rId15" Type="http://schemas.openxmlformats.org/officeDocument/2006/relationships/image" Target="../media/image46.jpg"/><Relationship Id="rId23" Type="http://schemas.openxmlformats.org/officeDocument/2006/relationships/image" Target="../media/image54.png"/><Relationship Id="rId10" Type="http://schemas.openxmlformats.org/officeDocument/2006/relationships/image" Target="../media/image24.png"/><Relationship Id="rId19" Type="http://schemas.openxmlformats.org/officeDocument/2006/relationships/image" Target="../media/image50.png"/><Relationship Id="rId4" Type="http://schemas.openxmlformats.org/officeDocument/2006/relationships/image" Target="../media/image40.jpeg"/><Relationship Id="rId9" Type="http://schemas.openxmlformats.org/officeDocument/2006/relationships/image" Target="../media/image45.png"/><Relationship Id="rId14" Type="http://schemas.openxmlformats.org/officeDocument/2006/relationships/image" Target="../media/image25.png"/><Relationship Id="rId22" Type="http://schemas.openxmlformats.org/officeDocument/2006/relationships/image" Target="../media/image5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alphaModFix amt="70000"/>
            <a:extLst>
              <a:ext uri="{28A0092B-C50C-407E-A947-70E740481C1C}">
                <a14:useLocalDpi xmlns:a14="http://schemas.microsoft.com/office/drawing/2010/main"/>
              </a:ext>
            </a:extLst>
          </a:blip>
          <a:srcRect/>
          <a:stretch/>
        </p:blipFill>
        <p:spPr>
          <a:xfrm>
            <a:off x="20649" y="9642"/>
            <a:ext cx="12156622" cy="6841574"/>
          </a:xfrm>
          <a:prstGeom prst="rect">
            <a:avLst/>
          </a:prstGeom>
          <a:effectLst>
            <a:softEdge rad="0"/>
          </a:effectLst>
        </p:spPr>
      </p:pic>
      <p:grpSp>
        <p:nvGrpSpPr>
          <p:cNvPr id="24" name="図形グループ 23"/>
          <p:cNvGrpSpPr/>
          <p:nvPr/>
        </p:nvGrpSpPr>
        <p:grpSpPr>
          <a:xfrm>
            <a:off x="2910038" y="1795798"/>
            <a:ext cx="2935193" cy="4960505"/>
            <a:chOff x="732222" y="771221"/>
            <a:chExt cx="3145282" cy="5315557"/>
          </a:xfrm>
        </p:grpSpPr>
        <p:pic>
          <p:nvPicPr>
            <p:cNvPr id="20" name="図 1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32222" y="771221"/>
              <a:ext cx="3145282" cy="5315557"/>
            </a:xfrm>
            <a:prstGeom prst="rect">
              <a:avLst/>
            </a:prstGeom>
          </p:spPr>
        </p:pic>
        <p:pic>
          <p:nvPicPr>
            <p:cNvPr id="22" name="図 21"/>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30418" y="1504890"/>
              <a:ext cx="2589322" cy="3722018"/>
            </a:xfrm>
            <a:prstGeom prst="rect">
              <a:avLst/>
            </a:prstGeom>
          </p:spPr>
        </p:pic>
      </p:grpSp>
      <p:grpSp>
        <p:nvGrpSpPr>
          <p:cNvPr id="4" name="図形グループ 3"/>
          <p:cNvGrpSpPr/>
          <p:nvPr/>
        </p:nvGrpSpPr>
        <p:grpSpPr>
          <a:xfrm>
            <a:off x="3815337" y="74722"/>
            <a:ext cx="4596702" cy="1451217"/>
            <a:chOff x="6109357" y="2340093"/>
            <a:chExt cx="4596702" cy="1451217"/>
          </a:xfrm>
        </p:grpSpPr>
        <p:grpSp>
          <p:nvGrpSpPr>
            <p:cNvPr id="19" name="図形グループ 18"/>
            <p:cNvGrpSpPr/>
            <p:nvPr/>
          </p:nvGrpSpPr>
          <p:grpSpPr>
            <a:xfrm>
              <a:off x="6109357" y="2656229"/>
              <a:ext cx="4596702" cy="1135081"/>
              <a:chOff x="1052747" y="1802880"/>
              <a:chExt cx="10103660" cy="2480707"/>
            </a:xfrm>
          </p:grpSpPr>
          <p:pic>
            <p:nvPicPr>
              <p:cNvPr id="5" name="図 4"/>
              <p:cNvPicPr>
                <a:picLocks noChangeAspect="1"/>
              </p:cNvPicPr>
              <p:nvPr/>
            </p:nvPicPr>
            <p:blipFill>
              <a:blip r:embed="rId6" cstate="screen">
                <a:grayscl/>
                <a:extLst>
                  <a:ext uri="{28A0092B-C50C-407E-A947-70E740481C1C}">
                    <a14:useLocalDpi xmlns:a14="http://schemas.microsoft.com/office/drawing/2010/main"/>
                  </a:ext>
                </a:extLst>
              </a:blip>
              <a:stretch>
                <a:fillRect/>
              </a:stretch>
            </p:blipFill>
            <p:spPr>
              <a:xfrm>
                <a:off x="4339802" y="2247900"/>
                <a:ext cx="239215" cy="1093672"/>
              </a:xfrm>
              <a:prstGeom prst="rect">
                <a:avLst/>
              </a:prstGeom>
            </p:spPr>
          </p:pic>
          <p:pic>
            <p:nvPicPr>
              <p:cNvPr id="6" name="図 5"/>
              <p:cNvPicPr>
                <a:picLocks noChangeAspect="1"/>
              </p:cNvPicPr>
              <p:nvPr/>
            </p:nvPicPr>
            <p:blipFill>
              <a:blip r:embed="rId7" cstate="screen">
                <a:grayscl/>
                <a:extLst>
                  <a:ext uri="{28A0092B-C50C-407E-A947-70E740481C1C}">
                    <a14:useLocalDpi xmlns:a14="http://schemas.microsoft.com/office/drawing/2010/main"/>
                  </a:ext>
                </a:extLst>
              </a:blip>
              <a:stretch>
                <a:fillRect/>
              </a:stretch>
            </p:blipFill>
            <p:spPr>
              <a:xfrm>
                <a:off x="7261243" y="2542191"/>
                <a:ext cx="529466" cy="856715"/>
              </a:xfrm>
              <a:prstGeom prst="rect">
                <a:avLst/>
              </a:prstGeom>
            </p:spPr>
          </p:pic>
          <p:pic>
            <p:nvPicPr>
              <p:cNvPr id="7" name="図 6"/>
              <p:cNvPicPr>
                <a:picLocks noChangeAspect="1"/>
              </p:cNvPicPr>
              <p:nvPr/>
            </p:nvPicPr>
            <p:blipFill>
              <a:blip r:embed="rId8" cstate="screen">
                <a:grayscl/>
                <a:extLst>
                  <a:ext uri="{28A0092B-C50C-407E-A947-70E740481C1C}">
                    <a14:useLocalDpi xmlns:a14="http://schemas.microsoft.com/office/drawing/2010/main"/>
                  </a:ext>
                </a:extLst>
              </a:blip>
              <a:stretch>
                <a:fillRect/>
              </a:stretch>
            </p:blipFill>
            <p:spPr>
              <a:xfrm>
                <a:off x="8623115" y="2197937"/>
                <a:ext cx="280402" cy="1212650"/>
              </a:xfrm>
              <a:prstGeom prst="rect">
                <a:avLst/>
              </a:prstGeom>
            </p:spPr>
          </p:pic>
          <p:pic>
            <p:nvPicPr>
              <p:cNvPr id="8" name="図 7"/>
              <p:cNvPicPr>
                <a:picLocks noChangeAspect="1"/>
              </p:cNvPicPr>
              <p:nvPr/>
            </p:nvPicPr>
            <p:blipFill>
              <a:blip r:embed="rId9" cstate="screen">
                <a:grayscl/>
                <a:extLst>
                  <a:ext uri="{28A0092B-C50C-407E-A947-70E740481C1C}">
                    <a14:useLocalDpi xmlns:a14="http://schemas.microsoft.com/office/drawing/2010/main"/>
                  </a:ext>
                </a:extLst>
              </a:blip>
              <a:stretch>
                <a:fillRect/>
              </a:stretch>
            </p:blipFill>
            <p:spPr>
              <a:xfrm>
                <a:off x="4698717" y="2607070"/>
                <a:ext cx="541702" cy="726959"/>
              </a:xfrm>
              <a:prstGeom prst="rect">
                <a:avLst/>
              </a:prstGeom>
            </p:spPr>
          </p:pic>
          <p:pic>
            <p:nvPicPr>
              <p:cNvPr id="9" name="図 8"/>
              <p:cNvPicPr>
                <a:picLocks noChangeAspect="1"/>
              </p:cNvPicPr>
              <p:nvPr/>
            </p:nvPicPr>
            <p:blipFill>
              <a:blip r:embed="rId10" cstate="screen">
                <a:grayscl/>
                <a:extLst>
                  <a:ext uri="{28A0092B-C50C-407E-A947-70E740481C1C}">
                    <a14:useLocalDpi xmlns:a14="http://schemas.microsoft.com/office/drawing/2010/main"/>
                  </a:ext>
                </a:extLst>
              </a:blip>
              <a:stretch>
                <a:fillRect/>
              </a:stretch>
            </p:blipFill>
            <p:spPr>
              <a:xfrm>
                <a:off x="2730303" y="2076579"/>
                <a:ext cx="829664" cy="1264993"/>
              </a:xfrm>
              <a:prstGeom prst="rect">
                <a:avLst/>
              </a:prstGeom>
            </p:spPr>
          </p:pic>
          <p:pic>
            <p:nvPicPr>
              <p:cNvPr id="10" name="図 9"/>
              <p:cNvPicPr>
                <a:picLocks noChangeAspect="1"/>
              </p:cNvPicPr>
              <p:nvPr/>
            </p:nvPicPr>
            <p:blipFill>
              <a:blip r:embed="rId11" cstate="screen">
                <a:grayscl/>
                <a:extLst>
                  <a:ext uri="{28A0092B-C50C-407E-A947-70E740481C1C}">
                    <a14:useLocalDpi xmlns:a14="http://schemas.microsoft.com/office/drawing/2010/main"/>
                  </a:ext>
                </a:extLst>
              </a:blip>
              <a:stretch>
                <a:fillRect/>
              </a:stretch>
            </p:blipFill>
            <p:spPr>
              <a:xfrm>
                <a:off x="9050566" y="2240486"/>
                <a:ext cx="531633" cy="1168729"/>
              </a:xfrm>
              <a:prstGeom prst="rect">
                <a:avLst/>
              </a:prstGeom>
            </p:spPr>
          </p:pic>
          <p:pic>
            <p:nvPicPr>
              <p:cNvPr id="11" name="図 10"/>
              <p:cNvPicPr>
                <a:picLocks noChangeAspect="1"/>
              </p:cNvPicPr>
              <p:nvPr/>
            </p:nvPicPr>
            <p:blipFill>
              <a:blip r:embed="rId12" cstate="screen">
                <a:grayscl/>
                <a:extLst>
                  <a:ext uri="{28A0092B-C50C-407E-A947-70E740481C1C}">
                    <a14:useLocalDpi xmlns:a14="http://schemas.microsoft.com/office/drawing/2010/main"/>
                  </a:ext>
                </a:extLst>
              </a:blip>
              <a:stretch>
                <a:fillRect/>
              </a:stretch>
            </p:blipFill>
            <p:spPr>
              <a:xfrm>
                <a:off x="5403470" y="2607070"/>
                <a:ext cx="592476" cy="726959"/>
              </a:xfrm>
              <a:prstGeom prst="rect">
                <a:avLst/>
              </a:prstGeom>
            </p:spPr>
          </p:pic>
          <p:pic>
            <p:nvPicPr>
              <p:cNvPr id="12" name="図 11"/>
              <p:cNvPicPr>
                <a:picLocks noChangeAspect="1"/>
              </p:cNvPicPr>
              <p:nvPr/>
            </p:nvPicPr>
            <p:blipFill>
              <a:blip r:embed="rId13" cstate="screen">
                <a:grayscl/>
                <a:extLst>
                  <a:ext uri="{BEBA8EAE-BF5A-486C-A8C5-ECC9F3942E4B}">
                    <a14:imgProps xmlns:a14="http://schemas.microsoft.com/office/drawing/2010/main">
                      <a14:imgLayer r:embed="rId14">
                        <a14:imgEffect>
                          <a14:backgroundRemoval t="0" b="89931" l="9963" r="100000"/>
                        </a14:imgEffect>
                      </a14:imgLayer>
                    </a14:imgProps>
                  </a:ext>
                  <a:ext uri="{28A0092B-C50C-407E-A947-70E740481C1C}">
                    <a14:useLocalDpi xmlns:a14="http://schemas.microsoft.com/office/drawing/2010/main"/>
                  </a:ext>
                </a:extLst>
              </a:blip>
              <a:stretch>
                <a:fillRect/>
              </a:stretch>
            </p:blipFill>
            <p:spPr>
              <a:xfrm>
                <a:off x="3662199" y="2501797"/>
                <a:ext cx="533937" cy="865071"/>
              </a:xfrm>
              <a:prstGeom prst="rect">
                <a:avLst/>
              </a:prstGeom>
            </p:spPr>
          </p:pic>
          <p:pic>
            <p:nvPicPr>
              <p:cNvPr id="13" name="図 12"/>
              <p:cNvPicPr>
                <a:picLocks noChangeAspect="1"/>
              </p:cNvPicPr>
              <p:nvPr/>
            </p:nvPicPr>
            <p:blipFill>
              <a:blip r:embed="rId10" cstate="screen">
                <a:grayscl/>
                <a:extLst>
                  <a:ext uri="{28A0092B-C50C-407E-A947-70E740481C1C}">
                    <a14:useLocalDpi xmlns:a14="http://schemas.microsoft.com/office/drawing/2010/main"/>
                  </a:ext>
                </a:extLst>
              </a:blip>
              <a:stretch>
                <a:fillRect/>
              </a:stretch>
            </p:blipFill>
            <p:spPr>
              <a:xfrm>
                <a:off x="6364535" y="2069036"/>
                <a:ext cx="829664" cy="1264993"/>
              </a:xfrm>
              <a:prstGeom prst="rect">
                <a:avLst/>
              </a:prstGeom>
            </p:spPr>
          </p:pic>
          <p:pic>
            <p:nvPicPr>
              <p:cNvPr id="14" name="図 13"/>
              <p:cNvPicPr>
                <a:picLocks noChangeAspect="1"/>
              </p:cNvPicPr>
              <p:nvPr/>
            </p:nvPicPr>
            <p:blipFill>
              <a:blip r:embed="rId12" cstate="screen">
                <a:grayscl/>
                <a:extLst>
                  <a:ext uri="{28A0092B-C50C-407E-A947-70E740481C1C}">
                    <a14:useLocalDpi xmlns:a14="http://schemas.microsoft.com/office/drawing/2010/main"/>
                  </a:ext>
                </a:extLst>
              </a:blip>
              <a:stretch>
                <a:fillRect/>
              </a:stretch>
            </p:blipFill>
            <p:spPr>
              <a:xfrm>
                <a:off x="7891501" y="2635254"/>
                <a:ext cx="592476" cy="726959"/>
              </a:xfrm>
              <a:prstGeom prst="rect">
                <a:avLst/>
              </a:prstGeom>
            </p:spPr>
          </p:pic>
          <p:pic>
            <p:nvPicPr>
              <p:cNvPr id="15" name="図 14"/>
              <p:cNvPicPr>
                <a:picLocks noChangeAspect="1"/>
              </p:cNvPicPr>
              <p:nvPr/>
            </p:nvPicPr>
            <p:blipFill rotWithShape="1">
              <a:blip r:embed="rId15" cstate="screen">
                <a:grayscl/>
                <a:extLst>
                  <a:ext uri="{28A0092B-C50C-407E-A947-70E740481C1C}">
                    <a14:useLocalDpi xmlns:a14="http://schemas.microsoft.com/office/drawing/2010/main"/>
                  </a:ext>
                </a:extLst>
              </a:blip>
              <a:srcRect/>
              <a:stretch/>
            </p:blipFill>
            <p:spPr>
              <a:xfrm>
                <a:off x="1052747" y="3225028"/>
                <a:ext cx="10103660" cy="1058559"/>
              </a:xfrm>
              <a:prstGeom prst="rect">
                <a:avLst/>
              </a:prstGeom>
            </p:spPr>
          </p:pic>
          <p:grpSp>
            <p:nvGrpSpPr>
              <p:cNvPr id="16" name="図形グループ 15"/>
              <p:cNvGrpSpPr/>
              <p:nvPr/>
            </p:nvGrpSpPr>
            <p:grpSpPr>
              <a:xfrm>
                <a:off x="1684516" y="1802880"/>
                <a:ext cx="642841" cy="1608380"/>
                <a:chOff x="48077" y="-2021154"/>
                <a:chExt cx="2117643" cy="5298314"/>
              </a:xfrm>
            </p:grpSpPr>
            <p:pic>
              <p:nvPicPr>
                <p:cNvPr id="17" name="図 16"/>
                <p:cNvPicPr>
                  <a:picLocks noChangeAspect="1"/>
                </p:cNvPicPr>
                <p:nvPr/>
              </p:nvPicPr>
              <p:blipFill>
                <a:blip r:embed="rId16" cstate="screen">
                  <a:grayscl/>
                  <a:extLst>
                    <a:ext uri="{28A0092B-C50C-407E-A947-70E740481C1C}">
                      <a14:useLocalDpi xmlns:a14="http://schemas.microsoft.com/office/drawing/2010/main"/>
                    </a:ext>
                  </a:extLst>
                </a:blip>
                <a:stretch>
                  <a:fillRect/>
                </a:stretch>
              </p:blipFill>
              <p:spPr>
                <a:xfrm>
                  <a:off x="48077" y="-2021154"/>
                  <a:ext cx="2117643" cy="5298314"/>
                </a:xfrm>
                <a:prstGeom prst="rect">
                  <a:avLst/>
                </a:prstGeom>
              </p:spPr>
            </p:pic>
            <p:sp>
              <p:nvSpPr>
                <p:cNvPr id="18" name="フリーフォーム 17"/>
                <p:cNvSpPr/>
                <p:nvPr/>
              </p:nvSpPr>
              <p:spPr>
                <a:xfrm>
                  <a:off x="190500" y="571500"/>
                  <a:ext cx="1847850" cy="2667000"/>
                </a:xfrm>
                <a:custGeom>
                  <a:avLst/>
                  <a:gdLst>
                    <a:gd name="connsiteX0" fmla="*/ 0 w 1847850"/>
                    <a:gd name="connsiteY0" fmla="*/ 285750 h 2667000"/>
                    <a:gd name="connsiteX1" fmla="*/ 0 w 1847850"/>
                    <a:gd name="connsiteY1" fmla="*/ 285750 h 2667000"/>
                    <a:gd name="connsiteX2" fmla="*/ 171450 w 1847850"/>
                    <a:gd name="connsiteY2" fmla="*/ 247650 h 2667000"/>
                    <a:gd name="connsiteX3" fmla="*/ 228600 w 1847850"/>
                    <a:gd name="connsiteY3" fmla="*/ 209550 h 2667000"/>
                    <a:gd name="connsiteX4" fmla="*/ 285750 w 1847850"/>
                    <a:gd name="connsiteY4" fmla="*/ 190500 h 2667000"/>
                    <a:gd name="connsiteX5" fmla="*/ 476250 w 1847850"/>
                    <a:gd name="connsiteY5" fmla="*/ 152400 h 2667000"/>
                    <a:gd name="connsiteX6" fmla="*/ 800100 w 1847850"/>
                    <a:gd name="connsiteY6" fmla="*/ 114300 h 2667000"/>
                    <a:gd name="connsiteX7" fmla="*/ 933450 w 1847850"/>
                    <a:gd name="connsiteY7" fmla="*/ 76200 h 2667000"/>
                    <a:gd name="connsiteX8" fmla="*/ 990600 w 1847850"/>
                    <a:gd name="connsiteY8" fmla="*/ 38100 h 2667000"/>
                    <a:gd name="connsiteX9" fmla="*/ 1104900 w 1847850"/>
                    <a:gd name="connsiteY9" fmla="*/ 0 h 2667000"/>
                    <a:gd name="connsiteX10" fmla="*/ 1352550 w 1847850"/>
                    <a:gd name="connsiteY10" fmla="*/ 19050 h 2667000"/>
                    <a:gd name="connsiteX11" fmla="*/ 1466850 w 1847850"/>
                    <a:gd name="connsiteY11" fmla="*/ 57150 h 2667000"/>
                    <a:gd name="connsiteX12" fmla="*/ 1524000 w 1847850"/>
                    <a:gd name="connsiteY12" fmla="*/ 114300 h 2667000"/>
                    <a:gd name="connsiteX13" fmla="*/ 1581150 w 1847850"/>
                    <a:gd name="connsiteY13" fmla="*/ 152400 h 2667000"/>
                    <a:gd name="connsiteX14" fmla="*/ 1657350 w 1847850"/>
                    <a:gd name="connsiteY14" fmla="*/ 266700 h 2667000"/>
                    <a:gd name="connsiteX15" fmla="*/ 1695450 w 1847850"/>
                    <a:gd name="connsiteY15" fmla="*/ 323850 h 2667000"/>
                    <a:gd name="connsiteX16" fmla="*/ 1733550 w 1847850"/>
                    <a:gd name="connsiteY16" fmla="*/ 438150 h 2667000"/>
                    <a:gd name="connsiteX17" fmla="*/ 1752600 w 1847850"/>
                    <a:gd name="connsiteY17" fmla="*/ 666750 h 2667000"/>
                    <a:gd name="connsiteX18" fmla="*/ 1790700 w 1847850"/>
                    <a:gd name="connsiteY18" fmla="*/ 838200 h 2667000"/>
                    <a:gd name="connsiteX19" fmla="*/ 1809750 w 1847850"/>
                    <a:gd name="connsiteY19" fmla="*/ 933450 h 2667000"/>
                    <a:gd name="connsiteX20" fmla="*/ 1828800 w 1847850"/>
                    <a:gd name="connsiteY20" fmla="*/ 1009650 h 2667000"/>
                    <a:gd name="connsiteX21" fmla="*/ 1847850 w 1847850"/>
                    <a:gd name="connsiteY21" fmla="*/ 1352550 h 2667000"/>
                    <a:gd name="connsiteX22" fmla="*/ 1809750 w 1847850"/>
                    <a:gd name="connsiteY22" fmla="*/ 2171700 h 2667000"/>
                    <a:gd name="connsiteX23" fmla="*/ 1771650 w 1847850"/>
                    <a:gd name="connsiteY23" fmla="*/ 2343150 h 2667000"/>
                    <a:gd name="connsiteX24" fmla="*/ 1752600 w 1847850"/>
                    <a:gd name="connsiteY24" fmla="*/ 2438400 h 2667000"/>
                    <a:gd name="connsiteX25" fmla="*/ 1733550 w 1847850"/>
                    <a:gd name="connsiteY25" fmla="*/ 2495550 h 2667000"/>
                    <a:gd name="connsiteX26" fmla="*/ 1676400 w 1847850"/>
                    <a:gd name="connsiteY26" fmla="*/ 2514600 h 2667000"/>
                    <a:gd name="connsiteX27" fmla="*/ 1619250 w 1847850"/>
                    <a:gd name="connsiteY27" fmla="*/ 2552700 h 2667000"/>
                    <a:gd name="connsiteX28" fmla="*/ 1409700 w 1847850"/>
                    <a:gd name="connsiteY28" fmla="*/ 2609850 h 2667000"/>
                    <a:gd name="connsiteX29" fmla="*/ 1200150 w 1847850"/>
                    <a:gd name="connsiteY29" fmla="*/ 2667000 h 2667000"/>
                    <a:gd name="connsiteX30" fmla="*/ 971550 w 1847850"/>
                    <a:gd name="connsiteY30" fmla="*/ 2647950 h 2667000"/>
                    <a:gd name="connsiteX31" fmla="*/ 857250 w 1847850"/>
                    <a:gd name="connsiteY31" fmla="*/ 2609850 h 2667000"/>
                    <a:gd name="connsiteX32" fmla="*/ 800100 w 1847850"/>
                    <a:gd name="connsiteY32" fmla="*/ 2590800 h 2667000"/>
                    <a:gd name="connsiteX33" fmla="*/ 304800 w 1847850"/>
                    <a:gd name="connsiteY33" fmla="*/ 2590800 h 2667000"/>
                    <a:gd name="connsiteX34" fmla="*/ 247650 w 1847850"/>
                    <a:gd name="connsiteY34" fmla="*/ 2533650 h 2667000"/>
                    <a:gd name="connsiteX35" fmla="*/ 190500 w 1847850"/>
                    <a:gd name="connsiteY35" fmla="*/ 2362200 h 2667000"/>
                    <a:gd name="connsiteX36" fmla="*/ 171450 w 1847850"/>
                    <a:gd name="connsiteY36" fmla="*/ 2305050 h 2667000"/>
                    <a:gd name="connsiteX37" fmla="*/ 152400 w 1847850"/>
                    <a:gd name="connsiteY37" fmla="*/ 2228850 h 2667000"/>
                    <a:gd name="connsiteX38" fmla="*/ 133350 w 1847850"/>
                    <a:gd name="connsiteY38" fmla="*/ 1905000 h 2667000"/>
                    <a:gd name="connsiteX39" fmla="*/ 95250 w 1847850"/>
                    <a:gd name="connsiteY39" fmla="*/ 1733550 h 2667000"/>
                    <a:gd name="connsiteX40" fmla="*/ 76200 w 1847850"/>
                    <a:gd name="connsiteY40" fmla="*/ 1619250 h 2667000"/>
                    <a:gd name="connsiteX41" fmla="*/ 57150 w 1847850"/>
                    <a:gd name="connsiteY41" fmla="*/ 1162050 h 2667000"/>
                    <a:gd name="connsiteX42" fmla="*/ 19050 w 1847850"/>
                    <a:gd name="connsiteY42" fmla="*/ 933450 h 2667000"/>
                    <a:gd name="connsiteX43" fmla="*/ 0 w 1847850"/>
                    <a:gd name="connsiteY43" fmla="*/ 781050 h 2667000"/>
                    <a:gd name="connsiteX44" fmla="*/ 0 w 1847850"/>
                    <a:gd name="connsiteY44" fmla="*/ 28575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47850" h="2667000">
                      <a:moveTo>
                        <a:pt x="0" y="285750"/>
                      </a:moveTo>
                      <a:lnTo>
                        <a:pt x="0" y="285750"/>
                      </a:lnTo>
                      <a:cubicBezTo>
                        <a:pt x="57150" y="273050"/>
                        <a:pt x="115910" y="266163"/>
                        <a:pt x="171450" y="247650"/>
                      </a:cubicBezTo>
                      <a:cubicBezTo>
                        <a:pt x="193170" y="240410"/>
                        <a:pt x="208122" y="219789"/>
                        <a:pt x="228600" y="209550"/>
                      </a:cubicBezTo>
                      <a:cubicBezTo>
                        <a:pt x="246561" y="200570"/>
                        <a:pt x="266442" y="196017"/>
                        <a:pt x="285750" y="190500"/>
                      </a:cubicBezTo>
                      <a:cubicBezTo>
                        <a:pt x="374199" y="165229"/>
                        <a:pt x="373336" y="171112"/>
                        <a:pt x="476250" y="152400"/>
                      </a:cubicBezTo>
                      <a:cubicBezTo>
                        <a:pt x="677906" y="115735"/>
                        <a:pt x="465017" y="142224"/>
                        <a:pt x="800100" y="114300"/>
                      </a:cubicBezTo>
                      <a:cubicBezTo>
                        <a:pt x="824515" y="108196"/>
                        <a:pt x="906121" y="89865"/>
                        <a:pt x="933450" y="76200"/>
                      </a:cubicBezTo>
                      <a:cubicBezTo>
                        <a:pt x="953928" y="65961"/>
                        <a:pt x="969678" y="47399"/>
                        <a:pt x="990600" y="38100"/>
                      </a:cubicBezTo>
                      <a:cubicBezTo>
                        <a:pt x="1027300" y="21789"/>
                        <a:pt x="1104900" y="0"/>
                        <a:pt x="1104900" y="0"/>
                      </a:cubicBezTo>
                      <a:cubicBezTo>
                        <a:pt x="1187450" y="6350"/>
                        <a:pt x="1270769" y="6137"/>
                        <a:pt x="1352550" y="19050"/>
                      </a:cubicBezTo>
                      <a:cubicBezTo>
                        <a:pt x="1392219" y="25314"/>
                        <a:pt x="1466850" y="57150"/>
                        <a:pt x="1466850" y="57150"/>
                      </a:cubicBezTo>
                      <a:cubicBezTo>
                        <a:pt x="1485900" y="76200"/>
                        <a:pt x="1503304" y="97053"/>
                        <a:pt x="1524000" y="114300"/>
                      </a:cubicBezTo>
                      <a:cubicBezTo>
                        <a:pt x="1541589" y="128957"/>
                        <a:pt x="1566073" y="135170"/>
                        <a:pt x="1581150" y="152400"/>
                      </a:cubicBezTo>
                      <a:cubicBezTo>
                        <a:pt x="1611303" y="186861"/>
                        <a:pt x="1631950" y="228600"/>
                        <a:pt x="1657350" y="266700"/>
                      </a:cubicBezTo>
                      <a:cubicBezTo>
                        <a:pt x="1670050" y="285750"/>
                        <a:pt x="1688210" y="302130"/>
                        <a:pt x="1695450" y="323850"/>
                      </a:cubicBezTo>
                      <a:lnTo>
                        <a:pt x="1733550" y="438150"/>
                      </a:lnTo>
                      <a:cubicBezTo>
                        <a:pt x="1739900" y="514350"/>
                        <a:pt x="1744156" y="590754"/>
                        <a:pt x="1752600" y="666750"/>
                      </a:cubicBezTo>
                      <a:cubicBezTo>
                        <a:pt x="1773568" y="855463"/>
                        <a:pt x="1760155" y="716018"/>
                        <a:pt x="1790700" y="838200"/>
                      </a:cubicBezTo>
                      <a:cubicBezTo>
                        <a:pt x="1798553" y="869612"/>
                        <a:pt x="1802726" y="901842"/>
                        <a:pt x="1809750" y="933450"/>
                      </a:cubicBezTo>
                      <a:cubicBezTo>
                        <a:pt x="1815430" y="959008"/>
                        <a:pt x="1822450" y="984250"/>
                        <a:pt x="1828800" y="1009650"/>
                      </a:cubicBezTo>
                      <a:cubicBezTo>
                        <a:pt x="1835150" y="1123950"/>
                        <a:pt x="1847850" y="1238074"/>
                        <a:pt x="1847850" y="1352550"/>
                      </a:cubicBezTo>
                      <a:cubicBezTo>
                        <a:pt x="1847850" y="1484559"/>
                        <a:pt x="1831228" y="1967661"/>
                        <a:pt x="1809750" y="2171700"/>
                      </a:cubicBezTo>
                      <a:cubicBezTo>
                        <a:pt x="1804004" y="2226283"/>
                        <a:pt x="1783643" y="2289182"/>
                        <a:pt x="1771650" y="2343150"/>
                      </a:cubicBezTo>
                      <a:cubicBezTo>
                        <a:pt x="1764626" y="2374758"/>
                        <a:pt x="1760453" y="2406988"/>
                        <a:pt x="1752600" y="2438400"/>
                      </a:cubicBezTo>
                      <a:cubicBezTo>
                        <a:pt x="1747730" y="2457881"/>
                        <a:pt x="1747749" y="2481351"/>
                        <a:pt x="1733550" y="2495550"/>
                      </a:cubicBezTo>
                      <a:cubicBezTo>
                        <a:pt x="1719351" y="2509749"/>
                        <a:pt x="1694361" y="2505620"/>
                        <a:pt x="1676400" y="2514600"/>
                      </a:cubicBezTo>
                      <a:cubicBezTo>
                        <a:pt x="1655922" y="2524839"/>
                        <a:pt x="1640172" y="2543401"/>
                        <a:pt x="1619250" y="2552700"/>
                      </a:cubicBezTo>
                      <a:cubicBezTo>
                        <a:pt x="1497343" y="2606881"/>
                        <a:pt x="1525699" y="2578214"/>
                        <a:pt x="1409700" y="2609850"/>
                      </a:cubicBezTo>
                      <a:cubicBezTo>
                        <a:pt x="1143835" y="2682359"/>
                        <a:pt x="1432212" y="2620588"/>
                        <a:pt x="1200150" y="2667000"/>
                      </a:cubicBezTo>
                      <a:cubicBezTo>
                        <a:pt x="1123950" y="2660650"/>
                        <a:pt x="1046974" y="2660521"/>
                        <a:pt x="971550" y="2647950"/>
                      </a:cubicBezTo>
                      <a:cubicBezTo>
                        <a:pt x="931936" y="2641348"/>
                        <a:pt x="895350" y="2622550"/>
                        <a:pt x="857250" y="2609850"/>
                      </a:cubicBezTo>
                      <a:lnTo>
                        <a:pt x="800100" y="2590800"/>
                      </a:lnTo>
                      <a:cubicBezTo>
                        <a:pt x="609468" y="2614629"/>
                        <a:pt x="530306" y="2633754"/>
                        <a:pt x="304800" y="2590800"/>
                      </a:cubicBezTo>
                      <a:cubicBezTo>
                        <a:pt x="278335" y="2585759"/>
                        <a:pt x="266700" y="2552700"/>
                        <a:pt x="247650" y="2533650"/>
                      </a:cubicBezTo>
                      <a:lnTo>
                        <a:pt x="190500" y="2362200"/>
                      </a:lnTo>
                      <a:cubicBezTo>
                        <a:pt x="184150" y="2343150"/>
                        <a:pt x="176320" y="2324531"/>
                        <a:pt x="171450" y="2305050"/>
                      </a:cubicBezTo>
                      <a:lnTo>
                        <a:pt x="152400" y="2228850"/>
                      </a:lnTo>
                      <a:cubicBezTo>
                        <a:pt x="146050" y="2120900"/>
                        <a:pt x="142718" y="2012730"/>
                        <a:pt x="133350" y="1905000"/>
                      </a:cubicBezTo>
                      <a:cubicBezTo>
                        <a:pt x="115674" y="1701722"/>
                        <a:pt x="124084" y="1863304"/>
                        <a:pt x="95250" y="1733550"/>
                      </a:cubicBezTo>
                      <a:cubicBezTo>
                        <a:pt x="86871" y="1695844"/>
                        <a:pt x="82550" y="1657350"/>
                        <a:pt x="76200" y="1619250"/>
                      </a:cubicBezTo>
                      <a:cubicBezTo>
                        <a:pt x="69850" y="1466850"/>
                        <a:pt x="66970" y="1314266"/>
                        <a:pt x="57150" y="1162050"/>
                      </a:cubicBezTo>
                      <a:cubicBezTo>
                        <a:pt x="49399" y="1041911"/>
                        <a:pt x="35456" y="1040089"/>
                        <a:pt x="19050" y="933450"/>
                      </a:cubicBezTo>
                      <a:cubicBezTo>
                        <a:pt x="11265" y="882850"/>
                        <a:pt x="6350" y="831850"/>
                        <a:pt x="0" y="781050"/>
                      </a:cubicBezTo>
                      <a:cubicBezTo>
                        <a:pt x="19424" y="314878"/>
                        <a:pt x="0" y="368300"/>
                        <a:pt x="0" y="285750"/>
                      </a:cubicBezTo>
                      <a:close/>
                    </a:path>
                  </a:pathLst>
                </a:custGeom>
                <a:solidFill>
                  <a:srgbClr val="27D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5" name="テキスト ボックス 24"/>
            <p:cNvSpPr txBox="1"/>
            <p:nvPr/>
          </p:nvSpPr>
          <p:spPr>
            <a:xfrm>
              <a:off x="6957901" y="2340093"/>
              <a:ext cx="2800767" cy="307777"/>
            </a:xfrm>
            <a:prstGeom prst="rect">
              <a:avLst/>
            </a:prstGeom>
            <a:noFill/>
          </p:spPr>
          <p:txBody>
            <a:bodyPr wrap="none" rtlCol="0">
              <a:spAutoFit/>
            </a:bodyPr>
            <a:lstStyle/>
            <a:p>
              <a:r>
                <a:rPr kumimoji="1" lang="ja-JP" altLang="en-US" sz="1400" b="1" dirty="0" smtClean="0">
                  <a:latin typeface="+mn-ea"/>
                  <a:cs typeface="HGMaruGothicMPRO" charset="-128"/>
                </a:rPr>
                <a:t>あなたの買い物を迷わせない</a:t>
              </a:r>
              <a:r>
                <a:rPr kumimoji="1" lang="en-US" altLang="ja-JP" sz="1400" b="1" dirty="0" err="1" smtClean="0">
                  <a:latin typeface="+mn-ea"/>
                  <a:cs typeface="HGMaruGothicMPRO" charset="-128"/>
                </a:rPr>
                <a:t>IoT</a:t>
              </a:r>
              <a:endParaRPr kumimoji="1" lang="en-US" altLang="ja-JP" sz="1400" b="1" dirty="0" smtClean="0">
                <a:latin typeface="+mn-ea"/>
                <a:cs typeface="HGMaruGothicMPRO" charset="-128"/>
              </a:endParaRPr>
            </a:p>
          </p:txBody>
        </p:sp>
      </p:grpSp>
      <p:pic>
        <p:nvPicPr>
          <p:cNvPr id="27" name="図 26"/>
          <p:cNvPicPr>
            <a:picLocks noChangeAspect="1"/>
          </p:cNvPicPr>
          <p:nvPr/>
        </p:nvPicPr>
        <p:blipFill>
          <a:blip r:embed="rId17" cstate="screen">
            <a:alphaModFix amt="35000"/>
            <a:extLst>
              <a:ext uri="{28A0092B-C50C-407E-A947-70E740481C1C}">
                <a14:useLocalDpi xmlns:a14="http://schemas.microsoft.com/office/drawing/2010/main"/>
              </a:ext>
            </a:extLst>
          </a:blip>
          <a:stretch>
            <a:fillRect/>
          </a:stretch>
        </p:blipFill>
        <p:spPr>
          <a:xfrm flipH="1">
            <a:off x="314740" y="2362629"/>
            <a:ext cx="731631" cy="731631"/>
          </a:xfrm>
          <a:prstGeom prst="rect">
            <a:avLst/>
          </a:prstGeom>
        </p:spPr>
      </p:pic>
      <p:grpSp>
        <p:nvGrpSpPr>
          <p:cNvPr id="26" name="図形グループ 23"/>
          <p:cNvGrpSpPr/>
          <p:nvPr/>
        </p:nvGrpSpPr>
        <p:grpSpPr>
          <a:xfrm>
            <a:off x="6275338" y="1831192"/>
            <a:ext cx="2935193" cy="4960505"/>
            <a:chOff x="732222" y="771221"/>
            <a:chExt cx="3145282" cy="5315557"/>
          </a:xfrm>
        </p:grpSpPr>
        <p:pic>
          <p:nvPicPr>
            <p:cNvPr id="28" name="図 2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32222" y="771221"/>
              <a:ext cx="3145282" cy="5315557"/>
            </a:xfrm>
            <a:prstGeom prst="rect">
              <a:avLst/>
            </a:prstGeom>
          </p:spPr>
        </p:pic>
        <p:pic>
          <p:nvPicPr>
            <p:cNvPr id="29" name="図 28"/>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30418" y="1504890"/>
              <a:ext cx="2589322" cy="3722018"/>
            </a:xfrm>
            <a:prstGeom prst="rect">
              <a:avLst/>
            </a:prstGeom>
          </p:spPr>
        </p:pic>
      </p:grpSp>
      <p:pic>
        <p:nvPicPr>
          <p:cNvPr id="3" name="図 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530170" y="2480462"/>
            <a:ext cx="2416368" cy="3510511"/>
          </a:xfrm>
          <a:prstGeom prst="rect">
            <a:avLst/>
          </a:prstGeom>
        </p:spPr>
      </p:pic>
    </p:spTree>
    <p:extLst>
      <p:ext uri="{BB962C8B-B14F-4D97-AF65-F5344CB8AC3E}">
        <p14:creationId xmlns:p14="http://schemas.microsoft.com/office/powerpoint/2010/main" val="1965221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838200" y="1825625"/>
            <a:ext cx="10515600" cy="3024167"/>
          </a:xfrm>
        </p:spPr>
        <p:txBody>
          <a:bodyPr anchor="ctr"/>
          <a:lstStyle/>
          <a:p>
            <a:pPr algn="ctr">
              <a:buNone/>
            </a:pPr>
            <a:r>
              <a:rPr lang="en-US" altLang="ja-JP" b="1" dirty="0" smtClean="0">
                <a:solidFill>
                  <a:schemeClr val="tx1">
                    <a:lumMod val="65000"/>
                    <a:lumOff val="35000"/>
                  </a:schemeClr>
                </a:solidFill>
              </a:rPr>
              <a:t>Thank You</a:t>
            </a:r>
            <a:endParaRPr kumimoji="1" lang="ja-JP" altLang="en-US" b="1"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cstate="screen">
            <a:extLst>
              <a:ext uri="{28A0092B-C50C-407E-A947-70E740481C1C}">
                <a14:useLocalDpi xmlns:a14="http://schemas.microsoft.com/office/drawing/2010/main"/>
              </a:ext>
            </a:extLst>
          </a:blip>
          <a:stretch>
            <a:fillRect/>
          </a:stretch>
        </p:blipFill>
        <p:spPr>
          <a:xfrm>
            <a:off x="268036" y="2092554"/>
            <a:ext cx="5615930" cy="3745782"/>
          </a:xfrm>
        </p:spPr>
      </p:pic>
      <p:sp>
        <p:nvSpPr>
          <p:cNvPr id="5" name="テキスト ボックス 4"/>
          <p:cNvSpPr txBox="1"/>
          <p:nvPr/>
        </p:nvSpPr>
        <p:spPr>
          <a:xfrm flipH="1">
            <a:off x="1160361" y="158928"/>
            <a:ext cx="9871275" cy="338554"/>
          </a:xfrm>
          <a:prstGeom prst="rect">
            <a:avLst/>
          </a:prstGeom>
          <a:solidFill>
            <a:schemeClr val="bg1">
              <a:lumMod val="95000"/>
            </a:schemeClr>
          </a:solidFill>
        </p:spPr>
        <p:txBody>
          <a:bodyPr wrap="square" rtlCol="0">
            <a:spAutoFit/>
          </a:bodyPr>
          <a:lstStyle/>
          <a:p>
            <a:pPr algn="ctr"/>
            <a:r>
              <a:rPr lang="ja-JP" altLang="en-US" sz="1600" dirty="0" smtClean="0"/>
              <a:t>スーパー</a:t>
            </a:r>
            <a:r>
              <a:rPr lang="ja-JP" altLang="en-US" sz="1600" dirty="0"/>
              <a:t>で</a:t>
            </a:r>
            <a:r>
              <a:rPr lang="ja-JP" altLang="en-US" sz="1600" dirty="0" smtClean="0"/>
              <a:t>買い物している女性の「あれっ？」に答えるサービス</a:t>
            </a:r>
            <a:endParaRPr lang="ja-JP" altLang="en-US" sz="1600" dirty="0"/>
          </a:p>
        </p:txBody>
      </p:sp>
      <p:pic>
        <p:nvPicPr>
          <p:cNvPr id="6" name="図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95999" y="2092554"/>
            <a:ext cx="5615931" cy="3745782"/>
          </a:xfrm>
          <a:prstGeom prst="rect">
            <a:avLst/>
          </a:prstGeom>
        </p:spPr>
      </p:pic>
      <p:sp>
        <p:nvSpPr>
          <p:cNvPr id="14" name="円/楕円 13"/>
          <p:cNvSpPr/>
          <p:nvPr/>
        </p:nvSpPr>
        <p:spPr>
          <a:xfrm>
            <a:off x="4269525" y="3962295"/>
            <a:ext cx="315728" cy="18553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158538" y="3764550"/>
            <a:ext cx="221974" cy="1185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9475386" y="4068313"/>
            <a:ext cx="1677029" cy="121025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9242724" y="3790362"/>
            <a:ext cx="315728" cy="18553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9131737" y="3592617"/>
            <a:ext cx="221974" cy="1185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335652" y="6044810"/>
            <a:ext cx="2018501" cy="261610"/>
          </a:xfrm>
          <a:prstGeom prst="rect">
            <a:avLst/>
          </a:prstGeom>
          <a:noFill/>
        </p:spPr>
        <p:txBody>
          <a:bodyPr wrap="none" rtlCol="0">
            <a:spAutoFit/>
          </a:bodyPr>
          <a:lstStyle/>
          <a:p>
            <a:r>
              <a:rPr kumimoji="1" lang="ja-JP" altLang="en-US" sz="1100" dirty="0" smtClean="0"/>
              <a:t>あれっ、醤油まだあったかな</a:t>
            </a:r>
            <a:endParaRPr kumimoji="1" lang="en-US" altLang="ja-JP" sz="1100" dirty="0" smtClean="0"/>
          </a:p>
        </p:txBody>
      </p:sp>
      <p:sp>
        <p:nvSpPr>
          <p:cNvPr id="19" name="テキスト ボックス 18"/>
          <p:cNvSpPr txBox="1"/>
          <p:nvPr/>
        </p:nvSpPr>
        <p:spPr>
          <a:xfrm>
            <a:off x="7352415" y="6019628"/>
            <a:ext cx="3679221" cy="261610"/>
          </a:xfrm>
          <a:prstGeom prst="rect">
            <a:avLst/>
          </a:prstGeom>
          <a:noFill/>
        </p:spPr>
        <p:txBody>
          <a:bodyPr wrap="square" rtlCol="0">
            <a:spAutoFit/>
          </a:bodyPr>
          <a:lstStyle/>
          <a:p>
            <a:pPr algn="ctr"/>
            <a:r>
              <a:rPr lang="ja-JP" altLang="en-US" sz="1100" dirty="0" smtClean="0"/>
              <a:t>この料理に使う、</a:t>
            </a:r>
            <a:r>
              <a:rPr kumimoji="1" lang="ja-JP" altLang="en-US" sz="1100" dirty="0" smtClean="0"/>
              <a:t>ごま油残ってたかな</a:t>
            </a:r>
            <a:endParaRPr kumimoji="1" lang="en-US" altLang="ja-JP" sz="1100" dirty="0" smtClean="0"/>
          </a:p>
        </p:txBody>
      </p:sp>
      <p:sp>
        <p:nvSpPr>
          <p:cNvPr id="21" name="円/楕円 20"/>
          <p:cNvSpPr/>
          <p:nvPr/>
        </p:nvSpPr>
        <p:spPr>
          <a:xfrm>
            <a:off x="3391569" y="4226993"/>
            <a:ext cx="1855779" cy="9068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465677" y="4055575"/>
            <a:ext cx="1677925" cy="1258981"/>
          </a:xfrm>
          <a:prstGeom prst="ellipse">
            <a:avLst/>
          </a:prstGeom>
          <a:effectLst>
            <a:softEdge rad="101600"/>
          </a:effectLst>
        </p:spPr>
      </p:pic>
      <p:pic>
        <p:nvPicPr>
          <p:cNvPr id="22" name="図 21"/>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490991" y="4070383"/>
            <a:ext cx="1791477" cy="1115423"/>
          </a:xfrm>
          <a:prstGeom prst="ellipse">
            <a:avLst/>
          </a:prstGeom>
          <a:effectLst>
            <a:softEdge rad="165100"/>
          </a:effectLst>
        </p:spPr>
      </p:pic>
      <p:sp>
        <p:nvSpPr>
          <p:cNvPr id="2" name="テキスト ボックス 1"/>
          <p:cNvSpPr txBox="1"/>
          <p:nvPr/>
        </p:nvSpPr>
        <p:spPr>
          <a:xfrm>
            <a:off x="1160361" y="869770"/>
            <a:ext cx="8917826" cy="830997"/>
          </a:xfrm>
          <a:prstGeom prst="rect">
            <a:avLst/>
          </a:prstGeom>
          <a:noFill/>
        </p:spPr>
        <p:txBody>
          <a:bodyPr wrap="none" rtlCol="0">
            <a:spAutoFit/>
          </a:bodyPr>
          <a:lstStyle/>
          <a:p>
            <a:r>
              <a:rPr lang="ja-JP" altLang="en-US" sz="1200" dirty="0" smtClean="0"/>
              <a:t>スーパー</a:t>
            </a:r>
            <a:r>
              <a:rPr lang="ja-JP" altLang="en-US" sz="1200" dirty="0"/>
              <a:t>で買い物しているとき、食材を選んでいるとき、家の醤油って残ってたかなぁ、</a:t>
            </a:r>
            <a:endParaRPr lang="en-US" altLang="ja-JP" sz="1200" dirty="0"/>
          </a:p>
          <a:p>
            <a:r>
              <a:rPr lang="ja-JP" altLang="en-US" sz="1200" dirty="0"/>
              <a:t>この料理に使う</a:t>
            </a:r>
            <a:r>
              <a:rPr lang="ja-JP" altLang="en-US" sz="1200" dirty="0" err="1"/>
              <a:t>ごま</a:t>
            </a:r>
            <a:r>
              <a:rPr lang="ja-JP" altLang="en-US" sz="1200" dirty="0"/>
              <a:t>油、まだあったかなぁと思い出せないという時はありませんか？</a:t>
            </a:r>
            <a:endParaRPr lang="en-US" altLang="ja-JP" sz="1200" dirty="0"/>
          </a:p>
          <a:p>
            <a:r>
              <a:rPr lang="ja-JP" altLang="en-US" sz="1200" dirty="0"/>
              <a:t>調味料は一度購入してから使い切るまで が長い商品なので、今、家の調味料がどれくらいあるのか覚えていないことがあると思います。</a:t>
            </a:r>
          </a:p>
          <a:p>
            <a:r>
              <a:rPr lang="ja-JP" altLang="en-US" sz="1200" dirty="0"/>
              <a:t>私は、こうしたスーパーでの「あれっ」に答えるサービスを提案します</a:t>
            </a:r>
            <a:r>
              <a:rPr lang="ja-JP" altLang="en-US" sz="1200" dirty="0" smtClean="0"/>
              <a:t>。</a:t>
            </a:r>
            <a:endParaRPr lang="ja-JP" altLang="en-US" sz="1200" dirty="0"/>
          </a:p>
        </p:txBody>
      </p:sp>
    </p:spTree>
    <p:extLst>
      <p:ext uri="{BB962C8B-B14F-4D97-AF65-F5344CB8AC3E}">
        <p14:creationId xmlns:p14="http://schemas.microsoft.com/office/powerpoint/2010/main" val="1509780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28063"/>
            <a:ext cx="10515600" cy="396875"/>
          </a:xfrm>
        </p:spPr>
        <p:txBody>
          <a:bodyPr>
            <a:no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サービスコンセプト</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12801" y="3025978"/>
            <a:ext cx="3472718" cy="3224378"/>
          </a:xfrm>
          <a:prstGeom prst="ellipse">
            <a:avLst/>
          </a:prstGeom>
        </p:spPr>
      </p:pic>
      <p:pic>
        <p:nvPicPr>
          <p:cNvPr id="6" name="図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1553697" y="4196905"/>
            <a:ext cx="411287" cy="411287"/>
          </a:xfrm>
          <a:prstGeom prst="rect">
            <a:avLst/>
          </a:prstGeom>
        </p:spPr>
      </p:pic>
      <p:grpSp>
        <p:nvGrpSpPr>
          <p:cNvPr id="24" name="グループ化 23"/>
          <p:cNvGrpSpPr/>
          <p:nvPr/>
        </p:nvGrpSpPr>
        <p:grpSpPr>
          <a:xfrm>
            <a:off x="632441" y="1663094"/>
            <a:ext cx="1227375" cy="1691368"/>
            <a:chOff x="838200" y="2346088"/>
            <a:chExt cx="1084310" cy="1697096"/>
          </a:xfrm>
        </p:grpSpPr>
        <p:pic>
          <p:nvPicPr>
            <p:cNvPr id="7" name="図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2686898"/>
              <a:ext cx="1084309" cy="1356286"/>
            </a:xfrm>
            <a:prstGeom prst="rect">
              <a:avLst/>
            </a:prstGeom>
          </p:spPr>
        </p:pic>
        <p:sp>
          <p:nvSpPr>
            <p:cNvPr id="8" name="テキスト ボックス 7"/>
            <p:cNvSpPr txBox="1"/>
            <p:nvPr/>
          </p:nvSpPr>
          <p:spPr>
            <a:xfrm>
              <a:off x="838201" y="2346088"/>
              <a:ext cx="1084309" cy="307777"/>
            </a:xfrm>
            <a:prstGeom prst="rect">
              <a:avLst/>
            </a:prstGeom>
            <a:noFill/>
          </p:spPr>
          <p:txBody>
            <a:bodyPr wrap="square" rtlCol="0">
              <a:spAutoFit/>
            </a:bodyPr>
            <a:lstStyle/>
            <a:p>
              <a:pPr algn="ctr"/>
              <a:r>
                <a:rPr lang="ja-JP" altLang="en-US" sz="1400" b="1" dirty="0" smtClean="0"/>
                <a:t>自宅</a:t>
              </a:r>
              <a:endParaRPr lang="ja-JP" altLang="ja-JP" sz="1400" b="1" dirty="0"/>
            </a:p>
          </p:txBody>
        </p:sp>
      </p:grpSp>
      <p:sp>
        <p:nvSpPr>
          <p:cNvPr id="9" name="テキスト ボックス 8"/>
          <p:cNvSpPr txBox="1"/>
          <p:nvPr/>
        </p:nvSpPr>
        <p:spPr>
          <a:xfrm>
            <a:off x="10452295" y="4393387"/>
            <a:ext cx="1084309" cy="307777"/>
          </a:xfrm>
          <a:prstGeom prst="rect">
            <a:avLst/>
          </a:prstGeom>
          <a:noFill/>
        </p:spPr>
        <p:txBody>
          <a:bodyPr wrap="square" rtlCol="0">
            <a:spAutoFit/>
          </a:bodyPr>
          <a:lstStyle/>
          <a:p>
            <a:pPr algn="ctr"/>
            <a:r>
              <a:rPr lang="ja-JP" altLang="en-US" sz="1400" b="1" dirty="0" smtClean="0"/>
              <a:t>外出先</a:t>
            </a:r>
            <a:endParaRPr lang="ja-JP" altLang="ja-JP" sz="1400" b="1" dirty="0"/>
          </a:p>
        </p:txBody>
      </p:sp>
      <p:pic>
        <p:nvPicPr>
          <p:cNvPr id="10" name="図 9"/>
          <p:cNvPicPr>
            <a:picLocks noChangeAspect="1"/>
          </p:cNvPicPr>
          <p:nvPr/>
        </p:nvPicPr>
        <p:blipFill>
          <a:blip r:embed="rId6" cstate="screen">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798724" y="1620464"/>
            <a:ext cx="1610267" cy="1165004"/>
          </a:xfrm>
          <a:prstGeom prst="rect">
            <a:avLst/>
          </a:prstGeom>
        </p:spPr>
      </p:pic>
      <p:grpSp>
        <p:nvGrpSpPr>
          <p:cNvPr id="12" name="図形グループ 11"/>
          <p:cNvGrpSpPr/>
          <p:nvPr/>
        </p:nvGrpSpPr>
        <p:grpSpPr>
          <a:xfrm>
            <a:off x="3782171" y="2286000"/>
            <a:ext cx="1025166" cy="1379456"/>
            <a:chOff x="4165874" y="2437236"/>
            <a:chExt cx="1089352" cy="1093006"/>
          </a:xfrm>
        </p:grpSpPr>
        <p:cxnSp>
          <p:nvCxnSpPr>
            <p:cNvPr id="13" name="直線矢印コネクタ 12"/>
            <p:cNvCxnSpPr/>
            <p:nvPr/>
          </p:nvCxnSpPr>
          <p:spPr>
            <a:xfrm flipV="1">
              <a:off x="4391417" y="2562768"/>
              <a:ext cx="863809" cy="941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4165874" y="2437236"/>
              <a:ext cx="1010507" cy="109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矢印コネクタ 14"/>
          <p:cNvCxnSpPr/>
          <p:nvPr/>
        </p:nvCxnSpPr>
        <p:spPr>
          <a:xfrm>
            <a:off x="6247153" y="2390906"/>
            <a:ext cx="1076093" cy="1419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6462790" y="2255612"/>
            <a:ext cx="1273513" cy="181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C:\Users\s129907\Desktop\imgres.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911115" y="1958494"/>
            <a:ext cx="869857" cy="869857"/>
          </a:xfrm>
          <a:prstGeom prst="rect">
            <a:avLst/>
          </a:prstGeom>
          <a:noFill/>
        </p:spPr>
      </p:pic>
      <p:pic>
        <p:nvPicPr>
          <p:cNvPr id="23" name="Picture 4" descr="C:\Users\s129907\Desktop\8699.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flipH="1">
            <a:off x="8434292" y="3665455"/>
            <a:ext cx="2530569" cy="2530569"/>
          </a:xfrm>
          <a:prstGeom prst="rect">
            <a:avLst/>
          </a:prstGeom>
          <a:noFill/>
        </p:spPr>
      </p:pic>
      <p:cxnSp>
        <p:nvCxnSpPr>
          <p:cNvPr id="27" name="直線矢印コネクタ 26"/>
          <p:cNvCxnSpPr/>
          <p:nvPr/>
        </p:nvCxnSpPr>
        <p:spPr>
          <a:xfrm>
            <a:off x="8422103" y="2828351"/>
            <a:ext cx="12189" cy="96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000156" y="2083325"/>
            <a:ext cx="1084309" cy="307777"/>
          </a:xfrm>
          <a:prstGeom prst="rect">
            <a:avLst/>
          </a:prstGeom>
          <a:noFill/>
        </p:spPr>
        <p:txBody>
          <a:bodyPr wrap="square" rtlCol="0">
            <a:spAutoFit/>
          </a:bodyPr>
          <a:lstStyle/>
          <a:p>
            <a:pPr algn="ctr"/>
            <a:r>
              <a:rPr lang="en-US" altLang="ja-JP" sz="1400" b="1" dirty="0" smtClean="0"/>
              <a:t>Cloud</a:t>
            </a:r>
            <a:endParaRPr lang="ja-JP" altLang="ja-JP" sz="1400" b="1" dirty="0"/>
          </a:p>
        </p:txBody>
      </p:sp>
      <p:sp>
        <p:nvSpPr>
          <p:cNvPr id="30" name="テキスト ボックス 29"/>
          <p:cNvSpPr txBox="1"/>
          <p:nvPr/>
        </p:nvSpPr>
        <p:spPr>
          <a:xfrm>
            <a:off x="7252212" y="5450635"/>
            <a:ext cx="1690124" cy="307777"/>
          </a:xfrm>
          <a:prstGeom prst="rect">
            <a:avLst/>
          </a:prstGeom>
          <a:noFill/>
        </p:spPr>
        <p:txBody>
          <a:bodyPr wrap="square" rtlCol="0">
            <a:spAutoFit/>
          </a:bodyPr>
          <a:lstStyle/>
          <a:p>
            <a:pPr algn="ctr"/>
            <a:r>
              <a:rPr lang="en-US" altLang="ja-JP" sz="1400" b="1" dirty="0" smtClean="0"/>
              <a:t>LINE</a:t>
            </a:r>
            <a:r>
              <a:rPr lang="ja-JP" altLang="en-US" sz="1400" b="1" dirty="0" smtClean="0"/>
              <a:t>アカウント</a:t>
            </a:r>
            <a:endParaRPr lang="en-US" altLang="ja-JP" sz="1100" b="1" dirty="0" smtClean="0"/>
          </a:p>
        </p:txBody>
      </p:sp>
      <p:sp>
        <p:nvSpPr>
          <p:cNvPr id="31" name="テキスト ボックス 30"/>
          <p:cNvSpPr txBox="1"/>
          <p:nvPr/>
        </p:nvSpPr>
        <p:spPr>
          <a:xfrm>
            <a:off x="1571950" y="6346843"/>
            <a:ext cx="1690124" cy="523220"/>
          </a:xfrm>
          <a:prstGeom prst="rect">
            <a:avLst/>
          </a:prstGeom>
          <a:noFill/>
        </p:spPr>
        <p:txBody>
          <a:bodyPr wrap="square" rtlCol="0">
            <a:spAutoFit/>
          </a:bodyPr>
          <a:lstStyle/>
          <a:p>
            <a:pPr algn="ctr"/>
            <a:r>
              <a:rPr lang="en-US" altLang="ja-JP" sz="1400" b="1" dirty="0" err="1" smtClean="0"/>
              <a:t>IoT</a:t>
            </a:r>
            <a:r>
              <a:rPr lang="ja-JP" altLang="en-US" sz="1400" b="1" dirty="0" smtClean="0"/>
              <a:t>調味料棚</a:t>
            </a:r>
          </a:p>
          <a:p>
            <a:pPr algn="ctr"/>
            <a:r>
              <a:rPr lang="en-US" altLang="ja-JP" sz="1400" b="1" dirty="0" smtClean="0"/>
              <a:t>(Spice-Shelf)</a:t>
            </a:r>
          </a:p>
        </p:txBody>
      </p:sp>
      <p:sp>
        <p:nvSpPr>
          <p:cNvPr id="32" name="テキスト ボックス 31"/>
          <p:cNvSpPr txBox="1"/>
          <p:nvPr/>
        </p:nvSpPr>
        <p:spPr>
          <a:xfrm>
            <a:off x="8767524" y="2068093"/>
            <a:ext cx="2146771" cy="738664"/>
          </a:xfrm>
          <a:prstGeom prst="rect">
            <a:avLst/>
          </a:prstGeom>
          <a:noFill/>
        </p:spPr>
        <p:txBody>
          <a:bodyPr wrap="square" rtlCol="0">
            <a:spAutoFit/>
          </a:bodyPr>
          <a:lstStyle/>
          <a:p>
            <a:pPr algn="ctr"/>
            <a:r>
              <a:rPr lang="ja-JP" altLang="en-US" sz="1400" b="1" dirty="0" smtClean="0"/>
              <a:t>通知機能</a:t>
            </a:r>
          </a:p>
          <a:p>
            <a:pPr algn="ctr"/>
            <a:r>
              <a:rPr lang="en-US" altLang="ja-JP" sz="1400" b="1" dirty="0" smtClean="0"/>
              <a:t>(LINE</a:t>
            </a:r>
            <a:r>
              <a:rPr lang="ja-JP" altLang="en-US" sz="1400" b="1" dirty="0" smtClean="0"/>
              <a:t>アカウント名：</a:t>
            </a:r>
            <a:r>
              <a:rPr lang="en-US" altLang="ja-JP" sz="1400" b="1" dirty="0" smtClean="0"/>
              <a:t>Spice-Shelf)</a:t>
            </a:r>
          </a:p>
        </p:txBody>
      </p:sp>
      <p:sp>
        <p:nvSpPr>
          <p:cNvPr id="33" name="テキスト ボックス 32"/>
          <p:cNvSpPr txBox="1"/>
          <p:nvPr/>
        </p:nvSpPr>
        <p:spPr>
          <a:xfrm>
            <a:off x="7149536" y="1617215"/>
            <a:ext cx="2402124" cy="307777"/>
          </a:xfrm>
          <a:prstGeom prst="rect">
            <a:avLst/>
          </a:prstGeom>
          <a:noFill/>
        </p:spPr>
        <p:txBody>
          <a:bodyPr wrap="square" rtlCol="0">
            <a:spAutoFit/>
          </a:bodyPr>
          <a:lstStyle/>
          <a:p>
            <a:pPr algn="ctr"/>
            <a:r>
              <a:rPr lang="en-US" altLang="ja-JP" sz="1400" b="1" dirty="0" smtClean="0"/>
              <a:t>LINE </a:t>
            </a:r>
            <a:r>
              <a:rPr lang="en-US" altLang="ja-JP" sz="1400" b="1" dirty="0" err="1" smtClean="0"/>
              <a:t>Messesing</a:t>
            </a:r>
            <a:r>
              <a:rPr lang="en-US" altLang="ja-JP" sz="1400" b="1" dirty="0" smtClean="0"/>
              <a:t> API</a:t>
            </a:r>
            <a:endParaRPr lang="ja-JP" altLang="ja-JP" sz="1400" b="1" dirty="0"/>
          </a:p>
        </p:txBody>
      </p:sp>
      <p:grpSp>
        <p:nvGrpSpPr>
          <p:cNvPr id="3" name="図形グループ 2"/>
          <p:cNvGrpSpPr/>
          <p:nvPr/>
        </p:nvGrpSpPr>
        <p:grpSpPr>
          <a:xfrm>
            <a:off x="7651800" y="3900574"/>
            <a:ext cx="712714" cy="1239734"/>
            <a:chOff x="8935362" y="4228181"/>
            <a:chExt cx="712714" cy="1339353"/>
          </a:xfrm>
        </p:grpSpPr>
        <p:pic>
          <p:nvPicPr>
            <p:cNvPr id="34" name="図 3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935362" y="4228181"/>
              <a:ext cx="712714" cy="1339353"/>
            </a:xfrm>
            <a:prstGeom prst="rect">
              <a:avLst/>
            </a:prstGeom>
          </p:spPr>
        </p:pic>
        <p:pic>
          <p:nvPicPr>
            <p:cNvPr id="35" name="図 3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000818" y="4411762"/>
              <a:ext cx="581802" cy="1034832"/>
            </a:xfrm>
            <a:prstGeom prst="rect">
              <a:avLst/>
            </a:prstGeom>
          </p:spPr>
        </p:pic>
      </p:grpSp>
      <p:pic>
        <p:nvPicPr>
          <p:cNvPr id="36" name="図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86920" y="4834369"/>
            <a:ext cx="1669895" cy="1042015"/>
          </a:xfrm>
          <a:prstGeom prst="rect">
            <a:avLst/>
          </a:prstGeom>
        </p:spPr>
      </p:pic>
      <p:sp>
        <p:nvSpPr>
          <p:cNvPr id="4" name="テキスト ボックス 3"/>
          <p:cNvSpPr txBox="1"/>
          <p:nvPr/>
        </p:nvSpPr>
        <p:spPr>
          <a:xfrm>
            <a:off x="984305" y="846562"/>
            <a:ext cx="10872510" cy="552972"/>
          </a:xfrm>
          <a:prstGeom prst="rect">
            <a:avLst/>
          </a:prstGeom>
          <a:noFill/>
        </p:spPr>
        <p:txBody>
          <a:bodyPr wrap="square" rtlCol="0">
            <a:spAutoFit/>
          </a:bodyPr>
          <a:lstStyle/>
          <a:p>
            <a:pPr marL="457200" lvl="0" indent="-457200">
              <a:lnSpc>
                <a:spcPct val="90000"/>
              </a:lnSpc>
              <a:spcBef>
                <a:spcPts val="1000"/>
              </a:spcBef>
              <a:defRPr/>
            </a:pPr>
            <a:r>
              <a:rPr lang="ja-JP" altLang="en-US" sz="1200" dirty="0" smtClean="0"/>
              <a:t>・</a:t>
            </a:r>
            <a:r>
              <a:rPr lang="ja-JP" altLang="en-US" sz="1200" dirty="0"/>
              <a:t>外出先から自宅の調味料の残量がわかるサービスです。</a:t>
            </a:r>
          </a:p>
          <a:p>
            <a:pPr marL="457200" lvl="0" indent="-457200">
              <a:lnSpc>
                <a:spcPct val="90000"/>
              </a:lnSpc>
              <a:spcBef>
                <a:spcPts val="1000"/>
              </a:spcBef>
              <a:defRPr/>
            </a:pPr>
            <a:r>
              <a:rPr lang="ja-JP" altLang="en-US" sz="1200" dirty="0"/>
              <a:t>・自宅の</a:t>
            </a:r>
            <a:r>
              <a:rPr lang="en-US" altLang="ja-JP" sz="1200" dirty="0" err="1"/>
              <a:t>IoT</a:t>
            </a:r>
            <a:r>
              <a:rPr lang="ja-JP" altLang="en-US" sz="1200" dirty="0"/>
              <a:t>調味料棚</a:t>
            </a:r>
            <a:r>
              <a:rPr lang="en-US" altLang="ja-JP" sz="1200" dirty="0"/>
              <a:t>(Spice-Shelf)</a:t>
            </a:r>
            <a:r>
              <a:rPr lang="ja-JP" altLang="en-US" sz="1200" dirty="0"/>
              <a:t>に調味料を置いておけば、</a:t>
            </a:r>
            <a:r>
              <a:rPr lang="en-US" altLang="ja-JP" sz="1200" dirty="0"/>
              <a:t>LINE</a:t>
            </a:r>
            <a:r>
              <a:rPr lang="ja-JP" altLang="en-US" sz="1200" dirty="0"/>
              <a:t>アカウントを通じて、自宅の調味料の残量がわかります</a:t>
            </a:r>
            <a:r>
              <a:rPr lang="ja-JP" altLang="en-US" sz="1200" dirty="0" smtClean="0"/>
              <a:t>。</a:t>
            </a:r>
            <a:endParaRPr lang="en-US" altLang="ja-JP"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LINE共有.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32274" r="30544"/>
          <a:stretch/>
        </p:blipFill>
        <p:spPr>
          <a:xfrm>
            <a:off x="609600" y="679938"/>
            <a:ext cx="3848422" cy="5817382"/>
          </a:xfrm>
          <a:prstGeom prst="rect">
            <a:avLst/>
          </a:prstGeom>
        </p:spPr>
      </p:pic>
      <p:sp>
        <p:nvSpPr>
          <p:cNvPr id="4" name="テキスト ボックス 3"/>
          <p:cNvSpPr txBox="1"/>
          <p:nvPr/>
        </p:nvSpPr>
        <p:spPr>
          <a:xfrm>
            <a:off x="4994031" y="1008185"/>
            <a:ext cx="6756010" cy="2862322"/>
          </a:xfrm>
          <a:prstGeom prst="rect">
            <a:avLst/>
          </a:prstGeom>
          <a:noFill/>
        </p:spPr>
        <p:txBody>
          <a:bodyPr wrap="square" rtlCol="0">
            <a:spAutoFit/>
          </a:bodyPr>
          <a:lstStyle/>
          <a:p>
            <a:pPr algn="ctr"/>
            <a:r>
              <a:rPr lang="ja-JP" altLang="en-US" u="sng" dirty="0" smtClean="0"/>
              <a:t>動画の解説</a:t>
            </a:r>
            <a:endParaRPr lang="en-US" altLang="ja-JP" u="sng" dirty="0" smtClean="0"/>
          </a:p>
          <a:p>
            <a:endParaRPr lang="en-US" altLang="ja-JP" dirty="0" smtClean="0"/>
          </a:p>
          <a:p>
            <a:r>
              <a:rPr lang="ja-JP" altLang="en-US" dirty="0" smtClean="0"/>
              <a:t>・はじめの残量は、</a:t>
            </a:r>
            <a:r>
              <a:rPr lang="en-US" altLang="ja-JP" dirty="0" smtClean="0"/>
              <a:t>XX</a:t>
            </a:r>
            <a:r>
              <a:rPr lang="ja-JP" altLang="en-US" dirty="0" smtClean="0"/>
              <a:t>％でした。</a:t>
            </a:r>
            <a:endParaRPr lang="en-US" altLang="ja-JP" dirty="0" smtClean="0"/>
          </a:p>
          <a:p>
            <a:endParaRPr lang="en-US" altLang="ja-JP" dirty="0"/>
          </a:p>
          <a:p>
            <a:r>
              <a:rPr lang="ja-JP" altLang="en-US" dirty="0" smtClean="0"/>
              <a:t>・家</a:t>
            </a:r>
            <a:r>
              <a:rPr lang="ja-JP" altLang="en-US" dirty="0"/>
              <a:t>にある</a:t>
            </a:r>
            <a:r>
              <a:rPr lang="ja-JP" altLang="en-US" dirty="0" smtClean="0"/>
              <a:t>、</a:t>
            </a:r>
            <a:r>
              <a:rPr lang="en-US" altLang="ja-JP" dirty="0" err="1" smtClean="0"/>
              <a:t>IoT</a:t>
            </a:r>
            <a:r>
              <a:rPr lang="ja-JP" altLang="en-US" dirty="0" smtClean="0"/>
              <a:t>調味料棚</a:t>
            </a:r>
            <a:r>
              <a:rPr lang="ja-JP" altLang="en-US" dirty="0"/>
              <a:t>に設置した調味料の重量がサーバ</a:t>
            </a:r>
            <a:r>
              <a:rPr lang="ja-JP" altLang="en-US" dirty="0" smtClean="0"/>
              <a:t>に</a:t>
            </a:r>
            <a:endParaRPr lang="en-US" altLang="ja-JP" dirty="0" smtClean="0"/>
          </a:p>
          <a:p>
            <a:r>
              <a:rPr lang="ja-JP" altLang="en-US" dirty="0"/>
              <a:t>　</a:t>
            </a:r>
            <a:r>
              <a:rPr lang="ja-JP" altLang="en-US" dirty="0" smtClean="0"/>
              <a:t>通知</a:t>
            </a:r>
            <a:r>
              <a:rPr lang="ja-JP" altLang="en-US" dirty="0"/>
              <a:t>されます。</a:t>
            </a:r>
          </a:p>
          <a:p>
            <a:r>
              <a:rPr lang="ja-JP" altLang="en-US" dirty="0"/>
              <a:t>・サラダを作るのに</a:t>
            </a:r>
            <a:r>
              <a:rPr lang="ja-JP" altLang="en-US" dirty="0" smtClean="0"/>
              <a:t>使って、使い終わったら</a:t>
            </a:r>
            <a:r>
              <a:rPr lang="ja-JP" altLang="en-US" dirty="0"/>
              <a:t>、元の場所に直せば</a:t>
            </a:r>
            <a:r>
              <a:rPr lang="ja-JP" altLang="en-US" dirty="0" smtClean="0"/>
              <a:t>、</a:t>
            </a:r>
            <a:endParaRPr lang="en-US" altLang="ja-JP" dirty="0" smtClean="0"/>
          </a:p>
          <a:p>
            <a:r>
              <a:rPr lang="ja-JP" altLang="en-US" dirty="0"/>
              <a:t>　</a:t>
            </a:r>
            <a:r>
              <a:rPr lang="ja-JP" altLang="en-US" dirty="0" smtClean="0"/>
              <a:t>使用後</a:t>
            </a:r>
            <a:r>
              <a:rPr lang="ja-JP" altLang="en-US" dirty="0"/>
              <a:t>の値がサーバ</a:t>
            </a:r>
            <a:r>
              <a:rPr lang="ja-JP" altLang="en-US" dirty="0" smtClean="0"/>
              <a:t>に送信</a:t>
            </a:r>
            <a:r>
              <a:rPr lang="ja-JP" altLang="en-US" dirty="0"/>
              <a:t>されます。</a:t>
            </a:r>
          </a:p>
          <a:p>
            <a:endParaRPr lang="en-US" altLang="ja-JP" dirty="0"/>
          </a:p>
          <a:p>
            <a:r>
              <a:rPr lang="ja-JP" altLang="en-US" dirty="0" smtClean="0"/>
              <a:t>・そうすると、</a:t>
            </a:r>
            <a:r>
              <a:rPr lang="en-US" altLang="ja-JP" dirty="0" smtClean="0"/>
              <a:t>XX</a:t>
            </a:r>
            <a:r>
              <a:rPr lang="ja-JP" altLang="en-US" dirty="0" smtClean="0"/>
              <a:t>％に残量</a:t>
            </a:r>
            <a:r>
              <a:rPr lang="ja-JP" altLang="en-US" dirty="0"/>
              <a:t>が減ったことが確認できます。</a:t>
            </a:r>
            <a:endParaRPr lang="en-US" altLang="ja-JP" dirty="0"/>
          </a:p>
        </p:txBody>
      </p:sp>
      <p:sp>
        <p:nvSpPr>
          <p:cNvPr id="5" name="タイトル 1"/>
          <p:cNvSpPr>
            <a:spLocks noGrp="1"/>
          </p:cNvSpPr>
          <p:nvPr>
            <p:ph type="title"/>
          </p:nvPr>
        </p:nvSpPr>
        <p:spPr>
          <a:xfrm>
            <a:off x="838200" y="128063"/>
            <a:ext cx="10515600" cy="396875"/>
          </a:xfrm>
        </p:spPr>
        <p:txBody>
          <a:bodyPr>
            <a:no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サービス動画（</a:t>
            </a:r>
            <a:r>
              <a:rPr kumimoji="1"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IoT</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機器＆残量通知機能）</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44211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LINE共有.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32274" r="30544"/>
          <a:stretch/>
        </p:blipFill>
        <p:spPr>
          <a:xfrm>
            <a:off x="609600" y="679938"/>
            <a:ext cx="3848422" cy="5817382"/>
          </a:xfrm>
          <a:prstGeom prst="rect">
            <a:avLst/>
          </a:prstGeom>
        </p:spPr>
      </p:pic>
      <p:sp>
        <p:nvSpPr>
          <p:cNvPr id="4" name="テキスト ボックス 3"/>
          <p:cNvSpPr txBox="1"/>
          <p:nvPr/>
        </p:nvSpPr>
        <p:spPr>
          <a:xfrm>
            <a:off x="4994030" y="1008185"/>
            <a:ext cx="5945858" cy="4801314"/>
          </a:xfrm>
          <a:prstGeom prst="rect">
            <a:avLst/>
          </a:prstGeom>
          <a:noFill/>
        </p:spPr>
        <p:txBody>
          <a:bodyPr wrap="none" rtlCol="0">
            <a:spAutoFit/>
          </a:bodyPr>
          <a:lstStyle/>
          <a:p>
            <a:pPr algn="ctr"/>
            <a:r>
              <a:rPr lang="ja-JP" altLang="en-US" u="sng" dirty="0" smtClean="0"/>
              <a:t>動画の解説</a:t>
            </a:r>
            <a:endParaRPr lang="en-US" altLang="ja-JP" u="sng" dirty="0" smtClean="0"/>
          </a:p>
          <a:p>
            <a:endParaRPr lang="en-US" altLang="ja-JP" dirty="0"/>
          </a:p>
          <a:p>
            <a:r>
              <a:rPr lang="ja-JP" altLang="en-US" dirty="0" smtClean="0"/>
              <a:t>もうひとつの機能としては、関連商品通知機能があります。</a:t>
            </a:r>
            <a:endParaRPr lang="en-US" altLang="ja-JP" dirty="0" smtClean="0"/>
          </a:p>
          <a:p>
            <a:r>
              <a:rPr lang="ja-JP" altLang="en-US" dirty="0" smtClean="0"/>
              <a:t>例えば、ここをスーパーだと思ってください。</a:t>
            </a:r>
            <a:endParaRPr lang="en-US" altLang="ja-JP" dirty="0" smtClean="0"/>
          </a:p>
          <a:p>
            <a:r>
              <a:rPr lang="ja-JP" altLang="en-US" dirty="0" smtClean="0"/>
              <a:t>いつも</a:t>
            </a:r>
            <a:r>
              <a:rPr lang="en-US" altLang="ja-JP" dirty="0" smtClean="0"/>
              <a:t>1000</a:t>
            </a:r>
            <a:r>
              <a:rPr lang="ja-JP" altLang="en-US" dirty="0" smtClean="0"/>
              <a:t>円のオリーブオイルが特売品で</a:t>
            </a:r>
            <a:endParaRPr lang="en-US" altLang="ja-JP" dirty="0" smtClean="0"/>
          </a:p>
          <a:p>
            <a:r>
              <a:rPr lang="en-US" altLang="ja-JP" dirty="0" smtClean="0"/>
              <a:t>698</a:t>
            </a:r>
            <a:r>
              <a:rPr lang="ja-JP" altLang="en-US" dirty="0" smtClean="0"/>
              <a:t>でオリーブオイルがおいてあります。</a:t>
            </a:r>
            <a:endParaRPr lang="en-US" altLang="ja-JP" dirty="0" smtClean="0"/>
          </a:p>
          <a:p>
            <a:endParaRPr lang="en-US" altLang="ja-JP" dirty="0" smtClean="0"/>
          </a:p>
          <a:p>
            <a:r>
              <a:rPr lang="ja-JP" altLang="en-US" dirty="0" smtClean="0"/>
              <a:t>とりあえず買っとくかーと思って買って、</a:t>
            </a:r>
            <a:endParaRPr lang="en-US" altLang="ja-JP" dirty="0" smtClean="0"/>
          </a:p>
          <a:p>
            <a:r>
              <a:rPr lang="ja-JP" altLang="en-US" dirty="0" smtClean="0"/>
              <a:t>家に帰ったらまだいっぱいあったなんて経験ありませんか？</a:t>
            </a:r>
            <a:endParaRPr lang="en-US" altLang="ja-JP" dirty="0" smtClean="0"/>
          </a:p>
          <a:p>
            <a:r>
              <a:rPr lang="ja-JP" altLang="en-US" dirty="0" smtClean="0"/>
              <a:t>そんなときに使ってほしいのが、この機能です。</a:t>
            </a:r>
            <a:endParaRPr lang="en-US" altLang="ja-JP" dirty="0" smtClean="0"/>
          </a:p>
          <a:p>
            <a:endParaRPr lang="en-US" altLang="ja-JP" dirty="0" smtClean="0"/>
          </a:p>
          <a:p>
            <a:r>
              <a:rPr lang="ja-JP" altLang="en-US" dirty="0" smtClean="0"/>
              <a:t>機器</a:t>
            </a:r>
            <a:r>
              <a:rPr lang="en-US" altLang="ja-JP" dirty="0" smtClean="0"/>
              <a:t>ID/</a:t>
            </a:r>
            <a:r>
              <a:rPr lang="ja-JP" altLang="en-US" dirty="0" smtClean="0"/>
              <a:t>もしくは調味料名を入力します。</a:t>
            </a:r>
            <a:endParaRPr lang="en-US" altLang="ja-JP" dirty="0" smtClean="0"/>
          </a:p>
          <a:p>
            <a:r>
              <a:rPr lang="ja-JP" altLang="en-US" dirty="0" smtClean="0"/>
              <a:t>そうすると、残量と</a:t>
            </a:r>
            <a:r>
              <a:rPr lang="en-US" altLang="ja-JP" dirty="0" smtClean="0"/>
              <a:t>EC</a:t>
            </a:r>
            <a:r>
              <a:rPr lang="ja-JP" altLang="en-US" dirty="0" smtClean="0"/>
              <a:t>サイトへのリンクが返ってくるので、</a:t>
            </a:r>
            <a:endParaRPr lang="en-US" altLang="ja-JP" dirty="0" smtClean="0"/>
          </a:p>
          <a:p>
            <a:r>
              <a:rPr lang="ja-JP" altLang="en-US" dirty="0"/>
              <a:t>買い間違い、買い忘れを防ぐことができます</a:t>
            </a:r>
            <a:r>
              <a:rPr lang="ja-JP" altLang="en-US" dirty="0" smtClean="0"/>
              <a:t>。</a:t>
            </a:r>
            <a:endParaRPr lang="en-US" altLang="ja-JP" dirty="0" smtClean="0"/>
          </a:p>
          <a:p>
            <a:endParaRPr lang="en-US" altLang="ja-JP" dirty="0" smtClean="0"/>
          </a:p>
          <a:p>
            <a:r>
              <a:rPr lang="ja-JP" altLang="en-US" dirty="0" smtClean="0"/>
              <a:t>これにより、リアル店舗と</a:t>
            </a:r>
            <a:r>
              <a:rPr lang="en-US" altLang="ja-JP" dirty="0" smtClean="0"/>
              <a:t>EC</a:t>
            </a:r>
            <a:r>
              <a:rPr lang="ja-JP" altLang="en-US" dirty="0" smtClean="0"/>
              <a:t>サイトの価格が簡単に比較して</a:t>
            </a:r>
            <a:endParaRPr lang="en-US" altLang="ja-JP" dirty="0" smtClean="0"/>
          </a:p>
          <a:p>
            <a:r>
              <a:rPr lang="ja-JP" altLang="en-US" dirty="0" smtClean="0"/>
              <a:t>最安値で商品を手に入れることもできます。</a:t>
            </a:r>
            <a:endParaRPr lang="en-US" altLang="ja-JP" dirty="0" smtClean="0"/>
          </a:p>
        </p:txBody>
      </p:sp>
      <p:sp>
        <p:nvSpPr>
          <p:cNvPr id="5" name="タイトル 1"/>
          <p:cNvSpPr>
            <a:spLocks noGrp="1"/>
          </p:cNvSpPr>
          <p:nvPr>
            <p:ph type="title"/>
          </p:nvPr>
        </p:nvSpPr>
        <p:spPr>
          <a:xfrm>
            <a:off x="838200" y="128063"/>
            <a:ext cx="10515600" cy="396875"/>
          </a:xfrm>
        </p:spPr>
        <p:txBody>
          <a:bodyPr>
            <a:no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サービス動画（関連商品紹介機能）</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992493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p:cNvGraphicFramePr>
            <a:graphicFrameLocks noGrp="1"/>
          </p:cNvGraphicFramePr>
          <p:nvPr>
            <p:extLst>
              <p:ext uri="{D42A27DB-BD31-4B8C-83A1-F6EECF244321}">
                <p14:modId xmlns:p14="http://schemas.microsoft.com/office/powerpoint/2010/main" val="4208018646"/>
              </p:ext>
            </p:extLst>
          </p:nvPr>
        </p:nvGraphicFramePr>
        <p:xfrm>
          <a:off x="326611" y="808157"/>
          <a:ext cx="11612348" cy="5438688"/>
        </p:xfrm>
        <a:graphic>
          <a:graphicData uri="http://schemas.openxmlformats.org/drawingml/2006/table">
            <a:tbl>
              <a:tblPr firstRow="1" bandRow="1">
                <a:tableStyleId>{5C22544A-7EE6-4342-B048-85BDC9FD1C3A}</a:tableStyleId>
              </a:tblPr>
              <a:tblGrid>
                <a:gridCol w="2111789"/>
                <a:gridCol w="1737360"/>
                <a:gridCol w="6553200"/>
                <a:gridCol w="1209999"/>
              </a:tblGrid>
              <a:tr h="373995">
                <a:tc>
                  <a:txBody>
                    <a:bodyPr/>
                    <a:lstStyle/>
                    <a:p>
                      <a:pPr algn="ctr"/>
                      <a:r>
                        <a:rPr kumimoji="1" lang="ja-JP" altLang="en-US" sz="1400" b="1" dirty="0" smtClean="0">
                          <a:solidFill>
                            <a:schemeClr val="bg1"/>
                          </a:solidFill>
                          <a:latin typeface="メイリオ" pitchFamily="50" charset="-128"/>
                          <a:ea typeface="メイリオ" pitchFamily="50" charset="-128"/>
                        </a:rPr>
                        <a:t>名称</a:t>
                      </a:r>
                    </a:p>
                  </a:txBody>
                  <a:tcPr anchor="ctr">
                    <a:solidFill>
                      <a:schemeClr val="tx1">
                        <a:lumMod val="65000"/>
                        <a:lumOff val="35000"/>
                      </a:schemeClr>
                    </a:solidFill>
                  </a:tcPr>
                </a:tc>
                <a:tc>
                  <a:txBody>
                    <a:bodyPr/>
                    <a:lstStyle/>
                    <a:p>
                      <a:pPr algn="ctr"/>
                      <a:r>
                        <a:rPr kumimoji="1" lang="ja-JP" altLang="en-US" sz="1400" b="1" dirty="0" smtClean="0">
                          <a:solidFill>
                            <a:schemeClr val="bg1"/>
                          </a:solidFill>
                          <a:latin typeface="メイリオ" pitchFamily="50" charset="-128"/>
                          <a:ea typeface="メイリオ" pitchFamily="50" charset="-128"/>
                        </a:rPr>
                        <a:t>役割</a:t>
                      </a:r>
                    </a:p>
                  </a:txBody>
                  <a:tcPr anchor="ctr">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smtClean="0">
                          <a:ln>
                            <a:noFill/>
                          </a:ln>
                          <a:solidFill>
                            <a:prstClr val="white"/>
                          </a:solidFill>
                          <a:effectLst/>
                          <a:uLnTx/>
                          <a:uFillTx/>
                          <a:latin typeface="メイリオ" pitchFamily="50" charset="-128"/>
                          <a:ea typeface="メイリオ" pitchFamily="50" charset="-128"/>
                          <a:cs typeface="+mn-cs"/>
                        </a:rPr>
                        <a:t>実現方法</a:t>
                      </a:r>
                      <a:endParaRPr kumimoji="1" lang="ja-JP" altLang="en-US" sz="900" b="1" dirty="0" smtClean="0">
                        <a:solidFill>
                          <a:schemeClr val="tx1">
                            <a:lumMod val="65000"/>
                            <a:lumOff val="35000"/>
                          </a:schemeClr>
                        </a:solidFill>
                        <a:latin typeface="メイリオ" pitchFamily="50" charset="-128"/>
                        <a:ea typeface="メイリオ" pitchFamily="50" charset="-128"/>
                      </a:endParaRPr>
                    </a:p>
                  </a:txBody>
                  <a:tcPr anchor="ctr">
                    <a:solidFill>
                      <a:schemeClr val="tx1">
                        <a:lumMod val="65000"/>
                        <a:lumOff val="3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1" dirty="0" smtClean="0">
                        <a:solidFill>
                          <a:schemeClr val="tx1">
                            <a:lumMod val="65000"/>
                            <a:lumOff val="35000"/>
                          </a:schemeClr>
                        </a:solidFill>
                        <a:latin typeface="メイリオ" pitchFamily="50" charset="-128"/>
                        <a:ea typeface="メイリオ" pitchFamily="50" charset="-128"/>
                      </a:endParaRPr>
                    </a:p>
                  </a:txBody>
                  <a:tcPr anchor="ctr">
                    <a:solidFill>
                      <a:schemeClr val="tx1">
                        <a:lumMod val="65000"/>
                        <a:lumOff val="35000"/>
                      </a:schemeClr>
                    </a:solidFill>
                  </a:tcPr>
                </a:tc>
              </a:tr>
              <a:tr h="1688231">
                <a:tc>
                  <a:txBody>
                    <a:bodyPr/>
                    <a:lstStyle/>
                    <a:p>
                      <a:pPr algn="ctr"/>
                      <a:r>
                        <a:rPr lang="en-US" altLang="ja-JP" sz="1400" b="1" dirty="0" err="1" smtClean="0">
                          <a:ln>
                            <a:noFill/>
                          </a:ln>
                          <a:solidFill>
                            <a:schemeClr val="tx1">
                              <a:lumMod val="65000"/>
                              <a:lumOff val="35000"/>
                            </a:schemeClr>
                          </a:solidFill>
                          <a:latin typeface="メイリオ" pitchFamily="50" charset="-128"/>
                          <a:ea typeface="メイリオ" pitchFamily="50" charset="-128"/>
                        </a:rPr>
                        <a:t>IoT</a:t>
                      </a:r>
                      <a:r>
                        <a:rPr lang="ja-JP" altLang="en-US" sz="1400" b="1" dirty="0" smtClean="0">
                          <a:ln>
                            <a:noFill/>
                          </a:ln>
                          <a:solidFill>
                            <a:schemeClr val="tx1">
                              <a:lumMod val="65000"/>
                              <a:lumOff val="35000"/>
                            </a:schemeClr>
                          </a:solidFill>
                          <a:latin typeface="メイリオ" pitchFamily="50" charset="-128"/>
                          <a:ea typeface="メイリオ" pitchFamily="50" charset="-128"/>
                        </a:rPr>
                        <a:t>調味料棚</a:t>
                      </a:r>
                      <a:endParaRPr lang="en-US" altLang="ja-JP" sz="1400" b="1" dirty="0" smtClean="0">
                        <a:ln>
                          <a:noFill/>
                        </a:ln>
                        <a:solidFill>
                          <a:schemeClr val="tx1">
                            <a:lumMod val="65000"/>
                            <a:lumOff val="35000"/>
                          </a:schemeClr>
                        </a:solidFill>
                        <a:latin typeface="メイリオ" pitchFamily="50" charset="-128"/>
                        <a:ea typeface="メイリオ" pitchFamily="50" charset="-128"/>
                      </a:endParaRPr>
                    </a:p>
                    <a:p>
                      <a:pPr algn="ctr"/>
                      <a:r>
                        <a:rPr lang="en-US" altLang="ja-JP" sz="1100" b="0" dirty="0" smtClean="0">
                          <a:ln>
                            <a:noFill/>
                          </a:ln>
                          <a:solidFill>
                            <a:schemeClr val="tx1">
                              <a:lumMod val="65000"/>
                              <a:lumOff val="35000"/>
                            </a:schemeClr>
                          </a:solidFill>
                          <a:latin typeface="メイリオ" pitchFamily="50" charset="-128"/>
                          <a:ea typeface="メイリオ" pitchFamily="50" charset="-128"/>
                        </a:rPr>
                        <a:t>(</a:t>
                      </a:r>
                      <a:r>
                        <a:rPr lang="ja-JP" altLang="en-US" sz="1100" b="0" dirty="0" smtClean="0">
                          <a:ln>
                            <a:noFill/>
                          </a:ln>
                          <a:solidFill>
                            <a:schemeClr val="tx1">
                              <a:lumMod val="65000"/>
                              <a:lumOff val="35000"/>
                            </a:schemeClr>
                          </a:solidFill>
                          <a:latin typeface="メイリオ" pitchFamily="50" charset="-128"/>
                          <a:ea typeface="メイリオ" pitchFamily="50" charset="-128"/>
                        </a:rPr>
                        <a:t>試作機</a:t>
                      </a:r>
                      <a:r>
                        <a:rPr lang="en-US" altLang="ja-JP" sz="1100" b="0" dirty="0" smtClean="0">
                          <a:ln>
                            <a:noFill/>
                          </a:ln>
                          <a:solidFill>
                            <a:schemeClr val="tx1">
                              <a:lumMod val="65000"/>
                              <a:lumOff val="35000"/>
                            </a:schemeClr>
                          </a:solidFill>
                          <a:latin typeface="メイリオ" pitchFamily="50" charset="-128"/>
                          <a:ea typeface="メイリオ" pitchFamily="50" charset="-128"/>
                        </a:rPr>
                        <a:t>)</a:t>
                      </a:r>
                      <a:endParaRPr lang="en-US" altLang="ja-JP" sz="1400" b="0" dirty="0" smtClean="0">
                        <a:ln>
                          <a:noFill/>
                        </a:ln>
                        <a:solidFill>
                          <a:schemeClr val="tx1">
                            <a:lumMod val="65000"/>
                            <a:lumOff val="35000"/>
                          </a:schemeClr>
                        </a:solidFill>
                        <a:latin typeface="メイリオ" pitchFamily="50" charset="-128"/>
                        <a:ea typeface="メイリオ" pitchFamily="50" charset="-128"/>
                      </a:endParaRPr>
                    </a:p>
                  </a:txBody>
                  <a:tcPr anchor="b">
                    <a:solidFill>
                      <a:schemeClr val="bg1">
                        <a:lumMod val="95000"/>
                      </a:schemeClr>
                    </a:solidFill>
                  </a:tcPr>
                </a:tc>
                <a:tc>
                  <a:txBody>
                    <a:bodyPr/>
                    <a:lstStyle/>
                    <a:p>
                      <a:pPr algn="ctr"/>
                      <a:r>
                        <a:rPr kumimoji="1" lang="ja-JP" altLang="en-US" sz="1600" b="1" dirty="0" smtClean="0">
                          <a:ln>
                            <a:noFill/>
                          </a:ln>
                          <a:solidFill>
                            <a:schemeClr val="tx1">
                              <a:lumMod val="65000"/>
                              <a:lumOff val="35000"/>
                            </a:schemeClr>
                          </a:solidFill>
                          <a:latin typeface="メイリオ" pitchFamily="50" charset="-128"/>
                          <a:ea typeface="メイリオ" pitchFamily="50" charset="-128"/>
                        </a:rPr>
                        <a:t>重量の</a:t>
                      </a:r>
                      <a:endParaRPr kumimoji="1" lang="en-US" altLang="ja-JP" sz="1600" b="1" dirty="0" smtClean="0">
                        <a:ln>
                          <a:noFill/>
                        </a:ln>
                        <a:solidFill>
                          <a:schemeClr val="tx1">
                            <a:lumMod val="65000"/>
                            <a:lumOff val="35000"/>
                          </a:schemeClr>
                        </a:solidFill>
                        <a:latin typeface="メイリオ" pitchFamily="50" charset="-128"/>
                        <a:ea typeface="メイリオ" pitchFamily="50" charset="-128"/>
                      </a:endParaRPr>
                    </a:p>
                    <a:p>
                      <a:pPr algn="ctr"/>
                      <a:r>
                        <a:rPr kumimoji="1" lang="ja-JP" altLang="en-US" sz="1600" b="1" dirty="0" smtClean="0">
                          <a:ln>
                            <a:noFill/>
                          </a:ln>
                          <a:solidFill>
                            <a:schemeClr val="tx1">
                              <a:lumMod val="65000"/>
                              <a:lumOff val="35000"/>
                            </a:schemeClr>
                          </a:solidFill>
                          <a:latin typeface="メイリオ" pitchFamily="50" charset="-128"/>
                          <a:ea typeface="メイリオ" pitchFamily="50" charset="-128"/>
                        </a:rPr>
                        <a:t>センシング</a:t>
                      </a:r>
                    </a:p>
                  </a:txBody>
                  <a:tcPr anchor="ctr">
                    <a:solidFill>
                      <a:schemeClr val="bg1">
                        <a:lumMod val="95000"/>
                      </a:schemeClr>
                    </a:solidFill>
                  </a:tcPr>
                </a:tc>
                <a:tc>
                  <a:txBody>
                    <a:bodyPr/>
                    <a:lstStyle/>
                    <a:p>
                      <a:r>
                        <a:rPr lang="ja-JP" altLang="en-US" sz="1600" b="0" dirty="0" smtClean="0">
                          <a:ln>
                            <a:noFill/>
                          </a:ln>
                          <a:solidFill>
                            <a:schemeClr val="tx1">
                              <a:lumMod val="65000"/>
                              <a:lumOff val="35000"/>
                            </a:schemeClr>
                          </a:solidFill>
                          <a:latin typeface="+mn-ea"/>
                          <a:ea typeface="+mn-ea"/>
                        </a:rPr>
                        <a:t>・調味料棚の底に、</a:t>
                      </a:r>
                      <a:r>
                        <a:rPr lang="ja-JP" altLang="en-US" sz="1600" b="1" dirty="0" smtClean="0">
                          <a:ln>
                            <a:noFill/>
                          </a:ln>
                          <a:solidFill>
                            <a:schemeClr val="tx1">
                              <a:lumMod val="65000"/>
                              <a:lumOff val="35000"/>
                            </a:schemeClr>
                          </a:solidFill>
                          <a:latin typeface="+mn-ea"/>
                          <a:ea typeface="+mn-ea"/>
                        </a:rPr>
                        <a:t>圧力センサー</a:t>
                      </a:r>
                      <a:r>
                        <a:rPr lang="ja-JP" altLang="en-US" sz="1600" b="0" dirty="0" smtClean="0">
                          <a:ln>
                            <a:noFill/>
                          </a:ln>
                          <a:solidFill>
                            <a:schemeClr val="tx1">
                              <a:lumMod val="65000"/>
                              <a:lumOff val="35000"/>
                            </a:schemeClr>
                          </a:solidFill>
                          <a:latin typeface="+mn-ea"/>
                          <a:ea typeface="+mn-ea"/>
                        </a:rPr>
                        <a:t>を設置。</a:t>
                      </a:r>
                    </a:p>
                    <a:p>
                      <a:r>
                        <a:rPr lang="ja-JP" altLang="en-US" sz="1600" b="0" dirty="0" smtClean="0">
                          <a:ln>
                            <a:noFill/>
                          </a:ln>
                          <a:solidFill>
                            <a:schemeClr val="tx1">
                              <a:lumMod val="65000"/>
                              <a:lumOff val="35000"/>
                            </a:schemeClr>
                          </a:solidFill>
                          <a:latin typeface="+mn-ea"/>
                          <a:ea typeface="+mn-ea"/>
                        </a:rPr>
                        <a:t>・センサー値をサーバ通信は</a:t>
                      </a:r>
                      <a:r>
                        <a:rPr lang="en-US" altLang="ja-JP" sz="1600" b="1" dirty="0" err="1" smtClean="0">
                          <a:ln>
                            <a:noFill/>
                          </a:ln>
                          <a:solidFill>
                            <a:schemeClr val="tx1">
                              <a:lumMod val="65000"/>
                              <a:lumOff val="35000"/>
                            </a:schemeClr>
                          </a:solidFill>
                          <a:latin typeface="+mn-ea"/>
                          <a:ea typeface="+mn-ea"/>
                        </a:rPr>
                        <a:t>Arduino</a:t>
                      </a:r>
                      <a:r>
                        <a:rPr lang="ja-JP" altLang="en-US" sz="1600" b="1" dirty="0" smtClean="0">
                          <a:ln>
                            <a:noFill/>
                          </a:ln>
                          <a:solidFill>
                            <a:schemeClr val="tx1">
                              <a:lumMod val="65000"/>
                              <a:lumOff val="35000"/>
                            </a:schemeClr>
                          </a:solidFill>
                          <a:latin typeface="+mn-ea"/>
                          <a:ea typeface="+mn-ea"/>
                        </a:rPr>
                        <a:t>（マイコンボード）</a:t>
                      </a:r>
                      <a:r>
                        <a:rPr lang="ja-JP" altLang="en-US" sz="1600" b="0" dirty="0" smtClean="0">
                          <a:ln>
                            <a:noFill/>
                          </a:ln>
                          <a:solidFill>
                            <a:schemeClr val="tx1">
                              <a:lumMod val="65000"/>
                              <a:lumOff val="35000"/>
                            </a:schemeClr>
                          </a:solidFill>
                          <a:latin typeface="+mn-ea"/>
                          <a:ea typeface="+mn-ea"/>
                        </a:rPr>
                        <a:t>を活用。</a:t>
                      </a:r>
                      <a:endParaRPr kumimoji="1" lang="ja-JP" altLang="en-US" sz="1600" b="0" dirty="0" smtClean="0">
                        <a:ln>
                          <a:noFill/>
                        </a:ln>
                        <a:solidFill>
                          <a:schemeClr val="tx1">
                            <a:lumMod val="65000"/>
                            <a:lumOff val="35000"/>
                          </a:schemeClr>
                        </a:solidFill>
                        <a:latin typeface="+mn-ea"/>
                        <a:ea typeface="+mn-ea"/>
                      </a:endParaRPr>
                    </a:p>
                  </a:txBody>
                  <a:tcPr anchor="ctr">
                    <a:solidFill>
                      <a:schemeClr val="bg1">
                        <a:lumMod val="95000"/>
                      </a:schemeClr>
                    </a:solidFill>
                  </a:tcPr>
                </a:tc>
                <a:tc>
                  <a:txBody>
                    <a:bodyPr/>
                    <a:lstStyle/>
                    <a:p>
                      <a:endParaRPr kumimoji="1" lang="ja-JP" altLang="en-US" sz="1600" b="0" dirty="0" smtClean="0">
                        <a:ln>
                          <a:noFill/>
                        </a:ln>
                        <a:solidFill>
                          <a:schemeClr val="tx1">
                            <a:lumMod val="65000"/>
                            <a:lumOff val="35000"/>
                          </a:schemeClr>
                        </a:solidFill>
                        <a:latin typeface="+mn-ea"/>
                        <a:ea typeface="+mn-ea"/>
                      </a:endParaRPr>
                    </a:p>
                  </a:txBody>
                  <a:tcPr anchor="ctr">
                    <a:solidFill>
                      <a:schemeClr val="bg1">
                        <a:lumMod val="95000"/>
                      </a:schemeClr>
                    </a:solidFill>
                  </a:tcPr>
                </a:tc>
              </a:tr>
              <a:tr h="1688231">
                <a:tc>
                  <a:txBody>
                    <a:bodyPr/>
                    <a:lstStyle/>
                    <a:p>
                      <a:pPr algn="ctr"/>
                      <a:r>
                        <a:rPr lang="en-US" altLang="ja-JP" sz="1400" b="1" dirty="0" smtClean="0">
                          <a:ln>
                            <a:noFill/>
                          </a:ln>
                          <a:solidFill>
                            <a:schemeClr val="tx1">
                              <a:lumMod val="65000"/>
                              <a:lumOff val="35000"/>
                            </a:schemeClr>
                          </a:solidFill>
                          <a:latin typeface="メイリオ" pitchFamily="50" charset="-128"/>
                          <a:ea typeface="メイリオ" pitchFamily="50" charset="-128"/>
                        </a:rPr>
                        <a:t>WEB</a:t>
                      </a:r>
                      <a:r>
                        <a:rPr lang="ja-JP" altLang="en-US" sz="1400" b="1" dirty="0" smtClean="0">
                          <a:ln>
                            <a:noFill/>
                          </a:ln>
                          <a:solidFill>
                            <a:schemeClr val="tx1">
                              <a:lumMod val="65000"/>
                              <a:lumOff val="35000"/>
                            </a:schemeClr>
                          </a:solidFill>
                          <a:latin typeface="メイリオ" pitchFamily="50" charset="-128"/>
                          <a:ea typeface="メイリオ" pitchFamily="50" charset="-128"/>
                        </a:rPr>
                        <a:t>サービス</a:t>
                      </a:r>
                      <a:endParaRPr lang="en-US" altLang="ja-JP" sz="1400" b="1" dirty="0" smtClean="0">
                        <a:ln>
                          <a:noFill/>
                        </a:ln>
                        <a:solidFill>
                          <a:schemeClr val="tx1">
                            <a:lumMod val="65000"/>
                            <a:lumOff val="35000"/>
                          </a:schemeClr>
                        </a:solidFill>
                        <a:latin typeface="メイリオ" pitchFamily="50" charset="-128"/>
                        <a:ea typeface="メイリオ" pitchFamily="50" charset="-128"/>
                      </a:endParaRPr>
                    </a:p>
                  </a:txBody>
                  <a:tcPr anchor="b">
                    <a:solidFill>
                      <a:schemeClr val="bg1">
                        <a:lumMod val="95000"/>
                      </a:schemeClr>
                    </a:solidFill>
                  </a:tcPr>
                </a:tc>
                <a:tc>
                  <a:txBody>
                    <a:bodyPr/>
                    <a:lstStyle/>
                    <a:p>
                      <a:pPr algn="ctr"/>
                      <a:r>
                        <a:rPr lang="ja-JP" altLang="en-US" sz="1600" b="1" dirty="0" smtClean="0">
                          <a:ln>
                            <a:noFill/>
                          </a:ln>
                          <a:solidFill>
                            <a:schemeClr val="tx1">
                              <a:lumMod val="65000"/>
                              <a:lumOff val="35000"/>
                            </a:schemeClr>
                          </a:solidFill>
                          <a:latin typeface="メイリオ" pitchFamily="50" charset="-128"/>
                          <a:ea typeface="メイリオ" pitchFamily="50" charset="-128"/>
                        </a:rPr>
                        <a:t>調味料登録</a:t>
                      </a:r>
                      <a:endParaRPr lang="en-US" altLang="ja-JP" sz="1600" b="1" dirty="0" smtClean="0">
                        <a:ln>
                          <a:noFill/>
                        </a:ln>
                        <a:solidFill>
                          <a:schemeClr val="tx1">
                            <a:lumMod val="65000"/>
                            <a:lumOff val="35000"/>
                          </a:schemeClr>
                        </a:solidFill>
                        <a:latin typeface="メイリオ" pitchFamily="50" charset="-128"/>
                        <a:ea typeface="メイリオ" pitchFamily="50" charset="-128"/>
                      </a:endParaRPr>
                    </a:p>
                    <a:p>
                      <a:pPr algn="ctr"/>
                      <a:r>
                        <a:rPr lang="ja-JP" altLang="en-US" sz="1600" b="1" dirty="0" smtClean="0">
                          <a:ln>
                            <a:noFill/>
                          </a:ln>
                          <a:solidFill>
                            <a:schemeClr val="tx1">
                              <a:lumMod val="65000"/>
                              <a:lumOff val="35000"/>
                            </a:schemeClr>
                          </a:solidFill>
                          <a:latin typeface="メイリオ" pitchFamily="50" charset="-128"/>
                          <a:ea typeface="メイリオ" pitchFamily="50" charset="-128"/>
                        </a:rPr>
                        <a:t>サイト</a:t>
                      </a:r>
                      <a:endParaRPr lang="en-US" altLang="ja-JP" sz="1600" b="1" dirty="0" smtClean="0">
                        <a:ln>
                          <a:noFill/>
                        </a:ln>
                        <a:solidFill>
                          <a:schemeClr val="tx1">
                            <a:lumMod val="65000"/>
                            <a:lumOff val="35000"/>
                          </a:schemeClr>
                        </a:solidFill>
                        <a:latin typeface="メイリオ" pitchFamily="50" charset="-128"/>
                        <a:ea typeface="メイリオ" pitchFamily="50" charset="-128"/>
                      </a:endParaRPr>
                    </a:p>
                  </a:txBody>
                  <a:tcPr anchor="ctr">
                    <a:solidFill>
                      <a:schemeClr val="bg1">
                        <a:lumMod val="95000"/>
                      </a:schemeClr>
                    </a:solidFill>
                  </a:tcPr>
                </a:tc>
                <a:tc>
                  <a:txBody>
                    <a:bodyPr/>
                    <a:lstStyle/>
                    <a:p>
                      <a:r>
                        <a:rPr kumimoji="1" lang="ja-JP" altLang="en-US" sz="1600" b="0" dirty="0" smtClean="0">
                          <a:ln>
                            <a:noFill/>
                          </a:ln>
                          <a:solidFill>
                            <a:schemeClr val="tx1">
                              <a:lumMod val="65000"/>
                              <a:lumOff val="35000"/>
                            </a:schemeClr>
                          </a:solidFill>
                          <a:latin typeface="+mn-ea"/>
                          <a:ea typeface="+mn-ea"/>
                        </a:rPr>
                        <a:t>・</a:t>
                      </a:r>
                      <a:r>
                        <a:rPr kumimoji="1" lang="ja-JP" altLang="en-US" sz="1600" b="1" dirty="0" smtClean="0">
                          <a:ln>
                            <a:noFill/>
                          </a:ln>
                          <a:solidFill>
                            <a:schemeClr val="tx1">
                              <a:lumMod val="65000"/>
                              <a:lumOff val="35000"/>
                            </a:schemeClr>
                          </a:solidFill>
                          <a:latin typeface="+mn-ea"/>
                          <a:ea typeface="+mn-ea"/>
                        </a:rPr>
                        <a:t>サーバに機器</a:t>
                      </a:r>
                      <a:r>
                        <a:rPr kumimoji="1" lang="en-US" altLang="ja-JP" sz="1600" b="1" dirty="0" smtClean="0">
                          <a:ln>
                            <a:noFill/>
                          </a:ln>
                          <a:solidFill>
                            <a:schemeClr val="tx1">
                              <a:lumMod val="65000"/>
                              <a:lumOff val="35000"/>
                            </a:schemeClr>
                          </a:solidFill>
                          <a:latin typeface="+mn-ea"/>
                          <a:ea typeface="+mn-ea"/>
                        </a:rPr>
                        <a:t>ID</a:t>
                      </a:r>
                      <a:r>
                        <a:rPr kumimoji="1" lang="ja-JP" altLang="en-US" sz="1600" b="1" dirty="0" smtClean="0">
                          <a:ln>
                            <a:noFill/>
                          </a:ln>
                          <a:solidFill>
                            <a:schemeClr val="tx1">
                              <a:lumMod val="65000"/>
                              <a:lumOff val="35000"/>
                            </a:schemeClr>
                          </a:solidFill>
                          <a:latin typeface="+mn-ea"/>
                          <a:ea typeface="+mn-ea"/>
                        </a:rPr>
                        <a:t>・調味料名・はじめの重量値を登録する。</a:t>
                      </a:r>
                      <a:endParaRPr kumimoji="1" lang="ja-JP" altLang="en-US" sz="1600" b="0" dirty="0">
                        <a:ln>
                          <a:noFill/>
                        </a:ln>
                        <a:solidFill>
                          <a:schemeClr val="tx1">
                            <a:lumMod val="65000"/>
                            <a:lumOff val="35000"/>
                          </a:schemeClr>
                        </a:solidFill>
                        <a:latin typeface="+mn-ea"/>
                        <a:ea typeface="+mn-ea"/>
                      </a:endParaRPr>
                    </a:p>
                  </a:txBody>
                  <a:tcPr anchor="ctr">
                    <a:solidFill>
                      <a:schemeClr val="bg1">
                        <a:lumMod val="95000"/>
                      </a:schemeClr>
                    </a:solidFill>
                  </a:tcPr>
                </a:tc>
                <a:tc>
                  <a:txBody>
                    <a:bodyPr/>
                    <a:lstStyle/>
                    <a:p>
                      <a:endParaRPr kumimoji="1" lang="ja-JP" altLang="en-US" sz="1600" b="0" dirty="0">
                        <a:ln>
                          <a:noFill/>
                        </a:ln>
                        <a:solidFill>
                          <a:schemeClr val="tx1">
                            <a:lumMod val="65000"/>
                            <a:lumOff val="35000"/>
                          </a:schemeClr>
                        </a:solidFill>
                        <a:latin typeface="+mn-ea"/>
                        <a:ea typeface="+mn-ea"/>
                      </a:endParaRPr>
                    </a:p>
                  </a:txBody>
                  <a:tcPr anchor="ctr">
                    <a:solidFill>
                      <a:schemeClr val="bg1">
                        <a:lumMod val="95000"/>
                      </a:schemeClr>
                    </a:solidFill>
                  </a:tcPr>
                </a:tc>
              </a:tr>
              <a:tr h="1688231">
                <a:tc>
                  <a:txBody>
                    <a:bodyPr/>
                    <a:lstStyle/>
                    <a:p>
                      <a:pPr algn="ctr"/>
                      <a:r>
                        <a:rPr lang="en-US" altLang="ja-JP" sz="1400" b="1" dirty="0" smtClean="0">
                          <a:ln>
                            <a:noFill/>
                          </a:ln>
                          <a:solidFill>
                            <a:schemeClr val="tx1">
                              <a:lumMod val="65000"/>
                              <a:lumOff val="35000"/>
                            </a:schemeClr>
                          </a:solidFill>
                          <a:latin typeface="メイリオ" pitchFamily="50" charset="-128"/>
                          <a:ea typeface="メイリオ" pitchFamily="50" charset="-128"/>
                        </a:rPr>
                        <a:t>LINE</a:t>
                      </a:r>
                      <a:r>
                        <a:rPr lang="ja-JP" altLang="en-US" sz="1400" b="1" dirty="0" smtClean="0">
                          <a:ln>
                            <a:noFill/>
                          </a:ln>
                          <a:solidFill>
                            <a:schemeClr val="tx1">
                              <a:lumMod val="65000"/>
                              <a:lumOff val="35000"/>
                            </a:schemeClr>
                          </a:solidFill>
                          <a:latin typeface="メイリオ" pitchFamily="50" charset="-128"/>
                          <a:ea typeface="メイリオ" pitchFamily="50" charset="-128"/>
                        </a:rPr>
                        <a:t>アカウント</a:t>
                      </a:r>
                      <a:endParaRPr lang="en-US" altLang="ja-JP" sz="1400" b="1" dirty="0" smtClean="0">
                        <a:ln>
                          <a:noFill/>
                        </a:ln>
                        <a:solidFill>
                          <a:schemeClr val="tx1">
                            <a:lumMod val="65000"/>
                            <a:lumOff val="35000"/>
                          </a:schemeClr>
                        </a:solidFill>
                        <a:latin typeface="メイリオ" pitchFamily="50" charset="-128"/>
                        <a:ea typeface="メイリオ" pitchFamily="50" charset="-128"/>
                      </a:endParaRPr>
                    </a:p>
                  </a:txBody>
                  <a:tcPr anchor="b">
                    <a:solidFill>
                      <a:schemeClr val="bg1">
                        <a:lumMod val="95000"/>
                      </a:schemeClr>
                    </a:solidFill>
                  </a:tcPr>
                </a:tc>
                <a:tc>
                  <a:txBody>
                    <a:bodyPr/>
                    <a:lstStyle/>
                    <a:p>
                      <a:pPr algn="ctr"/>
                      <a:r>
                        <a:rPr lang="ja-JP" altLang="en-US" sz="1600" b="1" dirty="0" smtClean="0">
                          <a:ln>
                            <a:noFill/>
                          </a:ln>
                          <a:solidFill>
                            <a:schemeClr val="tx1">
                              <a:lumMod val="65000"/>
                              <a:lumOff val="35000"/>
                            </a:schemeClr>
                          </a:solidFill>
                          <a:latin typeface="メイリオ" pitchFamily="50" charset="-128"/>
                          <a:ea typeface="メイリオ" pitchFamily="50" charset="-128"/>
                        </a:rPr>
                        <a:t>残量通知</a:t>
                      </a:r>
                      <a:endParaRPr lang="en-US" altLang="ja-JP" sz="1600" b="1" dirty="0" smtClean="0">
                        <a:ln>
                          <a:noFill/>
                        </a:ln>
                        <a:solidFill>
                          <a:schemeClr val="tx1">
                            <a:lumMod val="65000"/>
                            <a:lumOff val="35000"/>
                          </a:schemeClr>
                        </a:solidFill>
                        <a:latin typeface="メイリオ" pitchFamily="50" charset="-128"/>
                        <a:ea typeface="メイリオ" pitchFamily="50" charset="-128"/>
                      </a:endParaRPr>
                    </a:p>
                  </a:txBody>
                  <a:tcPr anchor="ctr">
                    <a:solidFill>
                      <a:schemeClr val="bg1">
                        <a:lumMod val="95000"/>
                      </a:schemeClr>
                    </a:solidFill>
                  </a:tcPr>
                </a:tc>
                <a:tc>
                  <a:txBody>
                    <a:bodyPr/>
                    <a:lstStyle/>
                    <a:p>
                      <a:r>
                        <a:rPr kumimoji="1" lang="ja-JP" altLang="en-US" sz="1600" b="0" dirty="0" smtClean="0">
                          <a:ln>
                            <a:noFill/>
                          </a:ln>
                          <a:solidFill>
                            <a:schemeClr val="tx1">
                              <a:lumMod val="65000"/>
                              <a:lumOff val="35000"/>
                            </a:schemeClr>
                          </a:solidFill>
                          <a:latin typeface="+mn-ea"/>
                          <a:ea typeface="+mn-ea"/>
                        </a:rPr>
                        <a:t>・各調味料</a:t>
                      </a:r>
                      <a:r>
                        <a:rPr kumimoji="1" lang="ja-JP" altLang="en-US" sz="1600" b="0" dirty="0" smtClean="0">
                          <a:ln>
                            <a:noFill/>
                          </a:ln>
                          <a:solidFill>
                            <a:schemeClr val="tx1">
                              <a:lumMod val="65000"/>
                              <a:lumOff val="35000"/>
                            </a:schemeClr>
                          </a:solidFill>
                          <a:latin typeface="+mn-ea"/>
                          <a:ea typeface="+mn-ea"/>
                        </a:rPr>
                        <a:t>の残量</a:t>
                      </a:r>
                      <a:r>
                        <a:rPr kumimoji="1" lang="ja-JP" altLang="en-US" sz="1600" b="0" dirty="0" smtClean="0">
                          <a:ln>
                            <a:noFill/>
                          </a:ln>
                          <a:solidFill>
                            <a:schemeClr val="tx1">
                              <a:lumMod val="65000"/>
                              <a:lumOff val="35000"/>
                            </a:schemeClr>
                          </a:solidFill>
                          <a:latin typeface="+mn-ea"/>
                          <a:ea typeface="+mn-ea"/>
                        </a:rPr>
                        <a:t>と</a:t>
                      </a:r>
                      <a:r>
                        <a:rPr kumimoji="1" lang="en-US" altLang="ja-JP" sz="1600" b="0" dirty="0" smtClean="0">
                          <a:ln>
                            <a:noFill/>
                          </a:ln>
                          <a:solidFill>
                            <a:schemeClr val="tx1">
                              <a:lumMod val="65000"/>
                              <a:lumOff val="35000"/>
                            </a:schemeClr>
                          </a:solidFill>
                          <a:latin typeface="+mn-ea"/>
                          <a:ea typeface="+mn-ea"/>
                        </a:rPr>
                        <a:t>EC</a:t>
                      </a:r>
                      <a:r>
                        <a:rPr kumimoji="1" lang="ja-JP" altLang="en-US" sz="1600" b="0" dirty="0" smtClean="0">
                          <a:ln>
                            <a:noFill/>
                          </a:ln>
                          <a:solidFill>
                            <a:schemeClr val="tx1">
                              <a:lumMod val="65000"/>
                              <a:lumOff val="35000"/>
                            </a:schemeClr>
                          </a:solidFill>
                          <a:latin typeface="+mn-ea"/>
                          <a:ea typeface="+mn-ea"/>
                        </a:rPr>
                        <a:t>サイトへのリンクを通知</a:t>
                      </a:r>
                    </a:p>
                  </a:txBody>
                  <a:tcPr anchor="ctr">
                    <a:solidFill>
                      <a:schemeClr val="bg1">
                        <a:lumMod val="95000"/>
                      </a:schemeClr>
                    </a:solidFill>
                  </a:tcPr>
                </a:tc>
                <a:tc>
                  <a:txBody>
                    <a:bodyPr/>
                    <a:lstStyle/>
                    <a:p>
                      <a:endParaRPr kumimoji="1" lang="ja-JP" altLang="en-US" sz="1600" b="0" dirty="0" smtClean="0">
                        <a:ln>
                          <a:noFill/>
                        </a:ln>
                        <a:solidFill>
                          <a:schemeClr val="tx1">
                            <a:lumMod val="65000"/>
                            <a:lumOff val="35000"/>
                          </a:schemeClr>
                        </a:solidFill>
                        <a:latin typeface="+mn-ea"/>
                        <a:ea typeface="+mn-ea"/>
                      </a:endParaRPr>
                    </a:p>
                  </a:txBody>
                  <a:tcPr anchor="ctr">
                    <a:solidFill>
                      <a:schemeClr val="bg1">
                        <a:lumMod val="95000"/>
                      </a:schemeClr>
                    </a:solidFill>
                  </a:tcPr>
                </a:tc>
              </a:tr>
            </a:tbl>
          </a:graphicData>
        </a:graphic>
      </p:graphicFrame>
      <p:pic>
        <p:nvPicPr>
          <p:cNvPr id="15" name="図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4539" y="4578723"/>
            <a:ext cx="712714" cy="1339353"/>
          </a:xfrm>
          <a:prstGeom prst="rect">
            <a:avLst/>
          </a:prstGeom>
        </p:spPr>
      </p:pic>
      <p:sp>
        <p:nvSpPr>
          <p:cNvPr id="2" name="タイトル 1"/>
          <p:cNvSpPr>
            <a:spLocks noGrp="1"/>
          </p:cNvSpPr>
          <p:nvPr>
            <p:ph type="title"/>
          </p:nvPr>
        </p:nvSpPr>
        <p:spPr>
          <a:xfrm>
            <a:off x="709404" y="128063"/>
            <a:ext cx="10515600" cy="396875"/>
          </a:xfrm>
        </p:spPr>
        <p:txBody>
          <a:bodyPr>
            <a:noAutofit/>
          </a:bodyPr>
          <a:lstStyle/>
          <a:p>
            <a:r>
              <a:rPr kumimoji="1" lang="ja-JP" altLang="en-US" sz="2400" dirty="0" smtClean="0"/>
              <a:t>各サービスの役割</a:t>
            </a:r>
            <a:endParaRPr kumimoji="1" lang="ja-JP" altLang="en-US" sz="2400" dirty="0"/>
          </a:p>
        </p:txBody>
      </p:sp>
      <p:sp>
        <p:nvSpPr>
          <p:cNvPr id="5" name="タイトル 1"/>
          <p:cNvSpPr txBox="1">
            <a:spLocks/>
          </p:cNvSpPr>
          <p:nvPr/>
        </p:nvSpPr>
        <p:spPr>
          <a:xfrm>
            <a:off x="326611" y="6339945"/>
            <a:ext cx="11281189" cy="3968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kumimoji="1" sz="2000" kern="1200">
                <a:solidFill>
                  <a:schemeClr val="tx1"/>
                </a:solidFill>
                <a:latin typeface="+mj-lt"/>
                <a:ea typeface="+mj-ea"/>
                <a:cs typeface="+mj-cs"/>
              </a:defRPr>
            </a:lvl1pPr>
          </a:lstStyle>
          <a:p>
            <a:r>
              <a:rPr lang="ja-JP" altLang="en-US" dirty="0"/>
              <a:t>単純な技術の集合体で、シンプルに通知したい、と思っております。</a:t>
            </a:r>
            <a:endParaRPr lang="ja-JP" altLang="en-US" dirty="0"/>
          </a:p>
        </p:txBody>
      </p:sp>
      <p:pic>
        <p:nvPicPr>
          <p:cNvPr id="3" name="図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99995" y="4762304"/>
            <a:ext cx="581802" cy="1034832"/>
          </a:xfrm>
          <a:prstGeom prst="rect">
            <a:avLst/>
          </a:prstGeom>
        </p:spPr>
      </p:pic>
      <p:grpSp>
        <p:nvGrpSpPr>
          <p:cNvPr id="7" name="グループ化 39"/>
          <p:cNvGrpSpPr/>
          <p:nvPr/>
        </p:nvGrpSpPr>
        <p:grpSpPr>
          <a:xfrm>
            <a:off x="1037315" y="2910601"/>
            <a:ext cx="712714" cy="1339353"/>
            <a:chOff x="439288" y="2322710"/>
            <a:chExt cx="1771273" cy="2993469"/>
          </a:xfrm>
        </p:grpSpPr>
        <p:pic>
          <p:nvPicPr>
            <p:cNvPr id="10" name="図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9288" y="2322710"/>
              <a:ext cx="1771273" cy="2993469"/>
            </a:xfrm>
            <a:prstGeom prst="rect">
              <a:avLst/>
            </a:prstGeom>
          </p:spPr>
        </p:pic>
        <p:pic>
          <p:nvPicPr>
            <p:cNvPr id="11" name="Picture 2" descr="C:\Users\s129907\Desktop\IMG_3944.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95063" y="2730412"/>
              <a:ext cx="1445923" cy="2096883"/>
            </a:xfrm>
            <a:prstGeom prst="rect">
              <a:avLst/>
            </a:prstGeom>
            <a:noFill/>
          </p:spPr>
        </p:pic>
      </p:grpSp>
      <p:pic>
        <p:nvPicPr>
          <p:cNvPr id="12" name="図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38200" y="1214757"/>
            <a:ext cx="1172468" cy="1088623"/>
          </a:xfrm>
          <a:prstGeom prst="ellipse">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5489990" y="2200605"/>
            <a:ext cx="1855632" cy="14542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pic>
        <p:nvPicPr>
          <p:cNvPr id="40" name="図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2577" y="2108445"/>
            <a:ext cx="820919" cy="1528402"/>
          </a:xfrm>
          <a:prstGeom prst="rect">
            <a:avLst/>
          </a:prstGeom>
        </p:spPr>
      </p:pic>
      <p:pic>
        <p:nvPicPr>
          <p:cNvPr id="38" name="図 37"/>
          <p:cNvPicPr>
            <a:picLocks noChangeAspect="1"/>
          </p:cNvPicPr>
          <p:nvPr/>
        </p:nvPicPr>
        <p:blipFill>
          <a:blip r:embed="rId4" cstate="screen">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717903" y="2205142"/>
            <a:ext cx="1501696" cy="1086454"/>
          </a:xfrm>
          <a:prstGeom prst="rect">
            <a:avLst/>
          </a:prstGeom>
        </p:spPr>
      </p:pic>
      <p:pic>
        <p:nvPicPr>
          <p:cNvPr id="5" name="図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692178" y="3957773"/>
            <a:ext cx="1794380" cy="1666061"/>
          </a:xfrm>
          <a:prstGeom prst="ellipse">
            <a:avLst/>
          </a:prstGeom>
        </p:spPr>
      </p:pic>
      <p:pic>
        <p:nvPicPr>
          <p:cNvPr id="10" name="図 9"/>
          <p:cNvPicPr>
            <a:picLocks noChangeAspect="1"/>
          </p:cNvPicPr>
          <p:nvPr/>
        </p:nvPicPr>
        <p:blipFill>
          <a:blip r:embed="rId4" cstate="screen">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101252" y="4554712"/>
            <a:ext cx="1610267" cy="1165004"/>
          </a:xfrm>
          <a:prstGeom prst="rect">
            <a:avLst/>
          </a:prstGeom>
        </p:spPr>
      </p:pic>
      <p:pic>
        <p:nvPicPr>
          <p:cNvPr id="3074" name="Picture 2" descr="C:\Users\s129907\Desktop\imgres.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041048" y="2685114"/>
            <a:ext cx="815883" cy="815883"/>
          </a:xfrm>
          <a:prstGeom prst="rect">
            <a:avLst/>
          </a:prstGeom>
          <a:noFill/>
        </p:spPr>
      </p:pic>
      <p:sp>
        <p:nvSpPr>
          <p:cNvPr id="30" name="テキスト ボックス 29"/>
          <p:cNvSpPr txBox="1"/>
          <p:nvPr/>
        </p:nvSpPr>
        <p:spPr>
          <a:xfrm>
            <a:off x="7551150" y="1603462"/>
            <a:ext cx="1690124" cy="477054"/>
          </a:xfrm>
          <a:prstGeom prst="rect">
            <a:avLst/>
          </a:prstGeom>
          <a:noFill/>
        </p:spPr>
        <p:txBody>
          <a:bodyPr wrap="square" rtlCol="0">
            <a:spAutoFit/>
          </a:bodyPr>
          <a:lstStyle/>
          <a:p>
            <a:pPr algn="ctr"/>
            <a:r>
              <a:rPr lang="ja-JP" altLang="en-US" sz="1400" b="1" dirty="0" smtClean="0"/>
              <a:t>機器登録サイト</a:t>
            </a:r>
            <a:endParaRPr lang="en-US" altLang="ja-JP" sz="1400" b="1" dirty="0" smtClean="0"/>
          </a:p>
          <a:p>
            <a:pPr algn="ctr"/>
            <a:r>
              <a:rPr lang="en-US" altLang="ja-JP" sz="1100" b="1" dirty="0" smtClean="0"/>
              <a:t>(</a:t>
            </a:r>
            <a:r>
              <a:rPr lang="en-US" altLang="ja-JP" sz="1100" b="1" dirty="0" smtClean="0">
                <a:hlinkClick r:id="rId7"/>
              </a:rPr>
              <a:t>https://spice-shelf.jp</a:t>
            </a:r>
            <a:r>
              <a:rPr lang="en-US" altLang="ja-JP" sz="1100" b="1" dirty="0" smtClean="0"/>
              <a:t>)</a:t>
            </a:r>
          </a:p>
        </p:txBody>
      </p:sp>
      <p:sp>
        <p:nvSpPr>
          <p:cNvPr id="31" name="テキスト ボックス 30"/>
          <p:cNvSpPr txBox="1"/>
          <p:nvPr/>
        </p:nvSpPr>
        <p:spPr>
          <a:xfrm>
            <a:off x="8760978" y="5687017"/>
            <a:ext cx="1690124" cy="523220"/>
          </a:xfrm>
          <a:prstGeom prst="rect">
            <a:avLst/>
          </a:prstGeom>
          <a:noFill/>
        </p:spPr>
        <p:txBody>
          <a:bodyPr wrap="square" rtlCol="0">
            <a:spAutoFit/>
          </a:bodyPr>
          <a:lstStyle/>
          <a:p>
            <a:pPr algn="ctr"/>
            <a:r>
              <a:rPr lang="en-US" altLang="ja-JP" sz="1400" b="1" dirty="0" err="1" smtClean="0"/>
              <a:t>IoT</a:t>
            </a:r>
            <a:r>
              <a:rPr lang="ja-JP" altLang="en-US" sz="1400" b="1" dirty="0" smtClean="0"/>
              <a:t>調味料棚</a:t>
            </a:r>
          </a:p>
          <a:p>
            <a:pPr algn="ctr"/>
            <a:r>
              <a:rPr lang="en-US" altLang="ja-JP" sz="1400" b="1" dirty="0" smtClean="0"/>
              <a:t>(Spice-Shelf)</a:t>
            </a:r>
          </a:p>
        </p:txBody>
      </p:sp>
      <p:sp>
        <p:nvSpPr>
          <p:cNvPr id="33" name="テキスト ボックス 32"/>
          <p:cNvSpPr txBox="1"/>
          <p:nvPr/>
        </p:nvSpPr>
        <p:spPr>
          <a:xfrm>
            <a:off x="2245955" y="3562433"/>
            <a:ext cx="2402124" cy="307777"/>
          </a:xfrm>
          <a:prstGeom prst="rect">
            <a:avLst/>
          </a:prstGeom>
          <a:noFill/>
        </p:spPr>
        <p:txBody>
          <a:bodyPr wrap="square" rtlCol="0">
            <a:spAutoFit/>
          </a:bodyPr>
          <a:lstStyle/>
          <a:p>
            <a:pPr algn="ctr"/>
            <a:r>
              <a:rPr lang="en-US" altLang="ja-JP" sz="1400" b="1" dirty="0" smtClean="0"/>
              <a:t>LINE </a:t>
            </a:r>
            <a:r>
              <a:rPr lang="en-US" altLang="ja-JP" sz="1400" b="1" dirty="0" err="1" smtClean="0"/>
              <a:t>Messesing</a:t>
            </a:r>
            <a:r>
              <a:rPr lang="en-US" altLang="ja-JP" sz="1400" b="1" dirty="0" smtClean="0"/>
              <a:t> API</a:t>
            </a:r>
            <a:endParaRPr lang="ja-JP" altLang="ja-JP" sz="1400" b="1" dirty="0"/>
          </a:p>
        </p:txBody>
      </p:sp>
      <p:sp>
        <p:nvSpPr>
          <p:cNvPr id="37" name="テキスト ボックス 36"/>
          <p:cNvSpPr txBox="1"/>
          <p:nvPr/>
        </p:nvSpPr>
        <p:spPr>
          <a:xfrm flipH="1">
            <a:off x="2524974" y="147522"/>
            <a:ext cx="6989336" cy="307777"/>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ja-JP" altLang="en-US" sz="1400" b="1" dirty="0" smtClean="0">
                <a:solidFill>
                  <a:schemeClr val="bg1"/>
                </a:solidFill>
              </a:rPr>
              <a:t>システムの全体構成およびサーバ間でのやりとり</a:t>
            </a:r>
          </a:p>
        </p:txBody>
      </p:sp>
      <p:pic>
        <p:nvPicPr>
          <p:cNvPr id="18" name="図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0400" y="2249793"/>
            <a:ext cx="754519" cy="1342037"/>
          </a:xfrm>
          <a:prstGeom prst="rect">
            <a:avLst/>
          </a:prstGeom>
        </p:spPr>
      </p:pic>
      <p:sp>
        <p:nvSpPr>
          <p:cNvPr id="19" name="テキスト ボックス 18"/>
          <p:cNvSpPr txBox="1"/>
          <p:nvPr/>
        </p:nvSpPr>
        <p:spPr>
          <a:xfrm>
            <a:off x="299768" y="3784593"/>
            <a:ext cx="1221809" cy="369332"/>
          </a:xfrm>
          <a:prstGeom prst="rect">
            <a:avLst/>
          </a:prstGeom>
          <a:noFill/>
        </p:spPr>
        <p:txBody>
          <a:bodyPr wrap="none" rtlCol="0">
            <a:spAutoFit/>
          </a:bodyPr>
          <a:lstStyle/>
          <a:p>
            <a:r>
              <a:rPr kumimoji="1" lang="en-US" altLang="ja-JP" dirty="0" smtClean="0"/>
              <a:t>LINE</a:t>
            </a:r>
            <a:r>
              <a:rPr kumimoji="1" lang="ja-JP" altLang="en-US" dirty="0" smtClean="0"/>
              <a:t>アプリ</a:t>
            </a:r>
            <a:endParaRPr kumimoji="1" lang="ja-JP" altLang="en-US" dirty="0"/>
          </a:p>
        </p:txBody>
      </p:sp>
      <p:sp>
        <p:nvSpPr>
          <p:cNvPr id="22" name="右矢印 21"/>
          <p:cNvSpPr/>
          <p:nvPr/>
        </p:nvSpPr>
        <p:spPr>
          <a:xfrm>
            <a:off x="1709761" y="2504996"/>
            <a:ext cx="691772" cy="1849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1708327" y="3143776"/>
            <a:ext cx="691772" cy="1849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a:off x="4468802" y="2504996"/>
            <a:ext cx="691772" cy="1849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右矢印 46"/>
          <p:cNvSpPr/>
          <p:nvPr/>
        </p:nvSpPr>
        <p:spPr>
          <a:xfrm flipH="1">
            <a:off x="4467368" y="3143776"/>
            <a:ext cx="691772" cy="1849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8" name="図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54885" y="2720748"/>
            <a:ext cx="1453322" cy="402564"/>
          </a:xfrm>
          <a:prstGeom prst="rect">
            <a:avLst/>
          </a:prstGeom>
        </p:spPr>
      </p:pic>
      <p:pic>
        <p:nvPicPr>
          <p:cNvPr id="48" name="図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91089" y="5035790"/>
            <a:ext cx="692043" cy="733312"/>
          </a:xfrm>
          <a:prstGeom prst="rect">
            <a:avLst/>
          </a:prstGeom>
        </p:spPr>
      </p:pic>
      <p:sp>
        <p:nvSpPr>
          <p:cNvPr id="51" name="右矢印 50"/>
          <p:cNvSpPr/>
          <p:nvPr/>
        </p:nvSpPr>
        <p:spPr>
          <a:xfrm rot="5400000">
            <a:off x="6613197" y="4037996"/>
            <a:ext cx="691772" cy="1849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右矢印 51"/>
          <p:cNvSpPr/>
          <p:nvPr/>
        </p:nvSpPr>
        <p:spPr>
          <a:xfrm rot="5400000" flipH="1">
            <a:off x="6347870" y="4032838"/>
            <a:ext cx="691772" cy="1849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5665538" y="5959499"/>
            <a:ext cx="2402124" cy="307777"/>
          </a:xfrm>
          <a:prstGeom prst="rect">
            <a:avLst/>
          </a:prstGeom>
          <a:noFill/>
        </p:spPr>
        <p:txBody>
          <a:bodyPr wrap="square" rtlCol="0">
            <a:spAutoFit/>
          </a:bodyPr>
          <a:lstStyle/>
          <a:p>
            <a:pPr algn="ctr"/>
            <a:r>
              <a:rPr lang="ja-JP" altLang="en-US" sz="1400" b="1" dirty="0" smtClean="0"/>
              <a:t>楽天商品検索</a:t>
            </a:r>
            <a:r>
              <a:rPr lang="en-US" altLang="ja-JP" sz="1400" b="1" dirty="0" smtClean="0"/>
              <a:t> API</a:t>
            </a:r>
            <a:endParaRPr lang="ja-JP" altLang="ja-JP" sz="1400" b="1" dirty="0"/>
          </a:p>
        </p:txBody>
      </p:sp>
      <p:grpSp>
        <p:nvGrpSpPr>
          <p:cNvPr id="60" name="グループ化 59"/>
          <p:cNvGrpSpPr/>
          <p:nvPr/>
        </p:nvGrpSpPr>
        <p:grpSpPr>
          <a:xfrm>
            <a:off x="7368482" y="3280240"/>
            <a:ext cx="2237558" cy="677451"/>
            <a:chOff x="6659199" y="3132930"/>
            <a:chExt cx="2531192" cy="845116"/>
          </a:xfrm>
        </p:grpSpPr>
        <p:sp>
          <p:nvSpPr>
            <p:cNvPr id="59" name="右矢印 58"/>
            <p:cNvSpPr/>
            <p:nvPr/>
          </p:nvSpPr>
          <p:spPr>
            <a:xfrm flipH="1">
              <a:off x="6659199" y="3132930"/>
              <a:ext cx="2531192" cy="1107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144672" y="3169948"/>
              <a:ext cx="45719" cy="808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62" name="グループ化 61"/>
          <p:cNvGrpSpPr/>
          <p:nvPr/>
        </p:nvGrpSpPr>
        <p:grpSpPr>
          <a:xfrm flipV="1">
            <a:off x="7359477" y="2588992"/>
            <a:ext cx="2237558" cy="482473"/>
            <a:chOff x="6659199" y="3132930"/>
            <a:chExt cx="2531192" cy="845116"/>
          </a:xfrm>
        </p:grpSpPr>
        <p:sp>
          <p:nvSpPr>
            <p:cNvPr id="63" name="右矢印 62"/>
            <p:cNvSpPr/>
            <p:nvPr/>
          </p:nvSpPr>
          <p:spPr>
            <a:xfrm flipH="1">
              <a:off x="6659199" y="3132930"/>
              <a:ext cx="2531192" cy="1107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144672" y="3169948"/>
              <a:ext cx="45719" cy="808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9140743" y="1297893"/>
            <a:ext cx="839154" cy="1562353"/>
            <a:chOff x="9762605" y="3045838"/>
            <a:chExt cx="839154" cy="1562353"/>
          </a:xfrm>
        </p:grpSpPr>
        <p:pic>
          <p:nvPicPr>
            <p:cNvPr id="53" name="図 5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62605" y="3045838"/>
              <a:ext cx="839154" cy="1562353"/>
            </a:xfrm>
            <a:prstGeom prst="rect">
              <a:avLst/>
            </a:prstGeom>
          </p:spPr>
        </p:pic>
        <p:pic>
          <p:nvPicPr>
            <p:cNvPr id="26" name="Picture 2" descr="C:\Users\s129907\Desktop\IMG_3944.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9806525" y="3241453"/>
              <a:ext cx="751619" cy="1243264"/>
            </a:xfrm>
            <a:prstGeom prst="rect">
              <a:avLst/>
            </a:prstGeom>
            <a:noFill/>
          </p:spPr>
        </p:pic>
      </p:grpSp>
      <p:sp>
        <p:nvSpPr>
          <p:cNvPr id="61" name="テキスト ボックス 60"/>
          <p:cNvSpPr txBox="1"/>
          <p:nvPr/>
        </p:nvSpPr>
        <p:spPr>
          <a:xfrm>
            <a:off x="5581303" y="1115489"/>
            <a:ext cx="1645002" cy="1107996"/>
          </a:xfrm>
          <a:prstGeom prst="rect">
            <a:avLst/>
          </a:prstGeom>
          <a:noFill/>
        </p:spPr>
        <p:txBody>
          <a:bodyPr wrap="none" rtlCol="0">
            <a:spAutoFit/>
          </a:bodyPr>
          <a:lstStyle/>
          <a:p>
            <a:r>
              <a:rPr kumimoji="1" lang="ja-JP" altLang="en-US" sz="1100" dirty="0" smtClean="0"/>
              <a:t>保有テーブル：</a:t>
            </a:r>
            <a:endParaRPr kumimoji="1" lang="en-US" altLang="ja-JP" sz="1100" dirty="0" smtClean="0"/>
          </a:p>
          <a:p>
            <a:r>
              <a:rPr lang="ja-JP" altLang="en-US" sz="1100" dirty="0" smtClean="0"/>
              <a:t>機器</a:t>
            </a:r>
            <a:r>
              <a:rPr lang="en-US" altLang="ja-JP" sz="1100" dirty="0" smtClean="0"/>
              <a:t>ID</a:t>
            </a:r>
          </a:p>
          <a:p>
            <a:r>
              <a:rPr kumimoji="1" lang="ja-JP" altLang="en-US" sz="1100" dirty="0" smtClean="0"/>
              <a:t>調味料名</a:t>
            </a:r>
            <a:endParaRPr kumimoji="1" lang="en-US" altLang="ja-JP" sz="1100" dirty="0" smtClean="0"/>
          </a:p>
          <a:p>
            <a:r>
              <a:rPr lang="ja-JP" altLang="en-US" sz="1100" dirty="0" smtClean="0"/>
              <a:t>はじめの重量値</a:t>
            </a:r>
            <a:r>
              <a:rPr lang="en-US" altLang="ja-JP" sz="1100" dirty="0" smtClean="0"/>
              <a:t>(</a:t>
            </a:r>
            <a:r>
              <a:rPr lang="ja-JP" altLang="en-US" sz="1100" dirty="0" smtClean="0"/>
              <a:t>初期値</a:t>
            </a:r>
            <a:r>
              <a:rPr lang="en-US" altLang="ja-JP" sz="1100" dirty="0" smtClean="0"/>
              <a:t>)</a:t>
            </a:r>
          </a:p>
          <a:p>
            <a:r>
              <a:rPr lang="ja-JP" altLang="en-US" sz="1100" dirty="0" smtClean="0"/>
              <a:t>現在の重量値</a:t>
            </a:r>
            <a:r>
              <a:rPr lang="en-US" altLang="ja-JP" sz="1100" dirty="0" smtClean="0"/>
              <a:t>(</a:t>
            </a:r>
            <a:r>
              <a:rPr lang="ja-JP" altLang="en-US" sz="1100" dirty="0" smtClean="0"/>
              <a:t>現在値</a:t>
            </a:r>
            <a:r>
              <a:rPr lang="en-US" altLang="ja-JP" sz="1100" dirty="0" smtClean="0"/>
              <a:t>)</a:t>
            </a:r>
          </a:p>
          <a:p>
            <a:r>
              <a:rPr lang="ja-JP" altLang="en-US" sz="1100" dirty="0" smtClean="0"/>
              <a:t>・・・・・・・</a:t>
            </a:r>
            <a:r>
              <a:rPr lang="ja-JP" altLang="en-US" sz="1100" dirty="0"/>
              <a:t>・</a:t>
            </a:r>
            <a:endParaRPr lang="en-US" altLang="ja-JP" sz="1100" dirty="0" smtClean="0"/>
          </a:p>
        </p:txBody>
      </p:sp>
      <p:sp>
        <p:nvSpPr>
          <p:cNvPr id="66" name="テキスト ボックス 65"/>
          <p:cNvSpPr txBox="1"/>
          <p:nvPr/>
        </p:nvSpPr>
        <p:spPr>
          <a:xfrm>
            <a:off x="10231725" y="1372629"/>
            <a:ext cx="1135247" cy="938719"/>
          </a:xfrm>
          <a:prstGeom prst="rect">
            <a:avLst/>
          </a:prstGeom>
          <a:noFill/>
        </p:spPr>
        <p:txBody>
          <a:bodyPr wrap="none" rtlCol="0">
            <a:spAutoFit/>
          </a:bodyPr>
          <a:lstStyle/>
          <a:p>
            <a:r>
              <a:rPr kumimoji="1" lang="ja-JP" altLang="en-US" sz="1100" dirty="0" smtClean="0"/>
              <a:t>入力テーブル：</a:t>
            </a:r>
            <a:endParaRPr kumimoji="1" lang="en-US" altLang="ja-JP" sz="1100" dirty="0" smtClean="0"/>
          </a:p>
          <a:p>
            <a:r>
              <a:rPr lang="ja-JP" altLang="en-US" sz="1100" dirty="0" smtClean="0"/>
              <a:t>機器</a:t>
            </a:r>
            <a:r>
              <a:rPr lang="en-US" altLang="ja-JP" sz="1100" dirty="0" smtClean="0"/>
              <a:t>ID</a:t>
            </a:r>
          </a:p>
          <a:p>
            <a:r>
              <a:rPr kumimoji="1" lang="ja-JP" altLang="en-US" sz="1100" dirty="0" smtClean="0"/>
              <a:t>調味料名</a:t>
            </a:r>
            <a:endParaRPr kumimoji="1" lang="en-US" altLang="ja-JP" sz="1100" dirty="0" smtClean="0"/>
          </a:p>
          <a:p>
            <a:r>
              <a:rPr lang="ja-JP" altLang="en-US" sz="1100" dirty="0" smtClean="0"/>
              <a:t>はじめの重量値</a:t>
            </a:r>
            <a:endParaRPr lang="en-US" altLang="ja-JP" sz="1100" dirty="0" smtClean="0"/>
          </a:p>
          <a:p>
            <a:r>
              <a:rPr lang="ja-JP" altLang="en-US" sz="1100" dirty="0" smtClean="0"/>
              <a:t>を登録</a:t>
            </a:r>
            <a:endParaRPr lang="en-US" altLang="ja-JP" sz="1100" dirty="0" smtClean="0"/>
          </a:p>
        </p:txBody>
      </p:sp>
      <p:sp>
        <p:nvSpPr>
          <p:cNvPr id="67" name="テキスト ボックス 66"/>
          <p:cNvSpPr txBox="1"/>
          <p:nvPr/>
        </p:nvSpPr>
        <p:spPr>
          <a:xfrm>
            <a:off x="7185371" y="3954068"/>
            <a:ext cx="1260281" cy="769441"/>
          </a:xfrm>
          <a:prstGeom prst="rect">
            <a:avLst/>
          </a:prstGeom>
          <a:noFill/>
        </p:spPr>
        <p:txBody>
          <a:bodyPr wrap="none" rtlCol="0">
            <a:spAutoFit/>
          </a:bodyPr>
          <a:lstStyle/>
          <a:p>
            <a:r>
              <a:rPr kumimoji="1" lang="ja-JP" altLang="en-US" sz="1100" dirty="0" smtClean="0"/>
              <a:t>機器</a:t>
            </a:r>
            <a:r>
              <a:rPr kumimoji="1" lang="en-US" altLang="ja-JP" sz="1100" dirty="0" smtClean="0"/>
              <a:t>ID</a:t>
            </a:r>
            <a:r>
              <a:rPr kumimoji="1" lang="ja-JP" altLang="en-US" sz="1100" dirty="0" smtClean="0"/>
              <a:t>に紐づいた</a:t>
            </a:r>
            <a:endParaRPr kumimoji="1" lang="en-US" altLang="ja-JP" sz="1100" dirty="0" smtClean="0"/>
          </a:p>
          <a:p>
            <a:r>
              <a:rPr kumimoji="1" lang="ja-JP" altLang="en-US" sz="1100" dirty="0" smtClean="0"/>
              <a:t>「調味料名」で</a:t>
            </a:r>
            <a:endParaRPr kumimoji="1" lang="en-US" altLang="ja-JP" sz="1100" dirty="0" smtClean="0"/>
          </a:p>
          <a:p>
            <a:r>
              <a:rPr lang="ja-JP" altLang="en-US" sz="1100" dirty="0" smtClean="0"/>
              <a:t>問い合わせ</a:t>
            </a:r>
            <a:endParaRPr lang="en-US" altLang="ja-JP" sz="1100" dirty="0" smtClean="0"/>
          </a:p>
          <a:p>
            <a:r>
              <a:rPr kumimoji="1" lang="en-US" altLang="ja-JP" sz="1100" dirty="0" smtClean="0"/>
              <a:t>(※1)</a:t>
            </a:r>
          </a:p>
        </p:txBody>
      </p:sp>
      <p:sp>
        <p:nvSpPr>
          <p:cNvPr id="68" name="テキスト ボックス 67"/>
          <p:cNvSpPr txBox="1"/>
          <p:nvPr/>
        </p:nvSpPr>
        <p:spPr>
          <a:xfrm>
            <a:off x="4320161" y="3469992"/>
            <a:ext cx="1285929" cy="1615827"/>
          </a:xfrm>
          <a:prstGeom prst="rect">
            <a:avLst/>
          </a:prstGeom>
          <a:noFill/>
        </p:spPr>
        <p:txBody>
          <a:bodyPr wrap="none" rtlCol="0">
            <a:spAutoFit/>
          </a:bodyPr>
          <a:lstStyle/>
          <a:p>
            <a:r>
              <a:rPr lang="ja-JP" altLang="en-US" sz="1100" dirty="0" smtClean="0"/>
              <a:t>機器</a:t>
            </a:r>
            <a:r>
              <a:rPr lang="en-US" altLang="ja-JP" sz="1100" dirty="0" smtClean="0"/>
              <a:t>ID</a:t>
            </a:r>
            <a:r>
              <a:rPr lang="ja-JP" altLang="en-US" sz="1100" dirty="0" err="1" smtClean="0"/>
              <a:t>のご</a:t>
            </a:r>
            <a:r>
              <a:rPr lang="ja-JP" altLang="en-US" sz="1100" dirty="0" smtClean="0"/>
              <a:t>との</a:t>
            </a:r>
            <a:endParaRPr lang="en-US" altLang="ja-JP" sz="1100" dirty="0" smtClean="0"/>
          </a:p>
          <a:p>
            <a:r>
              <a:rPr lang="ja-JP" altLang="en-US" sz="1100" b="1" dirty="0" smtClean="0"/>
              <a:t>①残量結果</a:t>
            </a:r>
            <a:endParaRPr lang="en-US" altLang="ja-JP" sz="1100" b="1" dirty="0" smtClean="0"/>
          </a:p>
          <a:p>
            <a:r>
              <a:rPr lang="en-US" altLang="ja-JP" sz="1100" b="1" dirty="0" smtClean="0"/>
              <a:t>(</a:t>
            </a:r>
            <a:r>
              <a:rPr lang="ja-JP" altLang="en-US" sz="1100" b="1" dirty="0" smtClean="0"/>
              <a:t>現在値</a:t>
            </a:r>
            <a:r>
              <a:rPr lang="en-US" altLang="ja-JP" sz="1100" b="1" dirty="0" smtClean="0"/>
              <a:t>÷</a:t>
            </a:r>
            <a:r>
              <a:rPr lang="ja-JP" altLang="en-US" sz="1100" b="1" dirty="0" smtClean="0"/>
              <a:t>初期値</a:t>
            </a:r>
            <a:r>
              <a:rPr lang="en-US" altLang="ja-JP" sz="1100" b="1" dirty="0" smtClean="0"/>
              <a:t>)</a:t>
            </a:r>
            <a:endParaRPr kumimoji="1" lang="en-US" altLang="ja-JP" sz="1100" b="1" dirty="0" smtClean="0"/>
          </a:p>
          <a:p>
            <a:endParaRPr kumimoji="1" lang="en-US" altLang="ja-JP" sz="1100" dirty="0" smtClean="0"/>
          </a:p>
          <a:p>
            <a:r>
              <a:rPr lang="ja-JP" altLang="en-US" sz="1100" b="1" dirty="0" smtClean="0"/>
              <a:t>②商品検索結果</a:t>
            </a:r>
            <a:endParaRPr lang="en-US" altLang="ja-JP" sz="1100" b="1" dirty="0"/>
          </a:p>
          <a:p>
            <a:r>
              <a:rPr kumimoji="1" lang="ja-JP" altLang="en-US" sz="1100" dirty="0" smtClean="0"/>
              <a:t>　商品画像</a:t>
            </a:r>
            <a:endParaRPr kumimoji="1" lang="en-US" altLang="ja-JP" sz="1100" dirty="0" smtClean="0"/>
          </a:p>
          <a:p>
            <a:r>
              <a:rPr lang="ja-JP" altLang="en-US" sz="1100" dirty="0" smtClean="0"/>
              <a:t>　商品タイトル</a:t>
            </a:r>
            <a:endParaRPr lang="en-US" altLang="ja-JP" sz="1100" dirty="0" smtClean="0"/>
          </a:p>
          <a:p>
            <a:r>
              <a:rPr lang="ja-JP" altLang="en-US" sz="1100" dirty="0" smtClean="0"/>
              <a:t>　商品価格</a:t>
            </a:r>
            <a:endParaRPr lang="en-US" altLang="ja-JP" sz="1100" dirty="0" smtClean="0"/>
          </a:p>
          <a:p>
            <a:r>
              <a:rPr lang="ja-JP" altLang="en-US" sz="1100" dirty="0" smtClean="0"/>
              <a:t>　商品</a:t>
            </a:r>
            <a:r>
              <a:rPr lang="en-US" altLang="ja-JP" sz="1100" dirty="0" smtClean="0"/>
              <a:t>URL</a:t>
            </a:r>
          </a:p>
        </p:txBody>
      </p:sp>
      <p:sp>
        <p:nvSpPr>
          <p:cNvPr id="69" name="テキスト ボックス 68"/>
          <p:cNvSpPr txBox="1"/>
          <p:nvPr/>
        </p:nvSpPr>
        <p:spPr>
          <a:xfrm>
            <a:off x="1696648" y="2054483"/>
            <a:ext cx="881973" cy="430887"/>
          </a:xfrm>
          <a:prstGeom prst="rect">
            <a:avLst/>
          </a:prstGeom>
          <a:noFill/>
        </p:spPr>
        <p:txBody>
          <a:bodyPr wrap="none" rtlCol="0">
            <a:spAutoFit/>
          </a:bodyPr>
          <a:lstStyle/>
          <a:p>
            <a:r>
              <a:rPr lang="ja-JP" altLang="en-US" sz="1100" dirty="0" smtClean="0"/>
              <a:t>機器</a:t>
            </a:r>
            <a:r>
              <a:rPr lang="en-US" altLang="ja-JP" sz="1100" dirty="0" smtClean="0"/>
              <a:t>ID</a:t>
            </a:r>
            <a:r>
              <a:rPr lang="ja-JP" altLang="en-US" sz="1100" dirty="0" err="1" smtClean="0"/>
              <a:t>での</a:t>
            </a:r>
            <a:endParaRPr kumimoji="1" lang="en-US" altLang="ja-JP" sz="1100" dirty="0" smtClean="0"/>
          </a:p>
          <a:p>
            <a:r>
              <a:rPr lang="ja-JP" altLang="en-US" sz="1100" dirty="0"/>
              <a:t>問い合</a:t>
            </a:r>
            <a:r>
              <a:rPr lang="ja-JP" altLang="en-US" sz="1100" dirty="0" smtClean="0"/>
              <a:t>わせ</a:t>
            </a:r>
            <a:endParaRPr kumimoji="1" lang="en-US" altLang="ja-JP" sz="1100" dirty="0" smtClean="0"/>
          </a:p>
        </p:txBody>
      </p:sp>
      <p:sp>
        <p:nvSpPr>
          <p:cNvPr id="70" name="テキスト ボックス 69"/>
          <p:cNvSpPr txBox="1"/>
          <p:nvPr/>
        </p:nvSpPr>
        <p:spPr>
          <a:xfrm>
            <a:off x="1571954" y="3426087"/>
            <a:ext cx="1406154" cy="769441"/>
          </a:xfrm>
          <a:prstGeom prst="rect">
            <a:avLst/>
          </a:prstGeom>
          <a:noFill/>
        </p:spPr>
        <p:txBody>
          <a:bodyPr wrap="none" rtlCol="0">
            <a:spAutoFit/>
          </a:bodyPr>
          <a:lstStyle/>
          <a:p>
            <a:r>
              <a:rPr lang="ja-JP" altLang="en-US" sz="1100" dirty="0" smtClean="0"/>
              <a:t>①</a:t>
            </a:r>
            <a:r>
              <a:rPr kumimoji="1" lang="ja-JP" altLang="en-US" sz="1100" dirty="0" smtClean="0"/>
              <a:t>調味料の残量</a:t>
            </a:r>
            <a:endParaRPr kumimoji="1" lang="en-US" altLang="ja-JP" sz="1100" dirty="0" smtClean="0"/>
          </a:p>
          <a:p>
            <a:endParaRPr lang="en-US" altLang="ja-JP" sz="1100" dirty="0"/>
          </a:p>
          <a:p>
            <a:r>
              <a:rPr lang="ja-JP" altLang="en-US" sz="1100" dirty="0" smtClean="0"/>
              <a:t>②</a:t>
            </a:r>
            <a:r>
              <a:rPr lang="en-US" altLang="ja-JP" sz="1100" dirty="0" smtClean="0"/>
              <a:t>EC</a:t>
            </a:r>
            <a:r>
              <a:rPr lang="ja-JP" altLang="en-US" sz="1100" dirty="0" smtClean="0"/>
              <a:t>サイトでの</a:t>
            </a:r>
            <a:endParaRPr lang="en-US" altLang="ja-JP" sz="1100" dirty="0" smtClean="0"/>
          </a:p>
          <a:p>
            <a:r>
              <a:rPr lang="ja-JP" altLang="en-US" sz="1100" dirty="0"/>
              <a:t>　</a:t>
            </a:r>
            <a:r>
              <a:rPr lang="ja-JP" altLang="en-US" sz="1100" dirty="0" smtClean="0"/>
              <a:t>調味料の商品情報</a:t>
            </a:r>
            <a:endParaRPr lang="en-US" altLang="ja-JP" sz="1100" dirty="0" smtClean="0"/>
          </a:p>
        </p:txBody>
      </p:sp>
      <p:sp>
        <p:nvSpPr>
          <p:cNvPr id="71" name="テキスト ボックス 70"/>
          <p:cNvSpPr txBox="1"/>
          <p:nvPr/>
        </p:nvSpPr>
        <p:spPr>
          <a:xfrm>
            <a:off x="4216448" y="2049738"/>
            <a:ext cx="965329" cy="430887"/>
          </a:xfrm>
          <a:prstGeom prst="rect">
            <a:avLst/>
          </a:prstGeom>
          <a:noFill/>
        </p:spPr>
        <p:txBody>
          <a:bodyPr wrap="none" rtlCol="0">
            <a:spAutoFit/>
          </a:bodyPr>
          <a:lstStyle/>
          <a:p>
            <a:r>
              <a:rPr lang="ja-JP" altLang="en-US" sz="1100" dirty="0" smtClean="0"/>
              <a:t>メッセージ</a:t>
            </a:r>
            <a:endParaRPr lang="en-US" altLang="ja-JP" sz="1100" dirty="0" smtClean="0"/>
          </a:p>
          <a:p>
            <a:r>
              <a:rPr lang="en-US" altLang="ja-JP" sz="1100" dirty="0" smtClean="0"/>
              <a:t>Reply</a:t>
            </a:r>
            <a:r>
              <a:rPr lang="ja-JP" altLang="en-US" sz="1100" dirty="0" smtClean="0"/>
              <a:t>トークン</a:t>
            </a:r>
            <a:endParaRPr lang="en-US" altLang="ja-JP" sz="1100" dirty="0" smtClean="0"/>
          </a:p>
        </p:txBody>
      </p:sp>
      <p:sp>
        <p:nvSpPr>
          <p:cNvPr id="72" name="テキスト ボックス 71"/>
          <p:cNvSpPr txBox="1"/>
          <p:nvPr/>
        </p:nvSpPr>
        <p:spPr>
          <a:xfrm>
            <a:off x="10262859" y="3823104"/>
            <a:ext cx="1433406" cy="261610"/>
          </a:xfrm>
          <a:prstGeom prst="rect">
            <a:avLst/>
          </a:prstGeom>
          <a:noFill/>
        </p:spPr>
        <p:txBody>
          <a:bodyPr wrap="none" rtlCol="0">
            <a:spAutoFit/>
          </a:bodyPr>
          <a:lstStyle/>
          <a:p>
            <a:r>
              <a:rPr kumimoji="1" lang="ja-JP" altLang="en-US" sz="1100" dirty="0" smtClean="0"/>
              <a:t>現在の重量値を</a:t>
            </a:r>
            <a:r>
              <a:rPr lang="ja-JP" altLang="en-US" sz="1100" dirty="0"/>
              <a:t>送信</a:t>
            </a:r>
            <a:endParaRPr kumimoji="1" lang="en-US" altLang="ja-JP" sz="1100" dirty="0" smtClean="0"/>
          </a:p>
        </p:txBody>
      </p:sp>
      <p:sp>
        <p:nvSpPr>
          <p:cNvPr id="73" name="テキスト ボックス 72"/>
          <p:cNvSpPr txBox="1"/>
          <p:nvPr/>
        </p:nvSpPr>
        <p:spPr>
          <a:xfrm>
            <a:off x="5762359" y="3870938"/>
            <a:ext cx="923651" cy="769441"/>
          </a:xfrm>
          <a:prstGeom prst="rect">
            <a:avLst/>
          </a:prstGeom>
          <a:noFill/>
        </p:spPr>
        <p:txBody>
          <a:bodyPr wrap="none" rtlCol="0">
            <a:spAutoFit/>
          </a:bodyPr>
          <a:lstStyle/>
          <a:p>
            <a:r>
              <a:rPr kumimoji="1" lang="ja-JP" altLang="en-US" sz="1100" dirty="0" smtClean="0"/>
              <a:t>商品画像</a:t>
            </a:r>
            <a:endParaRPr kumimoji="1" lang="en-US" altLang="ja-JP" sz="1100" dirty="0" smtClean="0"/>
          </a:p>
          <a:p>
            <a:r>
              <a:rPr lang="ja-JP" altLang="en-US" sz="1100" dirty="0" smtClean="0"/>
              <a:t>商品タイトル</a:t>
            </a:r>
            <a:endParaRPr lang="en-US" altLang="ja-JP" sz="1100" dirty="0" smtClean="0"/>
          </a:p>
          <a:p>
            <a:r>
              <a:rPr lang="ja-JP" altLang="en-US" sz="1100" dirty="0" smtClean="0"/>
              <a:t>商品価格</a:t>
            </a:r>
            <a:endParaRPr lang="en-US" altLang="ja-JP" sz="1100" dirty="0" smtClean="0"/>
          </a:p>
          <a:p>
            <a:r>
              <a:rPr lang="ja-JP" altLang="en-US" sz="1100" dirty="0" smtClean="0"/>
              <a:t>商品</a:t>
            </a:r>
            <a:r>
              <a:rPr lang="en-US" altLang="ja-JP" sz="1100" dirty="0" smtClean="0"/>
              <a:t>URL</a:t>
            </a:r>
          </a:p>
        </p:txBody>
      </p:sp>
      <p:sp>
        <p:nvSpPr>
          <p:cNvPr id="74" name="テキスト ボックス 73"/>
          <p:cNvSpPr txBox="1"/>
          <p:nvPr/>
        </p:nvSpPr>
        <p:spPr>
          <a:xfrm>
            <a:off x="7177922" y="6519446"/>
            <a:ext cx="4253087" cy="338554"/>
          </a:xfrm>
          <a:prstGeom prst="rect">
            <a:avLst/>
          </a:prstGeom>
          <a:noFill/>
        </p:spPr>
        <p:txBody>
          <a:bodyPr wrap="none" rtlCol="0">
            <a:spAutoFit/>
          </a:bodyPr>
          <a:lstStyle/>
          <a:p>
            <a:r>
              <a:rPr kumimoji="1" lang="en-US" altLang="ja-JP" sz="800" dirty="0" smtClean="0"/>
              <a:t>※ 1</a:t>
            </a:r>
            <a:r>
              <a:rPr lang="en-US" altLang="ja-JP" sz="800" dirty="0" smtClean="0"/>
              <a:t>7</a:t>
            </a:r>
            <a:r>
              <a:rPr lang="ja-JP" altLang="en-US" sz="800" dirty="0"/>
              <a:t>年</a:t>
            </a:r>
            <a:r>
              <a:rPr lang="en-US" altLang="ja-JP" sz="800" dirty="0"/>
              <a:t>2</a:t>
            </a:r>
            <a:r>
              <a:rPr lang="ja-JP" altLang="en-US" sz="800" dirty="0"/>
              <a:t>月</a:t>
            </a:r>
            <a:r>
              <a:rPr lang="en-US" altLang="ja-JP" sz="800" dirty="0"/>
              <a:t>28</a:t>
            </a:r>
            <a:r>
              <a:rPr lang="ja-JP" altLang="en-US" sz="800" dirty="0"/>
              <a:t>日</a:t>
            </a:r>
            <a:r>
              <a:rPr lang="ja-JP" altLang="en-US" sz="800" dirty="0" smtClean="0"/>
              <a:t>時点未実装です。</a:t>
            </a:r>
            <a:endParaRPr lang="en-US" altLang="ja-JP" sz="800" dirty="0" smtClean="0"/>
          </a:p>
          <a:p>
            <a:r>
              <a:rPr lang="ja-JP" altLang="en-US" sz="800" dirty="0" smtClean="0"/>
              <a:t>　    現時点では、</a:t>
            </a:r>
            <a:r>
              <a:rPr lang="en-US" altLang="ja-JP" sz="800" dirty="0" smtClean="0"/>
              <a:t>LINE </a:t>
            </a:r>
            <a:r>
              <a:rPr lang="en-US" altLang="ja-JP" sz="800" dirty="0" err="1" smtClean="0"/>
              <a:t>Messesing</a:t>
            </a:r>
            <a:r>
              <a:rPr lang="en-US" altLang="ja-JP" sz="800" dirty="0" smtClean="0"/>
              <a:t> API</a:t>
            </a:r>
            <a:r>
              <a:rPr lang="ja-JP" altLang="en-US" sz="800" dirty="0" smtClean="0"/>
              <a:t>から決め打ちしたワードの結果を呼び出しているだけです。</a:t>
            </a:r>
            <a:endParaRPr lang="en-US" altLang="ja-JP" sz="800" dirty="0" smtClean="0"/>
          </a:p>
        </p:txBody>
      </p:sp>
    </p:spTree>
    <p:extLst>
      <p:ext uri="{BB962C8B-B14F-4D97-AF65-F5344CB8AC3E}">
        <p14:creationId xmlns:p14="http://schemas.microsoft.com/office/powerpoint/2010/main" val="3299918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15192" y="2464145"/>
            <a:ext cx="2537729" cy="1286011"/>
          </a:xfrm>
          <a:prstGeom prst="rect">
            <a:avLst/>
          </a:prstGeom>
        </p:spPr>
      </p:pic>
      <p:sp>
        <p:nvSpPr>
          <p:cNvPr id="4" name="正方形/長方形 3"/>
          <p:cNvSpPr/>
          <p:nvPr/>
        </p:nvSpPr>
        <p:spPr>
          <a:xfrm>
            <a:off x="9348824" y="2637786"/>
            <a:ext cx="1880566" cy="42887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200" dirty="0" smtClean="0"/>
              <a:t>EC</a:t>
            </a:r>
            <a:r>
              <a:rPr lang="ja-JP" altLang="en-US" sz="1200" dirty="0" smtClean="0"/>
              <a:t>サイトへ自動発注</a:t>
            </a:r>
            <a:endParaRPr kumimoji="1" lang="en-US" altLang="ja-JP" sz="1200" dirty="0" smtClean="0"/>
          </a:p>
        </p:txBody>
      </p:sp>
      <p:sp>
        <p:nvSpPr>
          <p:cNvPr id="5" name="正方形/長方形 4"/>
          <p:cNvSpPr/>
          <p:nvPr/>
        </p:nvSpPr>
        <p:spPr>
          <a:xfrm>
            <a:off x="9363814" y="4544643"/>
            <a:ext cx="1880568" cy="42887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t>音楽ストリーミング</a:t>
            </a:r>
            <a:endParaRPr kumimoji="1" lang="en-US" altLang="ja-JP" sz="1200" dirty="0" smtClean="0"/>
          </a:p>
        </p:txBody>
      </p:sp>
      <p:sp>
        <p:nvSpPr>
          <p:cNvPr id="6" name="正方形/長方形 5"/>
          <p:cNvSpPr/>
          <p:nvPr/>
        </p:nvSpPr>
        <p:spPr>
          <a:xfrm>
            <a:off x="9348824" y="5074166"/>
            <a:ext cx="1880566" cy="42887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t>共有カレンダー</a:t>
            </a:r>
            <a:endParaRPr kumimoji="1" lang="en-US" altLang="ja-JP" sz="1200" dirty="0" smtClean="0"/>
          </a:p>
        </p:txBody>
      </p:sp>
      <p:sp>
        <p:nvSpPr>
          <p:cNvPr id="7" name="正方形/長方形 6"/>
          <p:cNvSpPr/>
          <p:nvPr/>
        </p:nvSpPr>
        <p:spPr>
          <a:xfrm>
            <a:off x="9363814" y="4019414"/>
            <a:ext cx="1880568" cy="42887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200" dirty="0"/>
              <a:t>内蔵</a:t>
            </a:r>
            <a:r>
              <a:rPr lang="ja-JP" altLang="en-US" sz="1200" dirty="0" smtClean="0"/>
              <a:t>カメラで庫内確認</a:t>
            </a:r>
            <a:endParaRPr kumimoji="1" lang="en-US" altLang="ja-JP" sz="1200" dirty="0" smtClean="0"/>
          </a:p>
        </p:txBody>
      </p:sp>
      <p:sp>
        <p:nvSpPr>
          <p:cNvPr id="8" name="正方形/長方形 7"/>
          <p:cNvSpPr/>
          <p:nvPr/>
        </p:nvSpPr>
        <p:spPr>
          <a:xfrm>
            <a:off x="9363814" y="5601990"/>
            <a:ext cx="1880568" cy="42887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smtClean="0"/>
              <a:t>買い物リストへの追加</a:t>
            </a:r>
            <a:endParaRPr lang="en-US" altLang="ja-JP" sz="1200" dirty="0" smtClean="0"/>
          </a:p>
        </p:txBody>
      </p:sp>
      <p:sp>
        <p:nvSpPr>
          <p:cNvPr id="9" name="正方形/長方形 8"/>
          <p:cNvSpPr/>
          <p:nvPr/>
        </p:nvSpPr>
        <p:spPr>
          <a:xfrm>
            <a:off x="9363814" y="6131515"/>
            <a:ext cx="1880568" cy="42887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t>オンライン注文</a:t>
            </a:r>
            <a:endParaRPr lang="en-US" altLang="ja-JP" sz="1200" dirty="0" smtClean="0"/>
          </a:p>
        </p:txBody>
      </p:sp>
      <p:sp>
        <p:nvSpPr>
          <p:cNvPr id="12" name="テキスト ボックス 11"/>
          <p:cNvSpPr txBox="1"/>
          <p:nvPr/>
        </p:nvSpPr>
        <p:spPr>
          <a:xfrm>
            <a:off x="6567278" y="3758055"/>
            <a:ext cx="1500732" cy="253916"/>
          </a:xfrm>
          <a:prstGeom prst="rect">
            <a:avLst/>
          </a:prstGeom>
          <a:noFill/>
        </p:spPr>
        <p:txBody>
          <a:bodyPr wrap="none" rtlCol="0">
            <a:spAutoFit/>
          </a:bodyPr>
          <a:lstStyle/>
          <a:p>
            <a:r>
              <a:rPr lang="en-US" altLang="ja-JP" sz="1050" dirty="0"/>
              <a:t>Amazon Dash </a:t>
            </a:r>
            <a:r>
              <a:rPr lang="en-US" altLang="ja-JP" sz="1050" dirty="0" smtClean="0"/>
              <a:t>Button</a:t>
            </a:r>
            <a:endParaRPr lang="en-US" altLang="ja-JP" sz="1050" dirty="0"/>
          </a:p>
        </p:txBody>
      </p:sp>
      <p:sp>
        <p:nvSpPr>
          <p:cNvPr id="13" name="テキスト ボックス 12"/>
          <p:cNvSpPr txBox="1"/>
          <p:nvPr/>
        </p:nvSpPr>
        <p:spPr>
          <a:xfrm>
            <a:off x="6003465" y="6314725"/>
            <a:ext cx="767275" cy="253916"/>
          </a:xfrm>
          <a:prstGeom prst="rect">
            <a:avLst/>
          </a:prstGeom>
          <a:noFill/>
        </p:spPr>
        <p:txBody>
          <a:bodyPr wrap="square" rtlCol="0">
            <a:spAutoFit/>
          </a:bodyPr>
          <a:lstStyle/>
          <a:p>
            <a:pPr algn="ctr"/>
            <a:r>
              <a:rPr lang="en-US" altLang="ja-JP" sz="1050" dirty="0" smtClean="0"/>
              <a:t>LG</a:t>
            </a:r>
            <a:r>
              <a:rPr lang="ja-JP" altLang="en-US" sz="1050" dirty="0" smtClean="0"/>
              <a:t>社</a:t>
            </a:r>
            <a:endParaRPr kumimoji="1" lang="ja-JP" altLang="en-US" sz="1050" dirty="0"/>
          </a:p>
        </p:txBody>
      </p:sp>
      <p:pic>
        <p:nvPicPr>
          <p:cNvPr id="14" name="図 1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506236" y="4067450"/>
            <a:ext cx="1437164" cy="2261315"/>
          </a:xfrm>
          <a:prstGeom prst="rect">
            <a:avLst/>
          </a:prstGeom>
        </p:spPr>
      </p:pic>
      <p:pic>
        <p:nvPicPr>
          <p:cNvPr id="15" name="図 1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909681" y="4067452"/>
            <a:ext cx="1241928" cy="2261314"/>
          </a:xfrm>
          <a:prstGeom prst="rect">
            <a:avLst/>
          </a:prstGeom>
        </p:spPr>
      </p:pic>
      <p:pic>
        <p:nvPicPr>
          <p:cNvPr id="16" name="図 1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90372" y="2780833"/>
            <a:ext cx="4240185" cy="3936962"/>
          </a:xfrm>
          <a:prstGeom prst="ellipse">
            <a:avLst/>
          </a:prstGeom>
        </p:spPr>
      </p:pic>
      <p:sp>
        <p:nvSpPr>
          <p:cNvPr id="17" name="テキスト ボックス 16"/>
          <p:cNvSpPr txBox="1"/>
          <p:nvPr/>
        </p:nvSpPr>
        <p:spPr>
          <a:xfrm flipH="1">
            <a:off x="505039" y="817156"/>
            <a:ext cx="11824120" cy="1015663"/>
          </a:xfrm>
          <a:prstGeom prst="rect">
            <a:avLst/>
          </a:prstGeom>
          <a:solidFill>
            <a:schemeClr val="bg1">
              <a:lumMod val="95000"/>
            </a:schemeClr>
          </a:solidFill>
        </p:spPr>
        <p:txBody>
          <a:bodyPr wrap="square" rtlCol="0">
            <a:spAutoFit/>
          </a:bodyPr>
          <a:lstStyle/>
          <a:p>
            <a:pPr>
              <a:defRPr/>
            </a:pPr>
            <a:r>
              <a:rPr lang="ja-JP" altLang="en-US" sz="1200" dirty="0" smtClean="0"/>
              <a:t>・</a:t>
            </a:r>
            <a:r>
              <a:rPr lang="ja-JP" altLang="en-US" sz="1200" dirty="0"/>
              <a:t>このサービスで提供したい価値としては「残量通知により「リアル店舗での買う瞬間」を助ける」ということです。</a:t>
            </a:r>
          </a:p>
          <a:p>
            <a:r>
              <a:rPr lang="ja-JP" altLang="en-US" sz="1200" dirty="0"/>
              <a:t>　自宅内の</a:t>
            </a:r>
            <a:r>
              <a:rPr lang="en-US" altLang="ja-JP" sz="1200" dirty="0" err="1"/>
              <a:t>IoT</a:t>
            </a:r>
            <a:r>
              <a:rPr lang="ja-JP" altLang="en-US" sz="1200" dirty="0"/>
              <a:t>デバイスによるストック管理</a:t>
            </a:r>
            <a:r>
              <a:rPr lang="en-US" altLang="ja-JP" sz="1200" dirty="0"/>
              <a:t>/</a:t>
            </a:r>
            <a:r>
              <a:rPr lang="ja-JP" altLang="en-US" sz="1200" dirty="0"/>
              <a:t>自動発注デバイスは世の中にトレンドとなりつつあります。</a:t>
            </a:r>
          </a:p>
          <a:p>
            <a:r>
              <a:rPr lang="ja-JP" altLang="en-US" sz="1200" dirty="0"/>
              <a:t>　自動発注に特化した</a:t>
            </a:r>
            <a:r>
              <a:rPr lang="en-US" altLang="ja-JP" sz="1200" dirty="0" err="1"/>
              <a:t>AmazonDash</a:t>
            </a:r>
            <a:r>
              <a:rPr lang="ja-JP" altLang="en-US" sz="1200" dirty="0"/>
              <a:t>ボタンや、冷蔵庫内にカメラを搭載した「スマート冷蔵庫」が</a:t>
            </a:r>
            <a:r>
              <a:rPr lang="en-US" altLang="ja-JP" sz="1200" dirty="0"/>
              <a:t>LG</a:t>
            </a:r>
            <a:r>
              <a:rPr lang="ja-JP" altLang="en-US" sz="1200" dirty="0"/>
              <a:t>やサムスン電子が発表されています。</a:t>
            </a:r>
          </a:p>
          <a:p>
            <a:r>
              <a:rPr lang="ja-JP" altLang="en-US" sz="1200" dirty="0"/>
              <a:t>　これらのデバイスは自動発注やショッピングリスト管理等、様々なことができますが、</a:t>
            </a:r>
            <a:endParaRPr lang="en-US" altLang="ja-JP" sz="1200" dirty="0"/>
          </a:p>
          <a:p>
            <a:r>
              <a:rPr lang="ja-JP" altLang="en-US" sz="1200" dirty="0"/>
              <a:t>　私はリアル店舗で買い物中に残量通知ができる機能のみに絞って、サービスを展開することで「シンプルな価値」を届けれると考えています。</a:t>
            </a:r>
            <a:endParaRPr lang="ja-JP" altLang="en-US" sz="1200" dirty="0"/>
          </a:p>
        </p:txBody>
      </p:sp>
      <p:sp>
        <p:nvSpPr>
          <p:cNvPr id="18" name="テキスト ボックス 17"/>
          <p:cNvSpPr txBox="1"/>
          <p:nvPr/>
        </p:nvSpPr>
        <p:spPr>
          <a:xfrm flipH="1">
            <a:off x="483923" y="2098577"/>
            <a:ext cx="4644585" cy="646331"/>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ja-JP" altLang="en-US" b="1" dirty="0" smtClean="0"/>
              <a:t>残量通知に</a:t>
            </a:r>
            <a:r>
              <a:rPr lang="ja-JP" altLang="en-US" b="1" dirty="0"/>
              <a:t>よりリアル店舗での</a:t>
            </a:r>
            <a:endParaRPr lang="en-US" altLang="ja-JP" b="1" dirty="0"/>
          </a:p>
          <a:p>
            <a:pPr algn="ctr"/>
            <a:r>
              <a:rPr lang="ja-JP" altLang="en-US" b="1" dirty="0" smtClean="0"/>
              <a:t>「買う瞬間」を助ける</a:t>
            </a:r>
            <a:endParaRPr lang="ja-JP" altLang="en-US" b="1" dirty="0"/>
          </a:p>
        </p:txBody>
      </p:sp>
      <p:sp>
        <p:nvSpPr>
          <p:cNvPr id="22" name="正方形/長方形 21"/>
          <p:cNvSpPr/>
          <p:nvPr/>
        </p:nvSpPr>
        <p:spPr>
          <a:xfrm>
            <a:off x="3636910" y="181411"/>
            <a:ext cx="4570482" cy="369332"/>
          </a:xfrm>
          <a:prstGeom prst="rect">
            <a:avLst/>
          </a:prstGeom>
        </p:spPr>
        <p:txBody>
          <a:bodyPr wrap="none">
            <a:spAutoFit/>
          </a:bodyPr>
          <a:lstStyle/>
          <a:p>
            <a:r>
              <a:rPr lang="ja-JP" altLang="en-US" dirty="0"/>
              <a:t>提供価値（競合ソリューションとの対比）</a:t>
            </a:r>
          </a:p>
        </p:txBody>
      </p:sp>
      <p:sp>
        <p:nvSpPr>
          <p:cNvPr id="23" name="テキスト ボックス 22"/>
          <p:cNvSpPr txBox="1"/>
          <p:nvPr/>
        </p:nvSpPr>
        <p:spPr>
          <a:xfrm>
            <a:off x="7785623" y="6314725"/>
            <a:ext cx="992579" cy="253916"/>
          </a:xfrm>
          <a:prstGeom prst="rect">
            <a:avLst/>
          </a:prstGeom>
          <a:noFill/>
        </p:spPr>
        <p:txBody>
          <a:bodyPr wrap="none" rtlCol="0">
            <a:spAutoFit/>
          </a:bodyPr>
          <a:lstStyle/>
          <a:p>
            <a:r>
              <a:rPr lang="ja-JP" altLang="en-US" sz="1050" dirty="0" smtClean="0"/>
              <a:t>サムスン電子</a:t>
            </a:r>
            <a:endParaRPr kumimoji="1" lang="ja-JP" altLang="en-US" sz="1050" dirty="0"/>
          </a:p>
        </p:txBody>
      </p:sp>
      <p:grpSp>
        <p:nvGrpSpPr>
          <p:cNvPr id="24" name="グループ化 39"/>
          <p:cNvGrpSpPr/>
          <p:nvPr/>
        </p:nvGrpSpPr>
        <p:grpSpPr>
          <a:xfrm>
            <a:off x="3998284" y="4481430"/>
            <a:ext cx="712714" cy="1339353"/>
            <a:chOff x="439288" y="2322710"/>
            <a:chExt cx="1771273" cy="2993469"/>
          </a:xfrm>
        </p:grpSpPr>
        <p:pic>
          <p:nvPicPr>
            <p:cNvPr id="25" name="図 2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288" y="2322710"/>
              <a:ext cx="1771273" cy="2993469"/>
            </a:xfrm>
            <a:prstGeom prst="rect">
              <a:avLst/>
            </a:prstGeom>
          </p:spPr>
        </p:pic>
        <p:pic>
          <p:nvPicPr>
            <p:cNvPr id="26" name="Picture 2" descr="C:\Users\s129907\Desktop\IMG_3944.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95063" y="2730412"/>
              <a:ext cx="1445923" cy="2096883"/>
            </a:xfrm>
            <a:prstGeom prst="rect">
              <a:avLst/>
            </a:prstGeom>
            <a:noFill/>
          </p:spPr>
        </p:pic>
      </p:grpSp>
      <p:sp>
        <p:nvSpPr>
          <p:cNvPr id="27" name="正方形/長方形 26"/>
          <p:cNvSpPr/>
          <p:nvPr/>
        </p:nvSpPr>
        <p:spPr>
          <a:xfrm>
            <a:off x="5426460" y="2003339"/>
            <a:ext cx="6606514" cy="459578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783470" y="2003339"/>
            <a:ext cx="1904666" cy="276999"/>
          </a:xfrm>
          <a:prstGeom prst="rect">
            <a:avLst/>
          </a:prstGeom>
          <a:noFill/>
        </p:spPr>
        <p:txBody>
          <a:bodyPr wrap="square" rtlCol="0">
            <a:spAutoFit/>
          </a:bodyPr>
          <a:lstStyle/>
          <a:p>
            <a:pPr algn="ctr"/>
            <a:r>
              <a:rPr lang="ja-JP" altLang="en-US" sz="1200" b="1" dirty="0" smtClean="0"/>
              <a:t>競合ソリューション</a:t>
            </a:r>
            <a:endParaRPr lang="en-US" altLang="ja-JP" sz="1200" b="1" dirty="0"/>
          </a:p>
        </p:txBody>
      </p:sp>
    </p:spTree>
    <p:extLst>
      <p:ext uri="{BB962C8B-B14F-4D97-AF65-F5344CB8AC3E}">
        <p14:creationId xmlns:p14="http://schemas.microsoft.com/office/powerpoint/2010/main" val="498019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3636910" y="181411"/>
            <a:ext cx="4519186" cy="369332"/>
          </a:xfrm>
          <a:prstGeom prst="rect">
            <a:avLst/>
          </a:prstGeom>
        </p:spPr>
        <p:txBody>
          <a:bodyPr wrap="none">
            <a:spAutoFit/>
          </a:bodyPr>
          <a:lstStyle/>
          <a:p>
            <a:r>
              <a:rPr lang="ja-JP" altLang="en-US" dirty="0" smtClean="0"/>
              <a:t>本サービスで稼ぐためのシナリオ</a:t>
            </a:r>
            <a:r>
              <a:rPr lang="en-US" altLang="ja-JP" dirty="0" smtClean="0"/>
              <a:t>(</a:t>
            </a:r>
            <a:r>
              <a:rPr lang="ja-JP" altLang="en-US" dirty="0" smtClean="0"/>
              <a:t>全体像</a:t>
            </a:r>
            <a:r>
              <a:rPr lang="en-US" altLang="ja-JP" dirty="0" smtClean="0"/>
              <a:t>)</a:t>
            </a:r>
            <a:endParaRPr lang="ja-JP" altLang="en-US" dirty="0"/>
          </a:p>
        </p:txBody>
      </p:sp>
      <p:sp>
        <p:nvSpPr>
          <p:cNvPr id="30" name="角丸四角形 29"/>
          <p:cNvSpPr/>
          <p:nvPr/>
        </p:nvSpPr>
        <p:spPr>
          <a:xfrm>
            <a:off x="630117" y="3715965"/>
            <a:ext cx="2595028" cy="1323788"/>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192827" y="1398414"/>
            <a:ext cx="2595028" cy="1128049"/>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6627315" y="3148938"/>
            <a:ext cx="611065" cy="295466"/>
          </a:xfrm>
          <a:prstGeom prst="rect">
            <a:avLst/>
          </a:prstGeom>
          <a:noFill/>
        </p:spPr>
        <p:txBody>
          <a:bodyPr wrap="none" rtlCol="0">
            <a:spAutoFit/>
          </a:bodyPr>
          <a:lstStyle/>
          <a:p>
            <a:r>
              <a:rPr lang="en-US" altLang="ja-JP" sz="1320" dirty="0">
                <a:latin typeface="メイリオ" panose="020B0604030504040204" pitchFamily="50" charset="-128"/>
                <a:ea typeface="メイリオ" panose="020B0604030504040204" pitchFamily="50" charset="-128"/>
              </a:rPr>
              <a:t>Wi-Fi</a:t>
            </a:r>
            <a:endParaRPr lang="ja-JP" altLang="en-US" sz="1320" dirty="0">
              <a:latin typeface="メイリオ" panose="020B0604030504040204" pitchFamily="50" charset="-128"/>
              <a:ea typeface="メイリオ" panose="020B0604030504040204" pitchFamily="50" charset="-128"/>
            </a:endParaRPr>
          </a:p>
        </p:txBody>
      </p:sp>
      <p:pic>
        <p:nvPicPr>
          <p:cNvPr id="33" name="図 3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6942120" y="3361224"/>
            <a:ext cx="316408" cy="492811"/>
          </a:xfrm>
          <a:prstGeom prst="rect">
            <a:avLst/>
          </a:prstGeom>
        </p:spPr>
      </p:pic>
      <p:cxnSp>
        <p:nvCxnSpPr>
          <p:cNvPr id="34" name="曲線コネクタ 33"/>
          <p:cNvCxnSpPr/>
          <p:nvPr/>
        </p:nvCxnSpPr>
        <p:spPr>
          <a:xfrm rot="16200000" flipH="1">
            <a:off x="5825604" y="2871232"/>
            <a:ext cx="981944" cy="597736"/>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sp>
        <p:nvSpPr>
          <p:cNvPr id="35" name="上矢印 34"/>
          <p:cNvSpPr/>
          <p:nvPr/>
        </p:nvSpPr>
        <p:spPr>
          <a:xfrm>
            <a:off x="3908165" y="3620143"/>
            <a:ext cx="4357140" cy="3033924"/>
          </a:xfrm>
          <a:prstGeom prst="upArrow">
            <a:avLst>
              <a:gd name="adj1" fmla="val 80036"/>
              <a:gd name="adj2" fmla="val 32858"/>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690115" y="1258244"/>
            <a:ext cx="1802548" cy="32304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050"/>
              <a:t>調味料メーカー</a:t>
            </a:r>
            <a:endParaRPr lang="ja-JP" altLang="en-US" sz="1050" dirty="0"/>
          </a:p>
        </p:txBody>
      </p:sp>
      <p:sp>
        <p:nvSpPr>
          <p:cNvPr id="37" name="正方形/長方形 36"/>
          <p:cNvSpPr/>
          <p:nvPr/>
        </p:nvSpPr>
        <p:spPr>
          <a:xfrm>
            <a:off x="1071438" y="3569706"/>
            <a:ext cx="1802548" cy="32304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050" dirty="0" smtClean="0"/>
              <a:t>EC</a:t>
            </a:r>
            <a:r>
              <a:rPr lang="ja-JP" altLang="en-US" sz="1050" dirty="0" smtClean="0"/>
              <a:t>サイト</a:t>
            </a:r>
            <a:r>
              <a:rPr lang="en-US" altLang="ja-JP" sz="1050" dirty="0" smtClean="0"/>
              <a:t>/</a:t>
            </a:r>
            <a:r>
              <a:rPr lang="ja-JP" altLang="en-US" sz="1050" dirty="0" smtClean="0"/>
              <a:t>ネットスーパー</a:t>
            </a:r>
            <a:endParaRPr lang="ja-JP" altLang="en-US" sz="1050" dirty="0"/>
          </a:p>
        </p:txBody>
      </p:sp>
      <p:grpSp>
        <p:nvGrpSpPr>
          <p:cNvPr id="39" name="グループ化 26"/>
          <p:cNvGrpSpPr/>
          <p:nvPr/>
        </p:nvGrpSpPr>
        <p:grpSpPr>
          <a:xfrm>
            <a:off x="4568160" y="4253710"/>
            <a:ext cx="2957637" cy="2316788"/>
            <a:chOff x="8673282" y="3914511"/>
            <a:chExt cx="2957637" cy="2292072"/>
          </a:xfrm>
        </p:grpSpPr>
        <p:sp>
          <p:nvSpPr>
            <p:cNvPr id="40" name="円/楕円 39"/>
            <p:cNvSpPr/>
            <p:nvPr/>
          </p:nvSpPr>
          <p:spPr>
            <a:xfrm>
              <a:off x="8861892" y="4239851"/>
              <a:ext cx="2636477" cy="1840020"/>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図 40"/>
            <p:cNvPicPr>
              <a:picLocks noChangeAspect="1"/>
            </p:cNvPicPr>
            <p:nvPr/>
          </p:nvPicPr>
          <p:blipFill rotWithShape="1">
            <a:blip r:embed="rId4" cstate="print">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11186532" y="4396253"/>
              <a:ext cx="444387" cy="902038"/>
            </a:xfrm>
            <a:prstGeom prst="rect">
              <a:avLst/>
            </a:prstGeom>
          </p:spPr>
        </p:pic>
        <p:pic>
          <p:nvPicPr>
            <p:cNvPr id="42" name="図 41"/>
            <p:cNvPicPr>
              <a:picLocks noChangeAspect="1"/>
            </p:cNvPicPr>
            <p:nvPr/>
          </p:nvPicPr>
          <p:blipFill rotWithShape="1">
            <a:blip r:embed="rId5" cstate="print">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9673146" y="5287853"/>
              <a:ext cx="518806" cy="808528"/>
            </a:xfrm>
            <a:prstGeom prst="rect">
              <a:avLst/>
            </a:prstGeom>
          </p:spPr>
        </p:pic>
        <p:pic>
          <p:nvPicPr>
            <p:cNvPr id="43" name="図 42"/>
            <p:cNvPicPr>
              <a:picLocks noChangeAspect="1"/>
            </p:cNvPicPr>
            <p:nvPr/>
          </p:nvPicPr>
          <p:blipFill rotWithShape="1">
            <a:blip r:embed="rId6" cstate="print">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8898797" y="4471772"/>
              <a:ext cx="479915" cy="826519"/>
            </a:xfrm>
            <a:prstGeom prst="rect">
              <a:avLst/>
            </a:prstGeom>
          </p:spPr>
        </p:pic>
        <p:pic>
          <p:nvPicPr>
            <p:cNvPr id="45" name="図 44"/>
            <p:cNvPicPr>
              <a:picLocks noChangeAspect="1"/>
            </p:cNvPicPr>
            <p:nvPr/>
          </p:nvPicPr>
          <p:blipFill rotWithShape="1">
            <a:blip r:embed="rId7" cstate="print">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9712378" y="3914511"/>
              <a:ext cx="1043940" cy="617221"/>
            </a:xfrm>
            <a:prstGeom prst="rect">
              <a:avLst/>
            </a:prstGeom>
          </p:spPr>
        </p:pic>
        <p:pic>
          <p:nvPicPr>
            <p:cNvPr id="46" name="図 45"/>
            <p:cNvPicPr>
              <a:picLocks noChangeAspect="1"/>
            </p:cNvPicPr>
            <p:nvPr/>
          </p:nvPicPr>
          <p:blipFill rotWithShape="1">
            <a:blip r:embed="rId8" cstate="print">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10460909" y="5260255"/>
              <a:ext cx="633339" cy="819616"/>
            </a:xfrm>
            <a:prstGeom prst="rect">
              <a:avLst/>
            </a:prstGeom>
          </p:spPr>
        </p:pic>
        <p:grpSp>
          <p:nvGrpSpPr>
            <p:cNvPr id="47" name="グループ化 24"/>
            <p:cNvGrpSpPr/>
            <p:nvPr/>
          </p:nvGrpSpPr>
          <p:grpSpPr>
            <a:xfrm>
              <a:off x="9607471" y="4213513"/>
              <a:ext cx="413187" cy="391383"/>
              <a:chOff x="9440674" y="2671256"/>
              <a:chExt cx="543408" cy="514732"/>
            </a:xfrm>
          </p:grpSpPr>
          <p:sp>
            <p:nvSpPr>
              <p:cNvPr id="60" name="円/楕円 59"/>
              <p:cNvSpPr/>
              <p:nvPr/>
            </p:nvSpPr>
            <p:spPr>
              <a:xfrm>
                <a:off x="9440674" y="2671256"/>
                <a:ext cx="543408" cy="514732"/>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flipH="1">
                <a:off x="9563464" y="2783204"/>
                <a:ext cx="303971" cy="296655"/>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90"/>
            <p:cNvGrpSpPr/>
            <p:nvPr/>
          </p:nvGrpSpPr>
          <p:grpSpPr>
            <a:xfrm>
              <a:off x="8673282" y="5064563"/>
              <a:ext cx="413187" cy="391383"/>
              <a:chOff x="9440674" y="2671256"/>
              <a:chExt cx="543408" cy="514732"/>
            </a:xfrm>
          </p:grpSpPr>
          <p:sp>
            <p:nvSpPr>
              <p:cNvPr id="58" name="円/楕円 57"/>
              <p:cNvSpPr/>
              <p:nvPr/>
            </p:nvSpPr>
            <p:spPr>
              <a:xfrm>
                <a:off x="9440674" y="2671256"/>
                <a:ext cx="543408" cy="514732"/>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flipH="1">
                <a:off x="9563464" y="2783204"/>
                <a:ext cx="303971" cy="296655"/>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93"/>
            <p:cNvGrpSpPr/>
            <p:nvPr/>
          </p:nvGrpSpPr>
          <p:grpSpPr>
            <a:xfrm>
              <a:off x="9433902" y="5815200"/>
              <a:ext cx="413187" cy="391383"/>
              <a:chOff x="9440674" y="2671256"/>
              <a:chExt cx="543408" cy="514732"/>
            </a:xfrm>
          </p:grpSpPr>
          <p:sp>
            <p:nvSpPr>
              <p:cNvPr id="56" name="円/楕円 55"/>
              <p:cNvSpPr/>
              <p:nvPr/>
            </p:nvSpPr>
            <p:spPr>
              <a:xfrm>
                <a:off x="9440674" y="2671256"/>
                <a:ext cx="543408" cy="514732"/>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flipH="1">
                <a:off x="9563464" y="2783204"/>
                <a:ext cx="303971" cy="296655"/>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96"/>
            <p:cNvGrpSpPr/>
            <p:nvPr/>
          </p:nvGrpSpPr>
          <p:grpSpPr>
            <a:xfrm>
              <a:off x="10364391" y="5815200"/>
              <a:ext cx="413187" cy="391383"/>
              <a:chOff x="9440674" y="2671256"/>
              <a:chExt cx="543408" cy="514732"/>
            </a:xfrm>
          </p:grpSpPr>
          <p:sp>
            <p:nvSpPr>
              <p:cNvPr id="54" name="円/楕円 53"/>
              <p:cNvSpPr/>
              <p:nvPr/>
            </p:nvSpPr>
            <p:spPr>
              <a:xfrm>
                <a:off x="9440674" y="2671256"/>
                <a:ext cx="543408" cy="514732"/>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flipH="1">
                <a:off x="9563464" y="2783204"/>
                <a:ext cx="303971" cy="296655"/>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99"/>
            <p:cNvGrpSpPr/>
            <p:nvPr/>
          </p:nvGrpSpPr>
          <p:grpSpPr>
            <a:xfrm>
              <a:off x="10950608" y="5064562"/>
              <a:ext cx="413187" cy="391383"/>
              <a:chOff x="9440674" y="2671256"/>
              <a:chExt cx="543408" cy="514732"/>
            </a:xfrm>
          </p:grpSpPr>
          <p:sp>
            <p:nvSpPr>
              <p:cNvPr id="52" name="円/楕円 51"/>
              <p:cNvSpPr/>
              <p:nvPr/>
            </p:nvSpPr>
            <p:spPr>
              <a:xfrm>
                <a:off x="9440674" y="2671256"/>
                <a:ext cx="543408" cy="514732"/>
              </a:xfrm>
              <a:prstGeom prst="ellipse">
                <a:avLst/>
              </a:prstGeom>
              <a:solidFill>
                <a:srgbClr val="FF66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flipH="1">
                <a:off x="9563464" y="2783204"/>
                <a:ext cx="303971" cy="296655"/>
              </a:xfrm>
              <a:prstGeom prst="ellipse">
                <a:avLst/>
              </a:prstGeom>
              <a:gradFill flip="none" rotWithShape="1">
                <a:gsLst>
                  <a:gs pos="0">
                    <a:srgbClr val="FF00FF">
                      <a:shade val="30000"/>
                      <a:satMod val="115000"/>
                    </a:srgbClr>
                  </a:gs>
                  <a:gs pos="50000">
                    <a:srgbClr val="FF00FF">
                      <a:shade val="67500"/>
                      <a:satMod val="115000"/>
                    </a:srgbClr>
                  </a:gs>
                  <a:gs pos="100000">
                    <a:srgbClr val="FF00FF">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62" name="図 6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55069" y="3661072"/>
            <a:ext cx="716406" cy="716406"/>
          </a:xfrm>
          <a:prstGeom prst="rect">
            <a:avLst/>
          </a:prstGeom>
        </p:spPr>
      </p:pic>
      <p:sp>
        <p:nvSpPr>
          <p:cNvPr id="63" name="フローチャート: 端子 62"/>
          <p:cNvSpPr/>
          <p:nvPr/>
        </p:nvSpPr>
        <p:spPr>
          <a:xfrm>
            <a:off x="5051519" y="1658107"/>
            <a:ext cx="1182667" cy="269618"/>
          </a:xfrm>
          <a:prstGeom prst="flowChartTerminato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機器情報取得</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フローチャート: 端子 63"/>
          <p:cNvSpPr/>
          <p:nvPr/>
        </p:nvSpPr>
        <p:spPr>
          <a:xfrm>
            <a:off x="6292331" y="1658107"/>
            <a:ext cx="919639" cy="269618"/>
          </a:xfrm>
          <a:prstGeom prst="flowChartTerminato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ログ解析</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フローチャート: 端子 64"/>
          <p:cNvSpPr/>
          <p:nvPr/>
        </p:nvSpPr>
        <p:spPr>
          <a:xfrm>
            <a:off x="4762212" y="2097751"/>
            <a:ext cx="1583368" cy="272527"/>
          </a:xfrm>
          <a:prstGeom prst="flowChartTerminato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調味料の残量管理</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フローチャート: 端子 65"/>
          <p:cNvSpPr/>
          <p:nvPr/>
        </p:nvSpPr>
        <p:spPr>
          <a:xfrm>
            <a:off x="6469310" y="2105541"/>
            <a:ext cx="1055482" cy="257634"/>
          </a:xfrm>
          <a:prstGeom prst="flowChartTerminato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機器管理</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フローチャート: 端子 66"/>
          <p:cNvSpPr/>
          <p:nvPr/>
        </p:nvSpPr>
        <p:spPr>
          <a:xfrm>
            <a:off x="2831545" y="924430"/>
            <a:ext cx="2162745" cy="603193"/>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解析データ</a:t>
            </a:r>
            <a:endParaRPr lang="en-US" altLang="ja-JP"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588"/>
              </a:lnSpc>
            </a:pPr>
            <a:r>
              <a:rPr lang="en-US" altLang="ja-JP"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使用頻度や使用量など）</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フローチャート: 端子 67"/>
          <p:cNvSpPr/>
          <p:nvPr/>
        </p:nvSpPr>
        <p:spPr>
          <a:xfrm>
            <a:off x="2821614" y="2554238"/>
            <a:ext cx="1182667" cy="269618"/>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残量情報</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9" name="グループ化 41"/>
          <p:cNvGrpSpPr/>
          <p:nvPr/>
        </p:nvGrpSpPr>
        <p:grpSpPr>
          <a:xfrm>
            <a:off x="3249299" y="1618558"/>
            <a:ext cx="1073595" cy="194970"/>
            <a:chOff x="2574066" y="1525939"/>
            <a:chExt cx="1480496" cy="187368"/>
          </a:xfrm>
        </p:grpSpPr>
        <p:cxnSp>
          <p:nvCxnSpPr>
            <p:cNvPr id="70" name="直線コネクタ 69"/>
            <p:cNvCxnSpPr/>
            <p:nvPr/>
          </p:nvCxnSpPr>
          <p:spPr>
            <a:xfrm>
              <a:off x="2574066" y="1525939"/>
              <a:ext cx="1445693" cy="1"/>
            </a:xfrm>
            <a:prstGeom prst="line">
              <a:avLst/>
            </a:prstGeom>
            <a:ln w="57150">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H="1">
              <a:off x="2641352" y="1713307"/>
              <a:ext cx="1413210" cy="0"/>
            </a:xfrm>
            <a:prstGeom prst="line">
              <a:avLst/>
            </a:prstGeom>
            <a:ln w="57150">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グループ化 140"/>
          <p:cNvGrpSpPr/>
          <p:nvPr/>
        </p:nvGrpSpPr>
        <p:grpSpPr>
          <a:xfrm rot="19296436">
            <a:off x="3152378" y="2741655"/>
            <a:ext cx="1467986" cy="230814"/>
            <a:chOff x="2574066" y="1525939"/>
            <a:chExt cx="1480496" cy="311535"/>
          </a:xfrm>
        </p:grpSpPr>
        <p:cxnSp>
          <p:nvCxnSpPr>
            <p:cNvPr id="76" name="直線コネクタ 75"/>
            <p:cNvCxnSpPr/>
            <p:nvPr/>
          </p:nvCxnSpPr>
          <p:spPr>
            <a:xfrm>
              <a:off x="2574066" y="1525939"/>
              <a:ext cx="1445693" cy="1"/>
            </a:xfrm>
            <a:prstGeom prst="line">
              <a:avLst/>
            </a:prstGeom>
            <a:ln w="57150">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a:off x="2641352" y="1837474"/>
              <a:ext cx="1413210" cy="0"/>
            </a:xfrm>
            <a:prstGeom prst="line">
              <a:avLst/>
            </a:prstGeom>
            <a:ln w="57150">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8" name="フローチャート: 端子 77"/>
          <p:cNvSpPr/>
          <p:nvPr/>
        </p:nvSpPr>
        <p:spPr>
          <a:xfrm>
            <a:off x="3660083" y="2861224"/>
            <a:ext cx="1182667" cy="269618"/>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広告出稿</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フローチャート: 端子 80"/>
          <p:cNvSpPr/>
          <p:nvPr/>
        </p:nvSpPr>
        <p:spPr>
          <a:xfrm>
            <a:off x="3219159" y="1894996"/>
            <a:ext cx="1182667" cy="269618"/>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フローチャート: 端子 81"/>
          <p:cNvSpPr/>
          <p:nvPr/>
        </p:nvSpPr>
        <p:spPr>
          <a:xfrm>
            <a:off x="9680662" y="1790747"/>
            <a:ext cx="1845867" cy="286945"/>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ホームアシスタント</a:t>
            </a:r>
            <a:endParaRPr lang="en-US" altLang="ja-JP"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デバイスとの連携</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151"/>
          <p:cNvGrpSpPr/>
          <p:nvPr/>
        </p:nvGrpSpPr>
        <p:grpSpPr>
          <a:xfrm>
            <a:off x="8248611" y="1652973"/>
            <a:ext cx="1428216" cy="242817"/>
            <a:chOff x="2574066" y="1525939"/>
            <a:chExt cx="1480496" cy="187368"/>
          </a:xfrm>
        </p:grpSpPr>
        <p:cxnSp>
          <p:nvCxnSpPr>
            <p:cNvPr id="84" name="直線コネクタ 83"/>
            <p:cNvCxnSpPr/>
            <p:nvPr/>
          </p:nvCxnSpPr>
          <p:spPr>
            <a:xfrm>
              <a:off x="2574066" y="1525939"/>
              <a:ext cx="1445693" cy="1"/>
            </a:xfrm>
            <a:prstGeom prst="line">
              <a:avLst/>
            </a:prstGeom>
            <a:ln w="57150">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H="1">
              <a:off x="2641352" y="1713307"/>
              <a:ext cx="1413210" cy="0"/>
            </a:xfrm>
            <a:prstGeom prst="line">
              <a:avLst/>
            </a:prstGeom>
            <a:ln w="57150">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7" name="フローチャート: 端子 86"/>
          <p:cNvSpPr/>
          <p:nvPr/>
        </p:nvSpPr>
        <p:spPr>
          <a:xfrm>
            <a:off x="4919869" y="1312599"/>
            <a:ext cx="1845867" cy="286945"/>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en-US" altLang="ja-JP" sz="2000"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Cloud</a:t>
            </a:r>
            <a:endParaRPr lang="ja-JP" altLang="en-US" sz="2000"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88" name="直線コネクタ 87"/>
          <p:cNvCxnSpPr/>
          <p:nvPr/>
        </p:nvCxnSpPr>
        <p:spPr>
          <a:xfrm flipH="1" flipV="1">
            <a:off x="7752904" y="2542088"/>
            <a:ext cx="1589614" cy="1824081"/>
          </a:xfrm>
          <a:prstGeom prst="line">
            <a:avLst/>
          </a:prstGeom>
          <a:ln w="57150">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89" name="Picture 4" descr="C:\Users\s129907\Desktop\8699.pn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flipH="1">
            <a:off x="10073125" y="4796325"/>
            <a:ext cx="1845729" cy="1845729"/>
          </a:xfrm>
          <a:prstGeom prst="rect">
            <a:avLst/>
          </a:prstGeom>
          <a:noFill/>
        </p:spPr>
      </p:pic>
      <p:grpSp>
        <p:nvGrpSpPr>
          <p:cNvPr id="90" name="図形グループ 89"/>
          <p:cNvGrpSpPr/>
          <p:nvPr/>
        </p:nvGrpSpPr>
        <p:grpSpPr>
          <a:xfrm>
            <a:off x="8853623" y="4566876"/>
            <a:ext cx="637045" cy="1186062"/>
            <a:chOff x="7450423" y="4238845"/>
            <a:chExt cx="637045" cy="1186062"/>
          </a:xfrm>
        </p:grpSpPr>
        <p:pic>
          <p:nvPicPr>
            <p:cNvPr id="91" name="図 90"/>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450423" y="4238845"/>
              <a:ext cx="637045" cy="1186062"/>
            </a:xfrm>
            <a:prstGeom prst="rect">
              <a:avLst/>
            </a:prstGeom>
          </p:spPr>
        </p:pic>
        <p:pic>
          <p:nvPicPr>
            <p:cNvPr id="92" name="Picture 2" descr="C:\Users\s129907\Desktop\IMG_3944.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504605" y="4422426"/>
              <a:ext cx="496391" cy="821087"/>
            </a:xfrm>
            <a:prstGeom prst="rect">
              <a:avLst/>
            </a:prstGeom>
            <a:noFill/>
          </p:spPr>
        </p:pic>
      </p:grpSp>
      <p:grpSp>
        <p:nvGrpSpPr>
          <p:cNvPr id="93" name="図形グループ 92"/>
          <p:cNvGrpSpPr/>
          <p:nvPr/>
        </p:nvGrpSpPr>
        <p:grpSpPr>
          <a:xfrm>
            <a:off x="9676827" y="4513205"/>
            <a:ext cx="712714" cy="1239734"/>
            <a:chOff x="8935362" y="4228181"/>
            <a:chExt cx="712714" cy="1339353"/>
          </a:xfrm>
        </p:grpSpPr>
        <p:pic>
          <p:nvPicPr>
            <p:cNvPr id="94" name="図 93"/>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8935362" y="4228181"/>
              <a:ext cx="712714" cy="1339353"/>
            </a:xfrm>
            <a:prstGeom prst="rect">
              <a:avLst/>
            </a:prstGeom>
          </p:spPr>
        </p:pic>
        <p:pic>
          <p:nvPicPr>
            <p:cNvPr id="95" name="図 94"/>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9000818" y="4411762"/>
              <a:ext cx="581802" cy="1034832"/>
            </a:xfrm>
            <a:prstGeom prst="rect">
              <a:avLst/>
            </a:prstGeom>
          </p:spPr>
        </p:pic>
      </p:grpSp>
      <p:pic>
        <p:nvPicPr>
          <p:cNvPr id="96" name="図 95"/>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0048494" y="2234333"/>
            <a:ext cx="1110203" cy="680821"/>
          </a:xfrm>
          <a:prstGeom prst="rect">
            <a:avLst/>
          </a:prstGeom>
        </p:spPr>
      </p:pic>
      <p:pic>
        <p:nvPicPr>
          <p:cNvPr id="97" name="図 96"/>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9842882" y="1147006"/>
            <a:ext cx="1521426" cy="413273"/>
          </a:xfrm>
          <a:prstGeom prst="rect">
            <a:avLst/>
          </a:prstGeom>
        </p:spPr>
      </p:pic>
      <p:pic>
        <p:nvPicPr>
          <p:cNvPr id="98" name="図 97"/>
          <p:cNvPicPr>
            <a:picLocks noChangeAspect="1"/>
          </p:cNvPicPr>
          <p:nvPr/>
        </p:nvPicPr>
        <p:blipFill rotWithShape="1">
          <a:blip r:embed="rId17" cstate="screen">
            <a:extLst>
              <a:ext uri="{28A0092B-C50C-407E-A947-70E740481C1C}">
                <a14:useLocalDpi xmlns:a14="http://schemas.microsoft.com/office/drawing/2010/main"/>
              </a:ext>
            </a:extLst>
          </a:blip>
          <a:srcRect t="23545" b="30800"/>
          <a:stretch/>
        </p:blipFill>
        <p:spPr>
          <a:xfrm>
            <a:off x="2094941" y="3978524"/>
            <a:ext cx="757933" cy="346036"/>
          </a:xfrm>
          <a:prstGeom prst="rect">
            <a:avLst/>
          </a:prstGeom>
        </p:spPr>
      </p:pic>
      <p:pic>
        <p:nvPicPr>
          <p:cNvPr id="99" name="図 98"/>
          <p:cNvPicPr>
            <a:picLocks noChangeAspect="1"/>
          </p:cNvPicPr>
          <p:nvPr/>
        </p:nvPicPr>
        <p:blipFill rotWithShape="1">
          <a:blip r:embed="rId18" cstate="screen">
            <a:extLst>
              <a:ext uri="{28A0092B-C50C-407E-A947-70E740481C1C}">
                <a14:useLocalDpi xmlns:a14="http://schemas.microsoft.com/office/drawing/2010/main"/>
              </a:ext>
            </a:extLst>
          </a:blip>
          <a:srcRect/>
          <a:stretch/>
        </p:blipFill>
        <p:spPr>
          <a:xfrm>
            <a:off x="952906" y="4033388"/>
            <a:ext cx="1053819" cy="311241"/>
          </a:xfrm>
          <a:prstGeom prst="rect">
            <a:avLst/>
          </a:prstGeom>
        </p:spPr>
      </p:pic>
      <p:pic>
        <p:nvPicPr>
          <p:cNvPr id="100" name="図 99"/>
          <p:cNvPicPr>
            <a:picLocks noChangeAspect="1"/>
          </p:cNvPicPr>
          <p:nvPr/>
        </p:nvPicPr>
        <p:blipFill rotWithShape="1">
          <a:blip r:embed="rId19" cstate="screen">
            <a:extLst>
              <a:ext uri="{28A0092B-C50C-407E-A947-70E740481C1C}">
                <a14:useLocalDpi xmlns:a14="http://schemas.microsoft.com/office/drawing/2010/main"/>
              </a:ext>
            </a:extLst>
          </a:blip>
          <a:srcRect t="23210" b="26336"/>
          <a:stretch/>
        </p:blipFill>
        <p:spPr>
          <a:xfrm>
            <a:off x="289145" y="2076352"/>
            <a:ext cx="1500119" cy="376045"/>
          </a:xfrm>
          <a:prstGeom prst="rect">
            <a:avLst/>
          </a:prstGeom>
        </p:spPr>
      </p:pic>
      <p:pic>
        <p:nvPicPr>
          <p:cNvPr id="101" name="図 100"/>
          <p:cNvPicPr>
            <a:picLocks noChangeAspect="1"/>
          </p:cNvPicPr>
          <p:nvPr/>
        </p:nvPicPr>
        <p:blipFill rotWithShape="1">
          <a:blip r:embed="rId20" cstate="screen">
            <a:extLst>
              <a:ext uri="{28A0092B-C50C-407E-A947-70E740481C1C}">
                <a14:useLocalDpi xmlns:a14="http://schemas.microsoft.com/office/drawing/2010/main"/>
              </a:ext>
            </a:extLst>
          </a:blip>
          <a:srcRect/>
          <a:stretch/>
        </p:blipFill>
        <p:spPr>
          <a:xfrm>
            <a:off x="1877488" y="1837771"/>
            <a:ext cx="865501" cy="469526"/>
          </a:xfrm>
          <a:prstGeom prst="rect">
            <a:avLst/>
          </a:prstGeom>
        </p:spPr>
      </p:pic>
      <p:pic>
        <p:nvPicPr>
          <p:cNvPr id="102" name="図 101"/>
          <p:cNvPicPr>
            <a:picLocks noChangeAspect="1"/>
          </p:cNvPicPr>
          <p:nvPr/>
        </p:nvPicPr>
        <p:blipFill rotWithShape="1">
          <a:blip r:embed="rId21" cstate="screen">
            <a:extLst>
              <a:ext uri="{28A0092B-C50C-407E-A947-70E740481C1C}">
                <a14:useLocalDpi xmlns:a14="http://schemas.microsoft.com/office/drawing/2010/main"/>
              </a:ext>
            </a:extLst>
          </a:blip>
          <a:srcRect/>
          <a:stretch/>
        </p:blipFill>
        <p:spPr>
          <a:xfrm>
            <a:off x="289145" y="1682609"/>
            <a:ext cx="1485711" cy="306454"/>
          </a:xfrm>
          <a:prstGeom prst="rect">
            <a:avLst/>
          </a:prstGeom>
        </p:spPr>
      </p:pic>
      <p:sp>
        <p:nvSpPr>
          <p:cNvPr id="103" name="フローチャート: 端子 102"/>
          <p:cNvSpPr/>
          <p:nvPr/>
        </p:nvSpPr>
        <p:spPr>
          <a:xfrm>
            <a:off x="8793609" y="3475410"/>
            <a:ext cx="1182667" cy="269618"/>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残量通知</a:t>
            </a:r>
            <a:r>
              <a:rPr lang="en-US" altLang="ja-JP"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&amp;</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フローチャート: 端子 103"/>
          <p:cNvSpPr/>
          <p:nvPr/>
        </p:nvSpPr>
        <p:spPr>
          <a:xfrm>
            <a:off x="2683611" y="1709672"/>
            <a:ext cx="2162745" cy="603193"/>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データ利用料</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フローチャート: 端子 104"/>
          <p:cNvSpPr/>
          <p:nvPr/>
        </p:nvSpPr>
        <p:spPr>
          <a:xfrm>
            <a:off x="8762143" y="3757300"/>
            <a:ext cx="1182667" cy="269618"/>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広告配信</a:t>
            </a:r>
            <a:endPar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6" name="図 105"/>
          <p:cNvPicPr>
            <a:picLocks noChangeAspect="1"/>
          </p:cNvPicPr>
          <p:nvPr/>
        </p:nvPicPr>
        <p:blipFill rotWithShape="1">
          <a:blip r:embed="rId22" cstate="screen">
            <a:extLst>
              <a:ext uri="{28A0092B-C50C-407E-A947-70E740481C1C}">
                <a14:useLocalDpi xmlns:a14="http://schemas.microsoft.com/office/drawing/2010/main"/>
              </a:ext>
            </a:extLst>
          </a:blip>
          <a:srcRect/>
          <a:stretch/>
        </p:blipFill>
        <p:spPr>
          <a:xfrm>
            <a:off x="2084335" y="4537942"/>
            <a:ext cx="955648" cy="220733"/>
          </a:xfrm>
          <a:prstGeom prst="rect">
            <a:avLst/>
          </a:prstGeom>
        </p:spPr>
      </p:pic>
      <p:pic>
        <p:nvPicPr>
          <p:cNvPr id="107" name="図 106"/>
          <p:cNvPicPr>
            <a:picLocks noChangeAspect="1"/>
          </p:cNvPicPr>
          <p:nvPr/>
        </p:nvPicPr>
        <p:blipFill rotWithShape="1">
          <a:blip r:embed="rId23" cstate="screen">
            <a:extLst>
              <a:ext uri="{28A0092B-C50C-407E-A947-70E740481C1C}">
                <a14:useLocalDpi xmlns:a14="http://schemas.microsoft.com/office/drawing/2010/main"/>
              </a:ext>
            </a:extLst>
          </a:blip>
          <a:srcRect/>
          <a:stretch/>
        </p:blipFill>
        <p:spPr>
          <a:xfrm>
            <a:off x="1006692" y="4424939"/>
            <a:ext cx="928698" cy="348029"/>
          </a:xfrm>
          <a:prstGeom prst="rect">
            <a:avLst/>
          </a:prstGeom>
        </p:spPr>
      </p:pic>
      <p:pic>
        <p:nvPicPr>
          <p:cNvPr id="109" name="図 108"/>
          <p:cNvPicPr>
            <a:picLocks noChangeAspect="1"/>
          </p:cNvPicPr>
          <p:nvPr/>
        </p:nvPicPr>
        <p:blipFill>
          <a:blip r:embed="rId24" cstate="screen">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25">
                    <a14:imgEffect>
                      <a14:backgroundRemoval t="9948" b="89529" l="758" r="97348"/>
                    </a14:imgEffect>
                  </a14:imgLayer>
                </a14:imgProps>
              </a:ext>
              <a:ext uri="{28A0092B-C50C-407E-A947-70E740481C1C}">
                <a14:useLocalDpi xmlns:a14="http://schemas.microsoft.com/office/drawing/2010/main"/>
              </a:ext>
            </a:extLst>
          </a:blip>
          <a:stretch>
            <a:fillRect/>
          </a:stretch>
        </p:blipFill>
        <p:spPr>
          <a:xfrm>
            <a:off x="4271495" y="570220"/>
            <a:ext cx="3820168" cy="2376000"/>
          </a:xfrm>
          <a:prstGeom prst="rect">
            <a:avLst/>
          </a:prstGeom>
        </p:spPr>
      </p:pic>
      <p:grpSp>
        <p:nvGrpSpPr>
          <p:cNvPr id="116" name="図形グループ 115"/>
          <p:cNvGrpSpPr/>
          <p:nvPr/>
        </p:nvGrpSpPr>
        <p:grpSpPr>
          <a:xfrm>
            <a:off x="3968234" y="3842357"/>
            <a:ext cx="4201098" cy="2923047"/>
            <a:chOff x="3968234" y="3842357"/>
            <a:chExt cx="4201098" cy="2923047"/>
          </a:xfrm>
        </p:grpSpPr>
        <p:sp>
          <p:nvSpPr>
            <p:cNvPr id="10" name="テキスト ボックス 9"/>
            <p:cNvSpPr txBox="1"/>
            <p:nvPr/>
          </p:nvSpPr>
          <p:spPr>
            <a:xfrm>
              <a:off x="4373879" y="3842357"/>
              <a:ext cx="1441420" cy="307777"/>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ja-JP" altLang="en-US" sz="1400" dirty="0" smtClean="0"/>
                <a:t>①デバイス販売</a:t>
              </a:r>
              <a:endParaRPr kumimoji="1" lang="ja-JP" altLang="en-US" sz="1400" dirty="0"/>
            </a:p>
          </p:txBody>
        </p:sp>
        <p:grpSp>
          <p:nvGrpSpPr>
            <p:cNvPr id="20" name="図形グループ 19"/>
            <p:cNvGrpSpPr/>
            <p:nvPr/>
          </p:nvGrpSpPr>
          <p:grpSpPr>
            <a:xfrm>
              <a:off x="3968234" y="3861799"/>
              <a:ext cx="4201098" cy="2903605"/>
              <a:chOff x="3968234" y="3861799"/>
              <a:chExt cx="4201098" cy="2903605"/>
            </a:xfrm>
          </p:grpSpPr>
          <p:sp>
            <p:nvSpPr>
              <p:cNvPr id="11" name="角丸四角形 10"/>
              <p:cNvSpPr/>
              <p:nvPr/>
            </p:nvSpPr>
            <p:spPr>
              <a:xfrm>
                <a:off x="3968234" y="4000269"/>
                <a:ext cx="4201098" cy="276513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p:cNvSpPr txBox="1"/>
              <p:nvPr/>
            </p:nvSpPr>
            <p:spPr>
              <a:xfrm>
                <a:off x="4373879" y="3861799"/>
                <a:ext cx="1441420" cy="307777"/>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ja-JP" altLang="en-US" sz="1400" dirty="0" smtClean="0"/>
                  <a:t>①デバイス販売</a:t>
                </a:r>
                <a:endParaRPr kumimoji="1" lang="ja-JP" altLang="en-US" sz="1400" dirty="0"/>
              </a:p>
            </p:txBody>
          </p:sp>
        </p:grpSp>
      </p:grpSp>
      <p:grpSp>
        <p:nvGrpSpPr>
          <p:cNvPr id="115" name="図形グループ 114"/>
          <p:cNvGrpSpPr/>
          <p:nvPr/>
        </p:nvGrpSpPr>
        <p:grpSpPr>
          <a:xfrm>
            <a:off x="420489" y="3215937"/>
            <a:ext cx="2972126" cy="2101908"/>
            <a:chOff x="12270" y="2530141"/>
            <a:chExt cx="2972126" cy="2101908"/>
          </a:xfrm>
        </p:grpSpPr>
        <p:sp>
          <p:nvSpPr>
            <p:cNvPr id="113" name="角丸四角形 112"/>
            <p:cNvSpPr/>
            <p:nvPr/>
          </p:nvSpPr>
          <p:spPr>
            <a:xfrm>
              <a:off x="12270" y="2675815"/>
              <a:ext cx="2972126" cy="1956234"/>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p:cNvSpPr txBox="1"/>
            <p:nvPr/>
          </p:nvSpPr>
          <p:spPr>
            <a:xfrm>
              <a:off x="144380" y="2530141"/>
              <a:ext cx="1441420" cy="307777"/>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sz="1400" dirty="0" smtClean="0"/>
                <a:t>③広告ビジネス</a:t>
              </a:r>
              <a:endParaRPr kumimoji="1" lang="ja-JP" altLang="en-US" sz="1400" dirty="0"/>
            </a:p>
          </p:txBody>
        </p:sp>
      </p:grpSp>
      <p:grpSp>
        <p:nvGrpSpPr>
          <p:cNvPr id="21" name="図形グループ 20"/>
          <p:cNvGrpSpPr/>
          <p:nvPr/>
        </p:nvGrpSpPr>
        <p:grpSpPr>
          <a:xfrm>
            <a:off x="24391" y="872057"/>
            <a:ext cx="2972126" cy="1727639"/>
            <a:chOff x="24391" y="708769"/>
            <a:chExt cx="2972126" cy="1727639"/>
          </a:xfrm>
        </p:grpSpPr>
        <p:sp>
          <p:nvSpPr>
            <p:cNvPr id="114" name="角丸四角形 113"/>
            <p:cNvSpPr/>
            <p:nvPr/>
          </p:nvSpPr>
          <p:spPr>
            <a:xfrm>
              <a:off x="24391" y="887521"/>
              <a:ext cx="2972126" cy="1548887"/>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194650" y="708769"/>
              <a:ext cx="1261884" cy="307777"/>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sz="1400" dirty="0" smtClean="0"/>
                <a:t>②データ販売</a:t>
              </a:r>
              <a:endParaRPr kumimoji="1" lang="ja-JP" altLang="en-US" sz="1400" dirty="0"/>
            </a:p>
          </p:txBody>
        </p:sp>
      </p:grpSp>
      <p:sp>
        <p:nvSpPr>
          <p:cNvPr id="117" name="フローチャート: 端子 116"/>
          <p:cNvSpPr/>
          <p:nvPr/>
        </p:nvSpPr>
        <p:spPr>
          <a:xfrm>
            <a:off x="9453183" y="779106"/>
            <a:ext cx="2300825" cy="332209"/>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88"/>
              </a:lnSpc>
            </a:pPr>
            <a:r>
              <a:rPr lang="ja-JP" altLang="en-US"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調味料に</a:t>
            </a:r>
            <a:r>
              <a:rPr lang="ja-JP" altLang="en-US" sz="1143" b="1"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あうレシピの提案</a:t>
            </a:r>
            <a:endParaRPr lang="en-US" altLang="ja-JP" sz="1143" b="1" dirty="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818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cBhvr additive="base">
                                        <p:cTn id="15" dur="500" fill="hold"/>
                                        <p:tgtEl>
                                          <p:spTgt spid="116"/>
                                        </p:tgtEl>
                                        <p:attrNameLst>
                                          <p:attrName>ppt_x</p:attrName>
                                        </p:attrNameLst>
                                      </p:cBhvr>
                                      <p:tavLst>
                                        <p:tav tm="0">
                                          <p:val>
                                            <p:strVal val="#ppt_x"/>
                                          </p:val>
                                        </p:tav>
                                        <p:tav tm="100000">
                                          <p:val>
                                            <p:strVal val="#ppt_x"/>
                                          </p:val>
                                        </p:tav>
                                      </p:tavLst>
                                    </p:anim>
                                    <p:anim calcmode="lin" valueType="num">
                                      <p:cBhvr additive="base">
                                        <p:cTn id="16"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TotalTime>
  <Words>988</Words>
  <Application>Microsoft Office PowerPoint</Application>
  <PresentationFormat>ワイド画面</PresentationFormat>
  <Paragraphs>223</Paragraphs>
  <Slides>10</Slides>
  <Notes>9</Notes>
  <HiddenSlides>0</HiddenSlides>
  <MMClips>2</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HGMaruGothicMPRO</vt:lpstr>
      <vt:lpstr>メイリオ</vt:lpstr>
      <vt:lpstr>Yu Gothic</vt:lpstr>
      <vt:lpstr>Yu Gothic Light</vt:lpstr>
      <vt:lpstr>Arial</vt:lpstr>
      <vt:lpstr>ホワイト</vt:lpstr>
      <vt:lpstr>PowerPoint プレゼンテーション</vt:lpstr>
      <vt:lpstr>PowerPoint プレゼンテーション</vt:lpstr>
      <vt:lpstr>サービスコンセプト</vt:lpstr>
      <vt:lpstr>サービス動画（IoT機器＆残量通知機能）</vt:lpstr>
      <vt:lpstr>サービス動画（関連商品紹介機能）</vt:lpstr>
      <vt:lpstr>各サービスの役割</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松村悠</dc:creator>
  <cp:lastModifiedBy>松村悠/主任</cp:lastModifiedBy>
  <cp:revision>124</cp:revision>
  <cp:lastPrinted>2017-02-02T04:42:18Z</cp:lastPrinted>
  <dcterms:created xsi:type="dcterms:W3CDTF">2017-01-07T06:45:49Z</dcterms:created>
  <dcterms:modified xsi:type="dcterms:W3CDTF">2017-02-24T09:19:15Z</dcterms:modified>
</cp:coreProperties>
</file>