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75701" autoAdjust="0"/>
  </p:normalViewPr>
  <p:slideViewPr>
    <p:cSldViewPr snapToGrid="0">
      <p:cViewPr varScale="1">
        <p:scale>
          <a:sx n="58" d="100"/>
          <a:sy n="58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2CF43-A5F4-4CE8-9E7D-08C953F711A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632BE-9443-48C5-95CB-B23068447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21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ストック管理</a:t>
            </a:r>
            <a:r>
              <a:rPr kumimoji="1" lang="en-US" altLang="ja-JP" dirty="0" err="1" smtClean="0"/>
              <a:t>IoT</a:t>
            </a:r>
            <a:r>
              <a:rPr kumimoji="1" lang="ja-JP" altLang="en-US" dirty="0" smtClean="0"/>
              <a:t>で稼ぐためのシナリオ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クラウドサービス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・各センサからクラウドに集まったデータを収集・分析する</a:t>
            </a:r>
          </a:p>
          <a:p>
            <a:r>
              <a:rPr kumimoji="1" lang="ja-JP" altLang="en-US" dirty="0" smtClean="0"/>
              <a:t>・例えば、調味料メーカーへの提案に対しては、調味料の使用頻度データを分析</a:t>
            </a:r>
          </a:p>
          <a:p>
            <a:r>
              <a:rPr kumimoji="1" lang="ja-JP" altLang="en-US" dirty="0" smtClean="0"/>
              <a:t>　自社の調味料の利用頻度や、１回あたりの使用頻度などのデータ蓄積、把握が可能となる。</a:t>
            </a:r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・また、同じ調味料を習慣的に購買させるため、</a:t>
            </a:r>
            <a:r>
              <a:rPr kumimoji="1" lang="en-US" altLang="ja-JP" dirty="0" smtClean="0"/>
              <a:t>LINE</a:t>
            </a:r>
            <a:r>
              <a:rPr kumimoji="1" lang="ja-JP" altLang="en-US" dirty="0" smtClean="0"/>
              <a:t>通知を利用して、</a:t>
            </a:r>
          </a:p>
          <a:p>
            <a:r>
              <a:rPr kumimoji="1" lang="ja-JP" altLang="en-US" smtClean="0"/>
              <a:t>　残量通知のタイミングで広告を出すことも可能。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632BE-9443-48C5-95CB-B23068447A1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1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■ストック管理</a:t>
            </a:r>
            <a:r>
              <a:rPr kumimoji="1" lang="en-US" altLang="ja-JP" dirty="0" err="1" smtClean="0"/>
              <a:t>IoT</a:t>
            </a:r>
            <a:r>
              <a:rPr kumimoji="1" lang="ja-JP" altLang="en-US" dirty="0" smtClean="0"/>
              <a:t>で稼ぐためのシナリオ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デバイス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・センサはあくまでも「ちょい足し」インテリア</a:t>
            </a:r>
          </a:p>
          <a:p>
            <a:r>
              <a:rPr kumimoji="1" lang="ja-JP" altLang="en-US" dirty="0" smtClean="0"/>
              <a:t>・ユーザーにストレスなく、コースター程度のサイズにする必要がある。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632BE-9443-48C5-95CB-B23068447A1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24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このページのメッセージ、狙いなど</a:t>
            </a:r>
            <a:r>
              <a:rPr kumimoji="1" lang="en-US" altLang="ja-JP" dirty="0" smtClean="0"/>
              <a:t>】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口頭補足すべき内容など</a:t>
            </a:r>
            <a:r>
              <a:rPr kumimoji="1" lang="en-US" altLang="ja-JP" dirty="0" smtClean="0"/>
              <a:t>】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サンプルスクリプト</a:t>
            </a:r>
            <a:r>
              <a:rPr kumimoji="1" lang="en-US" altLang="ja-JP" dirty="0" smtClean="0"/>
              <a:t>】</a:t>
            </a:r>
          </a:p>
          <a:p>
            <a:endParaRPr kumimoji="1" lang="ja-JP" altLang="en-US" dirty="0" smtClean="0"/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6D3F7-CB6A-4A97-8050-7DD52A1CBE70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28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7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32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09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49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22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31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76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92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68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66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15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EF9D-A144-4BC0-8074-E1B8DB51F2EA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1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6375855" y="3148938"/>
            <a:ext cx="61106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2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Wi-Fi</a:t>
            </a:r>
            <a:endParaRPr lang="ja-JP" altLang="en-US" sz="132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34100" y="3270100"/>
            <a:ext cx="283508" cy="441569"/>
          </a:xfrm>
          <a:prstGeom prst="rect">
            <a:avLst/>
          </a:prstGeom>
        </p:spPr>
      </p:pic>
      <p:cxnSp>
        <p:nvCxnSpPr>
          <p:cNvPr id="13" name="曲線コネクタ 12"/>
          <p:cNvCxnSpPr>
            <a:stCxn id="104" idx="2"/>
            <a:endCxn id="10" idx="0"/>
          </p:cNvCxnSpPr>
          <p:nvPr/>
        </p:nvCxnSpPr>
        <p:spPr>
          <a:xfrm rot="16200000" flipH="1">
            <a:off x="5723432" y="2871232"/>
            <a:ext cx="981944" cy="59773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上矢印 72"/>
          <p:cNvSpPr/>
          <p:nvPr/>
        </p:nvSpPr>
        <p:spPr>
          <a:xfrm>
            <a:off x="3908165" y="3620143"/>
            <a:ext cx="4357140" cy="3033924"/>
          </a:xfrm>
          <a:prstGeom prst="upArrow">
            <a:avLst>
              <a:gd name="adj1" fmla="val 80036"/>
              <a:gd name="adj2" fmla="val 32858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525815" y="173139"/>
            <a:ext cx="5377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ストック管理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IoT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で稼ぐためのシナリオ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デバイス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57606" y="1497460"/>
            <a:ext cx="2187388" cy="503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調味料メーカー</a:t>
            </a:r>
            <a:endParaRPr lang="ja-JP" altLang="en-US" dirty="0"/>
          </a:p>
        </p:txBody>
      </p:sp>
      <p:sp>
        <p:nvSpPr>
          <p:cNvPr id="74" name="正方形/長方形 73"/>
          <p:cNvSpPr/>
          <p:nvPr/>
        </p:nvSpPr>
        <p:spPr>
          <a:xfrm>
            <a:off x="373641" y="2952209"/>
            <a:ext cx="2187388" cy="503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EC</a:t>
            </a:r>
            <a:r>
              <a:rPr lang="ja-JP" altLang="en-US" dirty="0" smtClean="0"/>
              <a:t>サイト</a:t>
            </a:r>
            <a:endParaRPr lang="ja-JP" altLang="en-US" dirty="0"/>
          </a:p>
        </p:txBody>
      </p:sp>
      <p:sp>
        <p:nvSpPr>
          <p:cNvPr id="85" name="正方形/長方形 84"/>
          <p:cNvSpPr/>
          <p:nvPr/>
        </p:nvSpPr>
        <p:spPr>
          <a:xfrm>
            <a:off x="383911" y="4366169"/>
            <a:ext cx="2187388" cy="503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レシピサイト</a:t>
            </a:r>
            <a:endParaRPr lang="ja-JP" altLang="en-US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4568160" y="4253710"/>
            <a:ext cx="2957637" cy="2316788"/>
            <a:chOff x="8673282" y="3914511"/>
            <a:chExt cx="2957637" cy="2292072"/>
          </a:xfrm>
        </p:grpSpPr>
        <p:sp>
          <p:nvSpPr>
            <p:cNvPr id="103" name="円/楕円 102"/>
            <p:cNvSpPr/>
            <p:nvPr/>
          </p:nvSpPr>
          <p:spPr>
            <a:xfrm>
              <a:off x="8861892" y="4239851"/>
              <a:ext cx="2636477" cy="184002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86532" y="4396253"/>
              <a:ext cx="444387" cy="902038"/>
            </a:xfrm>
            <a:prstGeom prst="rect">
              <a:avLst/>
            </a:prstGeom>
          </p:spPr>
        </p:pic>
        <p:pic>
          <p:nvPicPr>
            <p:cNvPr id="86" name="図 85"/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673146" y="5287853"/>
              <a:ext cx="518806" cy="808528"/>
            </a:xfrm>
            <a:prstGeom prst="rect">
              <a:avLst/>
            </a:prstGeom>
          </p:spPr>
        </p:pic>
        <p:pic>
          <p:nvPicPr>
            <p:cNvPr id="87" name="図 86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98797" y="4471772"/>
              <a:ext cx="479915" cy="826519"/>
            </a:xfrm>
            <a:prstGeom prst="rect">
              <a:avLst/>
            </a:prstGeom>
          </p:spPr>
        </p:pic>
        <p:pic>
          <p:nvPicPr>
            <p:cNvPr id="88" name="図 87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12378" y="3914511"/>
              <a:ext cx="1043940" cy="617221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60909" y="5260255"/>
              <a:ext cx="633339" cy="819616"/>
            </a:xfrm>
            <a:prstGeom prst="rect">
              <a:avLst/>
            </a:prstGeom>
          </p:spPr>
        </p:pic>
        <p:grpSp>
          <p:nvGrpSpPr>
            <p:cNvPr id="25" name="グループ化 24"/>
            <p:cNvGrpSpPr/>
            <p:nvPr/>
          </p:nvGrpSpPr>
          <p:grpSpPr>
            <a:xfrm>
              <a:off x="9607471" y="4213513"/>
              <a:ext cx="413187" cy="391383"/>
              <a:chOff x="9440674" y="2671256"/>
              <a:chExt cx="543408" cy="514732"/>
            </a:xfrm>
          </p:grpSpPr>
          <p:sp>
            <p:nvSpPr>
              <p:cNvPr id="89" name="円/楕円 88"/>
              <p:cNvSpPr/>
              <p:nvPr/>
            </p:nvSpPr>
            <p:spPr>
              <a:xfrm>
                <a:off x="9440674" y="2671256"/>
                <a:ext cx="543408" cy="514732"/>
              </a:xfrm>
              <a:prstGeom prst="ellipse">
                <a:avLst/>
              </a:prstGeom>
              <a:solidFill>
                <a:srgbClr val="FF66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/楕円 89"/>
              <p:cNvSpPr/>
              <p:nvPr/>
            </p:nvSpPr>
            <p:spPr>
              <a:xfrm flipH="1">
                <a:off x="9563464" y="2783204"/>
                <a:ext cx="303971" cy="296655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FF">
                      <a:shade val="30000"/>
                      <a:satMod val="115000"/>
                    </a:srgbClr>
                  </a:gs>
                  <a:gs pos="50000">
                    <a:srgbClr val="FF00FF">
                      <a:shade val="67500"/>
                      <a:satMod val="115000"/>
                    </a:srgbClr>
                  </a:gs>
                  <a:gs pos="100000">
                    <a:srgbClr val="FF00FF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8673282" y="5064563"/>
              <a:ext cx="413187" cy="391383"/>
              <a:chOff x="9440674" y="2671256"/>
              <a:chExt cx="543408" cy="514732"/>
            </a:xfrm>
          </p:grpSpPr>
          <p:sp>
            <p:nvSpPr>
              <p:cNvPr id="92" name="円/楕円 91"/>
              <p:cNvSpPr/>
              <p:nvPr/>
            </p:nvSpPr>
            <p:spPr>
              <a:xfrm>
                <a:off x="9440674" y="2671256"/>
                <a:ext cx="543408" cy="514732"/>
              </a:xfrm>
              <a:prstGeom prst="ellipse">
                <a:avLst/>
              </a:prstGeom>
              <a:solidFill>
                <a:srgbClr val="FF66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/>
              <p:cNvSpPr/>
              <p:nvPr/>
            </p:nvSpPr>
            <p:spPr>
              <a:xfrm flipH="1">
                <a:off x="9563464" y="2783204"/>
                <a:ext cx="303971" cy="296655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FF">
                      <a:shade val="30000"/>
                      <a:satMod val="115000"/>
                    </a:srgbClr>
                  </a:gs>
                  <a:gs pos="50000">
                    <a:srgbClr val="FF00FF">
                      <a:shade val="67500"/>
                      <a:satMod val="115000"/>
                    </a:srgbClr>
                  </a:gs>
                  <a:gs pos="100000">
                    <a:srgbClr val="FF00FF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4" name="グループ化 93"/>
            <p:cNvGrpSpPr/>
            <p:nvPr/>
          </p:nvGrpSpPr>
          <p:grpSpPr>
            <a:xfrm>
              <a:off x="9433902" y="5815200"/>
              <a:ext cx="413187" cy="391383"/>
              <a:chOff x="9440674" y="2671256"/>
              <a:chExt cx="543408" cy="514732"/>
            </a:xfrm>
          </p:grpSpPr>
          <p:sp>
            <p:nvSpPr>
              <p:cNvPr id="95" name="円/楕円 94"/>
              <p:cNvSpPr/>
              <p:nvPr/>
            </p:nvSpPr>
            <p:spPr>
              <a:xfrm>
                <a:off x="9440674" y="2671256"/>
                <a:ext cx="543408" cy="514732"/>
              </a:xfrm>
              <a:prstGeom prst="ellipse">
                <a:avLst/>
              </a:prstGeom>
              <a:solidFill>
                <a:srgbClr val="FF66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/>
            </p:nvSpPr>
            <p:spPr>
              <a:xfrm flipH="1">
                <a:off x="9563464" y="2783204"/>
                <a:ext cx="303971" cy="296655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FF">
                      <a:shade val="30000"/>
                      <a:satMod val="115000"/>
                    </a:srgbClr>
                  </a:gs>
                  <a:gs pos="50000">
                    <a:srgbClr val="FF00FF">
                      <a:shade val="67500"/>
                      <a:satMod val="115000"/>
                    </a:srgbClr>
                  </a:gs>
                  <a:gs pos="100000">
                    <a:srgbClr val="FF00FF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7" name="グループ化 96"/>
            <p:cNvGrpSpPr/>
            <p:nvPr/>
          </p:nvGrpSpPr>
          <p:grpSpPr>
            <a:xfrm>
              <a:off x="10364391" y="5815200"/>
              <a:ext cx="413187" cy="391383"/>
              <a:chOff x="9440674" y="2671256"/>
              <a:chExt cx="543408" cy="514732"/>
            </a:xfrm>
          </p:grpSpPr>
          <p:sp>
            <p:nvSpPr>
              <p:cNvPr id="98" name="円/楕円 97"/>
              <p:cNvSpPr/>
              <p:nvPr/>
            </p:nvSpPr>
            <p:spPr>
              <a:xfrm>
                <a:off x="9440674" y="2671256"/>
                <a:ext cx="543408" cy="514732"/>
              </a:xfrm>
              <a:prstGeom prst="ellipse">
                <a:avLst/>
              </a:prstGeom>
              <a:solidFill>
                <a:srgbClr val="FF66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円/楕円 98"/>
              <p:cNvSpPr/>
              <p:nvPr/>
            </p:nvSpPr>
            <p:spPr>
              <a:xfrm flipH="1">
                <a:off x="9563464" y="2783204"/>
                <a:ext cx="303971" cy="296655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FF">
                      <a:shade val="30000"/>
                      <a:satMod val="115000"/>
                    </a:srgbClr>
                  </a:gs>
                  <a:gs pos="50000">
                    <a:srgbClr val="FF00FF">
                      <a:shade val="67500"/>
                      <a:satMod val="115000"/>
                    </a:srgbClr>
                  </a:gs>
                  <a:gs pos="100000">
                    <a:srgbClr val="FF00FF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0" name="グループ化 99"/>
            <p:cNvGrpSpPr/>
            <p:nvPr/>
          </p:nvGrpSpPr>
          <p:grpSpPr>
            <a:xfrm>
              <a:off x="10950608" y="5064562"/>
              <a:ext cx="413187" cy="391383"/>
              <a:chOff x="9440674" y="2671256"/>
              <a:chExt cx="543408" cy="514732"/>
            </a:xfrm>
          </p:grpSpPr>
          <p:sp>
            <p:nvSpPr>
              <p:cNvPr id="101" name="円/楕円 100"/>
              <p:cNvSpPr/>
              <p:nvPr/>
            </p:nvSpPr>
            <p:spPr>
              <a:xfrm>
                <a:off x="9440674" y="2671256"/>
                <a:ext cx="543408" cy="514732"/>
              </a:xfrm>
              <a:prstGeom prst="ellipse">
                <a:avLst/>
              </a:prstGeom>
              <a:solidFill>
                <a:srgbClr val="FF66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/>
              <p:cNvSpPr/>
              <p:nvPr/>
            </p:nvSpPr>
            <p:spPr>
              <a:xfrm flipH="1">
                <a:off x="9563464" y="2783204"/>
                <a:ext cx="303971" cy="296655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FF">
                      <a:shade val="30000"/>
                      <a:satMod val="115000"/>
                    </a:srgbClr>
                  </a:gs>
                  <a:gs pos="50000">
                    <a:srgbClr val="FF00FF">
                      <a:shade val="67500"/>
                      <a:satMod val="115000"/>
                    </a:srgbClr>
                  </a:gs>
                  <a:gs pos="100000">
                    <a:srgbClr val="FF00FF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069" y="3661072"/>
            <a:ext cx="716406" cy="716406"/>
          </a:xfrm>
          <a:prstGeom prst="rect">
            <a:avLst/>
          </a:prstGeom>
        </p:spPr>
      </p:pic>
      <p:pic>
        <p:nvPicPr>
          <p:cNvPr id="104" name="Picture 2" descr="http://blog-imgs-45-origin.fc2.com/s/h/i/shinichiuji/icon-cloud.png"/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" t="20123" r="3434" b="19273"/>
          <a:stretch/>
        </p:blipFill>
        <p:spPr bwMode="auto">
          <a:xfrm>
            <a:off x="4048831" y="903315"/>
            <a:ext cx="3733410" cy="177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フローチャート: 端子 106"/>
          <p:cNvSpPr/>
          <p:nvPr/>
        </p:nvSpPr>
        <p:spPr>
          <a:xfrm>
            <a:off x="4800059" y="1658107"/>
            <a:ext cx="1182667" cy="2696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88"/>
              </a:lnSpc>
            </a:pPr>
            <a:r>
              <a:rPr lang="ja-JP" altLang="en-US" sz="1143" b="1" dirty="0" smtClean="0">
                <a:solidFill>
                  <a:schemeClr val="bg2">
                    <a:lumMod val="1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機器情報取得</a:t>
            </a:r>
            <a:endParaRPr lang="ja-JP" altLang="en-US" sz="1143" b="1" dirty="0">
              <a:solidFill>
                <a:schemeClr val="bg2">
                  <a:lumMod val="1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8" name="フローチャート: 端子 107"/>
          <p:cNvSpPr/>
          <p:nvPr/>
        </p:nvSpPr>
        <p:spPr>
          <a:xfrm>
            <a:off x="6040871" y="1658107"/>
            <a:ext cx="919639" cy="2696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88"/>
              </a:lnSpc>
            </a:pPr>
            <a:r>
              <a:rPr lang="ja-JP" altLang="en-US" sz="1143" b="1" dirty="0" smtClean="0">
                <a:solidFill>
                  <a:schemeClr val="bg2">
                    <a:lumMod val="1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ログ解析</a:t>
            </a:r>
            <a:endParaRPr lang="ja-JP" altLang="en-US" sz="1143" b="1" dirty="0">
              <a:solidFill>
                <a:schemeClr val="bg2">
                  <a:lumMod val="1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9" name="フローチャート: 端子 108"/>
          <p:cNvSpPr/>
          <p:nvPr/>
        </p:nvSpPr>
        <p:spPr>
          <a:xfrm>
            <a:off x="4215756" y="2060899"/>
            <a:ext cx="1182667" cy="2696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88"/>
              </a:lnSpc>
            </a:pPr>
            <a:r>
              <a:rPr lang="ja-JP" altLang="en-US" sz="1143" b="1" dirty="0" smtClean="0">
                <a:solidFill>
                  <a:schemeClr val="bg2">
                    <a:lumMod val="1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機器制御</a:t>
            </a:r>
            <a:endParaRPr lang="ja-JP" altLang="en-US" sz="1143" b="1" dirty="0">
              <a:solidFill>
                <a:schemeClr val="bg2">
                  <a:lumMod val="1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0" name="フローチャート: 端子 109"/>
          <p:cNvSpPr/>
          <p:nvPr/>
        </p:nvSpPr>
        <p:spPr>
          <a:xfrm>
            <a:off x="5456568" y="2080777"/>
            <a:ext cx="1055482" cy="25763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88"/>
              </a:lnSpc>
            </a:pPr>
            <a:r>
              <a:rPr lang="ja-JP" altLang="en-US" sz="1143" b="1" dirty="0" smtClean="0">
                <a:solidFill>
                  <a:schemeClr val="bg2">
                    <a:lumMod val="1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調味料管理</a:t>
            </a:r>
            <a:endParaRPr lang="ja-JP" altLang="en-US" sz="1143" b="1" dirty="0">
              <a:solidFill>
                <a:schemeClr val="bg2">
                  <a:lumMod val="1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1" name="フローチャート: 端子 110"/>
          <p:cNvSpPr/>
          <p:nvPr/>
        </p:nvSpPr>
        <p:spPr>
          <a:xfrm>
            <a:off x="6544424" y="2072883"/>
            <a:ext cx="1055482" cy="25763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88"/>
              </a:lnSpc>
            </a:pPr>
            <a:r>
              <a:rPr lang="ja-JP" altLang="en-US" sz="1143" b="1" dirty="0" smtClean="0">
                <a:solidFill>
                  <a:schemeClr val="bg2">
                    <a:lumMod val="1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機器管理</a:t>
            </a:r>
            <a:endParaRPr lang="ja-JP" altLang="en-US" sz="1143" b="1" dirty="0">
              <a:solidFill>
                <a:schemeClr val="bg2">
                  <a:lumMod val="1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2" name="フローチャート: 端子 111"/>
          <p:cNvSpPr/>
          <p:nvPr/>
        </p:nvSpPr>
        <p:spPr>
          <a:xfrm>
            <a:off x="2676492" y="1104533"/>
            <a:ext cx="1444617" cy="26057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88"/>
              </a:lnSpc>
            </a:pPr>
            <a:r>
              <a:rPr lang="ja-JP" altLang="en-US" sz="1143" b="1" dirty="0" smtClean="0">
                <a:solidFill>
                  <a:schemeClr val="bg2">
                    <a:lumMod val="1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解析データ</a:t>
            </a:r>
            <a:endParaRPr lang="en-US" altLang="ja-JP" sz="1143" b="1" dirty="0" smtClean="0">
              <a:solidFill>
                <a:schemeClr val="bg2">
                  <a:lumMod val="1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lnSpc>
                <a:spcPts val="1588"/>
              </a:lnSpc>
            </a:pPr>
            <a:r>
              <a:rPr lang="en-US" altLang="ja-JP" sz="1143" b="1" dirty="0" smtClean="0">
                <a:solidFill>
                  <a:schemeClr val="bg2">
                    <a:lumMod val="1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43" b="1" dirty="0" smtClean="0">
                <a:solidFill>
                  <a:schemeClr val="bg2">
                    <a:lumMod val="1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使用頻度など）</a:t>
            </a:r>
            <a:endParaRPr lang="ja-JP" altLang="en-US" sz="1143" b="1" dirty="0">
              <a:solidFill>
                <a:schemeClr val="bg2">
                  <a:lumMod val="1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4" name="フローチャート: 端子 113"/>
          <p:cNvSpPr/>
          <p:nvPr/>
        </p:nvSpPr>
        <p:spPr>
          <a:xfrm>
            <a:off x="2544023" y="2407279"/>
            <a:ext cx="1182667" cy="269618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88"/>
              </a:lnSpc>
            </a:pPr>
            <a:r>
              <a:rPr lang="ja-JP" altLang="en-US" sz="1143" b="1" dirty="0" smtClean="0">
                <a:solidFill>
                  <a:schemeClr val="bg2">
                    <a:lumMod val="1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残量情報</a:t>
            </a:r>
            <a:endParaRPr lang="ja-JP" altLang="en-US" sz="1143" b="1" dirty="0">
              <a:solidFill>
                <a:schemeClr val="bg2">
                  <a:lumMod val="1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2785564" y="1618558"/>
            <a:ext cx="1073595" cy="194970"/>
            <a:chOff x="2574066" y="1525939"/>
            <a:chExt cx="1480496" cy="187368"/>
          </a:xfrm>
        </p:grpSpPr>
        <p:cxnSp>
          <p:nvCxnSpPr>
            <p:cNvPr id="115" name="直線コネクタ 114"/>
            <p:cNvCxnSpPr/>
            <p:nvPr/>
          </p:nvCxnSpPr>
          <p:spPr>
            <a:xfrm>
              <a:off x="2574066" y="1525939"/>
              <a:ext cx="1445693" cy="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 flipH="1">
              <a:off x="2641352" y="1713307"/>
              <a:ext cx="141321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グループ化 137"/>
          <p:cNvGrpSpPr/>
          <p:nvPr/>
        </p:nvGrpSpPr>
        <p:grpSpPr>
          <a:xfrm rot="19345453">
            <a:off x="2459601" y="3898691"/>
            <a:ext cx="1954163" cy="200239"/>
            <a:chOff x="2581375" y="1595361"/>
            <a:chExt cx="1473187" cy="242113"/>
          </a:xfrm>
        </p:grpSpPr>
        <p:cxnSp>
          <p:nvCxnSpPr>
            <p:cNvPr id="139" name="直線コネクタ 138"/>
            <p:cNvCxnSpPr/>
            <p:nvPr/>
          </p:nvCxnSpPr>
          <p:spPr>
            <a:xfrm>
              <a:off x="2581375" y="1595361"/>
              <a:ext cx="1445693" cy="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 flipH="1">
              <a:off x="2641352" y="1837474"/>
              <a:ext cx="141321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グループ化 140"/>
          <p:cNvGrpSpPr/>
          <p:nvPr/>
        </p:nvGrpSpPr>
        <p:grpSpPr>
          <a:xfrm rot="20093566">
            <a:off x="2831399" y="2726547"/>
            <a:ext cx="1167794" cy="183294"/>
            <a:chOff x="2574066" y="1525939"/>
            <a:chExt cx="1480496" cy="311535"/>
          </a:xfrm>
        </p:grpSpPr>
        <p:cxnSp>
          <p:nvCxnSpPr>
            <p:cNvPr id="142" name="直線コネクタ 141"/>
            <p:cNvCxnSpPr/>
            <p:nvPr/>
          </p:nvCxnSpPr>
          <p:spPr>
            <a:xfrm>
              <a:off x="2574066" y="1525939"/>
              <a:ext cx="1445693" cy="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 flipH="1">
              <a:off x="2641352" y="1837474"/>
              <a:ext cx="141321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フローチャート: 端子 143"/>
          <p:cNvSpPr/>
          <p:nvPr/>
        </p:nvSpPr>
        <p:spPr>
          <a:xfrm>
            <a:off x="3055615" y="2966066"/>
            <a:ext cx="1182667" cy="269618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88"/>
              </a:lnSpc>
            </a:pPr>
            <a:r>
              <a:rPr lang="ja-JP" altLang="en-US" sz="1143" b="1" dirty="0" smtClean="0">
                <a:solidFill>
                  <a:schemeClr val="bg2">
                    <a:lumMod val="1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広告出稿</a:t>
            </a:r>
            <a:endParaRPr lang="ja-JP" altLang="en-US" sz="1143" b="1" dirty="0">
              <a:solidFill>
                <a:schemeClr val="bg2">
                  <a:lumMod val="1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5" name="フローチャート: 端子 144"/>
          <p:cNvSpPr/>
          <p:nvPr/>
        </p:nvSpPr>
        <p:spPr>
          <a:xfrm>
            <a:off x="2607600" y="3554073"/>
            <a:ext cx="1182667" cy="269618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88"/>
              </a:lnSpc>
            </a:pPr>
            <a:r>
              <a:rPr lang="ja-JP" altLang="en-US" sz="1143" b="1" dirty="0" smtClean="0">
                <a:solidFill>
                  <a:schemeClr val="bg2">
                    <a:lumMod val="1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解析データ</a:t>
            </a:r>
            <a:endParaRPr lang="ja-JP" altLang="en-US" sz="1143" b="1" dirty="0">
              <a:solidFill>
                <a:schemeClr val="bg2">
                  <a:lumMod val="1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6" name="フローチャート: 端子 145"/>
          <p:cNvSpPr/>
          <p:nvPr/>
        </p:nvSpPr>
        <p:spPr>
          <a:xfrm>
            <a:off x="3164823" y="4015219"/>
            <a:ext cx="1182667" cy="269618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88"/>
              </a:lnSpc>
            </a:pPr>
            <a:r>
              <a:rPr lang="ja-JP" altLang="en-US" sz="1143" b="1" dirty="0" smtClean="0">
                <a:solidFill>
                  <a:schemeClr val="bg2">
                    <a:lumMod val="1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広告出稿</a:t>
            </a:r>
            <a:endParaRPr lang="ja-JP" altLang="en-US" sz="1143" b="1" dirty="0">
              <a:solidFill>
                <a:schemeClr val="bg2">
                  <a:lumMod val="1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9" name="フローチャート: 端子 148"/>
          <p:cNvSpPr/>
          <p:nvPr/>
        </p:nvSpPr>
        <p:spPr>
          <a:xfrm>
            <a:off x="2755424" y="1894996"/>
            <a:ext cx="1182667" cy="269618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88"/>
              </a:lnSpc>
            </a:pPr>
            <a:endParaRPr lang="ja-JP" altLang="en-US" sz="1143" b="1" dirty="0">
              <a:solidFill>
                <a:schemeClr val="bg2">
                  <a:lumMod val="1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0" name="フローチャート: 端子 149"/>
          <p:cNvSpPr/>
          <p:nvPr/>
        </p:nvSpPr>
        <p:spPr>
          <a:xfrm>
            <a:off x="9309211" y="1066111"/>
            <a:ext cx="1845867" cy="28694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88"/>
              </a:lnSpc>
            </a:pPr>
            <a:r>
              <a:rPr lang="ja-JP" altLang="en-US" sz="1143" b="1" dirty="0" smtClean="0">
                <a:solidFill>
                  <a:schemeClr val="bg2">
                    <a:lumMod val="1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外部サービスとの連携</a:t>
            </a:r>
            <a:endParaRPr lang="ja-JP" altLang="en-US" sz="1143" b="1" dirty="0">
              <a:solidFill>
                <a:schemeClr val="bg2">
                  <a:lumMod val="1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51" name="Picture 2" descr="http://blog-imgs-45-origin.fc2.com/s/h/i/shinichiuji/icon-cloud.png"/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" t="20123" r="3434" b="19273"/>
          <a:stretch/>
        </p:blipFill>
        <p:spPr bwMode="auto">
          <a:xfrm>
            <a:off x="9309211" y="1353056"/>
            <a:ext cx="1980162" cy="82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グループ化 151"/>
          <p:cNvGrpSpPr/>
          <p:nvPr/>
        </p:nvGrpSpPr>
        <p:grpSpPr>
          <a:xfrm>
            <a:off x="7997151" y="1700820"/>
            <a:ext cx="1073595" cy="194970"/>
            <a:chOff x="2574066" y="1525939"/>
            <a:chExt cx="1480496" cy="187368"/>
          </a:xfrm>
        </p:grpSpPr>
        <p:cxnSp>
          <p:nvCxnSpPr>
            <p:cNvPr id="153" name="直線コネクタ 152"/>
            <p:cNvCxnSpPr/>
            <p:nvPr/>
          </p:nvCxnSpPr>
          <p:spPr>
            <a:xfrm>
              <a:off x="2574066" y="1525939"/>
              <a:ext cx="1445693" cy="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/>
            <p:nvPr/>
          </p:nvCxnSpPr>
          <p:spPr>
            <a:xfrm flipH="1">
              <a:off x="2641352" y="1713307"/>
              <a:ext cx="141321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6" name="図 15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190" y="1740366"/>
            <a:ext cx="1110203" cy="680821"/>
          </a:xfrm>
          <a:prstGeom prst="rect">
            <a:avLst/>
          </a:prstGeom>
        </p:spPr>
      </p:pic>
      <p:sp>
        <p:nvSpPr>
          <p:cNvPr id="157" name="フローチャート: 端子 156"/>
          <p:cNvSpPr/>
          <p:nvPr/>
        </p:nvSpPr>
        <p:spPr>
          <a:xfrm>
            <a:off x="9425657" y="2509953"/>
            <a:ext cx="1845867" cy="835913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88"/>
              </a:lnSpc>
            </a:pPr>
            <a:r>
              <a:rPr lang="en-US" altLang="ja-JP" sz="1143" b="1" dirty="0" err="1" smtClean="0">
                <a:solidFill>
                  <a:schemeClr val="bg2">
                    <a:lumMod val="1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Goole,Amazon</a:t>
            </a:r>
            <a:r>
              <a:rPr lang="ja-JP" altLang="en-US" sz="1143" b="1" dirty="0" err="1" smtClean="0">
                <a:solidFill>
                  <a:schemeClr val="bg2">
                    <a:lumMod val="1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1143" b="1" dirty="0" smtClean="0">
                <a:solidFill>
                  <a:schemeClr val="bg2">
                    <a:lumMod val="1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apple</a:t>
            </a:r>
            <a:r>
              <a:rPr lang="ja-JP" altLang="en-US" sz="1143" b="1" dirty="0" smtClean="0">
                <a:solidFill>
                  <a:schemeClr val="bg2">
                    <a:lumMod val="1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</a:t>
            </a:r>
            <a:endParaRPr lang="en-US" altLang="ja-JP" sz="1143" b="1" dirty="0" smtClean="0">
              <a:solidFill>
                <a:schemeClr val="bg2">
                  <a:lumMod val="1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lnSpc>
                <a:spcPts val="1588"/>
              </a:lnSpc>
            </a:pPr>
            <a:r>
              <a:rPr lang="ja-JP" altLang="en-US" sz="1143" b="1" dirty="0" smtClean="0">
                <a:solidFill>
                  <a:schemeClr val="bg2">
                    <a:lumMod val="1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ホームアシスタント</a:t>
            </a:r>
            <a:endParaRPr lang="en-US" altLang="ja-JP" sz="1143" b="1" dirty="0" smtClean="0">
              <a:solidFill>
                <a:schemeClr val="bg2">
                  <a:lumMod val="1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lnSpc>
                <a:spcPts val="1588"/>
              </a:lnSpc>
            </a:pPr>
            <a:r>
              <a:rPr lang="ja-JP" altLang="en-US" sz="1143" b="1" dirty="0" smtClean="0">
                <a:solidFill>
                  <a:schemeClr val="bg2">
                    <a:lumMod val="1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デバイスと連携</a:t>
            </a:r>
            <a:endParaRPr lang="ja-JP" altLang="en-US" sz="1143" b="1" dirty="0">
              <a:solidFill>
                <a:schemeClr val="bg2">
                  <a:lumMod val="1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8" name="フローチャート: 端子 157"/>
          <p:cNvSpPr/>
          <p:nvPr/>
        </p:nvSpPr>
        <p:spPr>
          <a:xfrm>
            <a:off x="4946966" y="1360354"/>
            <a:ext cx="1845867" cy="28694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88"/>
              </a:lnSpc>
            </a:pPr>
            <a:r>
              <a:rPr lang="en-US" altLang="ja-JP" sz="2000" b="1" dirty="0" smtClean="0">
                <a:solidFill>
                  <a:schemeClr val="bg2">
                    <a:lumMod val="1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Cloud</a:t>
            </a:r>
            <a:endParaRPr lang="ja-JP" altLang="en-US" sz="2000" b="1" dirty="0">
              <a:solidFill>
                <a:schemeClr val="bg2">
                  <a:lumMod val="1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59" name="直線コネクタ 158"/>
          <p:cNvCxnSpPr/>
          <p:nvPr/>
        </p:nvCxnSpPr>
        <p:spPr>
          <a:xfrm flipH="1" flipV="1">
            <a:off x="7752904" y="2542088"/>
            <a:ext cx="1401256" cy="16079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6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357809" y="1461052"/>
            <a:ext cx="4981487" cy="50192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0" t="28823" r="16978" b="2286"/>
          <a:stretch/>
        </p:blipFill>
        <p:spPr>
          <a:xfrm>
            <a:off x="7949188" y="1640832"/>
            <a:ext cx="3983370" cy="416149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3525814" y="165027"/>
            <a:ext cx="4836307" cy="37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今後の方向性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5594258" y="2690191"/>
            <a:ext cx="1963192" cy="1779046"/>
            <a:chOff x="5607806" y="2435250"/>
            <a:chExt cx="2601527" cy="2415488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07806" y="2435250"/>
              <a:ext cx="2601527" cy="2415488"/>
            </a:xfrm>
            <a:prstGeom prst="ellipse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894324" y="3106473"/>
              <a:ext cx="358556" cy="358556"/>
            </a:xfrm>
            <a:prstGeom prst="rect">
              <a:avLst/>
            </a:prstGeom>
          </p:spPr>
        </p:pic>
      </p:grpSp>
      <p:pic>
        <p:nvPicPr>
          <p:cNvPr id="32" name="図 3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834214" flipH="1">
            <a:off x="10908827" y="3813813"/>
            <a:ext cx="551755" cy="551755"/>
          </a:xfrm>
          <a:prstGeom prst="rect">
            <a:avLst/>
          </a:prstGeom>
        </p:spPr>
      </p:pic>
      <p:sp>
        <p:nvSpPr>
          <p:cNvPr id="33" name="二等辺三角形 32"/>
          <p:cNvSpPr/>
          <p:nvPr/>
        </p:nvSpPr>
        <p:spPr>
          <a:xfrm rot="5400000">
            <a:off x="7198744" y="3447765"/>
            <a:ext cx="1109149" cy="26389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382" y="5147078"/>
            <a:ext cx="617560" cy="620678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963543" y="959987"/>
            <a:ext cx="3687970" cy="320447"/>
          </a:xfrm>
          <a:prstGeom prst="rect">
            <a:avLst/>
          </a:prstGeom>
          <a:noFill/>
        </p:spPr>
        <p:txBody>
          <a:bodyPr wrap="square" lIns="55982" tIns="27991" rIns="55982" bIns="27991" rtlCol="0">
            <a:spAutoFit/>
          </a:bodyPr>
          <a:lstStyle>
            <a:defPPr>
              <a:defRPr lang="ja-JP"/>
            </a:defPPr>
            <a:lvl1pPr>
              <a:defRPr sz="1715" b="1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ctr"/>
            <a:r>
              <a:rPr lang="ja-JP" altLang="en-US" dirty="0"/>
              <a:t>重量測定センサモジュールの開発</a:t>
            </a:r>
            <a:endParaRPr lang="en-US" altLang="ja-JP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23143" y="2006547"/>
            <a:ext cx="1089889" cy="1095395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7530945" y="948849"/>
            <a:ext cx="1790934" cy="331585"/>
          </a:xfrm>
          <a:prstGeom prst="rect">
            <a:avLst/>
          </a:prstGeom>
          <a:noFill/>
        </p:spPr>
        <p:txBody>
          <a:bodyPr wrap="square" lIns="55982" tIns="27991" rIns="55982" bIns="27991" rtlCol="0">
            <a:spAutoFit/>
          </a:bodyPr>
          <a:lstStyle>
            <a:defPPr>
              <a:defRPr lang="ja-JP"/>
            </a:defPPr>
            <a:lvl1pPr>
              <a:defRPr sz="1715" b="1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ctr"/>
            <a:r>
              <a:rPr lang="ja-JP" altLang="en-US" dirty="0" smtClean="0"/>
              <a:t>筐体のスリム化</a:t>
            </a:r>
            <a:endParaRPr lang="en-US" altLang="ja-JP" dirty="0"/>
          </a:p>
        </p:txBody>
      </p:sp>
      <p:sp>
        <p:nvSpPr>
          <p:cNvPr id="38" name="正方形/長方形 13"/>
          <p:cNvSpPr>
            <a:spLocks noChangeArrowheads="1"/>
          </p:cNvSpPr>
          <p:nvPr/>
        </p:nvSpPr>
        <p:spPr bwMode="auto">
          <a:xfrm>
            <a:off x="513174" y="3282560"/>
            <a:ext cx="4613996" cy="2343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227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スペック</a:t>
            </a:r>
            <a:endParaRPr lang="en-US" altLang="ja-JP" sz="1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defTabSz="914227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4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</a:t>
            </a:r>
            <a:r>
              <a:rPr lang="en-US" altLang="ja-JP" sz="14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MPU</a:t>
            </a:r>
            <a:r>
              <a:rPr lang="ja-JP" altLang="en-US" sz="1400" dirty="0" err="1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ja-JP" altLang="en-US" sz="14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シリアルフラッシュ</a:t>
            </a:r>
            <a:r>
              <a:rPr lang="en-US" altLang="ja-JP" sz="14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RO</a:t>
            </a:r>
            <a:r>
              <a:rPr lang="en-US" altLang="ja-JP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 sz="1400" dirty="0" err="1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en-US" altLang="ja-JP" sz="14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DC/DC</a:t>
            </a:r>
            <a:r>
              <a:rPr lang="ja-JP" altLang="en-US" sz="14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を搭載</a:t>
            </a:r>
            <a:endParaRPr lang="en-US" altLang="ja-JP" sz="1400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63538" indent="-171450" defTabSz="914227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無線</a:t>
            </a:r>
            <a:r>
              <a:rPr lang="en-US" altLang="ja-JP" sz="14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LAN</a:t>
            </a:r>
            <a:r>
              <a:rPr lang="ja-JP" altLang="en-US" sz="14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モジュールを搭載</a:t>
            </a:r>
            <a:endParaRPr lang="en-US" altLang="ja-JP" sz="1400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63538" indent="-171450" defTabSz="914227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ひずみゲージ内蔵</a:t>
            </a:r>
            <a:endParaRPr lang="en-US" altLang="ja-JP" sz="1400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63538" indent="-171450" defTabSz="914227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TELEC</a:t>
            </a: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認証</a:t>
            </a:r>
            <a:r>
              <a:rPr lang="ja-JP" altLang="en-US" sz="14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取得済</a:t>
            </a:r>
            <a:endParaRPr lang="en-US" altLang="ja-JP" sz="1400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defTabSz="914227">
              <a:lnSpc>
                <a:spcPct val="95000"/>
              </a:lnSpc>
            </a:pPr>
            <a:endParaRPr lang="en-US" altLang="ja-JP" sz="1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defTabSz="914227">
              <a:lnSpc>
                <a:spcPct val="95000"/>
              </a:lnSpc>
            </a:pPr>
            <a:r>
              <a:rPr lang="ja-JP" altLang="en-US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機能</a:t>
            </a:r>
            <a:endParaRPr lang="en-US" altLang="ja-JP" sz="16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63538" indent="-171450" defTabSz="914227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無線アクセスポイント接続時に</a:t>
            </a:r>
            <a:r>
              <a:rPr lang="ja-JP" altLang="en-US" sz="14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、クラウドへ</a:t>
            </a:r>
            <a:endParaRPr lang="en-US" altLang="ja-JP" sz="1400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92088" defTabSz="914227">
              <a:lnSpc>
                <a:spcPct val="95000"/>
              </a:lnSpc>
            </a:pP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14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機器</a:t>
            </a: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を自動登録</a:t>
            </a:r>
          </a:p>
          <a:p>
            <a:pPr marL="363538" indent="-171450" defTabSz="914227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重量の自動取集と残量計算</a:t>
            </a:r>
            <a:endParaRPr lang="en-US" altLang="ja-JP" sz="1400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63538" indent="-171450" defTabSz="914227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機器制御</a:t>
            </a:r>
            <a:endParaRPr lang="en-US" altLang="ja-JP" sz="1400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426460" y="1461053"/>
            <a:ext cx="6606514" cy="50192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13"/>
          <p:cNvSpPr>
            <a:spLocks noChangeArrowheads="1"/>
          </p:cNvSpPr>
          <p:nvPr/>
        </p:nvSpPr>
        <p:spPr bwMode="auto">
          <a:xfrm>
            <a:off x="6118031" y="5948375"/>
            <a:ext cx="5223372" cy="50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27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既存のキッチン収納に「ちょい足し」できる</a:t>
            </a:r>
            <a:endParaRPr lang="en-US" altLang="ja-JP" sz="1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defTabSz="914227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コースター程度のサイズする</a:t>
            </a:r>
            <a:endParaRPr lang="en-US" altLang="ja-JP" sz="1400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573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>
          <a:xfrm>
            <a:off x="1143000" y="742557"/>
            <a:ext cx="9906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1680" y="1989138"/>
            <a:ext cx="3017320" cy="228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正方形/長方形 13"/>
          <p:cNvSpPr>
            <a:spLocks noChangeArrowheads="1"/>
          </p:cNvSpPr>
          <p:nvPr/>
        </p:nvSpPr>
        <p:spPr bwMode="auto">
          <a:xfrm>
            <a:off x="1487489" y="1989138"/>
            <a:ext cx="5732613" cy="193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227">
              <a:lnSpc>
                <a:spcPct val="95000"/>
              </a:lnSpc>
            </a:pPr>
            <a:r>
              <a:rPr lang="ja-JP" altLang="en-US" sz="1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ハードウェア</a:t>
            </a:r>
            <a:endParaRPr lang="en-US" altLang="ja-JP" sz="16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63538" indent="-171450" defTabSz="914227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MPU</a:t>
            </a:r>
            <a:r>
              <a:rPr lang="ja-JP" altLang="en-US" sz="1400" dirty="0" err="1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シリアルフラッシュ</a:t>
            </a:r>
            <a:r>
              <a:rPr lang="en-US" altLang="ja-JP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ROM</a:t>
            </a:r>
            <a:r>
              <a:rPr lang="ja-JP" altLang="en-US" sz="1400" dirty="0" err="1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en-US" altLang="ja-JP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DC/DC</a:t>
            </a: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を搭載</a:t>
            </a:r>
            <a:endParaRPr lang="en-US" altLang="ja-JP" sz="14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63538" indent="-171450" defTabSz="914227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無線</a:t>
            </a:r>
            <a:r>
              <a:rPr lang="en-US" altLang="ja-JP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LAN</a:t>
            </a: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モジュールを搭載</a:t>
            </a:r>
            <a:endParaRPr lang="en-US" altLang="ja-JP" sz="14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35038" lvl="1" indent="-285750" defTabSz="914227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送受信周波数範囲：</a:t>
            </a:r>
            <a:r>
              <a:rPr lang="en-US" altLang="ja-JP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1ch</a:t>
            </a: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～</a:t>
            </a:r>
            <a:r>
              <a:rPr lang="en-US" altLang="ja-JP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13ch</a:t>
            </a:r>
          </a:p>
          <a:p>
            <a:pPr marL="1106488" lvl="2" defTabSz="914227">
              <a:lnSpc>
                <a:spcPct val="95000"/>
              </a:lnSpc>
            </a:pP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中心周波数：</a:t>
            </a:r>
            <a:r>
              <a:rPr lang="en-US" altLang="ja-JP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2412MHz</a:t>
            </a: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～</a:t>
            </a:r>
            <a:r>
              <a:rPr lang="en-US" altLang="ja-JP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2472MHz</a:t>
            </a:r>
          </a:p>
          <a:p>
            <a:pPr marL="935038" lvl="1" indent="-285750" defTabSz="914227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通信方式：</a:t>
            </a:r>
            <a:r>
              <a:rPr lang="en-US" altLang="ja-JP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IEEE802.11 b/g/n</a:t>
            </a:r>
          </a:p>
          <a:p>
            <a:pPr marL="935038" lvl="1" indent="-285750" defTabSz="914227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パターンアンテナ内蔵</a:t>
            </a:r>
          </a:p>
          <a:p>
            <a:pPr marL="363538" indent="-171450" defTabSz="914227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音声コーデック内蔵</a:t>
            </a:r>
            <a:endParaRPr lang="en-US" altLang="ja-JP" sz="14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63538" indent="-171450" defTabSz="914227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TELEC</a:t>
            </a: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認証取得済</a:t>
            </a:r>
            <a:endParaRPr lang="en-US" altLang="ja-JP" sz="14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正方形/長方形 13"/>
          <p:cNvSpPr>
            <a:spLocks noChangeArrowheads="1"/>
          </p:cNvSpPr>
          <p:nvPr/>
        </p:nvSpPr>
        <p:spPr bwMode="auto">
          <a:xfrm>
            <a:off x="1487488" y="3923515"/>
            <a:ext cx="8898250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227">
              <a:lnSpc>
                <a:spcPct val="95000"/>
              </a:lnSpc>
            </a:pPr>
            <a:r>
              <a:rPr lang="ja-JP" altLang="en-US" sz="1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機能</a:t>
            </a:r>
            <a:endParaRPr lang="en-US" altLang="ja-JP" sz="16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63538" indent="-171450" defTabSz="914227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無線アクセスポイント接続時に、</a:t>
            </a:r>
            <a:r>
              <a:rPr lang="en-US" altLang="ja-JP" sz="1400" dirty="0" err="1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AIoT</a:t>
            </a: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プラットフォームへ機器を自動登録</a:t>
            </a:r>
          </a:p>
          <a:p>
            <a:pPr marL="363538" indent="-171450" defTabSz="914227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データ取集と遠隔機器制御</a:t>
            </a:r>
            <a:endParaRPr lang="en-US" altLang="ja-JP" sz="14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35038" lvl="1" indent="-285750" defTabSz="914227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接続した機器のデータ（ステータスなど）をクラウドへアップロード可能</a:t>
            </a:r>
          </a:p>
          <a:p>
            <a:pPr marL="935038" lvl="1" indent="-285750" defTabSz="914227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クラウドサービスから、接続した機器を遠隔で制御可能（リアルタイム指示待ち受け）</a:t>
            </a:r>
            <a:endParaRPr lang="en-US" altLang="ja-JP" sz="14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35038" lvl="1" indent="-285750" defTabSz="914227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en-US" altLang="ja-JP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ECHONET</a:t>
            </a: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Lite</a:t>
            </a: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Ready</a:t>
            </a: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機器であれば、</a:t>
            </a:r>
            <a:r>
              <a:rPr lang="en-US" altLang="ja-JP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ECHONET</a:t>
            </a: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プロパティによる通信も可能</a:t>
            </a:r>
            <a:endParaRPr lang="en-US" altLang="ja-JP" sz="14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63538" indent="-171450" defTabSz="914227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音声対話</a:t>
            </a:r>
            <a:endParaRPr lang="en-US" altLang="ja-JP" sz="14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35038" lvl="1" indent="-285750" defTabSz="914227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クラウドからの指示による音声発話が可能（指定された音声をダウンロードして再生）</a:t>
            </a:r>
          </a:p>
          <a:p>
            <a:pPr marL="935038" lvl="1" indent="-285750" defTabSz="914227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クラウド上の</a:t>
            </a:r>
            <a:r>
              <a:rPr lang="en-US" altLang="ja-JP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との音声対話が可能（</a:t>
            </a:r>
            <a:r>
              <a:rPr lang="en-US" altLang="ja-JP" sz="1400" dirty="0" err="1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AIoT</a:t>
            </a: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対話エンジンとの連動）</a:t>
            </a:r>
            <a:r>
              <a:rPr lang="en-US" altLang="ja-JP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※</a:t>
            </a: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上位モデルのみ</a:t>
            </a:r>
          </a:p>
          <a:p>
            <a:pPr marL="363538" indent="-171450" defTabSz="914227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ja-JP" sz="1400" dirty="0" err="1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AIoT</a:t>
            </a:r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プラットフォームからの指示により、ネットワーク経由でファームウェアアップデート可能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08100" y="989610"/>
            <a:ext cx="6498832" cy="320447"/>
          </a:xfrm>
          <a:prstGeom prst="rect">
            <a:avLst/>
          </a:prstGeom>
          <a:noFill/>
        </p:spPr>
        <p:txBody>
          <a:bodyPr wrap="square" lIns="55982" tIns="27991" rIns="55982" bIns="27991" rtlCol="0">
            <a:spAutoFit/>
          </a:bodyPr>
          <a:lstStyle>
            <a:defPPr>
              <a:defRPr lang="ja-JP"/>
            </a:defPPr>
            <a:lvl1pPr>
              <a:defRPr sz="1715" b="1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 dirty="0"/>
              <a:t>ARM</a:t>
            </a:r>
            <a:r>
              <a:rPr lang="ja-JP" altLang="en-US" dirty="0"/>
              <a:t>ベースの</a:t>
            </a:r>
            <a:r>
              <a:rPr lang="en-US" altLang="ja-JP" dirty="0"/>
              <a:t>MPU</a:t>
            </a:r>
            <a:r>
              <a:rPr lang="ja-JP" altLang="en-US" dirty="0"/>
              <a:t>を内蔵した、無線</a:t>
            </a:r>
            <a:r>
              <a:rPr lang="en-US" altLang="ja-JP" dirty="0"/>
              <a:t>LAN</a:t>
            </a:r>
            <a:r>
              <a:rPr lang="ja-JP" altLang="en-US" dirty="0"/>
              <a:t>の通信ボードをご提供</a:t>
            </a:r>
          </a:p>
        </p:txBody>
      </p:sp>
      <p:sp>
        <p:nvSpPr>
          <p:cNvPr id="13" name="正方形/長方形 13"/>
          <p:cNvSpPr>
            <a:spLocks noChangeArrowheads="1"/>
          </p:cNvSpPr>
          <p:nvPr/>
        </p:nvSpPr>
        <p:spPr bwMode="auto">
          <a:xfrm>
            <a:off x="1308100" y="1341438"/>
            <a:ext cx="9046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専用のコネクタを介して接続し、お客様機器を</a:t>
            </a:r>
            <a:r>
              <a:rPr lang="en-US" altLang="ja-JP" sz="1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AIoT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クラウドにつなぎます。</a:t>
            </a:r>
            <a:endParaRPr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クラウドへのデータ創出とクラウドからの指示待ち受け、クラウド連動対話が可能になります。</a:t>
            </a:r>
            <a:endParaRPr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96788" y="121023"/>
            <a:ext cx="9776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AIoT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モジュール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53602" y="22710"/>
            <a:ext cx="600384" cy="603417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1487488" y="6189712"/>
            <a:ext cx="796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AIoT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ボードと同等機能を持つソフト通信モジュール（</a:t>
            </a:r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SDK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）につきましては、ご相談に応じます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66569" y="838318"/>
            <a:ext cx="433965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キャッチフレーズのベクトルを統一する</a:t>
            </a:r>
          </a:p>
        </p:txBody>
      </p:sp>
    </p:spTree>
    <p:extLst>
      <p:ext uri="{BB962C8B-B14F-4D97-AF65-F5344CB8AC3E}">
        <p14:creationId xmlns:p14="http://schemas.microsoft.com/office/powerpoint/2010/main" val="387375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408</Words>
  <Application>Microsoft Office PowerPoint</Application>
  <PresentationFormat>ワイド画面</PresentationFormat>
  <Paragraphs>81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メイリオ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松村悠/主任</dc:creator>
  <cp:lastModifiedBy>松村悠/主任</cp:lastModifiedBy>
  <cp:revision>15</cp:revision>
  <dcterms:created xsi:type="dcterms:W3CDTF">2017-01-25T05:53:34Z</dcterms:created>
  <dcterms:modified xsi:type="dcterms:W3CDTF">2017-01-26T05:02:50Z</dcterms:modified>
</cp:coreProperties>
</file>