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70" r:id="rId4"/>
    <p:sldId id="262" r:id="rId5"/>
    <p:sldId id="271" r:id="rId6"/>
    <p:sldId id="272" r:id="rId7"/>
    <p:sldId id="273" r:id="rId8"/>
    <p:sldId id="276" r:id="rId9"/>
    <p:sldId id="274" r:id="rId10"/>
    <p:sldId id="275" r:id="rId11"/>
    <p:sldId id="259" r:id="rId12"/>
    <p:sldId id="260" r:id="rId13"/>
    <p:sldId id="26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A58"/>
    <a:srgbClr val="E6E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06"/>
    <p:restoredTop sz="95994"/>
  </p:normalViewPr>
  <p:slideViewPr>
    <p:cSldViewPr snapToGrid="0" snapToObjects="1">
      <p:cViewPr>
        <p:scale>
          <a:sx n="105" d="100"/>
          <a:sy n="105" d="100"/>
        </p:scale>
        <p:origin x="4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35295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51814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19314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77476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33437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64958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96842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31744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71015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58477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65B1BD-318E-8643-9967-1F48411C0D0D}" type="datetimeFigureOut">
              <a:rPr kumimoji="1" lang="ja-JP" altLang="en-US" smtClean="0"/>
              <a:t>2016/10/24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4440549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5B1BD-318E-8643-9967-1F48411C0D0D}" type="datetimeFigureOut">
              <a:rPr kumimoji="1" lang="ja-JP" altLang="en-US" smtClean="0"/>
              <a:t>2016/10/24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E1F25-D2D5-E045-ADD2-C3CCA851DCA7}" type="slidenum">
              <a:rPr kumimoji="1" lang="ja-JP" altLang="en-US" smtClean="0"/>
              <a:t>‹#›</a:t>
            </a:fld>
            <a:endParaRPr kumimoji="1" lang="ja-JP" altLang="en-US"/>
          </a:p>
        </p:txBody>
      </p:sp>
    </p:spTree>
    <p:extLst>
      <p:ext uri="{BB962C8B-B14F-4D97-AF65-F5344CB8AC3E}">
        <p14:creationId xmlns:p14="http://schemas.microsoft.com/office/powerpoint/2010/main" val="16125183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5.jpg"/><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236" y="2205658"/>
            <a:ext cx="2497730" cy="1558584"/>
          </a:xfrm>
          <a:prstGeom prst="rect">
            <a:avLst/>
          </a:prstGeom>
        </p:spPr>
      </p:pic>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21880" t="1737" r="21729" b="2022"/>
          <a:stretch/>
        </p:blipFill>
        <p:spPr>
          <a:xfrm>
            <a:off x="9710797" y="3764242"/>
            <a:ext cx="1432169" cy="183317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29" y="3403607"/>
            <a:ext cx="2056196" cy="1542147"/>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461" y="3724077"/>
            <a:ext cx="1122902" cy="1404559"/>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4148" y="1526466"/>
            <a:ext cx="1511014" cy="1093196"/>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7340" y="4443326"/>
            <a:ext cx="513457" cy="955964"/>
          </a:xfrm>
          <a:prstGeom prst="rect">
            <a:avLst/>
          </a:prstGeom>
        </p:spPr>
      </p:pic>
      <p:pic>
        <p:nvPicPr>
          <p:cNvPr id="14" name="図 13"/>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27952" y="3232573"/>
            <a:ext cx="1063338" cy="1063338"/>
          </a:xfrm>
          <a:prstGeom prst="rect">
            <a:avLst/>
          </a:prstGeom>
        </p:spPr>
      </p:pic>
      <p:cxnSp>
        <p:nvCxnSpPr>
          <p:cNvPr id="16" name="直線矢印コネクタ 15"/>
          <p:cNvCxnSpPr/>
          <p:nvPr/>
        </p:nvCxnSpPr>
        <p:spPr>
          <a:xfrm flipH="1" flipV="1">
            <a:off x="5898536" y="2419879"/>
            <a:ext cx="3212178" cy="221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5865655" y="2542662"/>
            <a:ext cx="3035256" cy="206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339361" y="248762"/>
            <a:ext cx="9901919" cy="954107"/>
          </a:xfrm>
          <a:prstGeom prst="rect">
            <a:avLst/>
          </a:prstGeom>
          <a:noFill/>
        </p:spPr>
        <p:txBody>
          <a:bodyPr wrap="square" rtlCol="0">
            <a:spAutoFit/>
          </a:bodyPr>
          <a:lstStyle/>
          <a:p>
            <a:r>
              <a:rPr kumimoji="1" lang="ja-JP" altLang="en-US" sz="2000" b="1" dirty="0" smtClean="0"/>
              <a:t>企画概要</a:t>
            </a:r>
            <a:endParaRPr kumimoji="1" lang="en-US" altLang="ja-JP" sz="2000" b="1" dirty="0" smtClean="0"/>
          </a:p>
          <a:p>
            <a:r>
              <a:rPr lang="ja-JP" altLang="en-US" sz="1200" dirty="0" smtClean="0"/>
              <a:t>・外出先で</a:t>
            </a:r>
            <a:r>
              <a:rPr lang="ja-JP" altLang="ja-JP" sz="1200" dirty="0" smtClean="0"/>
              <a:t>自宅</a:t>
            </a:r>
            <a:r>
              <a:rPr lang="ja-JP" altLang="ja-JP" sz="1200" dirty="0"/>
              <a:t>家庭</a:t>
            </a:r>
            <a:r>
              <a:rPr lang="ja-JP" altLang="ja-JP" sz="1200" dirty="0" smtClean="0"/>
              <a:t>の</a:t>
            </a:r>
            <a:r>
              <a:rPr lang="ja-JP" altLang="en-US" sz="1200" dirty="0" smtClean="0"/>
              <a:t>冷蔵庫の中の飲料および、</a:t>
            </a:r>
            <a:r>
              <a:rPr lang="ja-JP" altLang="ja-JP" sz="1200" dirty="0" smtClean="0"/>
              <a:t>調味料</a:t>
            </a:r>
            <a:r>
              <a:rPr lang="ja-JP" altLang="ja-JP" sz="1200" dirty="0"/>
              <a:t>の内容量がわかる</a:t>
            </a:r>
            <a:r>
              <a:rPr lang="ja-JP" altLang="ja-JP" sz="1200" dirty="0" smtClean="0"/>
              <a:t>アプリ</a:t>
            </a:r>
            <a:r>
              <a:rPr lang="ja-JP" altLang="en-US" sz="1200" dirty="0" smtClean="0"/>
              <a:t>。</a:t>
            </a:r>
            <a:endParaRPr lang="en-US" altLang="ja-JP" sz="1200" dirty="0" smtClean="0"/>
          </a:p>
          <a:p>
            <a:r>
              <a:rPr lang="ja-JP" altLang="en-US" sz="1200" dirty="0" smtClean="0"/>
              <a:t>・各飲料</a:t>
            </a:r>
            <a:r>
              <a:rPr lang="en-US" altLang="ja-JP" sz="1200" dirty="0" smtClean="0"/>
              <a:t>/</a:t>
            </a:r>
            <a:r>
              <a:rPr lang="ja-JP" altLang="en-US" sz="1200" dirty="0" smtClean="0"/>
              <a:t>調味料の底に重量センサーを設置し、</a:t>
            </a:r>
            <a:r>
              <a:rPr lang="en-US" altLang="ja-JP" sz="1200" dirty="0" smtClean="0"/>
              <a:t>1</a:t>
            </a:r>
            <a:r>
              <a:rPr lang="ja-JP" altLang="en-US" sz="1200" dirty="0" smtClean="0"/>
              <a:t>日</a:t>
            </a:r>
            <a:r>
              <a:rPr lang="en-US" altLang="ja-JP" sz="1200" dirty="0" smtClean="0"/>
              <a:t>X</a:t>
            </a:r>
            <a:r>
              <a:rPr lang="ja-JP" altLang="en-US" sz="1200" dirty="0" smtClean="0"/>
              <a:t>回サーバ通信。アプリはそのデータを見に行く。</a:t>
            </a:r>
            <a:endParaRPr lang="en-US" altLang="ja-JP" sz="1200" dirty="0" smtClean="0"/>
          </a:p>
          <a:p>
            <a:r>
              <a:rPr lang="ja-JP" altLang="en-US" sz="1200" dirty="0" smtClean="0"/>
              <a:t>・利用シーンとしては、スーパーで買い物中の女性が安い調味料の広告を見たとき、今買うべきか判断できる。</a:t>
            </a:r>
            <a:endParaRPr lang="ja-JP" altLang="ja-JP" sz="1200" dirty="0"/>
          </a:p>
        </p:txBody>
      </p:sp>
      <p:sp>
        <p:nvSpPr>
          <p:cNvPr id="28" name="テキスト ボックス 27"/>
          <p:cNvSpPr txBox="1"/>
          <p:nvPr/>
        </p:nvSpPr>
        <p:spPr>
          <a:xfrm>
            <a:off x="7924803" y="5849714"/>
            <a:ext cx="3938595" cy="461665"/>
          </a:xfrm>
          <a:prstGeom prst="rect">
            <a:avLst/>
          </a:prstGeom>
          <a:noFill/>
        </p:spPr>
        <p:txBody>
          <a:bodyPr wrap="square" rtlCol="0">
            <a:spAutoFit/>
          </a:bodyPr>
          <a:lstStyle/>
          <a:p>
            <a:pPr algn="ctr"/>
            <a:r>
              <a:rPr kumimoji="1" lang="ja-JP" altLang="en-US" sz="1200" b="1" dirty="0" smtClean="0"/>
              <a:t>あら、お醤油安いわね。</a:t>
            </a:r>
            <a:endParaRPr kumimoji="1" lang="en-US" altLang="ja-JP" sz="1200" b="1" dirty="0" smtClean="0"/>
          </a:p>
          <a:p>
            <a:pPr algn="ctr"/>
            <a:r>
              <a:rPr kumimoji="1" lang="ja-JP" altLang="en-US" sz="1200" b="1" dirty="0" smtClean="0"/>
              <a:t>けど、家の醤油まだあったんじゃないかしら。</a:t>
            </a:r>
            <a:endParaRPr lang="ja-JP" altLang="ja-JP" sz="900" dirty="0"/>
          </a:p>
        </p:txBody>
      </p:sp>
      <p:cxnSp>
        <p:nvCxnSpPr>
          <p:cNvPr id="21" name="直線矢印コネクタ 20"/>
          <p:cNvCxnSpPr/>
          <p:nvPr/>
        </p:nvCxnSpPr>
        <p:spPr>
          <a:xfrm flipV="1">
            <a:off x="3649995" y="2410654"/>
            <a:ext cx="863809" cy="94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3424452" y="2285122"/>
            <a:ext cx="1010507" cy="109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64526" y="3291652"/>
            <a:ext cx="3938595" cy="307777"/>
          </a:xfrm>
          <a:prstGeom prst="rect">
            <a:avLst/>
          </a:prstGeom>
          <a:noFill/>
        </p:spPr>
        <p:txBody>
          <a:bodyPr wrap="square" rtlCol="0">
            <a:spAutoFit/>
          </a:bodyPr>
          <a:lstStyle/>
          <a:p>
            <a:pPr algn="ctr"/>
            <a:r>
              <a:rPr lang="ja-JP" altLang="en-US" sz="1400" b="1" dirty="0" smtClean="0"/>
              <a:t>自宅</a:t>
            </a:r>
            <a:endParaRPr lang="ja-JP" altLang="ja-JP" sz="1400" b="1" dirty="0"/>
          </a:p>
        </p:txBody>
      </p:sp>
      <p:sp>
        <p:nvSpPr>
          <p:cNvPr id="33" name="テキスト ボックス 32"/>
          <p:cNvSpPr txBox="1"/>
          <p:nvPr/>
        </p:nvSpPr>
        <p:spPr>
          <a:xfrm>
            <a:off x="423461" y="2976552"/>
            <a:ext cx="5186035" cy="276999"/>
          </a:xfrm>
          <a:prstGeom prst="rect">
            <a:avLst/>
          </a:prstGeom>
          <a:noFill/>
        </p:spPr>
        <p:txBody>
          <a:bodyPr wrap="none" rtlCol="0">
            <a:spAutoFit/>
          </a:bodyPr>
          <a:lstStyle/>
          <a:p>
            <a:r>
              <a:rPr lang="ja-JP" altLang="en-US" sz="1200" dirty="0" smtClean="0"/>
              <a:t>案）容器の内容量を検知する</a:t>
            </a:r>
            <a:r>
              <a:rPr lang="ja-JP" altLang="ja-JP" sz="1200" dirty="0" smtClean="0"/>
              <a:t>センサーを</a:t>
            </a:r>
            <a:r>
              <a:rPr lang="ja-JP" altLang="en-US" sz="1200" dirty="0" smtClean="0"/>
              <a:t>フォルダの裏につけ</a:t>
            </a:r>
            <a:r>
              <a:rPr lang="ja-JP" altLang="ja-JP" sz="1200" dirty="0" smtClean="0"/>
              <a:t>、</a:t>
            </a:r>
            <a:r>
              <a:rPr lang="ja-JP" altLang="ja-JP" sz="1200" dirty="0"/>
              <a:t>重量を感知</a:t>
            </a:r>
            <a:r>
              <a:rPr lang="ja-JP" altLang="ja-JP" sz="1200" dirty="0" smtClean="0"/>
              <a:t>する</a:t>
            </a:r>
            <a:endParaRPr lang="ja-JP" altLang="ja-JP" sz="1200" dirty="0"/>
          </a:p>
        </p:txBody>
      </p:sp>
      <p:cxnSp>
        <p:nvCxnSpPr>
          <p:cNvPr id="18" name="直線矢印コネクタ 17"/>
          <p:cNvCxnSpPr/>
          <p:nvPr/>
        </p:nvCxnSpPr>
        <p:spPr>
          <a:xfrm flipH="1" flipV="1">
            <a:off x="3452957" y="3951297"/>
            <a:ext cx="628942" cy="22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3968838" y="4241555"/>
            <a:ext cx="2234907" cy="461665"/>
          </a:xfrm>
          <a:prstGeom prst="rect">
            <a:avLst/>
          </a:prstGeom>
          <a:noFill/>
        </p:spPr>
        <p:txBody>
          <a:bodyPr wrap="none" rtlCol="0">
            <a:spAutoFit/>
          </a:bodyPr>
          <a:lstStyle/>
          <a:p>
            <a:r>
              <a:rPr lang="ja-JP" altLang="en-US" sz="1200" dirty="0" smtClean="0"/>
              <a:t>冷蔵庫の収納棚</a:t>
            </a:r>
            <a:r>
              <a:rPr lang="en-US" altLang="ja-JP" sz="1200" dirty="0"/>
              <a:t>/</a:t>
            </a:r>
            <a:r>
              <a:rPr lang="ja-JP" altLang="en-US" sz="1200" dirty="0" smtClean="0"/>
              <a:t>収納板の裏に</a:t>
            </a:r>
            <a:endParaRPr lang="en-US" altLang="ja-JP" sz="1200" dirty="0" smtClean="0"/>
          </a:p>
          <a:p>
            <a:r>
              <a:rPr lang="ja-JP" altLang="en-US" sz="1200" dirty="0" smtClean="0"/>
              <a:t>センサーをつける</a:t>
            </a:r>
            <a:endParaRPr lang="ja-JP" altLang="ja-JP" sz="1200" dirty="0"/>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1881" y="4692304"/>
            <a:ext cx="562155" cy="400591"/>
          </a:xfrm>
          <a:prstGeom prst="rect">
            <a:avLst/>
          </a:prstGeom>
        </p:spPr>
      </p:pic>
      <p:pic>
        <p:nvPicPr>
          <p:cNvPr id="6" name="図 5"/>
          <p:cNvPicPr>
            <a:picLocks noChangeAspect="1"/>
          </p:cNvPicPr>
          <p:nvPr/>
        </p:nvPicPr>
        <p:blipFill rotWithShape="1">
          <a:blip r:embed="rId10">
            <a:extLst>
              <a:ext uri="{28A0092B-C50C-407E-A947-70E740481C1C}">
                <a14:useLocalDpi xmlns:a14="http://schemas.microsoft.com/office/drawing/2010/main" val="0"/>
              </a:ext>
            </a:extLst>
          </a:blip>
          <a:srcRect r="13516"/>
          <a:stretch/>
        </p:blipFill>
        <p:spPr>
          <a:xfrm>
            <a:off x="1923808" y="5147193"/>
            <a:ext cx="1988017" cy="1315561"/>
          </a:xfrm>
          <a:prstGeom prst="rect">
            <a:avLst/>
          </a:prstGeom>
        </p:spPr>
      </p:pic>
      <p:cxnSp>
        <p:nvCxnSpPr>
          <p:cNvPr id="23" name="直線矢印コネクタ 22"/>
          <p:cNvCxnSpPr/>
          <p:nvPr/>
        </p:nvCxnSpPr>
        <p:spPr>
          <a:xfrm flipH="1">
            <a:off x="3122047" y="4982430"/>
            <a:ext cx="1343208" cy="71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図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3954" y="5399290"/>
            <a:ext cx="287724" cy="205032"/>
          </a:xfrm>
          <a:prstGeom prst="rect">
            <a:avLst/>
          </a:prstGeom>
        </p:spPr>
      </p:pic>
      <p:pic>
        <p:nvPicPr>
          <p:cNvPr id="29" name="図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8337" y="3866758"/>
            <a:ext cx="287724" cy="205032"/>
          </a:xfrm>
          <a:prstGeom prst="rect">
            <a:avLst/>
          </a:prstGeom>
        </p:spPr>
      </p:pic>
    </p:spTree>
    <p:extLst>
      <p:ext uri="{BB962C8B-B14F-4D97-AF65-F5344CB8AC3E}">
        <p14:creationId xmlns:p14="http://schemas.microsoft.com/office/powerpoint/2010/main" val="29155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テキスト ボックス 3"/>
          <p:cNvSpPr txBox="1"/>
          <p:nvPr/>
        </p:nvSpPr>
        <p:spPr>
          <a:xfrm>
            <a:off x="123986" y="170482"/>
            <a:ext cx="2454518" cy="369332"/>
          </a:xfrm>
          <a:prstGeom prst="rect">
            <a:avLst/>
          </a:prstGeom>
          <a:noFill/>
        </p:spPr>
        <p:txBody>
          <a:bodyPr wrap="none" rtlCol="0">
            <a:spAutoFit/>
          </a:bodyPr>
          <a:lstStyle/>
          <a:p>
            <a:r>
              <a:rPr kumimoji="1" lang="ja-JP" altLang="en-US" dirty="0" smtClean="0"/>
              <a:t>参考：デバイスイメージ</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66" y="887778"/>
            <a:ext cx="4871634" cy="2734401"/>
          </a:xfrm>
          <a:prstGeom prst="rect">
            <a:avLst/>
          </a:prstGeom>
        </p:spPr>
      </p:pic>
      <p:sp>
        <p:nvSpPr>
          <p:cNvPr id="6" name="Rectangle 1"/>
          <p:cNvSpPr>
            <a:spLocks noChangeArrowheads="1"/>
          </p:cNvSpPr>
          <p:nvPr/>
        </p:nvSpPr>
        <p:spPr bwMode="auto">
          <a:xfrm>
            <a:off x="5634765" y="733890"/>
            <a:ext cx="5452335"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r>
              <a:rPr lang="ja-JP" altLang="en-US" sz="1000" b="1" dirty="0"/>
              <a:t>卵の鮮度を判定するスマート卵トレイ、</a:t>
            </a:r>
            <a:r>
              <a:rPr lang="ja-JP" altLang="en-US" sz="1000" b="1" dirty="0" smtClean="0"/>
              <a:t>エッグマインダー</a:t>
            </a:r>
            <a:endParaRPr lang="en-US" altLang="ja-JP" sz="1000" dirty="0" smtClean="0"/>
          </a:p>
          <a:p>
            <a:endParaRPr lang="en-US" altLang="ja-JP" sz="1000" dirty="0"/>
          </a:p>
          <a:p>
            <a:r>
              <a:rPr lang="ja-JP" altLang="en-US" sz="1000" dirty="0" smtClean="0"/>
              <a:t>冷蔵庫</a:t>
            </a:r>
            <a:r>
              <a:rPr lang="ja-JP" altLang="en-US" sz="1000" dirty="0"/>
              <a:t>に生卵をストックするトレイにセンサーや</a:t>
            </a:r>
            <a:r>
              <a:rPr lang="en-US" altLang="ja-JP" sz="1000" dirty="0"/>
              <a:t>LED</a:t>
            </a:r>
            <a:r>
              <a:rPr lang="ja-JP" altLang="en-US" sz="1000" dirty="0"/>
              <a:t>、</a:t>
            </a:r>
            <a:r>
              <a:rPr lang="en-US" altLang="ja-JP" sz="1000" dirty="0"/>
              <a:t>Wi-Fi</a:t>
            </a:r>
            <a:r>
              <a:rPr lang="ja-JP" altLang="en-US" sz="1000" dirty="0"/>
              <a:t>チップを仕込んでおいて、スマートフォンのアプリと連動させ、どの卵から使うべきか（＝どれがいちばん古いか）</a:t>
            </a:r>
            <a:r>
              <a:rPr lang="en-US" altLang="ja-JP" sz="1000" dirty="0"/>
              <a:t>LED</a:t>
            </a:r>
            <a:r>
              <a:rPr lang="ja-JP" altLang="en-US" sz="1000" dirty="0"/>
              <a:t>で表示したり、スーパーマーケットでの買い物中に卵があといくつ残っているか知らせたりしてくれるのがエッグマインダー（</a:t>
            </a:r>
            <a:r>
              <a:rPr lang="en-US" altLang="ja-JP" sz="1000" dirty="0"/>
              <a:t>Egg Minder</a:t>
            </a:r>
            <a:r>
              <a:rPr lang="ja-JP" altLang="en-US" sz="1000" dirty="0"/>
              <a:t>）だ。価格は</a:t>
            </a:r>
            <a:r>
              <a:rPr lang="en-US" altLang="ja-JP" sz="1000" dirty="0"/>
              <a:t>70</a:t>
            </a:r>
            <a:r>
              <a:rPr lang="ja-JP" altLang="en-US" sz="1000" dirty="0"/>
              <a:t>ドル。</a:t>
            </a:r>
          </a:p>
          <a:p>
            <a:r>
              <a:rPr lang="ja-JP" altLang="en-US" sz="1000" dirty="0"/>
              <a:t>トレイには</a:t>
            </a:r>
            <a:r>
              <a:rPr lang="en-US" altLang="ja-JP" sz="1000" dirty="0"/>
              <a:t>14</a:t>
            </a:r>
            <a:r>
              <a:rPr lang="ja-JP" altLang="en-US" sz="1000" dirty="0"/>
              <a:t>個の卵が入る。アメリカでもスーパーマーケットでは卵は</a:t>
            </a:r>
            <a:r>
              <a:rPr lang="en-US" altLang="ja-JP" sz="1000" dirty="0"/>
              <a:t>1</a:t>
            </a:r>
            <a:r>
              <a:rPr lang="ja-JP" altLang="en-US" sz="1000" dirty="0"/>
              <a:t>ダース（</a:t>
            </a:r>
            <a:r>
              <a:rPr lang="en-US" altLang="ja-JP" sz="1000" dirty="0"/>
              <a:t>12</a:t>
            </a:r>
            <a:r>
              <a:rPr lang="ja-JP" altLang="en-US" sz="1000" dirty="0"/>
              <a:t>個）で売られていることが多い。日本と違い、紙の容器で中が見えないから、買う前に開けて割れていないことを確認する人がいることや、生で食べる人はいないものの、鮮度を気にする点は変わらない。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000" b="0" i="0" u="none" strike="noStrike" cap="none" normalizeH="0" baseline="0" dirty="0">
              <a:ln>
                <a:noFill/>
              </a:ln>
              <a:solidFill>
                <a:schemeClr val="tx1"/>
              </a:solidFill>
              <a:effectLst/>
              <a:latin typeface="Arial" charset="0"/>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66" y="4006915"/>
            <a:ext cx="4871634" cy="2740294"/>
          </a:xfrm>
          <a:prstGeom prst="rect">
            <a:avLst/>
          </a:prstGeom>
        </p:spPr>
      </p:pic>
      <p:sp>
        <p:nvSpPr>
          <p:cNvPr id="8" name="Rectangle 1"/>
          <p:cNvSpPr>
            <a:spLocks noChangeArrowheads="1"/>
          </p:cNvSpPr>
          <p:nvPr/>
        </p:nvSpPr>
        <p:spPr bwMode="auto">
          <a:xfrm>
            <a:off x="5634765" y="4622468"/>
            <a:ext cx="54523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r>
              <a:rPr lang="en-US" altLang="ja-JP" sz="1000" dirty="0"/>
              <a:t>Arduino</a:t>
            </a:r>
            <a:r>
              <a:rPr lang="ja-JP" altLang="en-US" sz="1000" dirty="0"/>
              <a:t>を使って、デジタルスケールの</a:t>
            </a:r>
            <a:r>
              <a:rPr lang="en-US" altLang="ja-JP" sz="1000" dirty="0"/>
              <a:t>Hack</a:t>
            </a:r>
            <a:endParaRPr lang="en-US" altLang="ja-JP" sz="1000" b="1" dirty="0" smtClean="0"/>
          </a:p>
          <a:p>
            <a:r>
              <a:rPr lang="en-US" altLang="ja-JP" sz="1000" b="1" dirty="0" err="1" smtClean="0"/>
              <a:t>URL:http</a:t>
            </a:r>
            <a:r>
              <a:rPr lang="en-US" altLang="ja-JP" sz="1000" b="1" dirty="0"/>
              <a:t>://</a:t>
            </a:r>
            <a:r>
              <a:rPr lang="en-US" altLang="ja-JP" sz="1000" b="1" dirty="0" err="1"/>
              <a:t>hackist.jp</a:t>
            </a:r>
            <a:r>
              <a:rPr lang="en-US" altLang="ja-JP" sz="1000" b="1" dirty="0"/>
              <a:t>/?p=4362</a:t>
            </a:r>
          </a:p>
        </p:txBody>
      </p:sp>
    </p:spTree>
    <p:extLst>
      <p:ext uri="{BB962C8B-B14F-4D97-AF65-F5344CB8AC3E}">
        <p14:creationId xmlns:p14="http://schemas.microsoft.com/office/powerpoint/2010/main" val="108515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61" y="248762"/>
            <a:ext cx="8296795" cy="400110"/>
          </a:xfrm>
          <a:prstGeom prst="rect">
            <a:avLst/>
          </a:prstGeom>
          <a:noFill/>
        </p:spPr>
        <p:txBody>
          <a:bodyPr wrap="square" rtlCol="0">
            <a:spAutoFit/>
          </a:bodyPr>
          <a:lstStyle/>
          <a:p>
            <a:r>
              <a:rPr lang="ja-JP" altLang="en-US" sz="2000" b="1" dirty="0" smtClean="0"/>
              <a:t>ログイン機能</a:t>
            </a:r>
            <a:endParaRPr lang="en-US" altLang="ja-JP" sz="2000" b="1"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925" y="1308810"/>
            <a:ext cx="1357607" cy="241473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340" y="1308810"/>
            <a:ext cx="1356591" cy="241473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925" y="4178412"/>
            <a:ext cx="1357607" cy="2414731"/>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3128" y="1308810"/>
            <a:ext cx="1357607" cy="2414731"/>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526" y="1308810"/>
            <a:ext cx="1357608" cy="2414731"/>
          </a:xfrm>
          <a:prstGeom prst="rect">
            <a:avLst/>
          </a:prstGeom>
        </p:spPr>
      </p:pic>
      <p:cxnSp>
        <p:nvCxnSpPr>
          <p:cNvPr id="14" name="直線矢印コネクタ 13"/>
          <p:cNvCxnSpPr>
            <a:stCxn id="6" idx="3"/>
            <a:endCxn id="5" idx="1"/>
          </p:cNvCxnSpPr>
          <p:nvPr/>
        </p:nvCxnSpPr>
        <p:spPr>
          <a:xfrm>
            <a:off x="2589931"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線矢印コネクタ 14"/>
          <p:cNvCxnSpPr/>
          <p:nvPr/>
        </p:nvCxnSpPr>
        <p:spPr>
          <a:xfrm>
            <a:off x="4383532"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直線矢印コネクタ 15"/>
          <p:cNvCxnSpPr/>
          <p:nvPr/>
        </p:nvCxnSpPr>
        <p:spPr>
          <a:xfrm>
            <a:off x="6177134"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線矢印コネクタ 16"/>
          <p:cNvCxnSpPr/>
          <p:nvPr/>
        </p:nvCxnSpPr>
        <p:spPr>
          <a:xfrm>
            <a:off x="2735451" y="5336868"/>
            <a:ext cx="236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直線コネクタ 18"/>
          <p:cNvCxnSpPr/>
          <p:nvPr/>
        </p:nvCxnSpPr>
        <p:spPr>
          <a:xfrm flipH="1">
            <a:off x="2735451" y="2516176"/>
            <a:ext cx="15498" cy="2820692"/>
          </a:xfrm>
          <a:prstGeom prst="line">
            <a:avLst/>
          </a:prstGeom>
        </p:spPr>
        <p:style>
          <a:lnRef idx="1">
            <a:schemeClr val="accent3"/>
          </a:lnRef>
          <a:fillRef idx="0">
            <a:schemeClr val="accent3"/>
          </a:fillRef>
          <a:effectRef idx="0">
            <a:schemeClr val="accent3"/>
          </a:effectRef>
          <a:fontRef idx="minor">
            <a:schemeClr val="tx1"/>
          </a:fontRef>
        </p:style>
      </p:cxnSp>
      <p:sp>
        <p:nvSpPr>
          <p:cNvPr id="21" name="テキスト ボックス 20"/>
          <p:cNvSpPr txBox="1"/>
          <p:nvPr/>
        </p:nvSpPr>
        <p:spPr>
          <a:xfrm>
            <a:off x="1233340" y="927889"/>
            <a:ext cx="2079062" cy="307777"/>
          </a:xfrm>
          <a:prstGeom prst="rect">
            <a:avLst/>
          </a:prstGeom>
          <a:noFill/>
        </p:spPr>
        <p:txBody>
          <a:bodyPr wrap="square" rtlCol="0">
            <a:spAutoFit/>
          </a:bodyPr>
          <a:lstStyle/>
          <a:p>
            <a:r>
              <a:rPr lang="ja-JP" altLang="en-US" sz="1400" b="1" smtClean="0"/>
              <a:t>初回登録画面</a:t>
            </a:r>
            <a:endParaRPr lang="en-US" altLang="ja-JP" sz="1400" b="1" dirty="0" smtClean="0"/>
          </a:p>
        </p:txBody>
      </p:sp>
      <p:sp>
        <p:nvSpPr>
          <p:cNvPr id="22" name="テキスト ボックス 21"/>
          <p:cNvSpPr txBox="1"/>
          <p:nvPr/>
        </p:nvSpPr>
        <p:spPr>
          <a:xfrm>
            <a:off x="6618093" y="891256"/>
            <a:ext cx="2079062" cy="307777"/>
          </a:xfrm>
          <a:prstGeom prst="rect">
            <a:avLst/>
          </a:prstGeom>
          <a:noFill/>
        </p:spPr>
        <p:txBody>
          <a:bodyPr wrap="square" rtlCol="0">
            <a:spAutoFit/>
          </a:bodyPr>
          <a:lstStyle/>
          <a:p>
            <a:r>
              <a:rPr lang="en-US" altLang="ja-JP" sz="1400" b="1" smtClean="0"/>
              <a:t>Password</a:t>
            </a:r>
            <a:endParaRPr lang="en-US" altLang="ja-JP" sz="1400" b="1" dirty="0" smtClean="0"/>
          </a:p>
        </p:txBody>
      </p:sp>
      <p:sp>
        <p:nvSpPr>
          <p:cNvPr id="23" name="テキスト ボックス 22"/>
          <p:cNvSpPr txBox="1"/>
          <p:nvPr/>
        </p:nvSpPr>
        <p:spPr>
          <a:xfrm>
            <a:off x="4822009" y="894990"/>
            <a:ext cx="2079062" cy="307777"/>
          </a:xfrm>
          <a:prstGeom prst="rect">
            <a:avLst/>
          </a:prstGeom>
          <a:noFill/>
        </p:spPr>
        <p:txBody>
          <a:bodyPr wrap="square" rtlCol="0">
            <a:spAutoFit/>
          </a:bodyPr>
          <a:lstStyle/>
          <a:p>
            <a:r>
              <a:rPr lang="en-US" altLang="ja-JP" sz="1400" b="1" dirty="0" smtClean="0"/>
              <a:t>E-mail</a:t>
            </a:r>
          </a:p>
        </p:txBody>
      </p:sp>
      <p:sp>
        <p:nvSpPr>
          <p:cNvPr id="24" name="テキスト ボックス 23"/>
          <p:cNvSpPr txBox="1"/>
          <p:nvPr/>
        </p:nvSpPr>
        <p:spPr>
          <a:xfrm>
            <a:off x="3025925" y="898724"/>
            <a:ext cx="2079062" cy="307777"/>
          </a:xfrm>
          <a:prstGeom prst="rect">
            <a:avLst/>
          </a:prstGeom>
          <a:noFill/>
        </p:spPr>
        <p:txBody>
          <a:bodyPr wrap="square" rtlCol="0">
            <a:spAutoFit/>
          </a:bodyPr>
          <a:lstStyle/>
          <a:p>
            <a:r>
              <a:rPr lang="ja-JP" altLang="en-US" sz="1400" b="1" dirty="0" smtClean="0"/>
              <a:t>名前</a:t>
            </a:r>
            <a:endParaRPr lang="en-US" altLang="ja-JP" sz="1400" b="1" dirty="0" smtClean="0"/>
          </a:p>
        </p:txBody>
      </p:sp>
      <p:sp>
        <p:nvSpPr>
          <p:cNvPr id="25" name="テキスト ボックス 24"/>
          <p:cNvSpPr txBox="1"/>
          <p:nvPr/>
        </p:nvSpPr>
        <p:spPr>
          <a:xfrm>
            <a:off x="3025925" y="3880355"/>
            <a:ext cx="2079062" cy="307777"/>
          </a:xfrm>
          <a:prstGeom prst="rect">
            <a:avLst/>
          </a:prstGeom>
          <a:noFill/>
        </p:spPr>
        <p:txBody>
          <a:bodyPr wrap="square" rtlCol="0">
            <a:spAutoFit/>
          </a:bodyPr>
          <a:lstStyle/>
          <a:p>
            <a:r>
              <a:rPr lang="en-US" altLang="ja-JP" sz="1400" b="1" dirty="0" smtClean="0"/>
              <a:t>Login</a:t>
            </a:r>
          </a:p>
        </p:txBody>
      </p:sp>
      <p:cxnSp>
        <p:nvCxnSpPr>
          <p:cNvPr id="3" name="直線コネクタ 2"/>
          <p:cNvCxnSpPr/>
          <p:nvPr/>
        </p:nvCxnSpPr>
        <p:spPr>
          <a:xfrm>
            <a:off x="641268" y="648872"/>
            <a:ext cx="8787740" cy="5823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65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61" y="248762"/>
            <a:ext cx="8296795" cy="400110"/>
          </a:xfrm>
          <a:prstGeom prst="rect">
            <a:avLst/>
          </a:prstGeom>
          <a:noFill/>
        </p:spPr>
        <p:txBody>
          <a:bodyPr wrap="square" rtlCol="0">
            <a:spAutoFit/>
          </a:bodyPr>
          <a:lstStyle/>
          <a:p>
            <a:r>
              <a:rPr lang="ja-JP" altLang="en-US" sz="2000" b="1" dirty="0" smtClean="0"/>
              <a:t>初期設定　（今回はアプリと試作機を接続するため画面はつくらない）</a:t>
            </a:r>
            <a:endParaRPr lang="en-US" altLang="ja-JP" sz="2000" b="1"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925" y="1308810"/>
            <a:ext cx="1357607" cy="241473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340" y="1308810"/>
            <a:ext cx="1356591" cy="241473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925" y="4178412"/>
            <a:ext cx="1357607" cy="2414731"/>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3128" y="1308810"/>
            <a:ext cx="1357607" cy="2414731"/>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526" y="1308810"/>
            <a:ext cx="1357608" cy="2414731"/>
          </a:xfrm>
          <a:prstGeom prst="rect">
            <a:avLst/>
          </a:prstGeom>
        </p:spPr>
      </p:pic>
      <p:cxnSp>
        <p:nvCxnSpPr>
          <p:cNvPr id="14" name="直線矢印コネクタ 13"/>
          <p:cNvCxnSpPr>
            <a:stCxn id="6" idx="3"/>
            <a:endCxn id="5" idx="1"/>
          </p:cNvCxnSpPr>
          <p:nvPr/>
        </p:nvCxnSpPr>
        <p:spPr>
          <a:xfrm>
            <a:off x="2589931"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線矢印コネクタ 14"/>
          <p:cNvCxnSpPr/>
          <p:nvPr/>
        </p:nvCxnSpPr>
        <p:spPr>
          <a:xfrm>
            <a:off x="4383532"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直線矢印コネクタ 15"/>
          <p:cNvCxnSpPr/>
          <p:nvPr/>
        </p:nvCxnSpPr>
        <p:spPr>
          <a:xfrm>
            <a:off x="6177134"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線矢印コネクタ 16"/>
          <p:cNvCxnSpPr/>
          <p:nvPr/>
        </p:nvCxnSpPr>
        <p:spPr>
          <a:xfrm>
            <a:off x="2735451" y="5336868"/>
            <a:ext cx="236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テキスト ボックス 20"/>
          <p:cNvSpPr txBox="1"/>
          <p:nvPr/>
        </p:nvSpPr>
        <p:spPr>
          <a:xfrm>
            <a:off x="1152658" y="927889"/>
            <a:ext cx="2079062" cy="307777"/>
          </a:xfrm>
          <a:prstGeom prst="rect">
            <a:avLst/>
          </a:prstGeom>
          <a:noFill/>
        </p:spPr>
        <p:txBody>
          <a:bodyPr wrap="square" rtlCol="0">
            <a:spAutoFit/>
          </a:bodyPr>
          <a:lstStyle/>
          <a:p>
            <a:r>
              <a:rPr lang="ja-JP" altLang="en-US" sz="1400" b="1" dirty="0" smtClean="0"/>
              <a:t>電子コースターを探す</a:t>
            </a:r>
            <a:endParaRPr lang="en-US" altLang="ja-JP" sz="1400" b="1" dirty="0" smtClean="0"/>
          </a:p>
        </p:txBody>
      </p:sp>
      <p:sp>
        <p:nvSpPr>
          <p:cNvPr id="22" name="テキスト ボックス 21"/>
          <p:cNvSpPr txBox="1"/>
          <p:nvPr/>
        </p:nvSpPr>
        <p:spPr>
          <a:xfrm>
            <a:off x="6618093" y="891256"/>
            <a:ext cx="2079062" cy="307777"/>
          </a:xfrm>
          <a:prstGeom prst="rect">
            <a:avLst/>
          </a:prstGeom>
          <a:noFill/>
        </p:spPr>
        <p:txBody>
          <a:bodyPr wrap="square" rtlCol="0">
            <a:spAutoFit/>
          </a:bodyPr>
          <a:lstStyle/>
          <a:p>
            <a:r>
              <a:rPr lang="ja-JP" altLang="en-US" sz="1400" b="1" dirty="0" smtClean="0"/>
              <a:t>設定完了</a:t>
            </a:r>
            <a:endParaRPr lang="en-US" altLang="ja-JP" sz="1400" b="1" dirty="0" smtClean="0"/>
          </a:p>
        </p:txBody>
      </p:sp>
      <p:sp>
        <p:nvSpPr>
          <p:cNvPr id="23" name="テキスト ボックス 22"/>
          <p:cNvSpPr txBox="1"/>
          <p:nvPr/>
        </p:nvSpPr>
        <p:spPr>
          <a:xfrm>
            <a:off x="4822009" y="894990"/>
            <a:ext cx="2079062" cy="307777"/>
          </a:xfrm>
          <a:prstGeom prst="rect">
            <a:avLst/>
          </a:prstGeom>
          <a:noFill/>
        </p:spPr>
        <p:txBody>
          <a:bodyPr wrap="square" rtlCol="0">
            <a:spAutoFit/>
          </a:bodyPr>
          <a:lstStyle/>
          <a:p>
            <a:r>
              <a:rPr lang="ja-JP" altLang="en-US" sz="1400" b="1" dirty="0" smtClean="0"/>
              <a:t>設定しますか？</a:t>
            </a:r>
            <a:endParaRPr lang="en-US" altLang="ja-JP" sz="1400" b="1" dirty="0"/>
          </a:p>
        </p:txBody>
      </p:sp>
      <p:sp>
        <p:nvSpPr>
          <p:cNvPr id="24" name="テキスト ボックス 23"/>
          <p:cNvSpPr txBox="1"/>
          <p:nvPr/>
        </p:nvSpPr>
        <p:spPr>
          <a:xfrm>
            <a:off x="3025925" y="898724"/>
            <a:ext cx="2079062" cy="307777"/>
          </a:xfrm>
          <a:prstGeom prst="rect">
            <a:avLst/>
          </a:prstGeom>
          <a:noFill/>
        </p:spPr>
        <p:txBody>
          <a:bodyPr wrap="square" rtlCol="0">
            <a:spAutoFit/>
          </a:bodyPr>
          <a:lstStyle/>
          <a:p>
            <a:r>
              <a:rPr lang="en-US" altLang="ja-JP" sz="1400" b="1" dirty="0"/>
              <a:t>X X</a:t>
            </a:r>
            <a:r>
              <a:rPr lang="ja-JP" altLang="en-US" sz="1400" b="1" dirty="0" smtClean="0"/>
              <a:t>が見つかりました</a:t>
            </a:r>
            <a:endParaRPr lang="en-US" altLang="ja-JP" sz="1400" b="1" dirty="0" smtClean="0"/>
          </a:p>
        </p:txBody>
      </p:sp>
      <p:sp>
        <p:nvSpPr>
          <p:cNvPr id="25" name="テキスト ボックス 24"/>
          <p:cNvSpPr txBox="1"/>
          <p:nvPr/>
        </p:nvSpPr>
        <p:spPr>
          <a:xfrm>
            <a:off x="3025925" y="3880355"/>
            <a:ext cx="2079062" cy="307777"/>
          </a:xfrm>
          <a:prstGeom prst="rect">
            <a:avLst/>
          </a:prstGeom>
          <a:noFill/>
        </p:spPr>
        <p:txBody>
          <a:bodyPr wrap="square" rtlCol="0">
            <a:spAutoFit/>
          </a:bodyPr>
          <a:lstStyle/>
          <a:p>
            <a:r>
              <a:rPr lang="en-US" altLang="ja-JP" sz="1400" b="1" dirty="0" smtClean="0"/>
              <a:t>NG</a:t>
            </a:r>
            <a:r>
              <a:rPr lang="ja-JP" altLang="en-US" sz="1400" b="1" dirty="0" smtClean="0"/>
              <a:t>画面</a:t>
            </a:r>
            <a:endParaRPr lang="en-US" altLang="ja-JP" sz="1400" b="1" dirty="0" smtClean="0"/>
          </a:p>
        </p:txBody>
      </p:sp>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527" y="4178412"/>
            <a:ext cx="1357607" cy="2414731"/>
          </a:xfrm>
          <a:prstGeom prst="rect">
            <a:avLst/>
          </a:prstGeom>
        </p:spPr>
      </p:pic>
      <p:sp>
        <p:nvSpPr>
          <p:cNvPr id="20" name="テキスト ボックス 19"/>
          <p:cNvSpPr txBox="1"/>
          <p:nvPr/>
        </p:nvSpPr>
        <p:spPr>
          <a:xfrm>
            <a:off x="4819527" y="3880355"/>
            <a:ext cx="2079062" cy="307777"/>
          </a:xfrm>
          <a:prstGeom prst="rect">
            <a:avLst/>
          </a:prstGeom>
          <a:noFill/>
        </p:spPr>
        <p:txBody>
          <a:bodyPr wrap="square" rtlCol="0">
            <a:spAutoFit/>
          </a:bodyPr>
          <a:lstStyle/>
          <a:p>
            <a:r>
              <a:rPr lang="en-US" altLang="ja-JP" sz="1400" b="1" dirty="0" smtClean="0"/>
              <a:t>NG</a:t>
            </a:r>
            <a:r>
              <a:rPr lang="ja-JP" altLang="en-US" sz="1400" b="1" dirty="0" smtClean="0"/>
              <a:t>画面</a:t>
            </a:r>
            <a:endParaRPr lang="en-US" altLang="ja-JP" sz="1400" b="1" dirty="0" smtClean="0"/>
          </a:p>
        </p:txBody>
      </p:sp>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3128" y="4178412"/>
            <a:ext cx="1357607" cy="2414731"/>
          </a:xfrm>
          <a:prstGeom prst="rect">
            <a:avLst/>
          </a:prstGeom>
        </p:spPr>
      </p:pic>
      <p:sp>
        <p:nvSpPr>
          <p:cNvPr id="27" name="テキスト ボックス 26"/>
          <p:cNvSpPr txBox="1"/>
          <p:nvPr/>
        </p:nvSpPr>
        <p:spPr>
          <a:xfrm>
            <a:off x="6613128" y="3880355"/>
            <a:ext cx="2079062" cy="307777"/>
          </a:xfrm>
          <a:prstGeom prst="rect">
            <a:avLst/>
          </a:prstGeom>
          <a:noFill/>
        </p:spPr>
        <p:txBody>
          <a:bodyPr wrap="square" rtlCol="0">
            <a:spAutoFit/>
          </a:bodyPr>
          <a:lstStyle/>
          <a:p>
            <a:r>
              <a:rPr lang="en-US" altLang="ja-JP" sz="1400" b="1" dirty="0" smtClean="0"/>
              <a:t>NG</a:t>
            </a:r>
            <a:r>
              <a:rPr lang="ja-JP" altLang="en-US" sz="1400" b="1" dirty="0" smtClean="0"/>
              <a:t>画面</a:t>
            </a:r>
            <a:endParaRPr lang="en-US" altLang="ja-JP" sz="1400" b="1" dirty="0" smtClean="0"/>
          </a:p>
        </p:txBody>
      </p:sp>
      <p:cxnSp>
        <p:nvCxnSpPr>
          <p:cNvPr id="28" name="直線コネクタ 27"/>
          <p:cNvCxnSpPr/>
          <p:nvPr/>
        </p:nvCxnSpPr>
        <p:spPr>
          <a:xfrm flipH="1">
            <a:off x="2735451" y="2516176"/>
            <a:ext cx="15498" cy="2820692"/>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直線矢印コネクタ 28"/>
          <p:cNvCxnSpPr/>
          <p:nvPr/>
        </p:nvCxnSpPr>
        <p:spPr>
          <a:xfrm>
            <a:off x="4586031" y="5336868"/>
            <a:ext cx="236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線コネクタ 29"/>
          <p:cNvCxnSpPr/>
          <p:nvPr/>
        </p:nvCxnSpPr>
        <p:spPr>
          <a:xfrm flipH="1">
            <a:off x="4586031" y="2516176"/>
            <a:ext cx="15498" cy="2820692"/>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直線矢印コネクタ 30"/>
          <p:cNvCxnSpPr/>
          <p:nvPr/>
        </p:nvCxnSpPr>
        <p:spPr>
          <a:xfrm>
            <a:off x="6395132" y="5336868"/>
            <a:ext cx="236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線コネクタ 31"/>
          <p:cNvCxnSpPr/>
          <p:nvPr/>
        </p:nvCxnSpPr>
        <p:spPr>
          <a:xfrm flipH="1">
            <a:off x="6395132" y="2516176"/>
            <a:ext cx="15498" cy="2820692"/>
          </a:xfrm>
          <a:prstGeom prst="line">
            <a:avLst/>
          </a:prstGeom>
        </p:spPr>
        <p:style>
          <a:lnRef idx="1">
            <a:schemeClr val="accent3"/>
          </a:lnRef>
          <a:fillRef idx="0">
            <a:schemeClr val="accent3"/>
          </a:fillRef>
          <a:effectRef idx="0">
            <a:schemeClr val="accent3"/>
          </a:effectRef>
          <a:fontRef idx="minor">
            <a:schemeClr val="tx1"/>
          </a:fontRef>
        </p:style>
      </p:cxnSp>
      <p:sp>
        <p:nvSpPr>
          <p:cNvPr id="33" name="テキスト ボックス 32"/>
          <p:cNvSpPr txBox="1"/>
          <p:nvPr/>
        </p:nvSpPr>
        <p:spPr>
          <a:xfrm>
            <a:off x="1616226" y="3233033"/>
            <a:ext cx="8296795"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ja-JP" altLang="en-US" sz="2000" b="1" dirty="0" smtClean="0"/>
              <a:t>初期設定　（今回はアプリと試作機を接続するため画面はつくらない）</a:t>
            </a:r>
            <a:endParaRPr lang="en-US" altLang="ja-JP" sz="2000" b="1" dirty="0" smtClean="0"/>
          </a:p>
        </p:txBody>
      </p:sp>
      <p:cxnSp>
        <p:nvCxnSpPr>
          <p:cNvPr id="34" name="直線コネクタ 33"/>
          <p:cNvCxnSpPr/>
          <p:nvPr/>
        </p:nvCxnSpPr>
        <p:spPr>
          <a:xfrm>
            <a:off x="641268" y="648872"/>
            <a:ext cx="8787740" cy="5823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910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61" y="248762"/>
            <a:ext cx="8296795" cy="400110"/>
          </a:xfrm>
          <a:prstGeom prst="rect">
            <a:avLst/>
          </a:prstGeom>
          <a:noFill/>
        </p:spPr>
        <p:txBody>
          <a:bodyPr wrap="square" rtlCol="0">
            <a:spAutoFit/>
          </a:bodyPr>
          <a:lstStyle/>
          <a:p>
            <a:r>
              <a:rPr lang="ja-JP" altLang="en-US" sz="2000" b="1" dirty="0" smtClean="0"/>
              <a:t>サイト</a:t>
            </a:r>
            <a:r>
              <a:rPr lang="en-US" altLang="ja-JP" sz="2000" b="1" dirty="0" smtClean="0"/>
              <a:t>TOP</a:t>
            </a:r>
            <a:r>
              <a:rPr lang="ja-JP" altLang="en-US" sz="2000" b="1" dirty="0" smtClean="0"/>
              <a:t>ページ</a:t>
            </a:r>
            <a:endParaRPr lang="en-US" altLang="ja-JP" sz="2000" b="1"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925" y="1308810"/>
            <a:ext cx="1357607" cy="241473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340" y="1308810"/>
            <a:ext cx="1356591" cy="2414731"/>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5925" y="4178412"/>
            <a:ext cx="1357607" cy="2414731"/>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3128" y="1308810"/>
            <a:ext cx="1357607" cy="2414731"/>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9526" y="1308810"/>
            <a:ext cx="1357608" cy="2414731"/>
          </a:xfrm>
          <a:prstGeom prst="rect">
            <a:avLst/>
          </a:prstGeom>
        </p:spPr>
      </p:pic>
      <p:cxnSp>
        <p:nvCxnSpPr>
          <p:cNvPr id="14" name="直線矢印コネクタ 13"/>
          <p:cNvCxnSpPr>
            <a:stCxn id="6" idx="3"/>
            <a:endCxn id="5" idx="1"/>
          </p:cNvCxnSpPr>
          <p:nvPr/>
        </p:nvCxnSpPr>
        <p:spPr>
          <a:xfrm>
            <a:off x="2589931"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線矢印コネクタ 14"/>
          <p:cNvCxnSpPr/>
          <p:nvPr/>
        </p:nvCxnSpPr>
        <p:spPr>
          <a:xfrm>
            <a:off x="4383532"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直線矢印コネクタ 15"/>
          <p:cNvCxnSpPr/>
          <p:nvPr/>
        </p:nvCxnSpPr>
        <p:spPr>
          <a:xfrm>
            <a:off x="6177134" y="2516176"/>
            <a:ext cx="43599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線矢印コネクタ 16"/>
          <p:cNvCxnSpPr/>
          <p:nvPr/>
        </p:nvCxnSpPr>
        <p:spPr>
          <a:xfrm>
            <a:off x="2735451" y="5336868"/>
            <a:ext cx="236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直線コネクタ 18"/>
          <p:cNvCxnSpPr/>
          <p:nvPr/>
        </p:nvCxnSpPr>
        <p:spPr>
          <a:xfrm flipH="1">
            <a:off x="2735451" y="2516176"/>
            <a:ext cx="15498" cy="2820692"/>
          </a:xfrm>
          <a:prstGeom prst="line">
            <a:avLst/>
          </a:prstGeom>
        </p:spPr>
        <p:style>
          <a:lnRef idx="1">
            <a:schemeClr val="accent3"/>
          </a:lnRef>
          <a:fillRef idx="0">
            <a:schemeClr val="accent3"/>
          </a:fillRef>
          <a:effectRef idx="0">
            <a:schemeClr val="accent3"/>
          </a:effectRef>
          <a:fontRef idx="minor">
            <a:schemeClr val="tx1"/>
          </a:fontRef>
        </p:style>
      </p:cxnSp>
      <p:sp>
        <p:nvSpPr>
          <p:cNvPr id="21" name="テキスト ボックス 20"/>
          <p:cNvSpPr txBox="1"/>
          <p:nvPr/>
        </p:nvSpPr>
        <p:spPr>
          <a:xfrm>
            <a:off x="1233340" y="927889"/>
            <a:ext cx="2079062" cy="307777"/>
          </a:xfrm>
          <a:prstGeom prst="rect">
            <a:avLst/>
          </a:prstGeom>
          <a:noFill/>
        </p:spPr>
        <p:txBody>
          <a:bodyPr wrap="square" rtlCol="0">
            <a:spAutoFit/>
          </a:bodyPr>
          <a:lstStyle/>
          <a:p>
            <a:r>
              <a:rPr lang="ja-JP" altLang="en-US" sz="1400" b="1" smtClean="0"/>
              <a:t>初回登録画面</a:t>
            </a:r>
            <a:endParaRPr lang="en-US" altLang="ja-JP" sz="1400" b="1" dirty="0" smtClean="0"/>
          </a:p>
        </p:txBody>
      </p:sp>
      <p:sp>
        <p:nvSpPr>
          <p:cNvPr id="22" name="テキスト ボックス 21"/>
          <p:cNvSpPr txBox="1"/>
          <p:nvPr/>
        </p:nvSpPr>
        <p:spPr>
          <a:xfrm>
            <a:off x="6618093" y="891256"/>
            <a:ext cx="2079062" cy="307777"/>
          </a:xfrm>
          <a:prstGeom prst="rect">
            <a:avLst/>
          </a:prstGeom>
          <a:noFill/>
        </p:spPr>
        <p:txBody>
          <a:bodyPr wrap="square" rtlCol="0">
            <a:spAutoFit/>
          </a:bodyPr>
          <a:lstStyle/>
          <a:p>
            <a:r>
              <a:rPr lang="en-US" altLang="ja-JP" sz="1400" b="1" smtClean="0"/>
              <a:t>Password</a:t>
            </a:r>
            <a:endParaRPr lang="en-US" altLang="ja-JP" sz="1400" b="1" dirty="0" smtClean="0"/>
          </a:p>
        </p:txBody>
      </p:sp>
      <p:sp>
        <p:nvSpPr>
          <p:cNvPr id="23" name="テキスト ボックス 22"/>
          <p:cNvSpPr txBox="1"/>
          <p:nvPr/>
        </p:nvSpPr>
        <p:spPr>
          <a:xfrm>
            <a:off x="4822009" y="894990"/>
            <a:ext cx="2079062" cy="307777"/>
          </a:xfrm>
          <a:prstGeom prst="rect">
            <a:avLst/>
          </a:prstGeom>
          <a:noFill/>
        </p:spPr>
        <p:txBody>
          <a:bodyPr wrap="square" rtlCol="0">
            <a:spAutoFit/>
          </a:bodyPr>
          <a:lstStyle/>
          <a:p>
            <a:r>
              <a:rPr lang="en-US" altLang="ja-JP" sz="1400" b="1" dirty="0" smtClean="0"/>
              <a:t>E-mail</a:t>
            </a:r>
          </a:p>
        </p:txBody>
      </p:sp>
      <p:sp>
        <p:nvSpPr>
          <p:cNvPr id="24" name="テキスト ボックス 23"/>
          <p:cNvSpPr txBox="1"/>
          <p:nvPr/>
        </p:nvSpPr>
        <p:spPr>
          <a:xfrm>
            <a:off x="3025925" y="898724"/>
            <a:ext cx="2079062" cy="307777"/>
          </a:xfrm>
          <a:prstGeom prst="rect">
            <a:avLst/>
          </a:prstGeom>
          <a:noFill/>
        </p:spPr>
        <p:txBody>
          <a:bodyPr wrap="square" rtlCol="0">
            <a:spAutoFit/>
          </a:bodyPr>
          <a:lstStyle/>
          <a:p>
            <a:r>
              <a:rPr lang="ja-JP" altLang="en-US" sz="1400" b="1" dirty="0" smtClean="0"/>
              <a:t>名前</a:t>
            </a:r>
            <a:endParaRPr lang="en-US" altLang="ja-JP" sz="1400" b="1" dirty="0" smtClean="0"/>
          </a:p>
        </p:txBody>
      </p:sp>
      <p:sp>
        <p:nvSpPr>
          <p:cNvPr id="25" name="テキスト ボックス 24"/>
          <p:cNvSpPr txBox="1"/>
          <p:nvPr/>
        </p:nvSpPr>
        <p:spPr>
          <a:xfrm>
            <a:off x="3025925" y="3880355"/>
            <a:ext cx="2079062" cy="307777"/>
          </a:xfrm>
          <a:prstGeom prst="rect">
            <a:avLst/>
          </a:prstGeom>
          <a:noFill/>
        </p:spPr>
        <p:txBody>
          <a:bodyPr wrap="square" rtlCol="0">
            <a:spAutoFit/>
          </a:bodyPr>
          <a:lstStyle/>
          <a:p>
            <a:r>
              <a:rPr lang="en-US" altLang="ja-JP" sz="1400" b="1" dirty="0" smtClean="0"/>
              <a:t>Login</a:t>
            </a:r>
          </a:p>
        </p:txBody>
      </p:sp>
      <p:cxnSp>
        <p:nvCxnSpPr>
          <p:cNvPr id="18" name="直線コネクタ 17"/>
          <p:cNvCxnSpPr/>
          <p:nvPr/>
        </p:nvCxnSpPr>
        <p:spPr>
          <a:xfrm>
            <a:off x="641268" y="648872"/>
            <a:ext cx="8787740" cy="5823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19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61" y="248762"/>
            <a:ext cx="2736348" cy="400110"/>
          </a:xfrm>
          <a:prstGeom prst="rect">
            <a:avLst/>
          </a:prstGeom>
          <a:noFill/>
        </p:spPr>
        <p:txBody>
          <a:bodyPr wrap="square" rtlCol="0">
            <a:spAutoFit/>
          </a:bodyPr>
          <a:lstStyle/>
          <a:p>
            <a:r>
              <a:rPr kumimoji="1" lang="ja-JP" altLang="en-US" sz="2000" b="1" dirty="0" smtClean="0"/>
              <a:t>サービス側</a:t>
            </a:r>
            <a:r>
              <a:rPr kumimoji="1" lang="en-US" altLang="ja-JP" sz="2000" b="1" dirty="0" smtClean="0"/>
              <a:t>(</a:t>
            </a:r>
            <a:r>
              <a:rPr kumimoji="1" lang="ja-JP" altLang="en-US" sz="2000" b="1" dirty="0" smtClean="0"/>
              <a:t>概要</a:t>
            </a:r>
            <a:r>
              <a:rPr kumimoji="1" lang="en-US" altLang="ja-JP" sz="2000" b="1" dirty="0" smtClean="0"/>
              <a:t>)</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506" y="885823"/>
            <a:ext cx="2006130" cy="3735051"/>
          </a:xfrm>
          <a:prstGeom prst="rect">
            <a:avLst/>
          </a:prstGeom>
        </p:spPr>
      </p:pic>
      <p:sp>
        <p:nvSpPr>
          <p:cNvPr id="8" name="テキスト ボックス 7"/>
          <p:cNvSpPr txBox="1"/>
          <p:nvPr/>
        </p:nvSpPr>
        <p:spPr>
          <a:xfrm>
            <a:off x="480178" y="4417126"/>
            <a:ext cx="6769708" cy="20313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dirty="0" smtClean="0"/>
              <a:t>デバイス側（センサー）概要</a:t>
            </a:r>
            <a:endParaRPr lang="en-US" altLang="ja-JP" dirty="0" smtClean="0"/>
          </a:p>
          <a:p>
            <a:r>
              <a:rPr lang="ja-JP" altLang="en-US" b="1" dirty="0"/>
              <a:t>＊何をすべきか全くわかわらない。</a:t>
            </a:r>
            <a:endParaRPr lang="en-US" altLang="ja-JP" b="1" dirty="0"/>
          </a:p>
          <a:p>
            <a:r>
              <a:rPr lang="en-US" altLang="ja-JP" b="1" dirty="0"/>
              <a:t>	</a:t>
            </a:r>
            <a:r>
              <a:rPr lang="ja-JP" altLang="en-US" b="1" dirty="0"/>
              <a:t>＊センサーは何を買うべきか</a:t>
            </a:r>
            <a:endParaRPr lang="en-US" altLang="ja-JP" b="1" dirty="0"/>
          </a:p>
          <a:p>
            <a:r>
              <a:rPr lang="en-US" altLang="ja-JP" b="1" dirty="0"/>
              <a:t>	</a:t>
            </a:r>
            <a:r>
              <a:rPr lang="ja-JP" altLang="en-US" b="1" dirty="0"/>
              <a:t>＊電源はどこからとるか</a:t>
            </a:r>
            <a:endParaRPr lang="en-US" altLang="ja-JP" b="1" dirty="0"/>
          </a:p>
          <a:p>
            <a:r>
              <a:rPr lang="en-US" altLang="ja-JP" b="1" dirty="0"/>
              <a:t>	</a:t>
            </a:r>
            <a:r>
              <a:rPr lang="ja-JP" altLang="en-US" b="1" dirty="0"/>
              <a:t>＊何の言語を習得すべきか</a:t>
            </a:r>
            <a:endParaRPr lang="en-US" altLang="ja-JP" b="1" dirty="0"/>
          </a:p>
          <a:p>
            <a:r>
              <a:rPr lang="en-US" altLang="ja-JP" b="1" dirty="0"/>
              <a:t>	</a:t>
            </a:r>
            <a:r>
              <a:rPr lang="ja-JP" altLang="en-US" b="1" dirty="0"/>
              <a:t>＊どうすればセンサー側とサーバ側を通信できるか</a:t>
            </a:r>
            <a:endParaRPr lang="en-US" altLang="ja-JP" dirty="0"/>
          </a:p>
          <a:p>
            <a:r>
              <a:rPr lang="ja-JP" altLang="en-US" dirty="0" smtClean="0"/>
              <a:t>　飲料</a:t>
            </a:r>
            <a:r>
              <a:rPr lang="en-US" altLang="ja-JP" dirty="0" smtClean="0"/>
              <a:t>/</a:t>
            </a:r>
            <a:r>
              <a:rPr lang="ja-JP" altLang="en-US" dirty="0" smtClean="0"/>
              <a:t>調味料の重量を検知し、サーバ側にログを通知</a:t>
            </a:r>
            <a:endParaRPr lang="en-US" altLang="ja-JP" dirty="0" smtClean="0"/>
          </a:p>
        </p:txBody>
      </p:sp>
      <p:graphicFrame>
        <p:nvGraphicFramePr>
          <p:cNvPr id="10" name="表 9"/>
          <p:cNvGraphicFramePr>
            <a:graphicFrameLocks noGrp="1"/>
          </p:cNvGraphicFramePr>
          <p:nvPr>
            <p:extLst>
              <p:ext uri="{D42A27DB-BD31-4B8C-83A1-F6EECF244321}">
                <p14:modId xmlns:p14="http://schemas.microsoft.com/office/powerpoint/2010/main" val="374039040"/>
              </p:ext>
            </p:extLst>
          </p:nvPr>
        </p:nvGraphicFramePr>
        <p:xfrm>
          <a:off x="480178" y="648872"/>
          <a:ext cx="3743478" cy="2540000"/>
        </p:xfrm>
        <a:graphic>
          <a:graphicData uri="http://schemas.openxmlformats.org/drawingml/2006/table">
            <a:tbl>
              <a:tblPr>
                <a:tableStyleId>{5C22544A-7EE6-4342-B048-85BDC9FD1C3A}</a:tableStyleId>
              </a:tblPr>
              <a:tblGrid>
                <a:gridCol w="1337736"/>
                <a:gridCol w="2405742"/>
              </a:tblGrid>
              <a:tr h="254000">
                <a:tc>
                  <a:txBody>
                    <a:bodyPr/>
                    <a:lstStyle/>
                    <a:p>
                      <a:pPr algn="l" fontAlgn="b"/>
                      <a:r>
                        <a:rPr lang="ja-JP" altLang="en-US" sz="1200" u="none" strike="noStrike" dirty="0">
                          <a:effectLst/>
                        </a:rPr>
                        <a:t>ログイン</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en-US" sz="1200" u="none" strike="noStrike">
                          <a:effectLst/>
                        </a:rPr>
                        <a:t>ID</a:t>
                      </a:r>
                      <a:endParaRPr lang="en-US" sz="1200" b="0" i="0" u="none" strike="noStrike">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en-US" sz="1200" u="none" strike="noStrike">
                          <a:effectLst/>
                        </a:rPr>
                        <a:t>PASSWORD</a:t>
                      </a:r>
                      <a:endParaRPr lang="en-US" sz="1200" b="0" i="0" u="none" strike="noStrike">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新規登録画面</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dirty="0" smtClean="0">
                          <a:effectLst/>
                        </a:rPr>
                        <a:t>調味料　</a:t>
                      </a:r>
                      <a:r>
                        <a:rPr lang="en-US" altLang="ja-JP" sz="1200" u="none" strike="noStrike" dirty="0" smtClean="0">
                          <a:effectLst/>
                        </a:rPr>
                        <a:t> </a:t>
                      </a:r>
                      <a:r>
                        <a:rPr lang="en-US" altLang="ja-JP" sz="1200" u="none" strike="noStrike" baseline="0" dirty="0" smtClean="0">
                          <a:effectLst/>
                        </a:rPr>
                        <a:t> </a:t>
                      </a:r>
                      <a:r>
                        <a:rPr lang="ja-JP" altLang="en-US" sz="1200" u="none" strike="noStrike" dirty="0" smtClean="0">
                          <a:effectLst/>
                        </a:rPr>
                        <a:t>選択</a:t>
                      </a:r>
                      <a:endParaRPr lang="ja-JP" alt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dirty="0" smtClean="0">
                          <a:effectLst/>
                        </a:rPr>
                        <a:t>容量　　　入力</a:t>
                      </a:r>
                      <a:endParaRPr lang="ja-JP" alt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smtClean="0">
                          <a:effectLst/>
                        </a:rPr>
                        <a:t>容器</a:t>
                      </a:r>
                      <a:endParaRPr lang="ja-JP" alt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smtClean="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dirty="0">
                          <a:effectLst/>
                        </a:rPr>
                        <a:t>登録日</a:t>
                      </a:r>
                      <a:endParaRPr lang="ja-JP" alt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設定</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dirty="0">
                          <a:effectLst/>
                        </a:rPr>
                        <a:t>登録機器名</a:t>
                      </a:r>
                      <a:endParaRPr lang="ja-JP" alt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a:effectLst/>
                        </a:rPr>
                        <a:t>通知設定</a:t>
                      </a:r>
                      <a:endParaRPr lang="ja-JP" altLang="en-US" sz="1200" b="0" i="0" u="none" strike="noStrike">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a:effectLst/>
                        </a:rPr>
                        <a:t>利用規約</a:t>
                      </a:r>
                      <a:endParaRPr lang="ja-JP" altLang="en-US" sz="1200" b="0" i="0" u="none" strike="noStrike">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en-US" sz="1200" u="none" strike="noStrike" dirty="0" smtClean="0">
                          <a:effectLst/>
                        </a:rPr>
                        <a:t>FA</a:t>
                      </a:r>
                      <a:r>
                        <a:rPr lang="en-US" altLang="ja-JP" sz="1200" u="none" strike="noStrike" dirty="0" smtClean="0">
                          <a:effectLst/>
                        </a:rPr>
                        <a:t>Q</a:t>
                      </a:r>
                      <a:endParaRPr lang="en-US" sz="1200" u="none" strike="noStrike" dirty="0" smtClean="0">
                        <a:effectLst/>
                      </a:endParaRPr>
                    </a:p>
                  </a:txBody>
                  <a:tcPr marL="12700" marR="12700" marT="12700" marB="0" anchor="b"/>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00784520"/>
              </p:ext>
            </p:extLst>
          </p:nvPr>
        </p:nvGraphicFramePr>
        <p:xfrm>
          <a:off x="480178" y="3226955"/>
          <a:ext cx="3743478" cy="762000"/>
        </p:xfrm>
        <a:graphic>
          <a:graphicData uri="http://schemas.openxmlformats.org/drawingml/2006/table">
            <a:tbl>
              <a:tblPr>
                <a:tableStyleId>{5C22544A-7EE6-4342-B048-85BDC9FD1C3A}</a:tableStyleId>
              </a:tblPr>
              <a:tblGrid>
                <a:gridCol w="1337736"/>
                <a:gridCol w="2405742"/>
              </a:tblGrid>
              <a:tr h="254000">
                <a:tc>
                  <a:txBody>
                    <a:bodyPr/>
                    <a:lstStyle/>
                    <a:p>
                      <a:pPr algn="l" fontAlgn="b"/>
                      <a:r>
                        <a:rPr lang="ja-JP" altLang="en-US" sz="1200" b="0" i="0" u="none" strike="noStrike" dirty="0" smtClean="0">
                          <a:solidFill>
                            <a:srgbClr val="000000"/>
                          </a:solidFill>
                          <a:effectLst/>
                          <a:latin typeface="Yu Gothic" charset="-128"/>
                        </a:rPr>
                        <a:t>詳細ページ</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b="0" i="0" u="none" strike="noStrike" dirty="0" smtClean="0">
                          <a:solidFill>
                            <a:schemeClr val="dk1"/>
                          </a:solidFill>
                          <a:effectLst/>
                          <a:latin typeface="+mn-lt"/>
                        </a:rPr>
                        <a:t>調味料名</a:t>
                      </a:r>
                      <a:endParaRPr 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b="0" i="0" u="none" strike="noStrike" dirty="0" smtClean="0">
                          <a:solidFill>
                            <a:srgbClr val="000000"/>
                          </a:solidFill>
                          <a:effectLst/>
                          <a:latin typeface="Yu Gothic" charset="-128"/>
                        </a:rPr>
                        <a:t>残量</a:t>
                      </a:r>
                      <a:endParaRPr lang="en-US" sz="1200" b="0" i="0" u="none" strike="noStrike" dirty="0">
                        <a:solidFill>
                          <a:srgbClr val="000000"/>
                        </a:solidFill>
                        <a:effectLst/>
                        <a:latin typeface="Yu Gothic" charset="-128"/>
                      </a:endParaRPr>
                    </a:p>
                  </a:txBody>
                  <a:tcPr marL="12700" marR="12700" marT="12700" marB="0" anchor="b"/>
                </a:tc>
              </a:tr>
              <a:tr h="254000">
                <a:tc>
                  <a:txBody>
                    <a:bodyPr/>
                    <a:lstStyle/>
                    <a:p>
                      <a:pPr algn="l" fontAlgn="b"/>
                      <a:r>
                        <a:rPr lang="ja-JP" altLang="en-US" sz="1200" u="none" strike="noStrike" dirty="0">
                          <a:effectLst/>
                        </a:rPr>
                        <a:t>　</a:t>
                      </a:r>
                      <a:endParaRPr lang="ja-JP" altLang="en-US" sz="1200" b="0" i="0" u="none" strike="noStrike" dirty="0">
                        <a:solidFill>
                          <a:srgbClr val="000000"/>
                        </a:solidFill>
                        <a:effectLst/>
                        <a:latin typeface="Yu Gothic" charset="-128"/>
                      </a:endParaRPr>
                    </a:p>
                  </a:txBody>
                  <a:tcPr marL="12700" marR="12700" marT="12700" marB="0" anchor="b"/>
                </a:tc>
                <a:tc>
                  <a:txBody>
                    <a:bodyPr/>
                    <a:lstStyle/>
                    <a:p>
                      <a:pPr algn="l" fontAlgn="b"/>
                      <a:r>
                        <a:rPr lang="ja-JP" altLang="en-US" sz="1200" u="none" strike="noStrike" dirty="0">
                          <a:effectLst/>
                        </a:rPr>
                        <a:t>登録日</a:t>
                      </a:r>
                      <a:endParaRPr lang="ja-JP" altLang="en-US" sz="1200" b="0" i="0" u="none" strike="noStrike" dirty="0">
                        <a:solidFill>
                          <a:srgbClr val="000000"/>
                        </a:solidFill>
                        <a:effectLst/>
                        <a:latin typeface="Yu Gothic" charset="-128"/>
                      </a:endParaRPr>
                    </a:p>
                  </a:txBody>
                  <a:tcPr marL="12700" marR="12700" marT="12700" marB="0" anchor="b"/>
                </a:tc>
              </a:tr>
            </a:tbl>
          </a:graphicData>
        </a:graphic>
      </p:graphicFrame>
    </p:spTree>
    <p:extLst>
      <p:ext uri="{BB962C8B-B14F-4D97-AF65-F5344CB8AC3E}">
        <p14:creationId xmlns:p14="http://schemas.microsoft.com/office/powerpoint/2010/main" val="2105551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63286" y="638619"/>
            <a:ext cx="845103" cy="269304"/>
          </a:xfrm>
          <a:prstGeom prst="rect">
            <a:avLst/>
          </a:prstGeom>
          <a:noFill/>
        </p:spPr>
        <p:txBody>
          <a:bodyPr wrap="none" rtlCol="0">
            <a:spAutoFit/>
          </a:bodyPr>
          <a:lstStyle/>
          <a:p>
            <a:r>
              <a:rPr kumimoji="1" lang="en-US" altLang="ja-JP" sz="1150" dirty="0" smtClean="0"/>
              <a:t>TOP</a:t>
            </a:r>
            <a:r>
              <a:rPr kumimoji="1" lang="ja-JP" altLang="en-US" sz="1150" dirty="0" smtClean="0"/>
              <a:t>ページ</a:t>
            </a:r>
            <a:endParaRPr kumimoji="1" lang="ja-JP" altLang="en-US" sz="1150" dirty="0"/>
          </a:p>
        </p:txBody>
      </p:sp>
      <p:pic>
        <p:nvPicPr>
          <p:cNvPr id="71" name="図 70"/>
          <p:cNvPicPr>
            <a:picLocks noChangeAspect="1"/>
          </p:cNvPicPr>
          <p:nvPr/>
        </p:nvPicPr>
        <p:blipFill rotWithShape="1">
          <a:blip r:embed="rId2">
            <a:extLst>
              <a:ext uri="{28A0092B-C50C-407E-A947-70E740481C1C}">
                <a14:useLocalDpi xmlns:a14="http://schemas.microsoft.com/office/drawing/2010/main" val="0"/>
              </a:ext>
            </a:extLst>
          </a:blip>
          <a:srcRect t="1" b="41064"/>
          <a:stretch/>
        </p:blipFill>
        <p:spPr>
          <a:xfrm>
            <a:off x="3506239" y="920969"/>
            <a:ext cx="3556561" cy="1867294"/>
          </a:xfrm>
          <a:prstGeom prst="rect">
            <a:avLst/>
          </a:prstGeom>
        </p:spPr>
      </p:pic>
      <p:pic>
        <p:nvPicPr>
          <p:cNvPr id="72" name="図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3210" y="1080813"/>
            <a:ext cx="1947885" cy="1707450"/>
          </a:xfrm>
          <a:prstGeom prst="rect">
            <a:avLst/>
          </a:prstGeom>
        </p:spPr>
      </p:pic>
      <p:sp>
        <p:nvSpPr>
          <p:cNvPr id="74" name="正方形/長方形 73"/>
          <p:cNvSpPr/>
          <p:nvPr/>
        </p:nvSpPr>
        <p:spPr>
          <a:xfrm flipV="1">
            <a:off x="4603650" y="152860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flipV="1">
            <a:off x="4608562" y="168100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flipV="1">
            <a:off x="4609269" y="1841837"/>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flipV="1">
            <a:off x="4609269" y="1994237"/>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flipV="1">
            <a:off x="4609269" y="2146637"/>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flipV="1">
            <a:off x="4609269" y="2299037"/>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flipV="1">
            <a:off x="4587494" y="1197927"/>
            <a:ext cx="1356150" cy="310815"/>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4738822" y="1242420"/>
            <a:ext cx="1053494" cy="200055"/>
          </a:xfrm>
          <a:prstGeom prst="rect">
            <a:avLst/>
          </a:prstGeom>
          <a:noFill/>
        </p:spPr>
        <p:txBody>
          <a:bodyPr wrap="none" rtlCol="0">
            <a:spAutoFit/>
          </a:bodyPr>
          <a:lstStyle/>
          <a:p>
            <a:pPr algn="ctr"/>
            <a:r>
              <a:rPr kumimoji="1" lang="ja-JP" altLang="en-US" sz="700" dirty="0" smtClean="0"/>
              <a:t>調味料を新規登録する</a:t>
            </a:r>
            <a:endParaRPr kumimoji="1" lang="ja-JP" altLang="en-US" sz="700" dirty="0"/>
          </a:p>
        </p:txBody>
      </p:sp>
      <p:sp>
        <p:nvSpPr>
          <p:cNvPr id="82" name="テキスト ボックス 81"/>
          <p:cNvSpPr txBox="1"/>
          <p:nvPr/>
        </p:nvSpPr>
        <p:spPr>
          <a:xfrm>
            <a:off x="4551970" y="1495347"/>
            <a:ext cx="356188" cy="169277"/>
          </a:xfrm>
          <a:prstGeom prst="rect">
            <a:avLst/>
          </a:prstGeom>
          <a:noFill/>
        </p:spPr>
        <p:txBody>
          <a:bodyPr wrap="none" rtlCol="0">
            <a:spAutoFit/>
          </a:bodyPr>
          <a:lstStyle/>
          <a:p>
            <a:pPr algn="ctr"/>
            <a:r>
              <a:rPr kumimoji="1" lang="ja-JP" altLang="en-US" sz="500" dirty="0" smtClean="0"/>
              <a:t>名　前</a:t>
            </a:r>
            <a:endParaRPr kumimoji="1" lang="ja-JP" altLang="en-US" sz="500" dirty="0"/>
          </a:p>
        </p:txBody>
      </p:sp>
      <p:sp>
        <p:nvSpPr>
          <p:cNvPr id="83" name="テキスト ボックス 82"/>
          <p:cNvSpPr txBox="1"/>
          <p:nvPr/>
        </p:nvSpPr>
        <p:spPr>
          <a:xfrm>
            <a:off x="4566396" y="1647747"/>
            <a:ext cx="327334" cy="169277"/>
          </a:xfrm>
          <a:prstGeom prst="rect">
            <a:avLst/>
          </a:prstGeom>
          <a:noFill/>
        </p:spPr>
        <p:txBody>
          <a:bodyPr wrap="none" rtlCol="0">
            <a:spAutoFit/>
          </a:bodyPr>
          <a:lstStyle/>
          <a:p>
            <a:r>
              <a:rPr lang="en-US" altLang="ja-JP" sz="500" dirty="0" smtClean="0"/>
              <a:t>email</a:t>
            </a:r>
            <a:endParaRPr kumimoji="1" lang="ja-JP" altLang="en-US" sz="500" dirty="0"/>
          </a:p>
        </p:txBody>
      </p:sp>
      <p:sp>
        <p:nvSpPr>
          <p:cNvPr id="84" name="テキスト ボックス 83"/>
          <p:cNvSpPr txBox="1"/>
          <p:nvPr/>
        </p:nvSpPr>
        <p:spPr>
          <a:xfrm>
            <a:off x="4511896" y="1800147"/>
            <a:ext cx="436338" cy="169277"/>
          </a:xfrm>
          <a:prstGeom prst="rect">
            <a:avLst/>
          </a:prstGeom>
          <a:noFill/>
        </p:spPr>
        <p:txBody>
          <a:bodyPr wrap="none" rtlCol="0">
            <a:spAutoFit/>
          </a:bodyPr>
          <a:lstStyle/>
          <a:p>
            <a:r>
              <a:rPr lang="en-US" altLang="ja-JP" sz="500" dirty="0" smtClean="0"/>
              <a:t>Password</a:t>
            </a:r>
            <a:endParaRPr kumimoji="1" lang="ja-JP" altLang="en-US" sz="500" dirty="0"/>
          </a:p>
        </p:txBody>
      </p:sp>
      <p:sp>
        <p:nvSpPr>
          <p:cNvPr id="86" name="テキスト ボックス 85"/>
          <p:cNvSpPr txBox="1"/>
          <p:nvPr/>
        </p:nvSpPr>
        <p:spPr>
          <a:xfrm>
            <a:off x="4739575" y="650976"/>
            <a:ext cx="1427513" cy="269304"/>
          </a:xfrm>
          <a:prstGeom prst="rect">
            <a:avLst/>
          </a:prstGeom>
          <a:noFill/>
        </p:spPr>
        <p:txBody>
          <a:bodyPr wrap="square" rtlCol="0">
            <a:spAutoFit/>
          </a:bodyPr>
          <a:lstStyle/>
          <a:p>
            <a:pPr algn="ctr"/>
            <a:r>
              <a:rPr kumimoji="1" lang="ja-JP" altLang="en-US" sz="1150" dirty="0" smtClean="0"/>
              <a:t>ログインページ</a:t>
            </a:r>
            <a:endParaRPr kumimoji="1" lang="ja-JP" altLang="en-US" sz="1150" dirty="0"/>
          </a:p>
        </p:txBody>
      </p:sp>
      <p:cxnSp>
        <p:nvCxnSpPr>
          <p:cNvPr id="6" name="カギ線コネクタ 5"/>
          <p:cNvCxnSpPr/>
          <p:nvPr/>
        </p:nvCxnSpPr>
        <p:spPr>
          <a:xfrm flipV="1">
            <a:off x="2308389" y="788773"/>
            <a:ext cx="2588075" cy="147698"/>
          </a:xfrm>
          <a:prstGeom prst="bentConnector3">
            <a:avLst>
              <a:gd name="adj1" fmla="val -1565"/>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8668139" y="638619"/>
            <a:ext cx="845103" cy="269304"/>
          </a:xfrm>
          <a:prstGeom prst="rect">
            <a:avLst/>
          </a:prstGeom>
          <a:noFill/>
        </p:spPr>
        <p:txBody>
          <a:bodyPr wrap="none" rtlCol="0">
            <a:spAutoFit/>
          </a:bodyPr>
          <a:lstStyle/>
          <a:p>
            <a:r>
              <a:rPr kumimoji="1" lang="en-US" altLang="ja-JP" sz="1150" dirty="0" smtClean="0"/>
              <a:t>TOP</a:t>
            </a:r>
            <a:r>
              <a:rPr kumimoji="1" lang="ja-JP" altLang="en-US" sz="1150" dirty="0" smtClean="0"/>
              <a:t>ページ</a:t>
            </a:r>
            <a:endParaRPr kumimoji="1" lang="ja-JP" altLang="en-US" sz="1150" dirty="0"/>
          </a:p>
        </p:txBody>
      </p:sp>
      <p:sp>
        <p:nvSpPr>
          <p:cNvPr id="7" name="正方形/長方形 6"/>
          <p:cNvSpPr/>
          <p:nvPr/>
        </p:nvSpPr>
        <p:spPr>
          <a:xfrm>
            <a:off x="9633204" y="972634"/>
            <a:ext cx="288036" cy="59436"/>
          </a:xfrm>
          <a:prstGeom prst="rect">
            <a:avLst/>
          </a:prstGeom>
          <a:solidFill>
            <a:srgbClr val="484A5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9527095" y="920280"/>
            <a:ext cx="476412" cy="169277"/>
          </a:xfrm>
          <a:prstGeom prst="rect">
            <a:avLst/>
          </a:prstGeom>
          <a:noFill/>
        </p:spPr>
        <p:txBody>
          <a:bodyPr wrap="none" rtlCol="0">
            <a:spAutoFit/>
          </a:bodyPr>
          <a:lstStyle/>
          <a:p>
            <a:r>
              <a:rPr kumimoji="1" lang="en-US" altLang="ja-JP" sz="500" dirty="0" smtClean="0">
                <a:solidFill>
                  <a:schemeClr val="bg1"/>
                </a:solidFill>
              </a:rPr>
              <a:t>User Name</a:t>
            </a:r>
            <a:endParaRPr kumimoji="1" lang="ja-JP" altLang="en-US" sz="500" dirty="0">
              <a:solidFill>
                <a:schemeClr val="bg1"/>
              </a:solidFill>
            </a:endParaRPr>
          </a:p>
        </p:txBody>
      </p:sp>
      <p:cxnSp>
        <p:nvCxnSpPr>
          <p:cNvPr id="11" name="直線矢印コネクタ 10"/>
          <p:cNvCxnSpPr>
            <a:endCxn id="59" idx="1"/>
          </p:cNvCxnSpPr>
          <p:nvPr/>
        </p:nvCxnSpPr>
        <p:spPr>
          <a:xfrm flipV="1">
            <a:off x="5943644" y="773271"/>
            <a:ext cx="2724495"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339361" y="248762"/>
            <a:ext cx="2449314" cy="307777"/>
          </a:xfrm>
          <a:prstGeom prst="rect">
            <a:avLst/>
          </a:prstGeom>
          <a:noFill/>
        </p:spPr>
        <p:txBody>
          <a:bodyPr wrap="square" rtlCol="0">
            <a:spAutoFit/>
          </a:bodyPr>
          <a:lstStyle/>
          <a:p>
            <a:r>
              <a:rPr kumimoji="1" lang="ja-JP" altLang="en-US" sz="1400" b="1" dirty="0" smtClean="0"/>
              <a:t>画面遷移（ログイン）</a:t>
            </a:r>
            <a:endParaRPr kumimoji="1" lang="en-US" altLang="ja-JP" sz="1400" b="1" dirty="0" smtClean="0"/>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62" y="907923"/>
            <a:ext cx="2959121" cy="2890126"/>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1129" y="920280"/>
            <a:ext cx="2959121" cy="2890126"/>
          </a:xfrm>
          <a:prstGeom prst="rect">
            <a:avLst/>
          </a:prstGeom>
        </p:spPr>
      </p:pic>
    </p:spTree>
    <p:extLst>
      <p:ext uri="{BB962C8B-B14F-4D97-AF65-F5344CB8AC3E}">
        <p14:creationId xmlns:p14="http://schemas.microsoft.com/office/powerpoint/2010/main" val="207215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b="24476"/>
          <a:stretch/>
        </p:blipFill>
        <p:spPr>
          <a:xfrm>
            <a:off x="0" y="907923"/>
            <a:ext cx="3610276" cy="2470219"/>
          </a:xfrm>
          <a:prstGeom prst="rect">
            <a:avLst/>
          </a:prstGeom>
          <a:noFill/>
        </p:spPr>
      </p:pic>
      <p:sp>
        <p:nvSpPr>
          <p:cNvPr id="5" name="テキスト ボックス 4"/>
          <p:cNvSpPr txBox="1"/>
          <p:nvPr/>
        </p:nvSpPr>
        <p:spPr>
          <a:xfrm>
            <a:off x="1463286" y="638619"/>
            <a:ext cx="845103" cy="269304"/>
          </a:xfrm>
          <a:prstGeom prst="rect">
            <a:avLst/>
          </a:prstGeom>
          <a:noFill/>
        </p:spPr>
        <p:txBody>
          <a:bodyPr wrap="none" rtlCol="0">
            <a:spAutoFit/>
          </a:bodyPr>
          <a:lstStyle/>
          <a:p>
            <a:r>
              <a:rPr kumimoji="1" lang="en-US" altLang="ja-JP" sz="1150" dirty="0" smtClean="0"/>
              <a:t>TOP</a:t>
            </a:r>
            <a:r>
              <a:rPr kumimoji="1" lang="ja-JP" altLang="en-US" sz="1150" dirty="0" smtClean="0"/>
              <a:t>ページ</a:t>
            </a:r>
            <a:endParaRPr kumimoji="1" lang="ja-JP" altLang="en-US" sz="1150" dirty="0"/>
          </a:p>
        </p:txBody>
      </p:sp>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t="1" b="41064"/>
          <a:stretch/>
        </p:blipFill>
        <p:spPr>
          <a:xfrm>
            <a:off x="3635768" y="936471"/>
            <a:ext cx="3556561" cy="1867294"/>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625" y="1096315"/>
            <a:ext cx="1947885" cy="170745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t="27681" b="38872"/>
          <a:stretch/>
        </p:blipFill>
        <p:spPr>
          <a:xfrm>
            <a:off x="4453625" y="1721265"/>
            <a:ext cx="1947885" cy="571098"/>
          </a:xfrm>
          <a:prstGeom prst="rect">
            <a:avLst/>
          </a:prstGeom>
        </p:spPr>
      </p:pic>
      <p:sp>
        <p:nvSpPr>
          <p:cNvPr id="14" name="正方形/長方形 13"/>
          <p:cNvSpPr/>
          <p:nvPr/>
        </p:nvSpPr>
        <p:spPr>
          <a:xfrm flipV="1">
            <a:off x="4744065" y="154411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flipV="1">
            <a:off x="4748977" y="169651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flipV="1">
            <a:off x="4749684" y="18573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flipV="1">
            <a:off x="4749684" y="20097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flipV="1">
            <a:off x="4749684" y="21621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flipV="1">
            <a:off x="4749684" y="23145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flipV="1">
            <a:off x="4727909" y="1213429"/>
            <a:ext cx="1356150" cy="310815"/>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879237" y="1257922"/>
            <a:ext cx="1053494" cy="200055"/>
          </a:xfrm>
          <a:prstGeom prst="rect">
            <a:avLst/>
          </a:prstGeom>
          <a:noFill/>
        </p:spPr>
        <p:txBody>
          <a:bodyPr wrap="none" rtlCol="0">
            <a:spAutoFit/>
          </a:bodyPr>
          <a:lstStyle/>
          <a:p>
            <a:pPr algn="ctr"/>
            <a:r>
              <a:rPr kumimoji="1" lang="ja-JP" altLang="en-US" sz="700" dirty="0" smtClean="0"/>
              <a:t>調味料を新規登録する</a:t>
            </a:r>
            <a:endParaRPr kumimoji="1" lang="ja-JP" altLang="en-US" sz="700" dirty="0"/>
          </a:p>
        </p:txBody>
      </p:sp>
      <p:sp>
        <p:nvSpPr>
          <p:cNvPr id="22" name="テキスト ボックス 21"/>
          <p:cNvSpPr txBox="1"/>
          <p:nvPr/>
        </p:nvSpPr>
        <p:spPr>
          <a:xfrm>
            <a:off x="4681966" y="1510849"/>
            <a:ext cx="377026" cy="169277"/>
          </a:xfrm>
          <a:prstGeom prst="rect">
            <a:avLst/>
          </a:prstGeom>
          <a:noFill/>
        </p:spPr>
        <p:txBody>
          <a:bodyPr wrap="none" rtlCol="0">
            <a:spAutoFit/>
          </a:bodyPr>
          <a:lstStyle/>
          <a:p>
            <a:pPr algn="ctr"/>
            <a:r>
              <a:rPr kumimoji="1" lang="ja-JP" altLang="en-US" sz="500" dirty="0" smtClean="0"/>
              <a:t>調味料</a:t>
            </a:r>
            <a:endParaRPr kumimoji="1" lang="ja-JP" altLang="en-US" sz="500" dirty="0"/>
          </a:p>
        </p:txBody>
      </p:sp>
      <p:sp>
        <p:nvSpPr>
          <p:cNvPr id="23" name="テキスト ボックス 22"/>
          <p:cNvSpPr txBox="1"/>
          <p:nvPr/>
        </p:nvSpPr>
        <p:spPr>
          <a:xfrm>
            <a:off x="4692385" y="1663249"/>
            <a:ext cx="356188" cy="169277"/>
          </a:xfrm>
          <a:prstGeom prst="rect">
            <a:avLst/>
          </a:prstGeom>
          <a:noFill/>
        </p:spPr>
        <p:txBody>
          <a:bodyPr wrap="none" rtlCol="0">
            <a:spAutoFit/>
          </a:bodyPr>
          <a:lstStyle/>
          <a:p>
            <a:pPr algn="ctr"/>
            <a:r>
              <a:rPr kumimoji="1" lang="ja-JP" altLang="en-US" sz="500" dirty="0" smtClean="0"/>
              <a:t>容　量</a:t>
            </a:r>
            <a:endParaRPr kumimoji="1" lang="ja-JP" altLang="en-US" sz="500" dirty="0"/>
          </a:p>
        </p:txBody>
      </p:sp>
      <p:sp>
        <p:nvSpPr>
          <p:cNvPr id="24" name="テキスト ボックス 23"/>
          <p:cNvSpPr txBox="1"/>
          <p:nvPr/>
        </p:nvSpPr>
        <p:spPr>
          <a:xfrm>
            <a:off x="4692385" y="1815649"/>
            <a:ext cx="356188" cy="169277"/>
          </a:xfrm>
          <a:prstGeom prst="rect">
            <a:avLst/>
          </a:prstGeom>
          <a:noFill/>
        </p:spPr>
        <p:txBody>
          <a:bodyPr wrap="none" rtlCol="0">
            <a:spAutoFit/>
          </a:bodyPr>
          <a:lstStyle/>
          <a:p>
            <a:pPr algn="ctr"/>
            <a:r>
              <a:rPr kumimoji="1" lang="ja-JP" altLang="en-US" sz="500" dirty="0" smtClean="0"/>
              <a:t>容　器</a:t>
            </a:r>
            <a:endParaRPr kumimoji="1" lang="ja-JP" altLang="en-US" sz="500" dirty="0"/>
          </a:p>
        </p:txBody>
      </p:sp>
      <p:sp>
        <p:nvSpPr>
          <p:cNvPr id="25" name="テキスト ボックス 24"/>
          <p:cNvSpPr txBox="1"/>
          <p:nvPr/>
        </p:nvSpPr>
        <p:spPr>
          <a:xfrm>
            <a:off x="4681968" y="1968049"/>
            <a:ext cx="377026" cy="169277"/>
          </a:xfrm>
          <a:prstGeom prst="rect">
            <a:avLst/>
          </a:prstGeom>
          <a:noFill/>
        </p:spPr>
        <p:txBody>
          <a:bodyPr wrap="none" rtlCol="0">
            <a:spAutoFit/>
          </a:bodyPr>
          <a:lstStyle/>
          <a:p>
            <a:pPr algn="ctr"/>
            <a:r>
              <a:rPr kumimoji="1" lang="ja-JP" altLang="en-US" sz="500" dirty="0" smtClean="0"/>
              <a:t>登録日</a:t>
            </a:r>
            <a:endParaRPr kumimoji="1" lang="ja-JP" altLang="en-US" sz="500" dirty="0"/>
          </a:p>
        </p:txBody>
      </p:sp>
      <p:sp>
        <p:nvSpPr>
          <p:cNvPr id="56" name="テキスト ボックス 55"/>
          <p:cNvSpPr txBox="1"/>
          <p:nvPr/>
        </p:nvSpPr>
        <p:spPr>
          <a:xfrm>
            <a:off x="4896464" y="654121"/>
            <a:ext cx="1427513" cy="269304"/>
          </a:xfrm>
          <a:prstGeom prst="rect">
            <a:avLst/>
          </a:prstGeom>
          <a:noFill/>
        </p:spPr>
        <p:txBody>
          <a:bodyPr wrap="square" rtlCol="0">
            <a:spAutoFit/>
          </a:bodyPr>
          <a:lstStyle/>
          <a:p>
            <a:pPr algn="ctr"/>
            <a:r>
              <a:rPr kumimoji="1" lang="ja-JP" altLang="en-US" sz="1150" smtClean="0"/>
              <a:t>新規登録ページ</a:t>
            </a:r>
            <a:endParaRPr kumimoji="1" lang="ja-JP" altLang="en-US" sz="1150" dirty="0"/>
          </a:p>
        </p:txBody>
      </p:sp>
      <p:cxnSp>
        <p:nvCxnSpPr>
          <p:cNvPr id="6" name="カギ線コネクタ 5"/>
          <p:cNvCxnSpPr>
            <a:endCxn id="56" idx="1"/>
          </p:cNvCxnSpPr>
          <p:nvPr/>
        </p:nvCxnSpPr>
        <p:spPr>
          <a:xfrm flipV="1">
            <a:off x="2308389" y="788773"/>
            <a:ext cx="2588075" cy="147698"/>
          </a:xfrm>
          <a:prstGeom prst="bentConnector3">
            <a:avLst>
              <a:gd name="adj1" fmla="val -1565"/>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75472" y="660132"/>
            <a:ext cx="1427513" cy="269304"/>
          </a:xfrm>
          <a:prstGeom prst="rect">
            <a:avLst/>
          </a:prstGeom>
          <a:noFill/>
        </p:spPr>
        <p:txBody>
          <a:bodyPr wrap="square" rtlCol="0">
            <a:spAutoFit/>
          </a:bodyPr>
          <a:lstStyle/>
          <a:p>
            <a:pPr algn="ctr"/>
            <a:r>
              <a:rPr lang="ja-JP" altLang="en-US" sz="1150" dirty="0" smtClean="0"/>
              <a:t>新規登録完了画面</a:t>
            </a:r>
            <a:endParaRPr kumimoji="1" lang="ja-JP" altLang="en-US" sz="1150" dirty="0"/>
          </a:p>
        </p:txBody>
      </p:sp>
      <p:cxnSp>
        <p:nvCxnSpPr>
          <p:cNvPr id="89" name="直線矢印コネクタ 88"/>
          <p:cNvCxnSpPr>
            <a:stCxn id="56" idx="3"/>
            <a:endCxn id="88" idx="1"/>
          </p:cNvCxnSpPr>
          <p:nvPr/>
        </p:nvCxnSpPr>
        <p:spPr>
          <a:xfrm>
            <a:off x="6323977" y="788773"/>
            <a:ext cx="1951495" cy="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図 89"/>
          <p:cNvPicPr>
            <a:picLocks noChangeAspect="1"/>
          </p:cNvPicPr>
          <p:nvPr/>
        </p:nvPicPr>
        <p:blipFill rotWithShape="1">
          <a:blip r:embed="rId2">
            <a:extLst>
              <a:ext uri="{28A0092B-C50C-407E-A947-70E740481C1C}">
                <a14:useLocalDpi xmlns:a14="http://schemas.microsoft.com/office/drawing/2010/main" val="0"/>
              </a:ext>
            </a:extLst>
          </a:blip>
          <a:srcRect t="84556"/>
          <a:stretch/>
        </p:blipFill>
        <p:spPr>
          <a:xfrm>
            <a:off x="14630" y="2887845"/>
            <a:ext cx="3595646" cy="505123"/>
          </a:xfrm>
          <a:prstGeom prst="rect">
            <a:avLst/>
          </a:prstGeom>
          <a:noFill/>
        </p:spPr>
      </p:pic>
      <p:sp>
        <p:nvSpPr>
          <p:cNvPr id="91" name="テキスト ボックス 90"/>
          <p:cNvSpPr txBox="1"/>
          <p:nvPr/>
        </p:nvSpPr>
        <p:spPr>
          <a:xfrm>
            <a:off x="339361" y="248762"/>
            <a:ext cx="3270916" cy="307777"/>
          </a:xfrm>
          <a:prstGeom prst="rect">
            <a:avLst/>
          </a:prstGeom>
          <a:noFill/>
        </p:spPr>
        <p:txBody>
          <a:bodyPr wrap="square" rtlCol="0">
            <a:spAutoFit/>
          </a:bodyPr>
          <a:lstStyle/>
          <a:p>
            <a:r>
              <a:rPr kumimoji="1" lang="ja-JP" altLang="en-US" sz="1400" b="1" dirty="0" smtClean="0"/>
              <a:t>画面遷移（新規登録画面）</a:t>
            </a:r>
            <a:endParaRPr kumimoji="1" lang="en-US" altLang="ja-JP" sz="1400" b="1" dirty="0" smtClean="0"/>
          </a:p>
        </p:txBody>
      </p:sp>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115" y="923153"/>
            <a:ext cx="2959121" cy="2890126"/>
          </a:xfrm>
          <a:prstGeom prst="rect">
            <a:avLst/>
          </a:prstGeom>
        </p:spPr>
      </p:pic>
    </p:spTree>
    <p:extLst>
      <p:ext uri="{BB962C8B-B14F-4D97-AF65-F5344CB8AC3E}">
        <p14:creationId xmlns:p14="http://schemas.microsoft.com/office/powerpoint/2010/main" val="489628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63286" y="650650"/>
            <a:ext cx="845103" cy="269304"/>
          </a:xfrm>
          <a:prstGeom prst="rect">
            <a:avLst/>
          </a:prstGeom>
          <a:noFill/>
        </p:spPr>
        <p:txBody>
          <a:bodyPr wrap="none" rtlCol="0">
            <a:spAutoFit/>
          </a:bodyPr>
          <a:lstStyle/>
          <a:p>
            <a:r>
              <a:rPr kumimoji="1" lang="en-US" altLang="ja-JP" sz="1150" dirty="0" smtClean="0"/>
              <a:t>TOP</a:t>
            </a:r>
            <a:r>
              <a:rPr kumimoji="1" lang="ja-JP" altLang="en-US" sz="1150" dirty="0" smtClean="0"/>
              <a:t>ページ</a:t>
            </a:r>
            <a:endParaRPr kumimoji="1" lang="ja-JP" altLang="en-US" sz="1150" dirty="0"/>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t="1" b="18530"/>
          <a:stretch/>
        </p:blipFill>
        <p:spPr>
          <a:xfrm>
            <a:off x="3648292" y="948502"/>
            <a:ext cx="3556561" cy="2581262"/>
          </a:xfrm>
          <a:prstGeom prst="rect">
            <a:avLst/>
          </a:prstGeom>
        </p:spPr>
      </p:pic>
      <p:pic>
        <p:nvPicPr>
          <p:cNvPr id="29" name="図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263" y="1108345"/>
            <a:ext cx="1947885" cy="1707450"/>
          </a:xfrm>
          <a:prstGeom prst="rect">
            <a:avLst/>
          </a:prstGeom>
        </p:spPr>
      </p:pic>
      <p:sp>
        <p:nvSpPr>
          <p:cNvPr id="31" name="正方形/長方形 30"/>
          <p:cNvSpPr/>
          <p:nvPr/>
        </p:nvSpPr>
        <p:spPr>
          <a:xfrm flipV="1">
            <a:off x="4745703" y="155614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flipV="1">
            <a:off x="4750615" y="170854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flipV="1">
            <a:off x="4751322" y="186936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flipV="1">
            <a:off x="4751322" y="202176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flipV="1">
            <a:off x="4751322" y="217416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flipV="1">
            <a:off x="4751322" y="232656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flipV="1">
            <a:off x="4729547" y="1225459"/>
            <a:ext cx="1356150" cy="310815"/>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5135760" y="1269952"/>
            <a:ext cx="716073" cy="200055"/>
          </a:xfrm>
          <a:prstGeom prst="rect">
            <a:avLst/>
          </a:prstGeom>
          <a:noFill/>
        </p:spPr>
        <p:txBody>
          <a:bodyPr wrap="square" rtlCol="0">
            <a:spAutoFit/>
          </a:bodyPr>
          <a:lstStyle/>
          <a:p>
            <a:pPr algn="ctr"/>
            <a:r>
              <a:rPr lang="ja-JP" altLang="en-US" sz="700" dirty="0" smtClean="0"/>
              <a:t>醤油残量</a:t>
            </a:r>
            <a:endParaRPr kumimoji="1" lang="ja-JP" altLang="en-US" sz="700" dirty="0"/>
          </a:p>
        </p:txBody>
      </p:sp>
      <p:pic>
        <p:nvPicPr>
          <p:cNvPr id="43" name="図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703" y="1482097"/>
            <a:ext cx="1395189" cy="1315639"/>
          </a:xfrm>
          <a:prstGeom prst="rect">
            <a:avLst/>
          </a:prstGeom>
        </p:spPr>
      </p:pic>
      <p:pic>
        <p:nvPicPr>
          <p:cNvPr id="44" name="図 43"/>
          <p:cNvPicPr>
            <a:picLocks noChangeAspect="1"/>
          </p:cNvPicPr>
          <p:nvPr/>
        </p:nvPicPr>
        <p:blipFill rotWithShape="1">
          <a:blip r:embed="rId3">
            <a:extLst>
              <a:ext uri="{28A0092B-C50C-407E-A947-70E740481C1C}">
                <a14:useLocalDpi xmlns:a14="http://schemas.microsoft.com/office/drawing/2010/main" val="0"/>
              </a:ext>
            </a:extLst>
          </a:blip>
          <a:srcRect t="27681" b="30954"/>
          <a:stretch/>
        </p:blipFill>
        <p:spPr>
          <a:xfrm>
            <a:off x="4455263" y="2835662"/>
            <a:ext cx="1947600" cy="706192"/>
          </a:xfrm>
          <a:prstGeom prst="rect">
            <a:avLst/>
          </a:prstGeom>
        </p:spPr>
      </p:pic>
      <p:sp>
        <p:nvSpPr>
          <p:cNvPr id="45" name="正方形/長方形 44"/>
          <p:cNvSpPr/>
          <p:nvPr/>
        </p:nvSpPr>
        <p:spPr>
          <a:xfrm flipV="1">
            <a:off x="4745703" y="2658508"/>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flipV="1">
            <a:off x="4750615" y="2810908"/>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flipV="1">
            <a:off x="4751322" y="2971736"/>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flipV="1">
            <a:off x="4751322" y="3124136"/>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flipV="1">
            <a:off x="4751322" y="3276536"/>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flipV="1">
            <a:off x="4751322" y="3428936"/>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694023" y="2777646"/>
            <a:ext cx="356188" cy="169277"/>
          </a:xfrm>
          <a:prstGeom prst="rect">
            <a:avLst/>
          </a:prstGeom>
          <a:noFill/>
        </p:spPr>
        <p:txBody>
          <a:bodyPr wrap="none" rtlCol="0">
            <a:spAutoFit/>
          </a:bodyPr>
          <a:lstStyle/>
          <a:p>
            <a:pPr algn="ctr"/>
            <a:r>
              <a:rPr kumimoji="1" lang="ja-JP" altLang="en-US" sz="500" dirty="0" smtClean="0"/>
              <a:t>容　量</a:t>
            </a:r>
            <a:endParaRPr kumimoji="1" lang="ja-JP" altLang="en-US" sz="500" dirty="0"/>
          </a:p>
        </p:txBody>
      </p:sp>
      <p:sp>
        <p:nvSpPr>
          <p:cNvPr id="53" name="テキスト ボックス 52"/>
          <p:cNvSpPr txBox="1"/>
          <p:nvPr/>
        </p:nvSpPr>
        <p:spPr>
          <a:xfrm>
            <a:off x="4694023" y="2930046"/>
            <a:ext cx="356188" cy="169277"/>
          </a:xfrm>
          <a:prstGeom prst="rect">
            <a:avLst/>
          </a:prstGeom>
          <a:noFill/>
        </p:spPr>
        <p:txBody>
          <a:bodyPr wrap="none" rtlCol="0">
            <a:spAutoFit/>
          </a:bodyPr>
          <a:lstStyle/>
          <a:p>
            <a:pPr algn="ctr"/>
            <a:r>
              <a:rPr kumimoji="1" lang="ja-JP" altLang="en-US" sz="500" dirty="0" smtClean="0"/>
              <a:t>容　器</a:t>
            </a:r>
            <a:endParaRPr kumimoji="1" lang="ja-JP" altLang="en-US" sz="500" dirty="0"/>
          </a:p>
        </p:txBody>
      </p:sp>
      <p:sp>
        <p:nvSpPr>
          <p:cNvPr id="54" name="テキスト ボックス 53"/>
          <p:cNvSpPr txBox="1"/>
          <p:nvPr/>
        </p:nvSpPr>
        <p:spPr>
          <a:xfrm>
            <a:off x="4683606" y="3082446"/>
            <a:ext cx="377026" cy="169277"/>
          </a:xfrm>
          <a:prstGeom prst="rect">
            <a:avLst/>
          </a:prstGeom>
          <a:noFill/>
        </p:spPr>
        <p:txBody>
          <a:bodyPr wrap="none" rtlCol="0">
            <a:spAutoFit/>
          </a:bodyPr>
          <a:lstStyle/>
          <a:p>
            <a:pPr algn="ctr"/>
            <a:r>
              <a:rPr kumimoji="1" lang="ja-JP" altLang="en-US" sz="500" dirty="0" smtClean="0"/>
              <a:t>登録日</a:t>
            </a:r>
            <a:endParaRPr kumimoji="1" lang="ja-JP" altLang="en-US" sz="500" dirty="0"/>
          </a:p>
        </p:txBody>
      </p:sp>
      <p:sp>
        <p:nvSpPr>
          <p:cNvPr id="57" name="テキスト ボックス 56"/>
          <p:cNvSpPr txBox="1"/>
          <p:nvPr/>
        </p:nvSpPr>
        <p:spPr>
          <a:xfrm>
            <a:off x="4729547" y="677438"/>
            <a:ext cx="1427513" cy="269304"/>
          </a:xfrm>
          <a:prstGeom prst="rect">
            <a:avLst/>
          </a:prstGeom>
          <a:noFill/>
        </p:spPr>
        <p:txBody>
          <a:bodyPr wrap="square" rtlCol="0">
            <a:spAutoFit/>
          </a:bodyPr>
          <a:lstStyle/>
          <a:p>
            <a:pPr algn="ctr"/>
            <a:r>
              <a:rPr kumimoji="1" lang="ja-JP" altLang="en-US" sz="1150" dirty="0" smtClean="0"/>
              <a:t>詳細ページ</a:t>
            </a:r>
            <a:endParaRPr kumimoji="1" lang="ja-JP" altLang="en-US" sz="1150" dirty="0"/>
          </a:p>
        </p:txBody>
      </p:sp>
      <p:cxnSp>
        <p:nvCxnSpPr>
          <p:cNvPr id="6" name="カギ線コネクタ 5"/>
          <p:cNvCxnSpPr/>
          <p:nvPr/>
        </p:nvCxnSpPr>
        <p:spPr>
          <a:xfrm flipV="1">
            <a:off x="2308389" y="800804"/>
            <a:ext cx="2588075" cy="147698"/>
          </a:xfrm>
          <a:prstGeom prst="bentConnector3">
            <a:avLst>
              <a:gd name="adj1" fmla="val -1565"/>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75472" y="672163"/>
            <a:ext cx="1427513" cy="269304"/>
          </a:xfrm>
          <a:prstGeom prst="rect">
            <a:avLst/>
          </a:prstGeom>
          <a:noFill/>
        </p:spPr>
        <p:txBody>
          <a:bodyPr wrap="square" rtlCol="0">
            <a:spAutoFit/>
          </a:bodyPr>
          <a:lstStyle/>
          <a:p>
            <a:pPr algn="ctr"/>
            <a:r>
              <a:rPr lang="en-US" altLang="ja-JP" sz="1150" dirty="0" smtClean="0"/>
              <a:t>TOP</a:t>
            </a:r>
            <a:r>
              <a:rPr lang="ja-JP" altLang="en-US" sz="1150" dirty="0" smtClean="0"/>
              <a:t>ページ</a:t>
            </a:r>
            <a:endParaRPr kumimoji="1" lang="ja-JP" altLang="en-US" sz="1150" dirty="0"/>
          </a:p>
        </p:txBody>
      </p:sp>
      <p:cxnSp>
        <p:nvCxnSpPr>
          <p:cNvPr id="89" name="直線矢印コネクタ 88"/>
          <p:cNvCxnSpPr>
            <a:endCxn id="88" idx="1"/>
          </p:cNvCxnSpPr>
          <p:nvPr/>
        </p:nvCxnSpPr>
        <p:spPr>
          <a:xfrm>
            <a:off x="5977719" y="806815"/>
            <a:ext cx="229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452670" y="3314320"/>
            <a:ext cx="774541" cy="2154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800" dirty="0" smtClean="0"/>
              <a:t>一覧に戻る</a:t>
            </a:r>
            <a:endParaRPr kumimoji="1" lang="ja-JP" altLang="en-US" sz="800" dirty="0"/>
          </a:p>
        </p:txBody>
      </p:sp>
      <p:sp>
        <p:nvSpPr>
          <p:cNvPr id="55" name="正方形/長方形 54"/>
          <p:cNvSpPr/>
          <p:nvPr/>
        </p:nvSpPr>
        <p:spPr>
          <a:xfrm>
            <a:off x="1788584" y="981879"/>
            <a:ext cx="907807" cy="60781"/>
          </a:xfrm>
          <a:prstGeom prst="rect">
            <a:avLst/>
          </a:prstGeom>
          <a:solidFill>
            <a:srgbClr val="484A5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1890478" y="917257"/>
            <a:ext cx="413896" cy="169277"/>
          </a:xfrm>
          <a:prstGeom prst="rect">
            <a:avLst/>
          </a:prstGeom>
          <a:noFill/>
        </p:spPr>
        <p:txBody>
          <a:bodyPr wrap="none" rtlCol="0">
            <a:spAutoFit/>
          </a:bodyPr>
          <a:lstStyle/>
          <a:p>
            <a:r>
              <a:rPr kumimoji="1" lang="ja-JP" altLang="en-US" sz="500" dirty="0" smtClean="0">
                <a:solidFill>
                  <a:schemeClr val="bg1"/>
                </a:solidFill>
              </a:rPr>
              <a:t>ログイン</a:t>
            </a:r>
            <a:endParaRPr kumimoji="1" lang="ja-JP" altLang="en-US" sz="500" dirty="0">
              <a:solidFill>
                <a:schemeClr val="bg1"/>
              </a:solidFill>
            </a:endParaRPr>
          </a:p>
        </p:txBody>
      </p:sp>
      <p:sp>
        <p:nvSpPr>
          <p:cNvPr id="59" name="テキスト ボックス 58"/>
          <p:cNvSpPr txBox="1"/>
          <p:nvPr/>
        </p:nvSpPr>
        <p:spPr>
          <a:xfrm>
            <a:off x="2159942" y="917257"/>
            <a:ext cx="441146" cy="169277"/>
          </a:xfrm>
          <a:prstGeom prst="rect">
            <a:avLst/>
          </a:prstGeom>
          <a:noFill/>
        </p:spPr>
        <p:txBody>
          <a:bodyPr wrap="none" rtlCol="0">
            <a:spAutoFit/>
          </a:bodyPr>
          <a:lstStyle/>
          <a:p>
            <a:r>
              <a:rPr kumimoji="1" lang="ja-JP" altLang="en-US" sz="500" smtClean="0">
                <a:solidFill>
                  <a:schemeClr val="bg1"/>
                </a:solidFill>
              </a:rPr>
              <a:t>新規登録</a:t>
            </a:r>
            <a:endParaRPr kumimoji="1" lang="ja-JP" altLang="en-US" sz="500" dirty="0">
              <a:solidFill>
                <a:schemeClr val="bg1"/>
              </a:solidFill>
            </a:endParaRPr>
          </a:p>
        </p:txBody>
      </p:sp>
      <p:sp>
        <p:nvSpPr>
          <p:cNvPr id="60" name="テキスト ボックス 59"/>
          <p:cNvSpPr txBox="1"/>
          <p:nvPr/>
        </p:nvSpPr>
        <p:spPr>
          <a:xfrm>
            <a:off x="2471981" y="917257"/>
            <a:ext cx="312906" cy="169277"/>
          </a:xfrm>
          <a:prstGeom prst="rect">
            <a:avLst/>
          </a:prstGeom>
          <a:noFill/>
        </p:spPr>
        <p:txBody>
          <a:bodyPr wrap="none" rtlCol="0">
            <a:spAutoFit/>
          </a:bodyPr>
          <a:lstStyle/>
          <a:p>
            <a:r>
              <a:rPr kumimoji="1" lang="ja-JP" altLang="en-US" sz="500" dirty="0" smtClean="0">
                <a:solidFill>
                  <a:schemeClr val="bg1"/>
                </a:solidFill>
              </a:rPr>
              <a:t>設定</a:t>
            </a:r>
            <a:endParaRPr kumimoji="1" lang="ja-JP" altLang="en-US" sz="500" dirty="0">
              <a:solidFill>
                <a:schemeClr val="bg1"/>
              </a:solidFill>
            </a:endParaRPr>
          </a:p>
        </p:txBody>
      </p:sp>
      <p:sp>
        <p:nvSpPr>
          <p:cNvPr id="61" name="テキスト ボックス 60"/>
          <p:cNvSpPr txBox="1"/>
          <p:nvPr/>
        </p:nvSpPr>
        <p:spPr>
          <a:xfrm>
            <a:off x="339361" y="248762"/>
            <a:ext cx="3270916" cy="307777"/>
          </a:xfrm>
          <a:prstGeom prst="rect">
            <a:avLst/>
          </a:prstGeom>
          <a:noFill/>
        </p:spPr>
        <p:txBody>
          <a:bodyPr wrap="square" rtlCol="0">
            <a:spAutoFit/>
          </a:bodyPr>
          <a:lstStyle/>
          <a:p>
            <a:r>
              <a:rPr kumimoji="1" lang="ja-JP" altLang="en-US" sz="1400" b="1" dirty="0" smtClean="0"/>
              <a:t>画面遷移（詳細画面）</a:t>
            </a:r>
            <a:endParaRPr kumimoji="1" lang="en-US" altLang="ja-JP" sz="1400" b="1" dirty="0" smtClean="0"/>
          </a:p>
        </p:txBody>
      </p:sp>
      <p:sp>
        <p:nvSpPr>
          <p:cNvPr id="62" name="テキスト ボックス 61"/>
          <p:cNvSpPr txBox="1"/>
          <p:nvPr/>
        </p:nvSpPr>
        <p:spPr>
          <a:xfrm>
            <a:off x="4606434" y="3314320"/>
            <a:ext cx="774541" cy="21544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800" smtClean="0"/>
              <a:t>編集する</a:t>
            </a:r>
            <a:endParaRPr kumimoji="1" lang="ja-JP" altLang="en-US" sz="800" dirty="0"/>
          </a:p>
        </p:txBody>
      </p:sp>
      <p:pic>
        <p:nvPicPr>
          <p:cNvPr id="63" name="図 62"/>
          <p:cNvPicPr>
            <a:picLocks noChangeAspect="1"/>
          </p:cNvPicPr>
          <p:nvPr/>
        </p:nvPicPr>
        <p:blipFill rotWithShape="1">
          <a:blip r:embed="rId2">
            <a:extLst>
              <a:ext uri="{28A0092B-C50C-407E-A947-70E740481C1C}">
                <a14:useLocalDpi xmlns:a14="http://schemas.microsoft.com/office/drawing/2010/main" val="0"/>
              </a:ext>
            </a:extLst>
          </a:blip>
          <a:srcRect t="1" b="41064"/>
          <a:stretch/>
        </p:blipFill>
        <p:spPr>
          <a:xfrm>
            <a:off x="3648292" y="4244612"/>
            <a:ext cx="3556561" cy="1867294"/>
          </a:xfrm>
          <a:prstGeom prst="rect">
            <a:avLst/>
          </a:prstGeom>
        </p:spPr>
      </p:pic>
      <p:pic>
        <p:nvPicPr>
          <p:cNvPr id="64" name="図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149" y="4404456"/>
            <a:ext cx="1947885" cy="1707450"/>
          </a:xfrm>
          <a:prstGeom prst="rect">
            <a:avLst/>
          </a:prstGeom>
        </p:spPr>
      </p:pic>
      <p:pic>
        <p:nvPicPr>
          <p:cNvPr id="65" name="図 64"/>
          <p:cNvPicPr>
            <a:picLocks noChangeAspect="1"/>
          </p:cNvPicPr>
          <p:nvPr/>
        </p:nvPicPr>
        <p:blipFill rotWithShape="1">
          <a:blip r:embed="rId3">
            <a:extLst>
              <a:ext uri="{28A0092B-C50C-407E-A947-70E740481C1C}">
                <a14:useLocalDpi xmlns:a14="http://schemas.microsoft.com/office/drawing/2010/main" val="0"/>
              </a:ext>
            </a:extLst>
          </a:blip>
          <a:srcRect t="27681" b="38872"/>
          <a:stretch/>
        </p:blipFill>
        <p:spPr>
          <a:xfrm>
            <a:off x="4466149" y="5029406"/>
            <a:ext cx="1947885" cy="571098"/>
          </a:xfrm>
          <a:prstGeom prst="rect">
            <a:avLst/>
          </a:prstGeom>
        </p:spPr>
      </p:pic>
      <p:sp>
        <p:nvSpPr>
          <p:cNvPr id="66" name="正方形/長方形 65"/>
          <p:cNvSpPr/>
          <p:nvPr/>
        </p:nvSpPr>
        <p:spPr>
          <a:xfrm flipV="1">
            <a:off x="4756589" y="4852252"/>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flipV="1">
            <a:off x="4761501" y="5004652"/>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flipV="1">
            <a:off x="4762208" y="5165480"/>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flipV="1">
            <a:off x="4762208" y="5317880"/>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flipV="1">
            <a:off x="4762208" y="5470280"/>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flipV="1">
            <a:off x="4762208" y="5622680"/>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flipV="1">
            <a:off x="4740433" y="4521570"/>
            <a:ext cx="1356150" cy="310815"/>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4891761" y="4566063"/>
            <a:ext cx="1053494" cy="200055"/>
          </a:xfrm>
          <a:prstGeom prst="rect">
            <a:avLst/>
          </a:prstGeom>
          <a:noFill/>
        </p:spPr>
        <p:txBody>
          <a:bodyPr wrap="none" rtlCol="0">
            <a:spAutoFit/>
          </a:bodyPr>
          <a:lstStyle/>
          <a:p>
            <a:pPr algn="ctr"/>
            <a:r>
              <a:rPr kumimoji="1" lang="ja-JP" altLang="en-US" sz="700" dirty="0" smtClean="0"/>
              <a:t>調味料を新規登録する</a:t>
            </a:r>
            <a:endParaRPr kumimoji="1" lang="ja-JP" altLang="en-US" sz="700" dirty="0"/>
          </a:p>
        </p:txBody>
      </p:sp>
      <p:sp>
        <p:nvSpPr>
          <p:cNvPr id="74" name="テキスト ボックス 73"/>
          <p:cNvSpPr txBox="1"/>
          <p:nvPr/>
        </p:nvSpPr>
        <p:spPr>
          <a:xfrm>
            <a:off x="4694490" y="4818990"/>
            <a:ext cx="377026" cy="169277"/>
          </a:xfrm>
          <a:prstGeom prst="rect">
            <a:avLst/>
          </a:prstGeom>
          <a:noFill/>
        </p:spPr>
        <p:txBody>
          <a:bodyPr wrap="none" rtlCol="0">
            <a:spAutoFit/>
          </a:bodyPr>
          <a:lstStyle/>
          <a:p>
            <a:pPr algn="ctr"/>
            <a:r>
              <a:rPr kumimoji="1" lang="ja-JP" altLang="en-US" sz="500" dirty="0" smtClean="0"/>
              <a:t>調味料</a:t>
            </a:r>
            <a:endParaRPr kumimoji="1" lang="ja-JP" altLang="en-US" sz="500" dirty="0"/>
          </a:p>
        </p:txBody>
      </p:sp>
      <p:sp>
        <p:nvSpPr>
          <p:cNvPr id="75" name="テキスト ボックス 74"/>
          <p:cNvSpPr txBox="1"/>
          <p:nvPr/>
        </p:nvSpPr>
        <p:spPr>
          <a:xfrm>
            <a:off x="4704909" y="4971390"/>
            <a:ext cx="356188" cy="169277"/>
          </a:xfrm>
          <a:prstGeom prst="rect">
            <a:avLst/>
          </a:prstGeom>
          <a:noFill/>
        </p:spPr>
        <p:txBody>
          <a:bodyPr wrap="none" rtlCol="0">
            <a:spAutoFit/>
          </a:bodyPr>
          <a:lstStyle/>
          <a:p>
            <a:pPr algn="ctr"/>
            <a:r>
              <a:rPr kumimoji="1" lang="ja-JP" altLang="en-US" sz="500" dirty="0" smtClean="0"/>
              <a:t>容　量</a:t>
            </a:r>
            <a:endParaRPr kumimoji="1" lang="ja-JP" altLang="en-US" sz="500" dirty="0"/>
          </a:p>
        </p:txBody>
      </p:sp>
      <p:sp>
        <p:nvSpPr>
          <p:cNvPr id="76" name="テキスト ボックス 75"/>
          <p:cNvSpPr txBox="1"/>
          <p:nvPr/>
        </p:nvSpPr>
        <p:spPr>
          <a:xfrm>
            <a:off x="4704909" y="5123790"/>
            <a:ext cx="356188" cy="169277"/>
          </a:xfrm>
          <a:prstGeom prst="rect">
            <a:avLst/>
          </a:prstGeom>
          <a:noFill/>
        </p:spPr>
        <p:txBody>
          <a:bodyPr wrap="none" rtlCol="0">
            <a:spAutoFit/>
          </a:bodyPr>
          <a:lstStyle/>
          <a:p>
            <a:pPr algn="ctr"/>
            <a:r>
              <a:rPr kumimoji="1" lang="ja-JP" altLang="en-US" sz="500" dirty="0" smtClean="0"/>
              <a:t>容　器</a:t>
            </a:r>
            <a:endParaRPr kumimoji="1" lang="ja-JP" altLang="en-US" sz="500" dirty="0"/>
          </a:p>
        </p:txBody>
      </p:sp>
      <p:sp>
        <p:nvSpPr>
          <p:cNvPr id="77" name="テキスト ボックス 76"/>
          <p:cNvSpPr txBox="1"/>
          <p:nvPr/>
        </p:nvSpPr>
        <p:spPr>
          <a:xfrm>
            <a:off x="4694492" y="5276190"/>
            <a:ext cx="377026" cy="169277"/>
          </a:xfrm>
          <a:prstGeom prst="rect">
            <a:avLst/>
          </a:prstGeom>
          <a:noFill/>
        </p:spPr>
        <p:txBody>
          <a:bodyPr wrap="none" rtlCol="0">
            <a:spAutoFit/>
          </a:bodyPr>
          <a:lstStyle/>
          <a:p>
            <a:pPr algn="ctr"/>
            <a:r>
              <a:rPr kumimoji="1" lang="ja-JP" altLang="en-US" sz="500" dirty="0" smtClean="0"/>
              <a:t>登録日</a:t>
            </a:r>
            <a:endParaRPr kumimoji="1" lang="ja-JP" altLang="en-US" sz="500" dirty="0"/>
          </a:p>
        </p:txBody>
      </p:sp>
      <p:sp>
        <p:nvSpPr>
          <p:cNvPr id="78" name="テキスト ボックス 77"/>
          <p:cNvSpPr txBox="1"/>
          <p:nvPr/>
        </p:nvSpPr>
        <p:spPr>
          <a:xfrm>
            <a:off x="4908988" y="3962262"/>
            <a:ext cx="1427513" cy="269304"/>
          </a:xfrm>
          <a:prstGeom prst="rect">
            <a:avLst/>
          </a:prstGeom>
          <a:noFill/>
        </p:spPr>
        <p:txBody>
          <a:bodyPr wrap="square" rtlCol="0">
            <a:spAutoFit/>
          </a:bodyPr>
          <a:lstStyle/>
          <a:p>
            <a:pPr algn="ctr"/>
            <a:r>
              <a:rPr kumimoji="1" lang="ja-JP" altLang="en-US" sz="1150" smtClean="0"/>
              <a:t>新規登録ページ</a:t>
            </a:r>
            <a:endParaRPr kumimoji="1" lang="ja-JP" altLang="en-US" sz="1150" dirty="0"/>
          </a:p>
        </p:txBody>
      </p:sp>
      <p:cxnSp>
        <p:nvCxnSpPr>
          <p:cNvPr id="8" name="直線矢印コネクタ 7"/>
          <p:cNvCxnSpPr/>
          <p:nvPr/>
        </p:nvCxnSpPr>
        <p:spPr>
          <a:xfrm>
            <a:off x="4761501" y="3529764"/>
            <a:ext cx="0" cy="69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p:nvPr/>
        </p:nvCxnSpPr>
        <p:spPr>
          <a:xfrm rot="5400000" flipH="1" flipV="1">
            <a:off x="5325601" y="3726080"/>
            <a:ext cx="2082113" cy="1487826"/>
          </a:xfrm>
          <a:prstGeom prst="bentConnector3">
            <a:avLst>
              <a:gd name="adj1" fmla="val 966"/>
            </a:avLst>
          </a:prstGeom>
        </p:spPr>
        <p:style>
          <a:lnRef idx="1">
            <a:schemeClr val="accent1"/>
          </a:lnRef>
          <a:fillRef idx="0">
            <a:schemeClr val="accent1"/>
          </a:fillRef>
          <a:effectRef idx="0">
            <a:schemeClr val="accent1"/>
          </a:effectRef>
          <a:fontRef idx="minor">
            <a:schemeClr val="tx1"/>
          </a:fontRef>
        </p:style>
      </p:cxnSp>
      <p:pic>
        <p:nvPicPr>
          <p:cNvPr id="56" name="図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86" y="922769"/>
            <a:ext cx="2959121" cy="2890126"/>
          </a:xfrm>
          <a:prstGeom prst="rect">
            <a:avLst/>
          </a:prstGeom>
        </p:spPr>
      </p:pic>
      <p:pic>
        <p:nvPicPr>
          <p:cNvPr id="79" name="図 7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442" y="934475"/>
            <a:ext cx="2959121" cy="2890126"/>
          </a:xfrm>
          <a:prstGeom prst="rect">
            <a:avLst/>
          </a:prstGeom>
        </p:spPr>
      </p:pic>
      <p:cxnSp>
        <p:nvCxnSpPr>
          <p:cNvPr id="27" name="カギ線コネクタ 26"/>
          <p:cNvCxnSpPr>
            <a:stCxn id="30" idx="3"/>
          </p:cNvCxnSpPr>
          <p:nvPr/>
        </p:nvCxnSpPr>
        <p:spPr>
          <a:xfrm flipV="1">
            <a:off x="6227211" y="1708541"/>
            <a:ext cx="1766719" cy="17135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23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63286" y="650650"/>
            <a:ext cx="845103" cy="269304"/>
          </a:xfrm>
          <a:prstGeom prst="rect">
            <a:avLst/>
          </a:prstGeom>
          <a:noFill/>
        </p:spPr>
        <p:txBody>
          <a:bodyPr wrap="none" rtlCol="0">
            <a:spAutoFit/>
          </a:bodyPr>
          <a:lstStyle/>
          <a:p>
            <a:r>
              <a:rPr kumimoji="1" lang="en-US" altLang="ja-JP" sz="1150" dirty="0" smtClean="0"/>
              <a:t>TOP</a:t>
            </a:r>
            <a:r>
              <a:rPr kumimoji="1" lang="ja-JP" altLang="en-US" sz="1150" dirty="0" smtClean="0"/>
              <a:t>ページ</a:t>
            </a:r>
            <a:endParaRPr kumimoji="1" lang="ja-JP" altLang="en-US" sz="1150" dirty="0"/>
          </a:p>
        </p:txBody>
      </p:sp>
      <p:cxnSp>
        <p:nvCxnSpPr>
          <p:cNvPr id="6" name="カギ線コネクタ 5"/>
          <p:cNvCxnSpPr/>
          <p:nvPr/>
        </p:nvCxnSpPr>
        <p:spPr>
          <a:xfrm rot="5400000" flipH="1" flipV="1">
            <a:off x="3815334" y="-131086"/>
            <a:ext cx="149240" cy="201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8275472" y="672163"/>
            <a:ext cx="1427513" cy="269304"/>
          </a:xfrm>
          <a:prstGeom prst="rect">
            <a:avLst/>
          </a:prstGeom>
          <a:noFill/>
        </p:spPr>
        <p:txBody>
          <a:bodyPr wrap="square" rtlCol="0">
            <a:spAutoFit/>
          </a:bodyPr>
          <a:lstStyle/>
          <a:p>
            <a:pPr algn="ctr"/>
            <a:r>
              <a:rPr lang="en-US" altLang="ja-JP" sz="1150" dirty="0" smtClean="0"/>
              <a:t>TOP</a:t>
            </a:r>
            <a:r>
              <a:rPr lang="ja-JP" altLang="en-US" sz="1150" dirty="0" smtClean="0"/>
              <a:t>ページ</a:t>
            </a:r>
            <a:endParaRPr kumimoji="1" lang="ja-JP" altLang="en-US" sz="1150" dirty="0"/>
          </a:p>
        </p:txBody>
      </p:sp>
      <p:pic>
        <p:nvPicPr>
          <p:cNvPr id="39" name="図 38"/>
          <p:cNvPicPr>
            <a:picLocks noChangeAspect="1"/>
          </p:cNvPicPr>
          <p:nvPr/>
        </p:nvPicPr>
        <p:blipFill rotWithShape="1">
          <a:blip r:embed="rId2">
            <a:extLst>
              <a:ext uri="{28A0092B-C50C-407E-A947-70E740481C1C}">
                <a14:useLocalDpi xmlns:a14="http://schemas.microsoft.com/office/drawing/2010/main" val="0"/>
              </a:ext>
            </a:extLst>
          </a:blip>
          <a:srcRect t="1" b="41064"/>
          <a:stretch/>
        </p:blipFill>
        <p:spPr>
          <a:xfrm>
            <a:off x="3635768" y="936471"/>
            <a:ext cx="3556561" cy="1867294"/>
          </a:xfrm>
          <a:prstGeom prst="rect">
            <a:avLst/>
          </a:prstGeom>
        </p:spPr>
      </p:pic>
      <p:pic>
        <p:nvPicPr>
          <p:cNvPr id="40" name="図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625" y="1096315"/>
            <a:ext cx="1947885" cy="1707450"/>
          </a:xfrm>
          <a:prstGeom prst="rect">
            <a:avLst/>
          </a:prstGeom>
        </p:spPr>
      </p:pic>
      <p:pic>
        <p:nvPicPr>
          <p:cNvPr id="41" name="図 40"/>
          <p:cNvPicPr>
            <a:picLocks noChangeAspect="1"/>
          </p:cNvPicPr>
          <p:nvPr/>
        </p:nvPicPr>
        <p:blipFill rotWithShape="1">
          <a:blip r:embed="rId3">
            <a:extLst>
              <a:ext uri="{28A0092B-C50C-407E-A947-70E740481C1C}">
                <a14:useLocalDpi xmlns:a14="http://schemas.microsoft.com/office/drawing/2010/main" val="0"/>
              </a:ext>
            </a:extLst>
          </a:blip>
          <a:srcRect t="27681" b="38872"/>
          <a:stretch/>
        </p:blipFill>
        <p:spPr>
          <a:xfrm>
            <a:off x="4453625" y="1721265"/>
            <a:ext cx="1947885" cy="571098"/>
          </a:xfrm>
          <a:prstGeom prst="rect">
            <a:avLst/>
          </a:prstGeom>
        </p:spPr>
      </p:pic>
      <p:sp>
        <p:nvSpPr>
          <p:cNvPr id="42" name="正方形/長方形 41"/>
          <p:cNvSpPr/>
          <p:nvPr/>
        </p:nvSpPr>
        <p:spPr>
          <a:xfrm flipV="1">
            <a:off x="4744065" y="154411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flipV="1">
            <a:off x="4748977" y="1696511"/>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flipV="1">
            <a:off x="4749684" y="18573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flipV="1">
            <a:off x="4749684" y="20097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flipV="1">
            <a:off x="4749684" y="21621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flipV="1">
            <a:off x="4749684" y="2314539"/>
            <a:ext cx="294968" cy="81538"/>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flipV="1">
            <a:off x="4727909" y="1213429"/>
            <a:ext cx="1356150" cy="310815"/>
          </a:xfrm>
          <a:prstGeom prst="rect">
            <a:avLst/>
          </a:prstGeom>
          <a:solidFill>
            <a:srgbClr val="E6ECE6"/>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5223886" y="1257922"/>
            <a:ext cx="364202" cy="200055"/>
          </a:xfrm>
          <a:prstGeom prst="rect">
            <a:avLst/>
          </a:prstGeom>
          <a:noFill/>
        </p:spPr>
        <p:txBody>
          <a:bodyPr wrap="none" rtlCol="0">
            <a:spAutoFit/>
          </a:bodyPr>
          <a:lstStyle/>
          <a:p>
            <a:pPr algn="ctr"/>
            <a:r>
              <a:rPr lang="ja-JP" altLang="en-US" sz="700" dirty="0" smtClean="0"/>
              <a:t>設定</a:t>
            </a:r>
            <a:endParaRPr kumimoji="1" lang="ja-JP" altLang="en-US" sz="700" dirty="0"/>
          </a:p>
        </p:txBody>
      </p:sp>
      <p:sp>
        <p:nvSpPr>
          <p:cNvPr id="62" name="テキスト ボックス 61"/>
          <p:cNvSpPr txBox="1"/>
          <p:nvPr/>
        </p:nvSpPr>
        <p:spPr>
          <a:xfrm>
            <a:off x="4649911" y="1510849"/>
            <a:ext cx="441147" cy="169277"/>
          </a:xfrm>
          <a:prstGeom prst="rect">
            <a:avLst/>
          </a:prstGeom>
          <a:noFill/>
        </p:spPr>
        <p:txBody>
          <a:bodyPr wrap="none" rtlCol="0">
            <a:spAutoFit/>
          </a:bodyPr>
          <a:lstStyle/>
          <a:p>
            <a:pPr algn="ctr"/>
            <a:r>
              <a:rPr lang="ja-JP" altLang="en-US" sz="500" dirty="0"/>
              <a:t>登録機器</a:t>
            </a:r>
            <a:endParaRPr kumimoji="1" lang="ja-JP" altLang="en-US" sz="500" dirty="0"/>
          </a:p>
        </p:txBody>
      </p:sp>
      <p:sp>
        <p:nvSpPr>
          <p:cNvPr id="63" name="テキスト ボックス 62"/>
          <p:cNvSpPr txBox="1"/>
          <p:nvPr/>
        </p:nvSpPr>
        <p:spPr>
          <a:xfrm>
            <a:off x="4649907" y="1663249"/>
            <a:ext cx="441146" cy="169277"/>
          </a:xfrm>
          <a:prstGeom prst="rect">
            <a:avLst/>
          </a:prstGeom>
          <a:noFill/>
        </p:spPr>
        <p:txBody>
          <a:bodyPr wrap="none" rtlCol="0">
            <a:spAutoFit/>
          </a:bodyPr>
          <a:lstStyle/>
          <a:p>
            <a:pPr algn="ctr"/>
            <a:r>
              <a:rPr kumimoji="1" lang="ja-JP" altLang="en-US" sz="500" dirty="0" smtClean="0"/>
              <a:t>通知設定</a:t>
            </a:r>
            <a:endParaRPr kumimoji="1" lang="ja-JP" altLang="en-US" sz="500" dirty="0"/>
          </a:p>
        </p:txBody>
      </p:sp>
      <p:sp>
        <p:nvSpPr>
          <p:cNvPr id="64" name="テキスト ボックス 63"/>
          <p:cNvSpPr txBox="1"/>
          <p:nvPr/>
        </p:nvSpPr>
        <p:spPr>
          <a:xfrm>
            <a:off x="4649908" y="1815649"/>
            <a:ext cx="441146" cy="169277"/>
          </a:xfrm>
          <a:prstGeom prst="rect">
            <a:avLst/>
          </a:prstGeom>
          <a:noFill/>
        </p:spPr>
        <p:txBody>
          <a:bodyPr wrap="none" rtlCol="0">
            <a:spAutoFit/>
          </a:bodyPr>
          <a:lstStyle/>
          <a:p>
            <a:pPr algn="ctr"/>
            <a:r>
              <a:rPr kumimoji="1" lang="ja-JP" altLang="en-US" sz="500" dirty="0" smtClean="0"/>
              <a:t>利用規約</a:t>
            </a:r>
            <a:endParaRPr kumimoji="1" lang="ja-JP" altLang="en-US" sz="500" dirty="0"/>
          </a:p>
        </p:txBody>
      </p:sp>
      <p:sp>
        <p:nvSpPr>
          <p:cNvPr id="65" name="テキスト ボックス 64"/>
          <p:cNvSpPr txBox="1"/>
          <p:nvPr/>
        </p:nvSpPr>
        <p:spPr>
          <a:xfrm>
            <a:off x="4723646" y="1968049"/>
            <a:ext cx="293671" cy="169277"/>
          </a:xfrm>
          <a:prstGeom prst="rect">
            <a:avLst/>
          </a:prstGeom>
          <a:noFill/>
        </p:spPr>
        <p:txBody>
          <a:bodyPr wrap="none" rtlCol="0">
            <a:spAutoFit/>
          </a:bodyPr>
          <a:lstStyle/>
          <a:p>
            <a:pPr algn="ctr"/>
            <a:r>
              <a:rPr lang="en-US" altLang="ja-JP" sz="500" dirty="0" smtClean="0"/>
              <a:t>FAQ</a:t>
            </a:r>
            <a:endParaRPr kumimoji="1" lang="ja-JP" altLang="en-US" sz="500" dirty="0"/>
          </a:p>
        </p:txBody>
      </p:sp>
      <p:sp>
        <p:nvSpPr>
          <p:cNvPr id="66" name="テキスト ボックス 65"/>
          <p:cNvSpPr txBox="1"/>
          <p:nvPr/>
        </p:nvSpPr>
        <p:spPr>
          <a:xfrm>
            <a:off x="4737968" y="666313"/>
            <a:ext cx="1427513" cy="269304"/>
          </a:xfrm>
          <a:prstGeom prst="rect">
            <a:avLst/>
          </a:prstGeom>
          <a:noFill/>
        </p:spPr>
        <p:txBody>
          <a:bodyPr wrap="square" rtlCol="0">
            <a:spAutoFit/>
          </a:bodyPr>
          <a:lstStyle/>
          <a:p>
            <a:pPr algn="ctr"/>
            <a:r>
              <a:rPr kumimoji="1" lang="ja-JP" altLang="en-US" sz="1150" dirty="0" smtClean="0"/>
              <a:t>設定ページ</a:t>
            </a:r>
            <a:endParaRPr kumimoji="1" lang="ja-JP" altLang="en-US" sz="1150" dirty="0"/>
          </a:p>
        </p:txBody>
      </p:sp>
      <p:cxnSp>
        <p:nvCxnSpPr>
          <p:cNvPr id="67" name="直線矢印コネクタ 66"/>
          <p:cNvCxnSpPr>
            <a:stCxn id="66" idx="3"/>
          </p:cNvCxnSpPr>
          <p:nvPr/>
        </p:nvCxnSpPr>
        <p:spPr>
          <a:xfrm>
            <a:off x="6165481" y="800965"/>
            <a:ext cx="2074125" cy="7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39361" y="248762"/>
            <a:ext cx="3270916" cy="307777"/>
          </a:xfrm>
          <a:prstGeom prst="rect">
            <a:avLst/>
          </a:prstGeom>
          <a:noFill/>
        </p:spPr>
        <p:txBody>
          <a:bodyPr wrap="square" rtlCol="0">
            <a:spAutoFit/>
          </a:bodyPr>
          <a:lstStyle/>
          <a:p>
            <a:r>
              <a:rPr kumimoji="1" lang="ja-JP" altLang="en-US" sz="1400" b="1" dirty="0" smtClean="0"/>
              <a:t>画面遷移（設定画面）</a:t>
            </a:r>
            <a:endParaRPr kumimoji="1" lang="en-US" altLang="ja-JP" sz="1400" b="1" dirty="0" smtClean="0"/>
          </a:p>
        </p:txBody>
      </p:sp>
      <p:pic>
        <p:nvPicPr>
          <p:cNvPr id="34" name="図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978" y="926031"/>
            <a:ext cx="2959121" cy="2890126"/>
          </a:xfrm>
          <a:prstGeom prst="rect">
            <a:avLst/>
          </a:prstGeom>
        </p:spPr>
      </p:pic>
      <p:pic>
        <p:nvPicPr>
          <p:cNvPr id="35" name="図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115" y="923153"/>
            <a:ext cx="2959121" cy="2890126"/>
          </a:xfrm>
          <a:prstGeom prst="rect">
            <a:avLst/>
          </a:prstGeom>
        </p:spPr>
      </p:pic>
    </p:spTree>
    <p:extLst>
      <p:ext uri="{BB962C8B-B14F-4D97-AF65-F5344CB8AC3E}">
        <p14:creationId xmlns:p14="http://schemas.microsoft.com/office/powerpoint/2010/main" val="141302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図形グループ 1"/>
          <p:cNvGrpSpPr/>
          <p:nvPr/>
        </p:nvGrpSpPr>
        <p:grpSpPr>
          <a:xfrm>
            <a:off x="714768" y="856941"/>
            <a:ext cx="1244858" cy="3095865"/>
            <a:chOff x="714768" y="856941"/>
            <a:chExt cx="1244858" cy="3095865"/>
          </a:xfrm>
        </p:grpSpPr>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51290" t="6088" r="14828" b="9650"/>
            <a:stretch/>
          </p:blipFill>
          <p:spPr>
            <a:xfrm>
              <a:off x="714768" y="856941"/>
              <a:ext cx="1244858" cy="3095865"/>
            </a:xfrm>
            <a:prstGeom prst="rect">
              <a:avLst/>
            </a:prstGeom>
            <a:noFill/>
            <a:ln>
              <a:noFill/>
            </a:ln>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1336" t="22241" r="75031" b="27813"/>
            <a:stretch/>
          </p:blipFill>
          <p:spPr>
            <a:xfrm>
              <a:off x="876785" y="2104934"/>
              <a:ext cx="908117" cy="1684308"/>
            </a:xfrm>
            <a:prstGeom prst="rect">
              <a:avLst/>
            </a:prstGeom>
            <a:noFill/>
            <a:ln>
              <a:noFill/>
            </a:ln>
          </p:spPr>
        </p:pic>
      </p:grpSp>
      <p:pic>
        <p:nvPicPr>
          <p:cNvPr id="10" name="図 9"/>
          <p:cNvPicPr>
            <a:picLocks noChangeAspect="1"/>
          </p:cNvPicPr>
          <p:nvPr/>
        </p:nvPicPr>
        <p:blipFill rotWithShape="1">
          <a:blip r:embed="rId2">
            <a:extLst>
              <a:ext uri="{28A0092B-C50C-407E-A947-70E740481C1C}">
                <a14:useLocalDpi xmlns:a14="http://schemas.microsoft.com/office/drawing/2010/main" val="0"/>
              </a:ext>
            </a:extLst>
          </a:blip>
          <a:srcRect l="51290" t="6088" r="14828" b="9650"/>
          <a:stretch/>
        </p:blipFill>
        <p:spPr>
          <a:xfrm>
            <a:off x="2392283" y="856164"/>
            <a:ext cx="1244858" cy="3095865"/>
          </a:xfrm>
          <a:prstGeom prst="rect">
            <a:avLst/>
          </a:prstGeom>
        </p:spPr>
      </p:pic>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51290" t="6088" r="14828" b="9650"/>
          <a:stretch/>
        </p:blipFill>
        <p:spPr>
          <a:xfrm>
            <a:off x="4004308" y="856940"/>
            <a:ext cx="1244858" cy="3095865"/>
          </a:xfrm>
          <a:prstGeom prst="rect">
            <a:avLst/>
          </a:prstGeom>
        </p:spPr>
      </p:pic>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51290" t="6088" r="14828" b="9650"/>
          <a:stretch/>
        </p:blipFill>
        <p:spPr>
          <a:xfrm>
            <a:off x="5536935" y="856941"/>
            <a:ext cx="1244858" cy="3095865"/>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35131" t="33347" r="52247" b="28061"/>
          <a:stretch/>
        </p:blipFill>
        <p:spPr>
          <a:xfrm>
            <a:off x="2588899" y="2438400"/>
            <a:ext cx="872756" cy="1350842"/>
          </a:xfrm>
          <a:prstGeom prst="rect">
            <a:avLst/>
          </a:prstGeom>
        </p:spPr>
      </p:pic>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79895" t="53228" r="6222" b="26335"/>
          <a:stretch/>
        </p:blipFill>
        <p:spPr>
          <a:xfrm>
            <a:off x="5734447" y="3118626"/>
            <a:ext cx="849834" cy="6333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l="57089" t="40541" r="28748" b="28060"/>
          <a:stretch/>
        </p:blipFill>
        <p:spPr>
          <a:xfrm>
            <a:off x="4204477" y="2816279"/>
            <a:ext cx="866966" cy="972963"/>
          </a:xfrm>
          <a:prstGeom prst="rect">
            <a:avLst/>
          </a:prstGeom>
        </p:spPr>
      </p:pic>
      <p:sp>
        <p:nvSpPr>
          <p:cNvPr id="15" name="テキスト ボックス 14"/>
          <p:cNvSpPr txBox="1"/>
          <p:nvPr/>
        </p:nvSpPr>
        <p:spPr>
          <a:xfrm>
            <a:off x="339361" y="248762"/>
            <a:ext cx="3270916" cy="307777"/>
          </a:xfrm>
          <a:prstGeom prst="rect">
            <a:avLst/>
          </a:prstGeom>
          <a:noFill/>
        </p:spPr>
        <p:txBody>
          <a:bodyPr wrap="square" rtlCol="0">
            <a:spAutoFit/>
          </a:bodyPr>
          <a:lstStyle/>
          <a:p>
            <a:r>
              <a:rPr kumimoji="1" lang="ja-JP" altLang="en-US" sz="1400" b="1" dirty="0" smtClean="0"/>
              <a:t>残量表示</a:t>
            </a:r>
            <a:endParaRPr kumimoji="1" lang="en-US" altLang="ja-JP" sz="1400" b="1" dirty="0" smtClean="0"/>
          </a:p>
        </p:txBody>
      </p:sp>
      <p:sp>
        <p:nvSpPr>
          <p:cNvPr id="16" name="テキスト ボックス 15"/>
          <p:cNvSpPr txBox="1"/>
          <p:nvPr/>
        </p:nvSpPr>
        <p:spPr>
          <a:xfrm>
            <a:off x="876785" y="4024895"/>
            <a:ext cx="808082" cy="369332"/>
          </a:xfrm>
          <a:prstGeom prst="rect">
            <a:avLst/>
          </a:prstGeom>
          <a:noFill/>
        </p:spPr>
        <p:txBody>
          <a:bodyPr wrap="square" rtlCol="0">
            <a:spAutoFit/>
          </a:bodyPr>
          <a:lstStyle/>
          <a:p>
            <a:pPr algn="ctr"/>
            <a:r>
              <a:rPr lang="en-US" altLang="ja-JP" b="1" smtClean="0"/>
              <a:t>100%</a:t>
            </a:r>
            <a:endParaRPr kumimoji="1" lang="en-US" altLang="ja-JP" b="1" dirty="0" smtClean="0"/>
          </a:p>
        </p:txBody>
      </p:sp>
      <p:sp>
        <p:nvSpPr>
          <p:cNvPr id="17" name="テキスト ボックス 16"/>
          <p:cNvSpPr txBox="1"/>
          <p:nvPr/>
        </p:nvSpPr>
        <p:spPr>
          <a:xfrm>
            <a:off x="2610671" y="4024895"/>
            <a:ext cx="808082" cy="369332"/>
          </a:xfrm>
          <a:prstGeom prst="rect">
            <a:avLst/>
          </a:prstGeom>
          <a:noFill/>
        </p:spPr>
        <p:txBody>
          <a:bodyPr wrap="square" rtlCol="0">
            <a:spAutoFit/>
          </a:bodyPr>
          <a:lstStyle/>
          <a:p>
            <a:pPr algn="ctr"/>
            <a:r>
              <a:rPr lang="en-US" altLang="ja-JP" b="1" dirty="0"/>
              <a:t>8</a:t>
            </a:r>
            <a:r>
              <a:rPr lang="en-US" altLang="ja-JP" b="1" dirty="0" smtClean="0"/>
              <a:t>0%</a:t>
            </a:r>
            <a:endParaRPr kumimoji="1" lang="en-US" altLang="ja-JP" b="1" dirty="0" smtClean="0"/>
          </a:p>
        </p:txBody>
      </p:sp>
      <p:sp>
        <p:nvSpPr>
          <p:cNvPr id="18" name="テキスト ボックス 17"/>
          <p:cNvSpPr txBox="1"/>
          <p:nvPr/>
        </p:nvSpPr>
        <p:spPr>
          <a:xfrm>
            <a:off x="4233919" y="4024894"/>
            <a:ext cx="808082" cy="369332"/>
          </a:xfrm>
          <a:prstGeom prst="rect">
            <a:avLst/>
          </a:prstGeom>
          <a:noFill/>
        </p:spPr>
        <p:txBody>
          <a:bodyPr wrap="square" rtlCol="0">
            <a:spAutoFit/>
          </a:bodyPr>
          <a:lstStyle/>
          <a:p>
            <a:pPr algn="ctr"/>
            <a:r>
              <a:rPr lang="en-US" altLang="ja-JP" b="1" dirty="0" smtClean="0"/>
              <a:t>60%</a:t>
            </a:r>
            <a:endParaRPr kumimoji="1" lang="en-US" altLang="ja-JP" b="1" dirty="0" smtClean="0"/>
          </a:p>
        </p:txBody>
      </p:sp>
      <p:sp>
        <p:nvSpPr>
          <p:cNvPr id="20" name="テキスト ボックス 19"/>
          <p:cNvSpPr txBox="1"/>
          <p:nvPr/>
        </p:nvSpPr>
        <p:spPr>
          <a:xfrm>
            <a:off x="5734447" y="4024895"/>
            <a:ext cx="808082" cy="369332"/>
          </a:xfrm>
          <a:prstGeom prst="rect">
            <a:avLst/>
          </a:prstGeom>
          <a:noFill/>
        </p:spPr>
        <p:txBody>
          <a:bodyPr wrap="square" rtlCol="0">
            <a:spAutoFit/>
          </a:bodyPr>
          <a:lstStyle/>
          <a:p>
            <a:pPr algn="ctr"/>
            <a:r>
              <a:rPr lang="en-US" altLang="ja-JP" b="1" dirty="0"/>
              <a:t>4</a:t>
            </a:r>
            <a:r>
              <a:rPr lang="en-US" altLang="ja-JP" b="1" dirty="0" smtClean="0"/>
              <a:t>0%</a:t>
            </a:r>
            <a:endParaRPr kumimoji="1" lang="en-US" altLang="ja-JP" b="1" dirty="0" smtClean="0"/>
          </a:p>
        </p:txBody>
      </p:sp>
      <p:pic>
        <p:nvPicPr>
          <p:cNvPr id="21" name="図 20"/>
          <p:cNvPicPr>
            <a:picLocks noChangeAspect="1"/>
          </p:cNvPicPr>
          <p:nvPr/>
        </p:nvPicPr>
        <p:blipFill rotWithShape="1">
          <a:blip r:embed="rId2">
            <a:extLst>
              <a:ext uri="{28A0092B-C50C-407E-A947-70E740481C1C}">
                <a14:useLocalDpi xmlns:a14="http://schemas.microsoft.com/office/drawing/2010/main" val="0"/>
              </a:ext>
            </a:extLst>
          </a:blip>
          <a:srcRect l="51290" t="6088" r="14828" b="9650"/>
          <a:stretch/>
        </p:blipFill>
        <p:spPr>
          <a:xfrm>
            <a:off x="7069562" y="856940"/>
            <a:ext cx="1244858" cy="3095865"/>
          </a:xfrm>
          <a:prstGeom prst="rect">
            <a:avLst/>
          </a:prstGeom>
        </p:spPr>
      </p:pic>
      <p:pic>
        <p:nvPicPr>
          <p:cNvPr id="22" name="図 21"/>
          <p:cNvPicPr>
            <a:picLocks noChangeAspect="1"/>
          </p:cNvPicPr>
          <p:nvPr/>
        </p:nvPicPr>
        <p:blipFill rotWithShape="1">
          <a:blip r:embed="rId3">
            <a:extLst>
              <a:ext uri="{28A0092B-C50C-407E-A947-70E740481C1C}">
                <a14:useLocalDpi xmlns:a14="http://schemas.microsoft.com/office/drawing/2010/main" val="0"/>
              </a:ext>
            </a:extLst>
          </a:blip>
          <a:srcRect l="79895" t="62014" r="6222" b="26336"/>
          <a:stretch/>
        </p:blipFill>
        <p:spPr>
          <a:xfrm>
            <a:off x="7267074" y="3390899"/>
            <a:ext cx="849834" cy="361025"/>
          </a:xfrm>
          <a:prstGeom prst="rect">
            <a:avLst/>
          </a:prstGeom>
        </p:spPr>
      </p:pic>
      <p:sp>
        <p:nvSpPr>
          <p:cNvPr id="23" name="テキスト ボックス 22"/>
          <p:cNvSpPr txBox="1"/>
          <p:nvPr/>
        </p:nvSpPr>
        <p:spPr>
          <a:xfrm>
            <a:off x="7334808" y="4024894"/>
            <a:ext cx="808082" cy="369332"/>
          </a:xfrm>
          <a:prstGeom prst="rect">
            <a:avLst/>
          </a:prstGeom>
          <a:noFill/>
        </p:spPr>
        <p:txBody>
          <a:bodyPr wrap="square" rtlCol="0">
            <a:spAutoFit/>
          </a:bodyPr>
          <a:lstStyle/>
          <a:p>
            <a:pPr algn="ctr"/>
            <a:r>
              <a:rPr lang="en-US" altLang="ja-JP" b="1" dirty="0" smtClean="0"/>
              <a:t>20%</a:t>
            </a:r>
            <a:endParaRPr kumimoji="1" lang="en-US" altLang="ja-JP" b="1" dirty="0" smtClean="0"/>
          </a:p>
        </p:txBody>
      </p:sp>
    </p:spTree>
    <p:extLst>
      <p:ext uri="{BB962C8B-B14F-4D97-AF65-F5344CB8AC3E}">
        <p14:creationId xmlns:p14="http://schemas.microsoft.com/office/powerpoint/2010/main" val="204950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288561" y="210662"/>
            <a:ext cx="9901919" cy="769441"/>
          </a:xfrm>
          <a:prstGeom prst="rect">
            <a:avLst/>
          </a:prstGeom>
          <a:noFill/>
        </p:spPr>
        <p:txBody>
          <a:bodyPr wrap="square" rtlCol="0">
            <a:spAutoFit/>
          </a:bodyPr>
          <a:lstStyle/>
          <a:p>
            <a:r>
              <a:rPr kumimoji="1" lang="ja-JP" altLang="en-US" sz="2000" b="1" dirty="0" smtClean="0"/>
              <a:t>デバイス設計</a:t>
            </a:r>
            <a:endParaRPr kumimoji="1" lang="en-US" altLang="ja-JP" sz="2000" b="1" dirty="0" smtClean="0"/>
          </a:p>
          <a:p>
            <a:r>
              <a:rPr lang="ja-JP" altLang="en-US" sz="1200" dirty="0" smtClean="0"/>
              <a:t>・デバイスはプロトタイプとして設計・実装（基盤むき出しでいい）</a:t>
            </a:r>
            <a:endParaRPr lang="en-US" altLang="ja-JP" sz="1200" dirty="0" smtClean="0"/>
          </a:p>
          <a:p>
            <a:r>
              <a:rPr lang="ja-JP" altLang="en-US" sz="1200" dirty="0" smtClean="0"/>
              <a:t>・デバイスとサービスが</a:t>
            </a:r>
            <a:r>
              <a:rPr lang="en-US" altLang="ja-JP" sz="1200" dirty="0" smtClean="0"/>
              <a:t>1</a:t>
            </a:r>
            <a:r>
              <a:rPr lang="ja-JP" altLang="en-US" sz="1200" dirty="0" smtClean="0"/>
              <a:t>対１の関係で紐付けできればよい</a:t>
            </a:r>
            <a:endParaRPr lang="en-US" altLang="ja-JP" sz="1200" dirty="0" smtClean="0"/>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5180"/>
          <a:stretch/>
        </p:blipFill>
        <p:spPr>
          <a:xfrm>
            <a:off x="6847603" y="1646551"/>
            <a:ext cx="4688416" cy="2781300"/>
          </a:xfrm>
          <a:prstGeom prst="rect">
            <a:avLst/>
          </a:prstGeom>
        </p:spPr>
      </p:pic>
      <p:sp>
        <p:nvSpPr>
          <p:cNvPr id="7" name="テキスト ボックス 6"/>
          <p:cNvSpPr txBox="1"/>
          <p:nvPr/>
        </p:nvSpPr>
        <p:spPr>
          <a:xfrm flipH="1">
            <a:off x="4164466" y="2275205"/>
            <a:ext cx="116078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mtClean="0"/>
              <a:t>ひずみゲージ</a:t>
            </a:r>
            <a:endParaRPr kumimoji="1" lang="ja-JP" altLang="en-US" dirty="0"/>
          </a:p>
        </p:txBody>
      </p:sp>
      <p:sp>
        <p:nvSpPr>
          <p:cNvPr id="8" name="テキスト ボックス 7"/>
          <p:cNvSpPr txBox="1"/>
          <p:nvPr/>
        </p:nvSpPr>
        <p:spPr>
          <a:xfrm flipH="1">
            <a:off x="2750534" y="2275205"/>
            <a:ext cx="116078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dirty="0" smtClean="0"/>
              <a:t>ブレット</a:t>
            </a:r>
            <a:endParaRPr kumimoji="1" lang="en-US" altLang="ja-JP" dirty="0" smtClean="0"/>
          </a:p>
          <a:p>
            <a:pPr algn="ctr"/>
            <a:r>
              <a:rPr lang="ja-JP" altLang="en-US" dirty="0" smtClean="0"/>
              <a:t>ボード</a:t>
            </a:r>
            <a:endParaRPr kumimoji="1" lang="ja-JP" altLang="en-US" dirty="0"/>
          </a:p>
        </p:txBody>
      </p:sp>
      <p:sp>
        <p:nvSpPr>
          <p:cNvPr id="9" name="テキスト ボックス 8"/>
          <p:cNvSpPr txBox="1"/>
          <p:nvPr/>
        </p:nvSpPr>
        <p:spPr>
          <a:xfrm flipH="1">
            <a:off x="1112234" y="2280228"/>
            <a:ext cx="116078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ja-JP" dirty="0" smtClean="0"/>
              <a:t>Arduino</a:t>
            </a:r>
          </a:p>
          <a:p>
            <a:pPr algn="ctr"/>
            <a:endParaRPr kumimoji="1" lang="ja-JP" altLang="en-US" dirty="0"/>
          </a:p>
        </p:txBody>
      </p:sp>
      <p:sp>
        <p:nvSpPr>
          <p:cNvPr id="10" name="テキスト ボックス 9"/>
          <p:cNvSpPr txBox="1"/>
          <p:nvPr/>
        </p:nvSpPr>
        <p:spPr>
          <a:xfrm flipH="1">
            <a:off x="1368351" y="2667620"/>
            <a:ext cx="1160781"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ja-JP" sz="1050" dirty="0" err="1" smtClean="0"/>
              <a:t>Wifi</a:t>
            </a:r>
            <a:r>
              <a:rPr lang="ja-JP" altLang="en-US" sz="1050" dirty="0" smtClean="0"/>
              <a:t>モジュール</a:t>
            </a:r>
            <a:endParaRPr kumimoji="1" lang="ja-JP" altLang="en-US" sz="1050" dirty="0"/>
          </a:p>
        </p:txBody>
      </p:sp>
      <p:pic>
        <p:nvPicPr>
          <p:cNvPr id="12" name="図 11"/>
          <p:cNvPicPr>
            <a:picLocks noChangeAspect="1"/>
          </p:cNvPicPr>
          <p:nvPr/>
        </p:nvPicPr>
        <p:blipFill rotWithShape="1">
          <a:blip r:embed="rId3">
            <a:extLst>
              <a:ext uri="{28A0092B-C50C-407E-A947-70E740481C1C}">
                <a14:useLocalDpi xmlns:a14="http://schemas.microsoft.com/office/drawing/2010/main" val="0"/>
              </a:ext>
            </a:extLst>
          </a:blip>
          <a:srcRect l="18785" t="23111" r="20444" b="23556"/>
          <a:stretch/>
        </p:blipFill>
        <p:spPr>
          <a:xfrm>
            <a:off x="7563883" y="3842496"/>
            <a:ext cx="1124375" cy="986773"/>
          </a:xfrm>
          <a:prstGeom prst="rect">
            <a:avLst/>
          </a:prstGeom>
        </p:spPr>
      </p:pic>
      <p:cxnSp>
        <p:nvCxnSpPr>
          <p:cNvPr id="14" name="直線コネクタ 13"/>
          <p:cNvCxnSpPr/>
          <p:nvPr/>
        </p:nvCxnSpPr>
        <p:spPr>
          <a:xfrm>
            <a:off x="7398707" y="3036561"/>
            <a:ext cx="16517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H="1">
            <a:off x="8559488" y="3842496"/>
            <a:ext cx="1470063" cy="108465"/>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flipH="1">
            <a:off x="2380803" y="3342049"/>
            <a:ext cx="116078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dirty="0" smtClean="0"/>
              <a:t>乾電池</a:t>
            </a:r>
            <a:endParaRPr kumimoji="1" lang="ja-JP" altLang="en-US" dirty="0"/>
          </a:p>
        </p:txBody>
      </p:sp>
      <p:cxnSp>
        <p:nvCxnSpPr>
          <p:cNvPr id="20" name="直線コネクタ 19"/>
          <p:cNvCxnSpPr>
            <a:stCxn id="9" idx="2"/>
            <a:endCxn id="19" idx="3"/>
          </p:cNvCxnSpPr>
          <p:nvPr/>
        </p:nvCxnSpPr>
        <p:spPr>
          <a:xfrm>
            <a:off x="1692624" y="2926559"/>
            <a:ext cx="688179" cy="600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3541584" y="2921536"/>
            <a:ext cx="845558" cy="551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3912192" y="2573578"/>
            <a:ext cx="309779" cy="16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endCxn id="8" idx="3"/>
          </p:cNvCxnSpPr>
          <p:nvPr/>
        </p:nvCxnSpPr>
        <p:spPr>
          <a:xfrm>
            <a:off x="2244701" y="2547236"/>
            <a:ext cx="505833" cy="51135"/>
          </a:xfrm>
          <a:prstGeom prst="line">
            <a:avLst/>
          </a:prstGeom>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4421690" y="1814168"/>
            <a:ext cx="646331" cy="369332"/>
          </a:xfrm>
          <a:prstGeom prst="rect">
            <a:avLst/>
          </a:prstGeom>
          <a:noFill/>
        </p:spPr>
        <p:txBody>
          <a:bodyPr wrap="none" rtlCol="0">
            <a:spAutoFit/>
          </a:bodyPr>
          <a:lstStyle/>
          <a:p>
            <a:r>
              <a:rPr kumimoji="1" lang="ja-JP" altLang="en-US" smtClean="0"/>
              <a:t>入力</a:t>
            </a:r>
            <a:endParaRPr kumimoji="1" lang="ja-JP" altLang="en-US"/>
          </a:p>
        </p:txBody>
      </p:sp>
      <p:sp>
        <p:nvSpPr>
          <p:cNvPr id="30" name="テキスト ボックス 29"/>
          <p:cNvSpPr txBox="1"/>
          <p:nvPr/>
        </p:nvSpPr>
        <p:spPr>
          <a:xfrm>
            <a:off x="1368351" y="1859715"/>
            <a:ext cx="646331" cy="369332"/>
          </a:xfrm>
          <a:prstGeom prst="rect">
            <a:avLst/>
          </a:prstGeom>
          <a:noFill/>
        </p:spPr>
        <p:txBody>
          <a:bodyPr wrap="none" rtlCol="0">
            <a:spAutoFit/>
          </a:bodyPr>
          <a:lstStyle/>
          <a:p>
            <a:r>
              <a:rPr lang="ja-JP" altLang="en-US" dirty="0" smtClean="0"/>
              <a:t>処理</a:t>
            </a:r>
            <a:endParaRPr kumimoji="1" lang="ja-JP" altLang="en-US" dirty="0"/>
          </a:p>
        </p:txBody>
      </p:sp>
      <p:sp>
        <p:nvSpPr>
          <p:cNvPr id="31" name="テキスト ボックス 30"/>
          <p:cNvSpPr txBox="1"/>
          <p:nvPr/>
        </p:nvSpPr>
        <p:spPr>
          <a:xfrm>
            <a:off x="930430" y="2977740"/>
            <a:ext cx="646331" cy="369332"/>
          </a:xfrm>
          <a:prstGeom prst="rect">
            <a:avLst/>
          </a:prstGeom>
          <a:noFill/>
        </p:spPr>
        <p:txBody>
          <a:bodyPr wrap="none" rtlCol="0">
            <a:spAutoFit/>
          </a:bodyPr>
          <a:lstStyle/>
          <a:p>
            <a:r>
              <a:rPr lang="ja-JP" altLang="en-US" dirty="0" smtClean="0"/>
              <a:t>出力</a:t>
            </a:r>
            <a:endParaRPr kumimoji="1" lang="ja-JP" altLang="en-US" dirty="0"/>
          </a:p>
        </p:txBody>
      </p:sp>
      <p:sp>
        <p:nvSpPr>
          <p:cNvPr id="32" name="テキスト ボックス 31"/>
          <p:cNvSpPr txBox="1"/>
          <p:nvPr/>
        </p:nvSpPr>
        <p:spPr>
          <a:xfrm>
            <a:off x="6847603" y="1086561"/>
            <a:ext cx="9901919" cy="400110"/>
          </a:xfrm>
          <a:prstGeom prst="rect">
            <a:avLst/>
          </a:prstGeom>
          <a:noFill/>
        </p:spPr>
        <p:txBody>
          <a:bodyPr wrap="square" rtlCol="0">
            <a:spAutoFit/>
          </a:bodyPr>
          <a:lstStyle/>
          <a:p>
            <a:r>
              <a:rPr kumimoji="1" lang="ja-JP" altLang="en-US" sz="2000" b="1" dirty="0" smtClean="0"/>
              <a:t>デバイスの完成形イメージ</a:t>
            </a:r>
            <a:endParaRPr lang="en-US" altLang="ja-JP" sz="1200" dirty="0" smtClean="0"/>
          </a:p>
        </p:txBody>
      </p:sp>
    </p:spTree>
    <p:extLst>
      <p:ext uri="{BB962C8B-B14F-4D97-AF65-F5344CB8AC3E}">
        <p14:creationId xmlns:p14="http://schemas.microsoft.com/office/powerpoint/2010/main" val="18786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5634765" y="833284"/>
            <a:ext cx="621003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1" i="0" u="none" strike="noStrike" cap="none" normalizeH="0" baseline="0" dirty="0">
                <a:ln>
                  <a:noFill/>
                </a:ln>
                <a:solidFill>
                  <a:srgbClr val="333333"/>
                </a:solidFill>
                <a:effectLst/>
                <a:latin typeface="Arial" charset="0"/>
                <a:ea typeface="Hiragino Kaku Gothic Pro" charset="-128"/>
              </a:rPr>
              <a:t>生活/便利アプリ「調味料管理</a:t>
            </a:r>
            <a:r>
              <a:rPr kumimoji="0" lang="ja-JP" altLang="ja-JP" sz="1000" b="1" i="0" u="none" strike="noStrike" cap="none" normalizeH="0" baseline="0" dirty="0" smtClean="0">
                <a:ln>
                  <a:noFill/>
                </a:ln>
                <a:solidFill>
                  <a:srgbClr val="333333"/>
                </a:solidFill>
                <a:effectLst/>
                <a:latin typeface="Arial" charset="0"/>
                <a:ea typeface="Hiragino Kaku Gothic Pro" charset="-128"/>
              </a:rPr>
              <a:t>」</a:t>
            </a:r>
            <a:r>
              <a:rPr kumimoji="0" lang="ja-JP" altLang="ja-JP" sz="1000" b="1" i="0" u="none" strike="noStrike" cap="none" normalizeH="0" baseline="0" dirty="0" smtClean="0">
                <a:ln>
                  <a:noFill/>
                </a:ln>
                <a:effectLst/>
                <a:latin typeface="Arial" charset="0"/>
              </a:rPr>
              <a:t>「</a:t>
            </a:r>
            <a:r>
              <a:rPr kumimoji="0" lang="ja-JP" altLang="ja-JP" sz="1000" b="1" i="0" u="none" strike="noStrike" cap="none" normalizeH="0" baseline="0" dirty="0">
                <a:ln>
                  <a:noFill/>
                </a:ln>
                <a:effectLst/>
                <a:latin typeface="Arial" charset="0"/>
              </a:rPr>
              <a:t>調味料管理」は、yankuruが配信する生活/便利アプリです</a:t>
            </a:r>
            <a:r>
              <a:rPr kumimoji="0" lang="ja-JP" altLang="ja-JP" sz="1000" b="1" i="0" u="none" strike="noStrike" cap="none" normalizeH="0" baseline="0" dirty="0" smtClean="0">
                <a:ln>
                  <a:noFill/>
                </a:ln>
                <a:effectLst/>
                <a:latin typeface="Arial" charset="0"/>
              </a:rPr>
              <a:t>。</a:t>
            </a:r>
            <a:r>
              <a:rPr kumimoji="0" lang="ja-JP" altLang="ja-JP" sz="1000" b="0" i="0" u="none" strike="noStrike" cap="none" normalizeH="0" baseline="0" dirty="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社会人やファミリー層の女性スマホユーザーから人気を集めています。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
            </a:r>
            <a:br>
              <a:rPr kumimoji="0" lang="ja-JP" altLang="ja-JP" sz="1000" b="0" i="0" u="none" strike="noStrike" cap="none" normalizeH="0" baseline="0" dirty="0">
                <a:ln>
                  <a:noFill/>
                </a:ln>
                <a:solidFill>
                  <a:schemeClr val="tx1"/>
                </a:solidFill>
                <a:effectLst/>
                <a:latin typeface="Arial" charset="0"/>
              </a:rPr>
            </a:br>
            <a:r>
              <a:rPr kumimoji="0" lang="ja-JP" altLang="ja-JP" sz="1000" b="1" i="0" u="none" strike="noStrike" cap="none" normalizeH="0" baseline="0" dirty="0" smtClean="0">
                <a:ln>
                  <a:noFill/>
                </a:ln>
                <a:solidFill>
                  <a:srgbClr val="333333"/>
                </a:solidFill>
                <a:effectLst/>
                <a:latin typeface="Arial" charset="0"/>
              </a:rPr>
              <a:t>使い方</a:t>
            </a:r>
            <a:r>
              <a:rPr kumimoji="0" lang="ja-JP" altLang="ja-JP" sz="1000" b="1" i="0" u="none" strike="noStrike" cap="none" normalizeH="0" baseline="0" dirty="0">
                <a:ln>
                  <a:noFill/>
                </a:ln>
                <a:solidFill>
                  <a:srgbClr val="333333"/>
                </a:solidFill>
                <a:effectLst/>
                <a:latin typeface="Arial" charset="0"/>
              </a:rPr>
              <a:t>や遊び方</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1" i="0" u="none" strike="noStrike" cap="none" normalizeH="0" baseline="0" dirty="0">
                <a:ln>
                  <a:noFill/>
                </a:ln>
                <a:effectLst/>
                <a:latin typeface="Arial" charset="0"/>
              </a:rPr>
              <a:t>「料理中に調味料が足りない！」　「調味料の賞味期限切れ！」　「買い物中に調味料は残っていたかな？」</a:t>
            </a:r>
            <a:br>
              <a:rPr kumimoji="0" lang="ja-JP" altLang="ja-JP" sz="1000" b="1" i="0" u="none" strike="noStrike" cap="none" normalizeH="0" baseline="0" dirty="0">
                <a:ln>
                  <a:noFill/>
                </a:ln>
                <a:effectLst/>
                <a:latin typeface="Arial" charset="0"/>
              </a:rPr>
            </a:br>
            <a:r>
              <a:rPr kumimoji="0" lang="ja-JP" altLang="ja-JP" sz="1000" b="1" i="0" u="none" strike="noStrike" cap="none" normalizeH="0" baseline="0" dirty="0">
                <a:ln>
                  <a:noFill/>
                </a:ln>
                <a:effectLst/>
                <a:latin typeface="Arial" charset="0"/>
              </a:rPr>
              <a:t>こんな時ありませんか？</a:t>
            </a:r>
            <a:br>
              <a:rPr kumimoji="0" lang="ja-JP" altLang="ja-JP" sz="1000" b="1" i="0" u="none" strike="noStrike" cap="none" normalizeH="0" baseline="0" dirty="0">
                <a:ln>
                  <a:noFill/>
                </a:ln>
                <a:effectLst/>
                <a:latin typeface="Arial" charset="0"/>
              </a:rPr>
            </a:br>
            <a:r>
              <a:rPr kumimoji="0" lang="ja-JP" altLang="ja-JP" sz="1000" b="1" i="0" u="none" strike="noStrike" cap="none" normalizeH="0" baseline="0" dirty="0">
                <a:ln>
                  <a:noFill/>
                </a:ln>
                <a:effectLst/>
                <a:latin typeface="Arial" charset="0"/>
              </a:rPr>
              <a:t>こんな悩みを解決致します！！</a:t>
            </a: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【機能】</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見やすいグリッド表示で調味料を管理します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smtClean="0">
                <a:ln>
                  <a:noFill/>
                </a:ln>
                <a:solidFill>
                  <a:schemeClr val="tx1"/>
                </a:solidFill>
                <a:effectLst/>
                <a:latin typeface="Arial" charset="0"/>
              </a:rPr>
              <a:t>【</a:t>
            </a:r>
            <a:r>
              <a:rPr kumimoji="0" lang="ja-JP" altLang="ja-JP" sz="1000" b="0" i="0" u="none" strike="noStrike" cap="none" normalizeH="0" baseline="0" dirty="0">
                <a:ln>
                  <a:noFill/>
                </a:ln>
                <a:solidFill>
                  <a:schemeClr val="tx1"/>
                </a:solidFill>
                <a:effectLst/>
                <a:latin typeface="Arial" charset="0"/>
              </a:rPr>
              <a:t>特徴】</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・調味料の賞味期限の管理</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→賞味期限が近づくと通知してくれます(90日前、30日前、7日前、1日前から選んで設定します)</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※設定画面より通知の時間を変更することが可能です(初期時間はAM8:00に通知されるように設定されています</a:t>
            </a:r>
            <a:r>
              <a:rPr kumimoji="0" lang="ja-JP" altLang="ja-JP" sz="1000" b="0" i="0" u="none" strike="noStrike" cap="none" normalizeH="0" baseline="0" dirty="0" smtClean="0">
                <a:ln>
                  <a:noFill/>
                </a:ln>
                <a:solidFill>
                  <a:schemeClr val="tx1"/>
                </a:solidFill>
                <a:effectLst/>
                <a:latin typeface="Arial" charset="0"/>
              </a:rPr>
              <a:t>)</a:t>
            </a:r>
            <a:r>
              <a:rPr kumimoji="0" lang="ja-JP" altLang="ja-JP" sz="1000" b="0" i="0" u="none" strike="noStrike" cap="none" normalizeH="0" baseline="0" dirty="0">
                <a:ln>
                  <a:noFill/>
                </a:ln>
                <a:solidFill>
                  <a:schemeClr val="tx1"/>
                </a:solidFill>
                <a:effectLst/>
                <a:latin typeface="Arial" charset="0"/>
              </a:rPr>
              <a:t/>
            </a:r>
            <a:br>
              <a:rPr kumimoji="0" lang="ja-JP" altLang="ja-JP" sz="1000" b="0" i="0" u="none" strike="noStrike" cap="none" normalizeH="0" baseline="0" dirty="0">
                <a:ln>
                  <a:noFill/>
                </a:ln>
                <a:solidFill>
                  <a:schemeClr val="tx1"/>
                </a:solidFill>
                <a:effectLst/>
                <a:latin typeface="Arial" charset="0"/>
              </a:rPr>
            </a:b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・並べ替え機能</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→カスタム順(自分で並び替え)、賞味期限が近い順、残量が少ない順、あいうえお順、更新順で並び替えが可能です</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　 ※カスタム順に関してはロングタップをすることで並び替えを行うことができます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・調味料の残量の管理</a:t>
            </a:r>
            <a:br>
              <a:rPr kumimoji="0" lang="ja-JP" altLang="ja-JP" sz="1000" b="0" i="0" u="none" strike="noStrike" cap="none" normalizeH="0" baseline="0" dirty="0">
                <a:ln>
                  <a:noFill/>
                </a:ln>
                <a:solidFill>
                  <a:schemeClr val="tx1"/>
                </a:solidFill>
                <a:effectLst/>
                <a:latin typeface="Arial" charset="0"/>
              </a:rPr>
            </a:br>
            <a:r>
              <a:rPr kumimoji="0" lang="ja-JP" altLang="ja-JP" sz="1000" b="0" i="0" u="none" strike="noStrike" cap="none" normalizeH="0" baseline="0" dirty="0">
                <a:ln>
                  <a:noFill/>
                </a:ln>
                <a:solidFill>
                  <a:schemeClr val="tx1"/>
                </a:solidFill>
                <a:effectLst/>
                <a:latin typeface="Arial" charset="0"/>
              </a:rPr>
              <a:t>→残量は5段階でわかりやすく表示しています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0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chemeClr val="tx1"/>
                </a:solidFill>
                <a:effectLst/>
                <a:latin typeface="Arial" charset="0"/>
              </a:rPr>
              <a:t>※調味料の画像に関しては、バージョンアップにて増やしていく予定</a:t>
            </a:r>
            <a:r>
              <a:rPr kumimoji="0" lang="ja-JP" altLang="ja-JP" sz="1000" b="0" i="0" u="none" strike="noStrike" cap="none" normalizeH="0" baseline="0" dirty="0" smtClean="0">
                <a:ln>
                  <a:noFill/>
                </a:ln>
                <a:solidFill>
                  <a:schemeClr val="tx1"/>
                </a:solidFill>
                <a:effectLst/>
                <a:latin typeface="Arial" charset="0"/>
              </a:rPr>
              <a:t>です</a:t>
            </a:r>
            <a:endParaRPr kumimoji="0" lang="ja-JP" altLang="ja-JP" sz="1000" b="0" i="0" u="none" strike="noStrike" cap="none" normalizeH="0" baseline="0" dirty="0">
              <a:ln>
                <a:noFill/>
              </a:ln>
              <a:solidFill>
                <a:schemeClr val="tx1"/>
              </a:solidFill>
              <a:effectLst/>
              <a:latin typeface="Arial" charset="0"/>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7347"/>
            <a:ext cx="5274376" cy="3150466"/>
          </a:xfrm>
          <a:prstGeom prst="rect">
            <a:avLst/>
          </a:prstGeom>
        </p:spPr>
      </p:pic>
      <p:sp>
        <p:nvSpPr>
          <p:cNvPr id="8" name="テキスト ボックス 7"/>
          <p:cNvSpPr txBox="1"/>
          <p:nvPr/>
        </p:nvSpPr>
        <p:spPr>
          <a:xfrm>
            <a:off x="123986" y="170482"/>
            <a:ext cx="2185214" cy="369332"/>
          </a:xfrm>
          <a:prstGeom prst="rect">
            <a:avLst/>
          </a:prstGeom>
          <a:noFill/>
        </p:spPr>
        <p:txBody>
          <a:bodyPr wrap="none" rtlCol="0">
            <a:spAutoFit/>
          </a:bodyPr>
          <a:lstStyle/>
          <a:p>
            <a:r>
              <a:rPr kumimoji="1" lang="ja-JP" altLang="en-US" dirty="0" smtClean="0"/>
              <a:t>参考</a:t>
            </a:r>
            <a:r>
              <a:rPr lang="ja-JP" altLang="en-US" dirty="0" smtClean="0"/>
              <a:t>：アプリイメージ</a:t>
            </a:r>
            <a:endParaRPr kumimoji="1" lang="en-US" altLang="ja-JP" dirty="0" smtClean="0"/>
          </a:p>
        </p:txBody>
      </p:sp>
    </p:spTree>
    <p:extLst>
      <p:ext uri="{BB962C8B-B14F-4D97-AF65-F5344CB8AC3E}">
        <p14:creationId xmlns:p14="http://schemas.microsoft.com/office/powerpoint/2010/main" val="408297953"/>
      </p:ext>
    </p:extLst>
  </p:cSld>
  <p:clrMapOvr>
    <a:masterClrMapping/>
  </p:clrMapOvr>
</p:sld>
</file>

<file path=ppt/theme/theme1.xml><?xml version="1.0" encoding="utf-8"?>
<a:theme xmlns:a="http://schemas.openxmlformats.org/drawingml/2006/main" name="Office Theme">
  <a:themeElements>
    <a:clrScheme name="ホワイト">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1780</TotalTime>
  <Words>583</Words>
  <Application>Microsoft Macintosh PowerPoint</Application>
  <PresentationFormat>ワイド画面</PresentationFormat>
  <Paragraphs>150</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Calibri</vt:lpstr>
      <vt:lpstr>Calibri Light</vt:lpstr>
      <vt:lpstr>Hiragino Kaku Gothic Pro</vt:lpstr>
      <vt:lpstr>ＭＳ Ｐゴシック</vt:lpstr>
      <vt:lpstr>Yu Gothic</vt:lpstr>
      <vt:lpstr>Arial</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松村悠</dc:creator>
  <cp:lastModifiedBy>松村悠</cp:lastModifiedBy>
  <cp:revision>65</cp:revision>
  <dcterms:created xsi:type="dcterms:W3CDTF">2016-08-06T06:04:55Z</dcterms:created>
  <dcterms:modified xsi:type="dcterms:W3CDTF">2016-10-24T13:08:53Z</dcterms:modified>
</cp:coreProperties>
</file>