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076138737" r:id="rId2"/>
    <p:sldId id="2076138735" r:id="rId3"/>
    <p:sldId id="2076138738" r:id="rId4"/>
    <p:sldId id="2076138739" r:id="rId5"/>
    <p:sldId id="2076138740" r:id="rId6"/>
    <p:sldId id="207613873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12596-3BDB-47E5-9D7F-E1A2C8485FE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5C8E0-3ED5-4797-AC0E-1259A9E22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46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F994-5A6A-45B7-B363-F65858073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A6D1B-3055-42CA-89C9-2002E37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974F-40F5-4EEA-8C79-7CEDC184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D9CA-6D0C-4588-9274-66F3F523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1593-6DCD-44A6-9F02-FB8530E5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3F62-DC4C-47AD-9911-15081F00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6C16E-0633-4207-93C2-B34A0FAF4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62B6-A514-46BF-AB62-BF07FEAE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1352-B6F5-4215-BAF7-30F68EDD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8B0D-B1DB-46A3-83C9-C27F23B4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4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20A7E-7D05-43E0-95ED-A09331C58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FF98C-5D1B-40F6-B427-E871CEE6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589C-653A-4257-B3C7-A147A2B8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8135-82B2-4B8F-BAB6-2D43D45D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EC53-436A-4C44-9DBF-BA421D1A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2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B38C-932B-47A8-A246-FE78F8B6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835B-9BC5-40A5-9698-879CEFC3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E6BC-72C1-4798-AA11-52560476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C4D5-D413-4C98-AB1A-2940C65F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1BBB-A939-4B33-9DAA-56590B25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1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77ED-FD29-4F31-87E9-2B3F2FA0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0F08-C5E5-4271-8DED-AEA6F469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DEC5-CD52-4200-B3C6-27CA40E6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1E2F-C2CC-404E-AA84-3002DA96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E3FB8-4591-49E7-BAE5-A7A2470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9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8B30-D914-4E53-BF9C-DA9A115A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2C3C-8414-483F-B9BD-5C17C0FD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E4611-A3EB-47C1-9026-8C7433DA9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F9C94-C55F-4E10-80E9-8E6AEBF5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8D2F-3393-45BB-AD47-6F71F16F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22AFF-CF04-49FD-B238-A1D01200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8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2F0C-376C-419D-825C-7DD1603B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5D1FA-0C2D-406B-8A27-58C548E8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11E81-F282-42F2-884B-0F00D5C5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5793A-1D97-4071-814D-F649B324D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2443B-5477-4F39-BE8C-3E4603800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17793-D6A7-442C-9C07-C4532162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186D5-9654-4F8B-A97E-65F02BD0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1B524-F911-4427-9903-4629ED33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5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C035-0E70-4C03-9C51-D4336B64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3C7C2-4C68-4EF0-AEB8-27B71CC9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49DE-69E9-43F1-818B-427714C3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4C808-659E-4A75-8AD8-72E99B2E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934FF-520E-485A-8CC8-1591573B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529EC-1ED8-4425-A8FD-EED72F8A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DB247-716F-47F6-A37A-ABC3DBAF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0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35FD-515D-4C53-9737-41191E0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80C7-65F6-463D-BFAD-EB04CCA2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48A52-E2C1-45F1-8878-6A234DDF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4D259-FB95-48A3-BEA5-2F2880D4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8857-F47A-4C3E-B12F-2D2B7561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12535-4EDE-4DDA-90CF-5FCE9E16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8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079F-1531-4313-B288-AC0A0781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7FD0F-E083-4F2A-B78F-F01232A51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5486E-605B-41E6-8F32-54E7669A8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8BAD5-7FED-4B06-ADB1-8DC0EC23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330CA-0062-46AB-B1AD-9EBA396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73BF8-E45F-44C5-BE47-7D9701F3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36A5F-1FB7-49B3-BE51-F3F73470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2C1DB-A91B-47F4-AF97-A4E6E730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55DF-CB69-4FC7-82B9-E07051B81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9538-0267-4F6E-AC41-03D9F9B65B40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47EF-3633-42B9-BFBD-20E6FD75E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A335-DF25-49DF-B56E-F50501176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A7AA-2F14-41B1-B796-F8AE51AFB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3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rd's eye view of the oil platform at sea">
            <a:extLst>
              <a:ext uri="{FF2B5EF4-FFF2-40B4-BE49-F238E27FC236}">
                <a16:creationId xmlns:a16="http://schemas.microsoft.com/office/drawing/2014/main" id="{A6757483-D0CC-7C6A-2D0E-01B873821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519" b="32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E2B63-D80D-45B7-9FAB-273118173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388" y="3850340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IN" sz="3800" dirty="0">
                <a:solidFill>
                  <a:srgbClr val="FFFFFF"/>
                </a:solidFill>
              </a:rPr>
              <a:t>GS1 Standardization</a:t>
            </a:r>
            <a:br>
              <a:rPr lang="en-IN" sz="3800" dirty="0">
                <a:solidFill>
                  <a:srgbClr val="FFFFFF"/>
                </a:solidFill>
              </a:rPr>
            </a:br>
            <a:br>
              <a:rPr lang="en-IN" sz="3800" dirty="0">
                <a:solidFill>
                  <a:srgbClr val="FFFFFF"/>
                </a:solidFill>
              </a:rPr>
            </a:br>
            <a:r>
              <a:rPr lang="en-US" sz="3800" b="1" dirty="0">
                <a:solidFill>
                  <a:srgbClr val="FFFFFF"/>
                </a:solidFill>
              </a:rPr>
              <a:t>Supply Chain -              </a:t>
            </a:r>
            <a:br>
              <a:rPr lang="en-US" sz="3800" b="1" dirty="0">
                <a:solidFill>
                  <a:srgbClr val="FFFFFF"/>
                </a:solidFill>
              </a:rPr>
            </a:br>
            <a:r>
              <a:rPr lang="en-US" sz="3800" b="1" dirty="0">
                <a:solidFill>
                  <a:srgbClr val="FFFFFF"/>
                </a:solidFill>
              </a:rPr>
              <a:t>Data Platform Certification &amp; Compliance Framework for developing nations</a:t>
            </a:r>
            <a:br>
              <a:rPr lang="en-IN" sz="3800" b="1" dirty="0">
                <a:solidFill>
                  <a:srgbClr val="FFFFFF"/>
                </a:solidFill>
              </a:rPr>
            </a:br>
            <a:endParaRPr lang="en-IN" sz="38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3FD0-2C6A-4D50-8DA3-B1447509C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270" y="6340071"/>
            <a:ext cx="9144000" cy="38099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dirty="0">
                <a:solidFill>
                  <a:schemeClr val="accent2"/>
                </a:solidFill>
              </a:rPr>
              <a:t>Kalpana G</a:t>
            </a:r>
          </a:p>
          <a:p>
            <a:pPr algn="r"/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8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360BF8-A8A3-48C5-9808-99A71C6646BC}"/>
              </a:ext>
            </a:extLst>
          </p:cNvPr>
          <p:cNvSpPr txBox="1"/>
          <p:nvPr/>
        </p:nvSpPr>
        <p:spPr>
          <a:xfrm>
            <a:off x="274522" y="2191935"/>
            <a:ext cx="11374016" cy="2185273"/>
          </a:xfrm>
          <a:prstGeom prst="roundRect">
            <a:avLst>
              <a:gd name="adj" fmla="val 5344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PROBLEM STATEMENT I HAVE TAKEN :</a:t>
            </a:r>
          </a:p>
          <a:p>
            <a:pPr algn="ctr"/>
            <a:endParaRPr lang="en-US" sz="2400" b="0" i="1" dirty="0">
              <a:solidFill>
                <a:schemeClr val="accent5">
                  <a:lumMod val="50000"/>
                </a:schemeClr>
              </a:solidFill>
              <a:effectLst/>
              <a:latin typeface="proxima-nov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proxima-nova"/>
              </a:rPr>
              <a:t>How can standards and technology empower shorter supply chains to improve versatility and resilience? </a:t>
            </a:r>
          </a:p>
          <a:p>
            <a:pPr algn="ctr"/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44914-1C7E-525D-F674-232C8EF58261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for expanding the adoption of GS1 standards in developing nations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27F077C6-BC30-DC30-E128-3CD965356D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47308" y="591344"/>
            <a:ext cx="7519405" cy="558561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>
              <a:spcAft>
                <a:spcPts val="0"/>
              </a:spcAft>
              <a:buSzPct val="155000"/>
            </a:pPr>
            <a:r>
              <a:rPr lang="en-US" sz="1800" b="1" dirty="0">
                <a:sym typeface="Proxima Nova"/>
              </a:rPr>
              <a:t>Typical data scenario in Supply Chain companies in developing nations :</a:t>
            </a:r>
          </a:p>
          <a:p>
            <a:pPr marL="342900" lvl="0" indent="-228600" algn="l">
              <a:spcAft>
                <a:spcPts val="0"/>
              </a:spcAft>
              <a:buSzPct val="155000"/>
              <a:buFont typeface="Arial" panose="020B0604020202020204" pitchFamily="34" charset="0"/>
              <a:buChar char="•"/>
            </a:pPr>
            <a:endParaRPr lang="en-US" sz="1500" dirty="0">
              <a:sym typeface="Proxima Nova"/>
            </a:endParaRPr>
          </a:p>
          <a:p>
            <a:pPr marL="342900" lvl="0" indent="-228600" algn="l">
              <a:spcAft>
                <a:spcPts val="0"/>
              </a:spcAft>
              <a:buSzPct val="155000"/>
              <a:buFont typeface="Arial" panose="020B0604020202020204" pitchFamily="34" charset="0"/>
              <a:buChar char="•"/>
            </a:pPr>
            <a:r>
              <a:rPr lang="en-US" sz="1500" dirty="0">
                <a:sym typeface="Proxima Nova"/>
              </a:rPr>
              <a:t>The Data Platforms for supply chain systems are typically built on SQL Server, Oracle, Mongo DB etc.</a:t>
            </a:r>
          </a:p>
          <a:p>
            <a:pPr marL="342900" lvl="0" indent="-228600" algn="l">
              <a:spcAft>
                <a:spcPts val="0"/>
              </a:spcAft>
              <a:buSzPct val="155000"/>
              <a:buFont typeface="Arial" panose="020B0604020202020204" pitchFamily="34" charset="0"/>
              <a:buChar char="•"/>
            </a:pPr>
            <a:r>
              <a:rPr lang="en-US" sz="1500" dirty="0">
                <a:sym typeface="Proxima Nova"/>
              </a:rPr>
              <a:t>The companies maintain the product masters, categories, locations etc. in these databases</a:t>
            </a:r>
          </a:p>
          <a:p>
            <a:pPr marL="342900" lvl="0" indent="-228600" algn="l">
              <a:spcAft>
                <a:spcPts val="0"/>
              </a:spcAft>
              <a:buSzPct val="155000"/>
              <a:buFont typeface="Arial" panose="020B0604020202020204" pitchFamily="34" charset="0"/>
              <a:buChar char="•"/>
            </a:pPr>
            <a:r>
              <a:rPr lang="en-US" sz="1500" dirty="0">
                <a:sym typeface="Proxima Nova"/>
              </a:rPr>
              <a:t>Seldom are the data and operations teams aware , if the products, categories, locations etc. are GS1 compliant to reap the benefits of Global trade</a:t>
            </a:r>
          </a:p>
          <a:p>
            <a:pPr marL="342900" lvl="0" indent="-228600" algn="l">
              <a:spcAft>
                <a:spcPts val="0"/>
              </a:spcAft>
              <a:buSzPct val="155000"/>
              <a:buFont typeface="Arial" panose="020B0604020202020204" pitchFamily="34" charset="0"/>
              <a:buChar char="•"/>
            </a:pPr>
            <a:endParaRPr lang="en-US" sz="1500" dirty="0">
              <a:sym typeface="Proxima Nova"/>
            </a:endParaRPr>
          </a:p>
          <a:p>
            <a:pPr marL="114300" lvl="0" algn="l">
              <a:spcAft>
                <a:spcPts val="0"/>
              </a:spcAft>
              <a:buSzPct val="155000"/>
            </a:pPr>
            <a:r>
              <a:rPr lang="en-US" sz="1800" b="1" dirty="0">
                <a:sym typeface="Proxima Nova"/>
              </a:rPr>
              <a:t>My Solution to make the data platform GS1 compliant : </a:t>
            </a:r>
          </a:p>
          <a:p>
            <a:pPr marL="342900" lvl="0" indent="-228600" algn="l">
              <a:spcAft>
                <a:spcPts val="0"/>
              </a:spcAft>
              <a:buSzPct val="155000"/>
              <a:buFont typeface="Arial" panose="020B0604020202020204" pitchFamily="34" charset="0"/>
              <a:buChar char="•"/>
            </a:pPr>
            <a:r>
              <a:rPr lang="en-US" sz="1500" dirty="0">
                <a:sym typeface="Proxima Nova"/>
              </a:rPr>
              <a:t>GS1 Certification and Compliance Framework is an AI powered framework that reads and compares the data with  GTIN, EAN/UPC, GLN, GPC, SSCC, </a:t>
            </a:r>
            <a:r>
              <a:rPr lang="en-IN" sz="1400" dirty="0"/>
              <a:t>EPCIS</a:t>
            </a:r>
            <a:r>
              <a:rPr lang="en-US" sz="1500" dirty="0">
                <a:sym typeface="Proxima Nova"/>
              </a:rPr>
              <a:t> Masters and finds the percentage of matches</a:t>
            </a:r>
            <a:br>
              <a:rPr lang="en-US" sz="1500" dirty="0">
                <a:sym typeface="Proxima Nova"/>
              </a:rPr>
            </a:br>
            <a:endParaRPr lang="en-US" sz="1500" dirty="0">
              <a:sym typeface="Proxima Nova"/>
            </a:endParaRPr>
          </a:p>
          <a:p>
            <a:pPr marL="342900" lvl="0" indent="-228600" algn="l">
              <a:spcAft>
                <a:spcPts val="0"/>
              </a:spcAft>
              <a:buSzPct val="155000"/>
              <a:buFont typeface="Arial" panose="020B0604020202020204" pitchFamily="34" charset="0"/>
              <a:buChar char="•"/>
            </a:pPr>
            <a:r>
              <a:rPr lang="en-US" sz="1500" dirty="0">
                <a:sym typeface="Proxima Nova"/>
              </a:rPr>
              <a:t>The Framework suggests a recommendation going forward for making the Data Platform GS1 Compliant</a:t>
            </a:r>
          </a:p>
          <a:p>
            <a:pPr marL="342900" lvl="0" indent="-228600" algn="l">
              <a:spcAft>
                <a:spcPts val="0"/>
              </a:spcAft>
              <a:buSzPct val="155000"/>
              <a:buFont typeface="Arial" panose="020B0604020202020204" pitchFamily="34" charset="0"/>
              <a:buChar char="•"/>
            </a:pPr>
            <a:endParaRPr lang="en-US" sz="1500" dirty="0">
              <a:sym typeface="Proxima Nova"/>
            </a:endParaRPr>
          </a:p>
          <a:p>
            <a:pPr marL="342900" lvl="0" indent="-228600" algn="l">
              <a:spcAft>
                <a:spcPts val="0"/>
              </a:spcAft>
              <a:buSzPct val="155000"/>
              <a:buFont typeface="Arial" panose="020B0604020202020204" pitchFamily="34" charset="0"/>
              <a:buChar char="•"/>
            </a:pPr>
            <a:r>
              <a:rPr lang="en-US" sz="1500" dirty="0">
                <a:sym typeface="Proxima Nova"/>
              </a:rPr>
              <a:t>The Framework provides authenticity Certifications to Supply Chain companies once all the data and standards in the databases are GS1 compliant</a:t>
            </a:r>
            <a:br>
              <a:rPr lang="en-US" sz="1500" dirty="0">
                <a:sym typeface="Proxima Nova"/>
              </a:rPr>
            </a:br>
            <a:endParaRPr lang="en-US" sz="1500" dirty="0"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978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44914-1C7E-525D-F674-232C8EF58261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for expanding the adoption of GS1 standards in developing nations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16818-6817-709E-71AC-945B6EF8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6" y="1941155"/>
            <a:ext cx="3437563" cy="1225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C93A2C-8634-7123-7792-A358A7F56953}"/>
              </a:ext>
            </a:extLst>
          </p:cNvPr>
          <p:cNvSpPr txBox="1"/>
          <p:nvPr/>
        </p:nvSpPr>
        <p:spPr>
          <a:xfrm>
            <a:off x="292386" y="4484992"/>
            <a:ext cx="3437563" cy="108966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STEP 1: </a:t>
            </a:r>
          </a:p>
          <a:p>
            <a:r>
              <a:rPr lang="en-IN" sz="1400" dirty="0"/>
              <a:t>Connect to Supply Chain Databases like Logistics, Inventory, Manufacturing, Vendors, Invoices etc.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2CF677-0E81-DE9B-5647-1F15307CEA0F}"/>
              </a:ext>
            </a:extLst>
          </p:cNvPr>
          <p:cNvSpPr/>
          <p:nvPr/>
        </p:nvSpPr>
        <p:spPr>
          <a:xfrm>
            <a:off x="4196115" y="2027790"/>
            <a:ext cx="2321226" cy="1272988"/>
          </a:xfrm>
          <a:prstGeom prst="roundRect">
            <a:avLst>
              <a:gd name="adj" fmla="val 5399"/>
            </a:avLst>
          </a:prstGeom>
          <a:noFill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98E67-0C51-32BD-E230-B4C3499C051A}"/>
              </a:ext>
            </a:extLst>
          </p:cNvPr>
          <p:cNvSpPr txBox="1"/>
          <p:nvPr/>
        </p:nvSpPr>
        <p:spPr>
          <a:xfrm>
            <a:off x="4196115" y="4484992"/>
            <a:ext cx="2321225" cy="108966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STEP 2: </a:t>
            </a:r>
          </a:p>
          <a:p>
            <a:r>
              <a:rPr lang="en-IN" sz="1400" dirty="0"/>
              <a:t>Extract Master Information</a:t>
            </a:r>
          </a:p>
          <a:p>
            <a:r>
              <a:rPr lang="en-IN" sz="1400" dirty="0"/>
              <a:t>Like location, Products, Categories etc.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C7BA0-4B81-E05A-501E-635D3CF3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66" y="2122689"/>
            <a:ext cx="2035521" cy="127298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8E952E7-26AF-D55F-547D-C32925779447}"/>
              </a:ext>
            </a:extLst>
          </p:cNvPr>
          <p:cNvSpPr/>
          <p:nvPr/>
        </p:nvSpPr>
        <p:spPr>
          <a:xfrm>
            <a:off x="3814442" y="2440936"/>
            <a:ext cx="394448" cy="488577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0CD24E-B6C9-CD31-689F-141267DB8785}"/>
              </a:ext>
            </a:extLst>
          </p:cNvPr>
          <p:cNvSpPr txBox="1"/>
          <p:nvPr/>
        </p:nvSpPr>
        <p:spPr>
          <a:xfrm>
            <a:off x="7020045" y="4493957"/>
            <a:ext cx="2643956" cy="108966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STEP 3: </a:t>
            </a:r>
          </a:p>
          <a:p>
            <a:r>
              <a:rPr lang="en-IN" sz="1400" dirty="0"/>
              <a:t>Analyse and Report “</a:t>
            </a:r>
            <a:r>
              <a:rPr lang="en-IN" sz="1400" b="0" i="0" dirty="0">
                <a:solidFill>
                  <a:srgbClr val="002C6C"/>
                </a:solidFill>
                <a:effectLst/>
                <a:latin typeface="Gotham SSm A"/>
              </a:rPr>
              <a:t>GS1 Global Data Model” Compliance</a:t>
            </a:r>
          </a:p>
          <a:p>
            <a:endParaRPr lang="en-IN" sz="1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28FDFEE-15C0-C961-49B8-2BD82BDD5CEC}"/>
              </a:ext>
            </a:extLst>
          </p:cNvPr>
          <p:cNvSpPr/>
          <p:nvPr/>
        </p:nvSpPr>
        <p:spPr>
          <a:xfrm>
            <a:off x="6491076" y="2451847"/>
            <a:ext cx="394448" cy="488577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28A51B-A12A-4853-C19B-D37298460E9B}"/>
              </a:ext>
            </a:extLst>
          </p:cNvPr>
          <p:cNvSpPr/>
          <p:nvPr/>
        </p:nvSpPr>
        <p:spPr>
          <a:xfrm>
            <a:off x="7020045" y="1443318"/>
            <a:ext cx="2643956" cy="40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Verify</a:t>
            </a:r>
            <a:r>
              <a:rPr lang="en-IN" sz="1600" dirty="0"/>
              <a:t> GTIN </a:t>
            </a:r>
            <a:r>
              <a:rPr lang="en-IN" sz="1200" dirty="0"/>
              <a:t>Compliance</a:t>
            </a:r>
            <a:endParaRPr lang="en-IN" sz="1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DE5C0C-3B06-25C5-3890-7C4F861040F8}"/>
              </a:ext>
            </a:extLst>
          </p:cNvPr>
          <p:cNvSpPr/>
          <p:nvPr/>
        </p:nvSpPr>
        <p:spPr>
          <a:xfrm>
            <a:off x="7020045" y="1939739"/>
            <a:ext cx="2643956" cy="40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Verify</a:t>
            </a:r>
            <a:r>
              <a:rPr lang="en-IN" sz="1600" dirty="0"/>
              <a:t> GLN </a:t>
            </a:r>
            <a:r>
              <a:rPr lang="en-IN" sz="1200" dirty="0"/>
              <a:t>Compliance</a:t>
            </a:r>
            <a:endParaRPr lang="en-IN" sz="1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A72E72-E3F3-E91E-6CC4-0282CA80969D}"/>
              </a:ext>
            </a:extLst>
          </p:cNvPr>
          <p:cNvSpPr/>
          <p:nvPr/>
        </p:nvSpPr>
        <p:spPr>
          <a:xfrm>
            <a:off x="7002113" y="2436159"/>
            <a:ext cx="2643956" cy="40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Verify</a:t>
            </a:r>
            <a:r>
              <a:rPr lang="en-IN" sz="1600" dirty="0"/>
              <a:t> GPC </a:t>
            </a:r>
            <a:r>
              <a:rPr lang="en-IN" sz="1200" dirty="0"/>
              <a:t>Compliance</a:t>
            </a:r>
            <a:endParaRPr lang="en-IN" sz="1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A0E2FA-147D-71E9-303B-665CA2088123}"/>
              </a:ext>
            </a:extLst>
          </p:cNvPr>
          <p:cNvSpPr/>
          <p:nvPr/>
        </p:nvSpPr>
        <p:spPr>
          <a:xfrm>
            <a:off x="7020045" y="2932579"/>
            <a:ext cx="2643956" cy="40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Verify</a:t>
            </a:r>
            <a:r>
              <a:rPr lang="en-IN" sz="1600" dirty="0"/>
              <a:t> SSCC </a:t>
            </a:r>
            <a:r>
              <a:rPr lang="en-IN" sz="1200" dirty="0"/>
              <a:t>Compliance</a:t>
            </a:r>
            <a:endParaRPr lang="en-IN" sz="1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E2668-894C-F108-69C6-D2E2D5C3C195}"/>
              </a:ext>
            </a:extLst>
          </p:cNvPr>
          <p:cNvSpPr/>
          <p:nvPr/>
        </p:nvSpPr>
        <p:spPr>
          <a:xfrm>
            <a:off x="7032457" y="3429000"/>
            <a:ext cx="2643956" cy="40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Verify</a:t>
            </a:r>
            <a:r>
              <a:rPr lang="en-IN" sz="1600" dirty="0"/>
              <a:t> EPCIS </a:t>
            </a:r>
            <a:r>
              <a:rPr lang="en-IN" sz="1200" dirty="0"/>
              <a:t>Compliance</a:t>
            </a: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6D575B-25B3-47FE-EF2E-D6365E64B3F9}"/>
              </a:ext>
            </a:extLst>
          </p:cNvPr>
          <p:cNvSpPr txBox="1"/>
          <p:nvPr/>
        </p:nvSpPr>
        <p:spPr>
          <a:xfrm>
            <a:off x="9799104" y="4484991"/>
            <a:ext cx="2321226" cy="108966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STEP 4: </a:t>
            </a:r>
          </a:p>
          <a:p>
            <a:r>
              <a:rPr lang="en-IN" sz="1400" dirty="0"/>
              <a:t>Provide Compliance Recommendations or Certification</a:t>
            </a:r>
          </a:p>
        </p:txBody>
      </p:sp>
      <p:pic>
        <p:nvPicPr>
          <p:cNvPr id="1026" name="Picture 2" descr="Approval, badge, like, recommendation, suggestion, thumb, up icon -  Download on Iconfinder">
            <a:extLst>
              <a:ext uri="{FF2B5EF4-FFF2-40B4-BE49-F238E27FC236}">
                <a16:creationId xmlns:a16="http://schemas.microsoft.com/office/drawing/2014/main" id="{4E189341-C846-9B9F-44A6-25956DF1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340" y="1553141"/>
            <a:ext cx="846753" cy="84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83B09DF7-3377-B402-51C8-4F7D15B4E183}"/>
              </a:ext>
            </a:extLst>
          </p:cNvPr>
          <p:cNvSpPr/>
          <p:nvPr/>
        </p:nvSpPr>
        <p:spPr>
          <a:xfrm>
            <a:off x="9837408" y="2393576"/>
            <a:ext cx="394448" cy="488577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Certifications Icon Png Images Free Transparent – Free PNG Images Vector,  PSD, Clipart, Templates">
            <a:extLst>
              <a:ext uri="{FF2B5EF4-FFF2-40B4-BE49-F238E27FC236}">
                <a16:creationId xmlns:a16="http://schemas.microsoft.com/office/drawing/2014/main" id="{4936DF5F-5E9D-577F-4CAA-4202C0DC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865" y="2813575"/>
            <a:ext cx="761301" cy="79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1A5EC1B-A9E2-6CB2-3436-9397CCE42DAA}"/>
              </a:ext>
            </a:extLst>
          </p:cNvPr>
          <p:cNvSpPr txBox="1"/>
          <p:nvPr/>
        </p:nvSpPr>
        <p:spPr>
          <a:xfrm>
            <a:off x="206076" y="269998"/>
            <a:ext cx="6482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Design for the GS1 Certification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453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EB48-7E06-B8B1-5839-9335B91E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7" y="1253330"/>
            <a:ext cx="11577917" cy="491438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proxima-nova"/>
              </a:rPr>
              <a:t>Impact: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6535E"/>
                </a:solidFill>
                <a:effectLst/>
                <a:latin typeface="proxima-nova"/>
              </a:rPr>
              <a:t>The Framework can directly provide a compliance score ensuring betterment opportunities for Supply Chain companies to GS1 standards </a:t>
            </a:r>
          </a:p>
          <a:p>
            <a:r>
              <a:rPr lang="en-US" sz="2400" dirty="0">
                <a:solidFill>
                  <a:schemeClr val="accent1"/>
                </a:solidFill>
                <a:latin typeface="proxima-nova"/>
              </a:rPr>
              <a:t>Implementation: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6535E"/>
                </a:solidFill>
                <a:latin typeface="proxima-nova"/>
              </a:rPr>
              <a:t>The Framework is a Software-as-a-Service implementation leveraging Simple Google Sheets. Any company can adopt the software in a day !</a:t>
            </a:r>
            <a:endParaRPr lang="en-US" sz="1800" b="0" i="0" dirty="0">
              <a:solidFill>
                <a:srgbClr val="46535E"/>
              </a:solidFill>
              <a:effectLst/>
              <a:latin typeface="proxima-nova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proxima-nova"/>
              </a:rPr>
              <a:t>Technical Execution: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6535E"/>
                </a:solidFill>
                <a:effectLst/>
                <a:latin typeface="proxima-nova"/>
              </a:rPr>
              <a:t>The execution is a Low Code-No Code application built with Google Sheets, </a:t>
            </a:r>
            <a:r>
              <a:rPr lang="en-US" sz="1800" b="0" i="0" dirty="0" err="1">
                <a:solidFill>
                  <a:srgbClr val="46535E"/>
                </a:solidFill>
                <a:effectLst/>
                <a:latin typeface="proxima-nova"/>
              </a:rPr>
              <a:t>AppScript</a:t>
            </a:r>
            <a:r>
              <a:rPr lang="en-US" sz="1800" b="0" i="0" dirty="0">
                <a:solidFill>
                  <a:srgbClr val="46535E"/>
                </a:solidFill>
                <a:effectLst/>
                <a:latin typeface="proxima-nova"/>
              </a:rPr>
              <a:t> and Python Micro-services on Google Cloud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6535E"/>
                </a:solidFill>
                <a:latin typeface="proxima-nova"/>
              </a:rPr>
              <a:t>Anybody with experience of Excel/Google Sheets can use the application</a:t>
            </a:r>
            <a:endParaRPr lang="en-US" sz="1800" b="0" i="0" dirty="0">
              <a:solidFill>
                <a:srgbClr val="46535E"/>
              </a:solidFill>
              <a:effectLst/>
              <a:latin typeface="proxima-nov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6535E"/>
                </a:solidFill>
                <a:effectLst/>
                <a:latin typeface="proxima-nova"/>
              </a:rPr>
              <a:t>The Prototype is fully functional Cloud Prototype</a:t>
            </a:r>
          </a:p>
          <a:p>
            <a:r>
              <a:rPr lang="en-US" sz="2400" dirty="0">
                <a:solidFill>
                  <a:schemeClr val="accent1"/>
                </a:solidFill>
                <a:latin typeface="proxima-nova"/>
              </a:rPr>
              <a:t>Solution highlights the use of GS1 Standards: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proxima-nova"/>
              </a:rPr>
              <a:t>Solutio</a:t>
            </a:r>
            <a:r>
              <a:rPr lang="en-US" sz="1800" dirty="0">
                <a:solidFill>
                  <a:srgbClr val="FF0000"/>
                </a:solidFill>
                <a:latin typeface="proxima-nova"/>
              </a:rPr>
              <a:t>n is fully customized and built on </a:t>
            </a:r>
            <a:r>
              <a:rPr lang="en-US" sz="1800" dirty="0">
                <a:solidFill>
                  <a:srgbClr val="FF0000"/>
                </a:solidFill>
                <a:sym typeface="Proxima Nova"/>
              </a:rPr>
              <a:t>GTIN, EAN/UPC, GLN, GPC, SSCC, </a:t>
            </a:r>
            <a:r>
              <a:rPr lang="en-IN" sz="1600" dirty="0">
                <a:solidFill>
                  <a:srgbClr val="FF0000"/>
                </a:solidFill>
              </a:rPr>
              <a:t>EPCIS</a:t>
            </a:r>
            <a:r>
              <a:rPr lang="en-US" sz="1800" dirty="0">
                <a:solidFill>
                  <a:srgbClr val="FF0000"/>
                </a:solidFill>
                <a:sym typeface="Proxima Nova"/>
              </a:rPr>
              <a:t> standards of GS1</a:t>
            </a:r>
            <a:endParaRPr lang="en-US" sz="1800" b="0" i="0" dirty="0">
              <a:solidFill>
                <a:srgbClr val="FF0000"/>
              </a:solidFill>
              <a:effectLst/>
              <a:latin typeface="proxima-nova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EAC1B-2C25-2F9F-7CBB-8AFF62EFADC2}"/>
              </a:ext>
            </a:extLst>
          </p:cNvPr>
          <p:cNvSpPr txBox="1"/>
          <p:nvPr/>
        </p:nvSpPr>
        <p:spPr>
          <a:xfrm>
            <a:off x="206076" y="269998"/>
            <a:ext cx="997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How this Framework benefits the Supply Chain Companies and GS1</a:t>
            </a:r>
          </a:p>
        </p:txBody>
      </p:sp>
    </p:spTree>
    <p:extLst>
      <p:ext uri="{BB962C8B-B14F-4D97-AF65-F5344CB8AC3E}">
        <p14:creationId xmlns:p14="http://schemas.microsoft.com/office/powerpoint/2010/main" val="256275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0BF98-24D1-48DB-89A8-CAB9725A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5CD1DAC-2DBC-1BBC-276F-3B83F0CE3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425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Gotham SSm A</vt:lpstr>
      <vt:lpstr>proxima-nova</vt:lpstr>
      <vt:lpstr>Office Theme</vt:lpstr>
      <vt:lpstr>GS1 Standardization  Supply Chain -               Data Platform Certification &amp; Compliance Framework for developing nations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Kalpana G</dc:creator>
  <cp:lastModifiedBy>Azure Gears</cp:lastModifiedBy>
  <cp:revision>14</cp:revision>
  <dcterms:created xsi:type="dcterms:W3CDTF">2022-04-17T10:08:51Z</dcterms:created>
  <dcterms:modified xsi:type="dcterms:W3CDTF">2022-06-22T02:25:10Z</dcterms:modified>
</cp:coreProperties>
</file>