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Brittany" charset="1" panose="00000000000000000000"/>
      <p:regular r:id="rId12"/>
    </p:embeddedFont>
    <p:embeddedFont>
      <p:font typeface="Times New Roman" charset="1" panose="02030502070405020303"/>
      <p:regular r:id="rId13"/>
    </p:embeddedFont>
    <p:embeddedFont>
      <p:font typeface="Times New Roman Bold" charset="1" panose="02030802070405020303"/>
      <p:regular r:id="rId14"/>
    </p:embeddedFont>
    <p:embeddedFont>
      <p:font typeface="Times New Roman Italics" charset="1" panose="02030502070405090303"/>
      <p:regular r:id="rId15"/>
    </p:embeddedFont>
    <p:embeddedFont>
      <p:font typeface="Times New Roman Bold Italics" charset="1" panose="02030802070405090303"/>
      <p:regular r:id="rId16"/>
    </p:embeddedFont>
    <p:embeddedFont>
      <p:font typeface="Times New Roman Medium" charset="1" panose="02030502070405020303"/>
      <p:regular r:id="rId17"/>
    </p:embeddedFont>
    <p:embeddedFont>
      <p:font typeface="Times New Roman Medium Italics" charset="1" panose="02030502070405090303"/>
      <p:regular r:id="rId18"/>
    </p:embeddedFont>
    <p:embeddedFont>
      <p:font typeface="Times New Roman Semi-Bold" charset="1" panose="02030702070405020303"/>
      <p:regular r:id="rId19"/>
    </p:embeddedFont>
    <p:embeddedFont>
      <p:font typeface="Times New Roman Semi-Bold Italics" charset="1" panose="02030702070405090303"/>
      <p:regular r:id="rId20"/>
    </p:embeddedFont>
    <p:embeddedFont>
      <p:font typeface="Times New Roman Ultra-Bold" charset="1" panose="02030902070405020303"/>
      <p:regular r:id="rId21"/>
    </p:embeddedFont>
    <p:embeddedFont>
      <p:font typeface="Canva Sans" charset="1" panose="020B0503030501040103"/>
      <p:regular r:id="rId22"/>
    </p:embeddedFont>
    <p:embeddedFont>
      <p:font typeface="Canva Sans Bold" charset="1" panose="020B0803030501040103"/>
      <p:regular r:id="rId23"/>
    </p:embeddedFont>
    <p:embeddedFont>
      <p:font typeface="Canva Sans Italics" charset="1" panose="020B0503030501040103"/>
      <p:regular r:id="rId24"/>
    </p:embeddedFont>
    <p:embeddedFont>
      <p:font typeface="Canva Sans Bold Italics" charset="1" panose="020B0803030501040103"/>
      <p:regular r:id="rId25"/>
    </p:embeddedFont>
    <p:embeddedFont>
      <p:font typeface="Canva Sans Medium" charset="1" panose="020B0603030501040103"/>
      <p:regular r:id="rId26"/>
    </p:embeddedFont>
    <p:embeddedFont>
      <p:font typeface="Canva Sans Medium Italics" charset="1" panose="020B0603030501040103"/>
      <p:regular r:id="rId27"/>
    </p:embeddedFont>
    <p:embeddedFont>
      <p:font typeface="Alice" charset="1" panose="00000500000000000000"/>
      <p:regular r:id="rId28"/>
    </p:embeddedFont>
    <p:embeddedFont>
      <p:font typeface="Alice Bold" charset="1" panose="00000500000000000000"/>
      <p:regular r:id="rId29"/>
    </p:embeddedFont>
    <p:embeddedFont>
      <p:font typeface="Alice Italics" charset="1" panose="00000500000000000000"/>
      <p:regular r:id="rId30"/>
    </p:embeddedFont>
    <p:embeddedFont>
      <p:font typeface="Alice Bold Italics" charset="1" panose="000005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41" Target="slides/slide10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4370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03618" y="2391828"/>
            <a:ext cx="16230600" cy="577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17"/>
              </a:lnSpc>
            </a:pPr>
            <a:r>
              <a:rPr lang="en-US" sz="14917">
                <a:solidFill>
                  <a:srgbClr val="FCFDFD"/>
                </a:solidFill>
                <a:latin typeface="Alice"/>
              </a:rPr>
              <a:t>DOCTOR APPOINTMENT SYSTEM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2188153" y="2408675"/>
            <a:ext cx="5469649" cy="546964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630849" y="0"/>
                    <a:pt x="812800" y="181951"/>
                    <a:pt x="812800" y="406400"/>
                  </a:cubicBezTo>
                  <a:cubicBezTo>
                    <a:pt x="812800" y="630849"/>
                    <a:pt x="630849" y="812800"/>
                    <a:pt x="406400" y="812800"/>
                  </a:cubicBezTo>
                  <a:cubicBezTo>
                    <a:pt x="181951" y="812800"/>
                    <a:pt x="0" y="630849"/>
                    <a:pt x="0" y="406400"/>
                  </a:cubicBezTo>
                  <a:cubicBezTo>
                    <a:pt x="0" y="181951"/>
                    <a:pt x="181951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5271FF"/>
            </a:solidFill>
            <a:ln w="952500">
              <a:solidFill>
                <a:srgbClr val="004AAD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4370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7120" y="4206009"/>
            <a:ext cx="16230600" cy="162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20"/>
              </a:lnSpc>
            </a:pPr>
            <a:r>
              <a:rPr lang="en-US" sz="12220">
                <a:solidFill>
                  <a:srgbClr val="FFFFFF"/>
                </a:solidFill>
                <a:latin typeface="Brittany"/>
              </a:rPr>
              <a:t>TH</a:t>
            </a:r>
            <a:r>
              <a:rPr lang="en-US" sz="12220">
                <a:solidFill>
                  <a:srgbClr val="FFFFFF"/>
                </a:solidFill>
                <a:latin typeface="Brittany Bold"/>
              </a:rPr>
              <a:t>ANK YOU</a:t>
            </a:r>
          </a:p>
        </p:txBody>
      </p:sp>
      <p:sp>
        <p:nvSpPr>
          <p:cNvPr name="AutoShape 3" id="3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70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655819">
            <a:off x="-889495" y="-873707"/>
            <a:ext cx="9683849" cy="10976408"/>
            <a:chOff x="0" y="0"/>
            <a:chExt cx="2550479" cy="28909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0479" cy="2890906"/>
            </a:xfrm>
            <a:custGeom>
              <a:avLst/>
              <a:gdLst/>
              <a:ahLst/>
              <a:cxnLst/>
              <a:rect r="r" b="b" t="t" l="l"/>
              <a:pathLst>
                <a:path h="2890906" w="2550479">
                  <a:moveTo>
                    <a:pt x="0" y="0"/>
                  </a:moveTo>
                  <a:lnTo>
                    <a:pt x="2550479" y="0"/>
                  </a:lnTo>
                  <a:lnTo>
                    <a:pt x="2550479" y="2890906"/>
                  </a:lnTo>
                  <a:lnTo>
                    <a:pt x="0" y="2890906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359534" y="1248540"/>
            <a:ext cx="6408141" cy="7789920"/>
          </a:xfrm>
          <a:custGeom>
            <a:avLst/>
            <a:gdLst/>
            <a:ahLst/>
            <a:cxnLst/>
            <a:rect r="r" b="b" t="t" l="l"/>
            <a:pathLst>
              <a:path h="7789920" w="6408141">
                <a:moveTo>
                  <a:pt x="0" y="0"/>
                </a:moveTo>
                <a:lnTo>
                  <a:pt x="6408140" y="0"/>
                </a:lnTo>
                <a:lnTo>
                  <a:pt x="6408140" y="7789920"/>
                </a:lnTo>
                <a:lnTo>
                  <a:pt x="0" y="778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781" t="0" r="-10781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698707"/>
            <a:ext cx="6435643" cy="7755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8"/>
              </a:lnSpc>
            </a:pPr>
            <a:r>
              <a:rPr lang="en-US" sz="3670">
                <a:solidFill>
                  <a:srgbClr val="FFFFFF"/>
                </a:solidFill>
                <a:latin typeface="Montserrat Classic Bold"/>
              </a:rPr>
              <a:t>The Console-Based Online Doctor Appointment System is a simple Java application designed to facilitate the process of booking appointments with doctors. This system enables patients to view available doctors, select a preferred doctor, and book an appointment for a specific date and time.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4370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717957"/>
            <a:ext cx="8724003" cy="3174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24"/>
              </a:lnSpc>
            </a:pPr>
            <a:r>
              <a:rPr lang="en-US" sz="10871">
                <a:solidFill>
                  <a:srgbClr val="FCFDFD"/>
                </a:solidFill>
                <a:latin typeface="Times New Roman Bold"/>
              </a:rPr>
              <a:t>System </a:t>
            </a:r>
          </a:p>
          <a:p>
            <a:pPr>
              <a:lnSpc>
                <a:spcPts val="11524"/>
              </a:lnSpc>
            </a:pPr>
            <a:r>
              <a:rPr lang="en-US" sz="10871">
                <a:solidFill>
                  <a:srgbClr val="FCFDFD"/>
                </a:solidFill>
                <a:latin typeface="Times New Roman Bold"/>
              </a:rPr>
              <a:t>           Design</a:t>
            </a:r>
          </a:p>
        </p:txBody>
      </p:sp>
      <p:grpSp>
        <p:nvGrpSpPr>
          <p:cNvPr name="Group 3" id="3"/>
          <p:cNvGrpSpPr/>
          <p:nvPr/>
        </p:nvGrpSpPr>
        <p:grpSpPr>
          <a:xfrm rot="-2227551">
            <a:off x="8947010" y="-859277"/>
            <a:ext cx="11781441" cy="12179303"/>
            <a:chOff x="0" y="0"/>
            <a:chExt cx="3102931" cy="32077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02931" cy="3207718"/>
            </a:xfrm>
            <a:custGeom>
              <a:avLst/>
              <a:gdLst/>
              <a:ahLst/>
              <a:cxnLst/>
              <a:rect r="r" b="b" t="t" l="l"/>
              <a:pathLst>
                <a:path h="3207718" w="3102931">
                  <a:moveTo>
                    <a:pt x="0" y="0"/>
                  </a:moveTo>
                  <a:lnTo>
                    <a:pt x="3102931" y="0"/>
                  </a:lnTo>
                  <a:lnTo>
                    <a:pt x="3102931" y="3207718"/>
                  </a:lnTo>
                  <a:lnTo>
                    <a:pt x="0" y="3207718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1625688"/>
            <a:ext cx="7860855" cy="3021935"/>
            <a:chOff x="0" y="0"/>
            <a:chExt cx="10481139" cy="402924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04971"/>
              <a:ext cx="2945322" cy="2374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15417"/>
                </a:lnSpc>
                <a:spcBef>
                  <a:spcPct val="0"/>
                </a:spcBef>
              </a:pPr>
              <a:r>
                <a:rPr lang="en-US" sz="10278">
                  <a:solidFill>
                    <a:srgbClr val="000000"/>
                  </a:solidFill>
                  <a:latin typeface="Montserrat Classic Bold"/>
                </a:rPr>
                <a:t>01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466106" y="-133350"/>
              <a:ext cx="7015034" cy="10284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6607"/>
                </a:lnSpc>
                <a:spcBef>
                  <a:spcPct val="0"/>
                </a:spcBef>
              </a:pPr>
              <a:r>
                <a:rPr lang="en-US" sz="4404">
                  <a:solidFill>
                    <a:srgbClr val="000000"/>
                  </a:solidFill>
                  <a:latin typeface="Montserrat Classic Bold"/>
                </a:rPr>
                <a:t>USER INTERFACE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408480" y="1131925"/>
              <a:ext cx="7072660" cy="2897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91"/>
                </a:lnSpc>
              </a:pPr>
              <a:r>
                <a:rPr lang="en-US" sz="3136">
                  <a:solidFill>
                    <a:srgbClr val="000000"/>
                  </a:solidFill>
                  <a:latin typeface="Montserrat Classic"/>
                </a:rPr>
                <a:t>The console interface provides a simple menu-driven design for intuitive user interaction.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065530" y="5337602"/>
            <a:ext cx="8222470" cy="3100169"/>
            <a:chOff x="0" y="0"/>
            <a:chExt cx="10963294" cy="413355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105304"/>
              <a:ext cx="3080813" cy="2479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16126"/>
                </a:lnSpc>
                <a:spcBef>
                  <a:spcPct val="0"/>
                </a:spcBef>
              </a:pPr>
              <a:r>
                <a:rPr lang="en-US" sz="10751">
                  <a:solidFill>
                    <a:srgbClr val="000000"/>
                  </a:solidFill>
                  <a:latin typeface="Montserrat Classic Bold"/>
                </a:rPr>
                <a:t>02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3625554" y="-142875"/>
              <a:ext cx="7337740" cy="1079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6911"/>
                </a:lnSpc>
                <a:spcBef>
                  <a:spcPct val="0"/>
                </a:spcBef>
              </a:pPr>
              <a:r>
                <a:rPr lang="en-US" sz="4607">
                  <a:solidFill>
                    <a:srgbClr val="000000"/>
                  </a:solidFill>
                  <a:latin typeface="Montserrat Classic Bold"/>
                </a:rPr>
                <a:t>DATABASE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65277" y="1177100"/>
              <a:ext cx="7398017" cy="29564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40"/>
                </a:lnSpc>
              </a:pPr>
              <a:r>
                <a:rPr lang="en-US" sz="3171">
                  <a:solidFill>
                    <a:srgbClr val="000000"/>
                  </a:solidFill>
                  <a:latin typeface="Montserrat Classic"/>
                </a:rPr>
                <a:t>The MySQL database schema includes tables for doctors, patients, and appointments.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4370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54368" y="2705199"/>
            <a:ext cx="5469649" cy="546964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3708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634429" y="1173196"/>
            <a:ext cx="13019141" cy="808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64"/>
              </a:lnSpc>
            </a:pPr>
            <a:r>
              <a:rPr lang="en-US" sz="15764">
                <a:solidFill>
                  <a:srgbClr val="FCFDFD"/>
                </a:solidFill>
                <a:latin typeface="Montserrat Classic Bold"/>
              </a:rPr>
              <a:t>FEW CODE AND OUTPUT SNIPPETS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70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4673" y="0"/>
            <a:ext cx="14202900" cy="6439702"/>
          </a:xfrm>
          <a:custGeom>
            <a:avLst/>
            <a:gdLst/>
            <a:ahLst/>
            <a:cxnLst/>
            <a:rect r="r" b="b" t="t" l="l"/>
            <a:pathLst>
              <a:path h="6439702" w="14202900">
                <a:moveTo>
                  <a:pt x="0" y="0"/>
                </a:moveTo>
                <a:lnTo>
                  <a:pt x="14202901" y="0"/>
                </a:lnTo>
                <a:lnTo>
                  <a:pt x="14202901" y="6439702"/>
                </a:lnTo>
                <a:lnTo>
                  <a:pt x="0" y="6439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16462" y="5456855"/>
            <a:ext cx="10971538" cy="4830145"/>
          </a:xfrm>
          <a:custGeom>
            <a:avLst/>
            <a:gdLst/>
            <a:ahLst/>
            <a:cxnLst/>
            <a:rect r="r" b="b" t="t" l="l"/>
            <a:pathLst>
              <a:path h="4830145" w="10971538">
                <a:moveTo>
                  <a:pt x="0" y="0"/>
                </a:moveTo>
                <a:lnTo>
                  <a:pt x="10971538" y="0"/>
                </a:lnTo>
                <a:lnTo>
                  <a:pt x="10971538" y="4830145"/>
                </a:lnTo>
                <a:lnTo>
                  <a:pt x="0" y="48301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0308" r="-13386" b="-3658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70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92000" y="2590886"/>
            <a:ext cx="7596000" cy="5105227"/>
          </a:xfrm>
          <a:custGeom>
            <a:avLst/>
            <a:gdLst/>
            <a:ahLst/>
            <a:cxnLst/>
            <a:rect r="r" b="b" t="t" l="l"/>
            <a:pathLst>
              <a:path h="5105227" w="7596000">
                <a:moveTo>
                  <a:pt x="0" y="0"/>
                </a:moveTo>
                <a:lnTo>
                  <a:pt x="7596000" y="0"/>
                </a:lnTo>
                <a:lnTo>
                  <a:pt x="7596000" y="5105228"/>
                </a:lnTo>
                <a:lnTo>
                  <a:pt x="0" y="5105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137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692000" cy="10287000"/>
          </a:xfrm>
          <a:custGeom>
            <a:avLst/>
            <a:gdLst/>
            <a:ahLst/>
            <a:cxnLst/>
            <a:rect r="r" b="b" t="t" l="l"/>
            <a:pathLst>
              <a:path h="10287000" w="10692000">
                <a:moveTo>
                  <a:pt x="0" y="0"/>
                </a:moveTo>
                <a:lnTo>
                  <a:pt x="10692000" y="0"/>
                </a:lnTo>
                <a:lnTo>
                  <a:pt x="10692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70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78634" y="0"/>
            <a:ext cx="12930733" cy="10287000"/>
          </a:xfrm>
          <a:custGeom>
            <a:avLst/>
            <a:gdLst/>
            <a:ahLst/>
            <a:cxnLst/>
            <a:rect r="r" b="b" t="t" l="l"/>
            <a:pathLst>
              <a:path h="10287000" w="12930733">
                <a:moveTo>
                  <a:pt x="0" y="0"/>
                </a:moveTo>
                <a:lnTo>
                  <a:pt x="12930732" y="0"/>
                </a:lnTo>
                <a:lnTo>
                  <a:pt x="1293073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70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532416" cy="10287000"/>
          </a:xfrm>
          <a:custGeom>
            <a:avLst/>
            <a:gdLst/>
            <a:ahLst/>
            <a:cxnLst/>
            <a:rect r="r" b="b" t="t" l="l"/>
            <a:pathLst>
              <a:path h="10287000" w="10532416">
                <a:moveTo>
                  <a:pt x="0" y="0"/>
                </a:moveTo>
                <a:lnTo>
                  <a:pt x="10532416" y="0"/>
                </a:lnTo>
                <a:lnTo>
                  <a:pt x="105324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32416" y="2778815"/>
            <a:ext cx="7755584" cy="5170390"/>
          </a:xfrm>
          <a:custGeom>
            <a:avLst/>
            <a:gdLst/>
            <a:ahLst/>
            <a:cxnLst/>
            <a:rect r="r" b="b" t="t" l="l"/>
            <a:pathLst>
              <a:path h="5170390" w="7755584">
                <a:moveTo>
                  <a:pt x="0" y="0"/>
                </a:moveTo>
                <a:lnTo>
                  <a:pt x="7755584" y="0"/>
                </a:lnTo>
                <a:lnTo>
                  <a:pt x="7755584" y="5170389"/>
                </a:lnTo>
                <a:lnTo>
                  <a:pt x="0" y="5170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4370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06006" y="4718954"/>
            <a:ext cx="14275988" cy="1870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</a:pPr>
            <a:r>
              <a:rPr lang="en-US" sz="14000">
                <a:solidFill>
                  <a:srgbClr val="000000"/>
                </a:solidFill>
                <a:latin typeface="Montserrat Classic Bold"/>
              </a:rPr>
              <a:t>DEMO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922966" y="2790580"/>
            <a:ext cx="5469649" cy="546964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3708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363172" y="4718954"/>
            <a:ext cx="11561656" cy="1870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</a:pPr>
            <a:r>
              <a:rPr lang="en-US" sz="14000">
                <a:solidFill>
                  <a:srgbClr val="FCFDFD"/>
                </a:solidFill>
                <a:latin typeface="Montserrat Classic Bold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DAFrnAb-qys</dc:identifier>
  <dcterms:modified xsi:type="dcterms:W3CDTF">2011-08-01T06:04:30Z</dcterms:modified>
  <cp:revision>1</cp:revision>
  <dc:title>Creative and Minimal Portfolio Presentation</dc:title>
</cp:coreProperties>
</file>