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57" userDrawn="1">
          <p15:clr>
            <a:srgbClr val="A4A3A4"/>
          </p15:clr>
        </p15:guide>
        <p15:guide id="3" pos="7423" userDrawn="1">
          <p15:clr>
            <a:srgbClr val="A4A3A4"/>
          </p15:clr>
        </p15:guide>
        <p15:guide id="4" pos="50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8DC8"/>
    <a:srgbClr val="757480"/>
    <a:srgbClr val="A1D7DE"/>
    <a:srgbClr val="F3F3F5"/>
    <a:srgbClr val="00386C"/>
    <a:srgbClr val="ECF7FB"/>
    <a:srgbClr val="6A74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825" autoAdjust="0"/>
    <p:restoredTop sz="94660"/>
  </p:normalViewPr>
  <p:slideViewPr>
    <p:cSldViewPr>
      <p:cViewPr varScale="1">
        <p:scale>
          <a:sx n="79" d="100"/>
          <a:sy n="79" d="100"/>
        </p:scale>
        <p:origin x="1426" y="72"/>
      </p:cViewPr>
      <p:guideLst>
        <p:guide orient="horz" pos="2160"/>
        <p:guide pos="257"/>
        <p:guide pos="7423"/>
        <p:guide pos="506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C60F-3CD5-478F-9AD4-F2ED760A2967}" type="datetimeFigureOut">
              <a:rPr lang="id-ID" smtClean="0"/>
              <a:t>04/04/2022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E695-0AB2-4A91-A3EC-5D790FBD766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C60F-3CD5-478F-9AD4-F2ED760A2967}" type="datetimeFigureOut">
              <a:rPr lang="id-ID" smtClean="0"/>
              <a:t>04/04/2022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E695-0AB2-4A91-A3EC-5D790FBD766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C60F-3CD5-478F-9AD4-F2ED760A2967}" type="datetimeFigureOut">
              <a:rPr lang="id-ID" smtClean="0"/>
              <a:t>04/04/2022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E695-0AB2-4A91-A3EC-5D790FBD766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C60F-3CD5-478F-9AD4-F2ED760A2967}" type="datetimeFigureOut">
              <a:rPr lang="id-ID" smtClean="0"/>
              <a:t>04/04/2022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E695-0AB2-4A91-A3EC-5D790FBD766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C60F-3CD5-478F-9AD4-F2ED760A2967}" type="datetimeFigureOut">
              <a:rPr lang="id-ID" smtClean="0"/>
              <a:t>04/04/2022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E695-0AB2-4A91-A3EC-5D790FBD766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C60F-3CD5-478F-9AD4-F2ED760A2967}" type="datetimeFigureOut">
              <a:rPr lang="id-ID" smtClean="0"/>
              <a:t>04/04/2022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E695-0AB2-4A91-A3EC-5D790FBD766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C60F-3CD5-478F-9AD4-F2ED760A2967}" type="datetimeFigureOut">
              <a:rPr lang="id-ID" smtClean="0"/>
              <a:t>04/04/2022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E695-0AB2-4A91-A3EC-5D790FBD766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C60F-3CD5-478F-9AD4-F2ED760A2967}" type="datetimeFigureOut">
              <a:rPr lang="id-ID" smtClean="0"/>
              <a:t>04/04/2022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E695-0AB2-4A91-A3EC-5D790FBD766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C60F-3CD5-478F-9AD4-F2ED760A2967}" type="datetimeFigureOut">
              <a:rPr lang="id-ID" smtClean="0"/>
              <a:t>04/04/2022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E695-0AB2-4A91-A3EC-5D790FBD766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C60F-3CD5-478F-9AD4-F2ED760A2967}" type="datetimeFigureOut">
              <a:rPr lang="id-ID" smtClean="0"/>
              <a:t>04/04/2022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E695-0AB2-4A91-A3EC-5D790FBD766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C60F-3CD5-478F-9AD4-F2ED760A2967}" type="datetimeFigureOut">
              <a:rPr lang="id-ID" smtClean="0"/>
              <a:t>04/04/2022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E695-0AB2-4A91-A3EC-5D790FBD766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8C60F-3CD5-478F-9AD4-F2ED760A2967}" type="datetimeFigureOut">
              <a:rPr lang="id-ID" smtClean="0"/>
              <a:t>04/04/2022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0E695-0AB2-4A91-A3EC-5D790FBD7667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va.gov/InnovationEcoSystem/assets/documents/ExecutiveReport_ValueDrivenFramework.pdf" TargetMode="Externa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sv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hyperlink" Target="https://forms.office.com/Pages/ResponsePage.aspx?id=DQSIkWdsW0yxEjajBLZtrQAAAAAAAAAAAAN__kmTmTlUN0dNWDY3TE9QOTFBR1QyV0RPWllDSjQ2SS4u&amp;wdLOR=cC5F091F4-C0C5-4148-9628-09C83F2AE6E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DE754E03-9368-44E2-BB07-749401BC4526}"/>
              </a:ext>
            </a:extLst>
          </p:cNvPr>
          <p:cNvSpPr/>
          <p:nvPr/>
        </p:nvSpPr>
        <p:spPr>
          <a:xfrm>
            <a:off x="0" y="0"/>
            <a:ext cx="12192000" cy="4234746"/>
          </a:xfrm>
          <a:prstGeom prst="rect">
            <a:avLst/>
          </a:prstGeom>
          <a:solidFill>
            <a:srgbClr val="F3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C89944-497B-4B89-BA4D-521256F39110}"/>
              </a:ext>
            </a:extLst>
          </p:cNvPr>
          <p:cNvSpPr txBox="1"/>
          <p:nvPr/>
        </p:nvSpPr>
        <p:spPr>
          <a:xfrm>
            <a:off x="407987" y="559713"/>
            <a:ext cx="1127561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&lt;Title of Innovation/Program&gt;</a:t>
            </a:r>
            <a:r>
              <a:rPr lang="id-ID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b="1" dirty="0">
                <a:solidFill>
                  <a:srgbClr val="078D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Demonstrat</a:t>
            </a:r>
            <a:r>
              <a:rPr lang="en-US" b="1" dirty="0" err="1">
                <a:solidFill>
                  <a:srgbClr val="078D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</a:t>
            </a:r>
            <a:r>
              <a:rPr lang="id-ID" b="1" dirty="0">
                <a:solidFill>
                  <a:srgbClr val="078D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Principles for Value-Driven Innovation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6DB154-645E-40CB-A0D4-A2E594D04024}"/>
              </a:ext>
            </a:extLst>
          </p:cNvPr>
          <p:cNvSpPr txBox="1"/>
          <p:nvPr/>
        </p:nvSpPr>
        <p:spPr>
          <a:xfrm>
            <a:off x="407988" y="1098034"/>
            <a:ext cx="6082644" cy="37702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id-ID" sz="1200" b="1" dirty="0">
                <a:solidFill>
                  <a:srgbClr val="0038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</a:t>
            </a:r>
            <a:r>
              <a:rPr lang="en-US" sz="1200" b="1" dirty="0">
                <a:solidFill>
                  <a:srgbClr val="0038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id-ID" sz="1200" b="1" dirty="0">
                <a:solidFill>
                  <a:srgbClr val="0038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ningfulness</a:t>
            </a:r>
          </a:p>
          <a:p>
            <a:r>
              <a:rPr lang="en-US" sz="1000" dirty="0">
                <a:solidFill>
                  <a:srgbClr val="7574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&lt;your text here&gt;</a:t>
            </a:r>
            <a:endParaRPr lang="id-ID" sz="1000" dirty="0">
              <a:solidFill>
                <a:srgbClr val="7574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C1639B-C7E6-497D-8D80-051B2A03D558}"/>
              </a:ext>
            </a:extLst>
          </p:cNvPr>
          <p:cNvSpPr txBox="1"/>
          <p:nvPr/>
        </p:nvSpPr>
        <p:spPr>
          <a:xfrm>
            <a:off x="407988" y="2001276"/>
            <a:ext cx="6082644" cy="37702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id-ID" sz="1200" b="1" dirty="0">
                <a:solidFill>
                  <a:srgbClr val="0038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Appropriateness </a:t>
            </a:r>
            <a:r>
              <a:rPr lang="en-US" sz="1200" b="1" dirty="0">
                <a:solidFill>
                  <a:srgbClr val="0038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</a:t>
            </a:r>
            <a:r>
              <a:rPr lang="id-ID" sz="1200" b="1" dirty="0">
                <a:solidFill>
                  <a:srgbClr val="0038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</a:t>
            </a:r>
            <a:r>
              <a:rPr lang="en-US" sz="1200" b="1" dirty="0">
                <a:solidFill>
                  <a:srgbClr val="0038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id-ID" sz="1200" b="1" dirty="0">
                <a:solidFill>
                  <a:srgbClr val="0038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  <a:p>
            <a:r>
              <a:rPr lang="en-US" sz="1000" dirty="0">
                <a:solidFill>
                  <a:srgbClr val="7574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&lt;your text here&gt;</a:t>
            </a:r>
            <a:endParaRPr lang="id-ID" sz="1000" dirty="0">
              <a:solidFill>
                <a:srgbClr val="7574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AFBE0-98C6-429E-8A3A-18BDED2100FF}"/>
              </a:ext>
            </a:extLst>
          </p:cNvPr>
          <p:cNvSpPr txBox="1"/>
          <p:nvPr/>
        </p:nvSpPr>
        <p:spPr>
          <a:xfrm>
            <a:off x="407988" y="2905540"/>
            <a:ext cx="6082644" cy="37702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id-ID" sz="1200" b="1" dirty="0">
                <a:solidFill>
                  <a:srgbClr val="0038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to Value Realization</a:t>
            </a:r>
          </a:p>
          <a:p>
            <a:r>
              <a:rPr lang="en-US" sz="1000" dirty="0">
                <a:solidFill>
                  <a:srgbClr val="7574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&lt;your text here&gt;</a:t>
            </a:r>
            <a:endParaRPr lang="id-ID" sz="1000" dirty="0">
              <a:solidFill>
                <a:srgbClr val="7574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D611368-9ED2-4439-AEBA-DDE5A628AFD6}"/>
              </a:ext>
            </a:extLst>
          </p:cNvPr>
          <p:cNvSpPr/>
          <p:nvPr/>
        </p:nvSpPr>
        <p:spPr>
          <a:xfrm>
            <a:off x="10608546" y="2430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DC5566B-AF5F-496D-B0A3-8EDB6A9F5EF2}"/>
              </a:ext>
            </a:extLst>
          </p:cNvPr>
          <p:cNvSpPr/>
          <p:nvPr/>
        </p:nvSpPr>
        <p:spPr>
          <a:xfrm>
            <a:off x="10608546" y="2430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19050" cap="rnd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68FC67-0B87-4EF4-8CF8-802F6DE6967B}"/>
              </a:ext>
            </a:extLst>
          </p:cNvPr>
          <p:cNvSpPr txBox="1"/>
          <p:nvPr/>
        </p:nvSpPr>
        <p:spPr>
          <a:xfrm>
            <a:off x="407987" y="4431794"/>
            <a:ext cx="698415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rgbClr val="078D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Measuring the Value of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&lt;Title/Innovation/Program&gt;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3A0125C-7F33-4321-84BC-65DD37FBEF8C}"/>
              </a:ext>
            </a:extLst>
          </p:cNvPr>
          <p:cNvSpPr txBox="1"/>
          <p:nvPr/>
        </p:nvSpPr>
        <p:spPr>
          <a:xfrm>
            <a:off x="407987" y="5199186"/>
            <a:ext cx="2628000" cy="530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id-ID" sz="1200" b="1" dirty="0">
                <a:solidFill>
                  <a:srgbClr val="0038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</a:t>
            </a:r>
            <a:endParaRPr lang="en-US" sz="1000" dirty="0">
              <a:solidFill>
                <a:srgbClr val="7574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solidFill>
                  <a:srgbClr val="7574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</a:t>
            </a:r>
          </a:p>
          <a:p>
            <a:r>
              <a:rPr lang="en-US" sz="1000" dirty="0">
                <a:solidFill>
                  <a:srgbClr val="7574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&lt;your text here&gt;</a:t>
            </a:r>
            <a:endParaRPr lang="id-ID" sz="1000" dirty="0">
              <a:solidFill>
                <a:srgbClr val="7574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DB9384C-D1FD-4EF5-977C-FA6E4C986AD8}"/>
              </a:ext>
            </a:extLst>
          </p:cNvPr>
          <p:cNvSpPr txBox="1"/>
          <p:nvPr/>
        </p:nvSpPr>
        <p:spPr>
          <a:xfrm>
            <a:off x="3324202" y="5199186"/>
            <a:ext cx="2628000" cy="530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id-ID" sz="1200" b="1" dirty="0">
                <a:solidFill>
                  <a:srgbClr val="0038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Effectiveness </a:t>
            </a:r>
          </a:p>
          <a:p>
            <a:r>
              <a:rPr lang="en-US" sz="1000" dirty="0">
                <a:solidFill>
                  <a:srgbClr val="7574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dirty="0">
                <a:solidFill>
                  <a:srgbClr val="7574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&lt;your text here&gt;</a:t>
            </a:r>
            <a:r>
              <a:rPr lang="id-ID" sz="1000" dirty="0">
                <a:solidFill>
                  <a:srgbClr val="7574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F3BB606-64E2-4D4D-840C-5E076932938D}"/>
              </a:ext>
            </a:extLst>
          </p:cNvPr>
          <p:cNvSpPr txBox="1"/>
          <p:nvPr/>
        </p:nvSpPr>
        <p:spPr>
          <a:xfrm>
            <a:off x="6240417" y="5199186"/>
            <a:ext cx="2628000" cy="530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id-ID" sz="1200" b="1" dirty="0">
                <a:solidFill>
                  <a:srgbClr val="0038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Efficiency </a:t>
            </a:r>
          </a:p>
          <a:p>
            <a:r>
              <a:rPr lang="en-US" sz="1000" dirty="0">
                <a:solidFill>
                  <a:srgbClr val="7574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dirty="0">
                <a:solidFill>
                  <a:srgbClr val="7574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&lt;your text here&gt;</a:t>
            </a:r>
            <a:endParaRPr lang="id-ID" sz="1000" dirty="0">
              <a:solidFill>
                <a:srgbClr val="7574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7ACFFC1-AF75-400A-9E58-093C1FCB37E2}"/>
              </a:ext>
            </a:extLst>
          </p:cNvPr>
          <p:cNvSpPr txBox="1"/>
          <p:nvPr/>
        </p:nvSpPr>
        <p:spPr>
          <a:xfrm>
            <a:off x="9156631" y="5199186"/>
            <a:ext cx="2628000" cy="530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id-ID" sz="1200" b="1" dirty="0">
                <a:solidFill>
                  <a:srgbClr val="0038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Equity </a:t>
            </a:r>
          </a:p>
          <a:p>
            <a:r>
              <a:rPr lang="en-US" sz="1000" dirty="0">
                <a:solidFill>
                  <a:srgbClr val="7574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dirty="0">
                <a:solidFill>
                  <a:srgbClr val="7574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&lt;your text here&gt;</a:t>
            </a:r>
            <a:endParaRPr lang="id-ID" sz="1000" dirty="0">
              <a:solidFill>
                <a:srgbClr val="7574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097FC6D-11E2-4E56-A96F-1A54EBF230FE}"/>
              </a:ext>
            </a:extLst>
          </p:cNvPr>
          <p:cNvCxnSpPr>
            <a:cxnSpLocks/>
          </p:cNvCxnSpPr>
          <p:nvPr/>
        </p:nvCxnSpPr>
        <p:spPr>
          <a:xfrm flipV="1">
            <a:off x="3192045" y="5199186"/>
            <a:ext cx="0" cy="1260000"/>
          </a:xfrm>
          <a:prstGeom prst="line">
            <a:avLst/>
          </a:prstGeom>
          <a:ln w="12700">
            <a:solidFill>
              <a:srgbClr val="A1D7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14A7AF5-2F17-488D-917A-07384EF45097}"/>
              </a:ext>
            </a:extLst>
          </p:cNvPr>
          <p:cNvCxnSpPr>
            <a:cxnSpLocks/>
          </p:cNvCxnSpPr>
          <p:nvPr/>
        </p:nvCxnSpPr>
        <p:spPr>
          <a:xfrm flipV="1">
            <a:off x="6096161" y="5199186"/>
            <a:ext cx="0" cy="1260000"/>
          </a:xfrm>
          <a:prstGeom prst="line">
            <a:avLst/>
          </a:prstGeom>
          <a:ln w="12700">
            <a:solidFill>
              <a:srgbClr val="A1D7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0321645-F458-49B7-9837-0227B813CDBD}"/>
              </a:ext>
            </a:extLst>
          </p:cNvPr>
          <p:cNvCxnSpPr>
            <a:cxnSpLocks/>
          </p:cNvCxnSpPr>
          <p:nvPr/>
        </p:nvCxnSpPr>
        <p:spPr>
          <a:xfrm flipV="1">
            <a:off x="9000277" y="5199186"/>
            <a:ext cx="0" cy="1260000"/>
          </a:xfrm>
          <a:prstGeom prst="line">
            <a:avLst/>
          </a:prstGeom>
          <a:ln w="12700">
            <a:solidFill>
              <a:srgbClr val="A1D7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B080AFA-E241-4855-B6A1-79BDABD19F19}"/>
              </a:ext>
            </a:extLst>
          </p:cNvPr>
          <p:cNvGrpSpPr/>
          <p:nvPr/>
        </p:nvGrpSpPr>
        <p:grpSpPr>
          <a:xfrm flipH="1">
            <a:off x="8505213" y="4866071"/>
            <a:ext cx="363204" cy="359400"/>
            <a:chOff x="8505214" y="4750933"/>
            <a:chExt cx="363204" cy="359400"/>
          </a:xfrm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CD3149C-1EA5-456A-8115-831D5FB89FA2}"/>
                </a:ext>
              </a:extLst>
            </p:cNvPr>
            <p:cNvSpPr/>
            <p:nvPr/>
          </p:nvSpPr>
          <p:spPr>
            <a:xfrm>
              <a:off x="8505214" y="4750933"/>
              <a:ext cx="300848" cy="300847"/>
            </a:xfrm>
            <a:custGeom>
              <a:avLst/>
              <a:gdLst>
                <a:gd name="connsiteX0" fmla="*/ 166411 w 179916"/>
                <a:gd name="connsiteY0" fmla="*/ 59811 h 179916"/>
                <a:gd name="connsiteX1" fmla="*/ 179917 w 179916"/>
                <a:gd name="connsiteY1" fmla="*/ 46306 h 179916"/>
                <a:gd name="connsiteX2" fmla="*/ 148564 w 179916"/>
                <a:gd name="connsiteY2" fmla="*/ 14953 h 179916"/>
                <a:gd name="connsiteX3" fmla="*/ 135058 w 179916"/>
                <a:gd name="connsiteY3" fmla="*/ 27976 h 179916"/>
                <a:gd name="connsiteX4" fmla="*/ 119623 w 179916"/>
                <a:gd name="connsiteY4" fmla="*/ 21706 h 179916"/>
                <a:gd name="connsiteX5" fmla="*/ 119623 w 179916"/>
                <a:gd name="connsiteY5" fmla="*/ 2412 h 179916"/>
                <a:gd name="connsiteX6" fmla="*/ 97435 w 179916"/>
                <a:gd name="connsiteY6" fmla="*/ 0 h 179916"/>
                <a:gd name="connsiteX7" fmla="*/ 75247 w 179916"/>
                <a:gd name="connsiteY7" fmla="*/ 2412 h 179916"/>
                <a:gd name="connsiteX8" fmla="*/ 75247 w 179916"/>
                <a:gd name="connsiteY8" fmla="*/ 21706 h 179916"/>
                <a:gd name="connsiteX9" fmla="*/ 59329 w 179916"/>
                <a:gd name="connsiteY9" fmla="*/ 27976 h 179916"/>
                <a:gd name="connsiteX10" fmla="*/ 45823 w 179916"/>
                <a:gd name="connsiteY10" fmla="*/ 14471 h 179916"/>
                <a:gd name="connsiteX11" fmla="*/ 14471 w 179916"/>
                <a:gd name="connsiteY11" fmla="*/ 45823 h 179916"/>
                <a:gd name="connsiteX12" fmla="*/ 27976 w 179916"/>
                <a:gd name="connsiteY12" fmla="*/ 59329 h 179916"/>
                <a:gd name="connsiteX13" fmla="*/ 21706 w 179916"/>
                <a:gd name="connsiteY13" fmla="*/ 74764 h 179916"/>
                <a:gd name="connsiteX14" fmla="*/ 2412 w 179916"/>
                <a:gd name="connsiteY14" fmla="*/ 74764 h 179916"/>
                <a:gd name="connsiteX15" fmla="*/ 0 w 179916"/>
                <a:gd name="connsiteY15" fmla="*/ 96952 h 179916"/>
                <a:gd name="connsiteX16" fmla="*/ 2412 w 179916"/>
                <a:gd name="connsiteY16" fmla="*/ 119140 h 179916"/>
                <a:gd name="connsiteX17" fmla="*/ 21706 w 179916"/>
                <a:gd name="connsiteY17" fmla="*/ 119140 h 179916"/>
                <a:gd name="connsiteX18" fmla="*/ 27976 w 179916"/>
                <a:gd name="connsiteY18" fmla="*/ 134576 h 179916"/>
                <a:gd name="connsiteX19" fmla="*/ 14471 w 179916"/>
                <a:gd name="connsiteY19" fmla="*/ 148564 h 179916"/>
                <a:gd name="connsiteX20" fmla="*/ 45823 w 179916"/>
                <a:gd name="connsiteY20" fmla="*/ 179917 h 179916"/>
                <a:gd name="connsiteX21" fmla="*/ 59329 w 179916"/>
                <a:gd name="connsiteY21" fmla="*/ 166411 h 17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9916" h="179916">
                  <a:moveTo>
                    <a:pt x="166411" y="59811"/>
                  </a:moveTo>
                  <a:lnTo>
                    <a:pt x="179917" y="46306"/>
                  </a:lnTo>
                  <a:cubicBezTo>
                    <a:pt x="172199" y="33765"/>
                    <a:pt x="161105" y="22670"/>
                    <a:pt x="148564" y="14953"/>
                  </a:cubicBezTo>
                  <a:lnTo>
                    <a:pt x="135058" y="27976"/>
                  </a:lnTo>
                  <a:cubicBezTo>
                    <a:pt x="130234" y="25565"/>
                    <a:pt x="124929" y="23153"/>
                    <a:pt x="119623" y="21706"/>
                  </a:cubicBezTo>
                  <a:lnTo>
                    <a:pt x="119623" y="2412"/>
                  </a:lnTo>
                  <a:cubicBezTo>
                    <a:pt x="112388" y="965"/>
                    <a:pt x="105152" y="0"/>
                    <a:pt x="97435" y="0"/>
                  </a:cubicBezTo>
                  <a:cubicBezTo>
                    <a:pt x="89717" y="0"/>
                    <a:pt x="82482" y="965"/>
                    <a:pt x="75247" y="2412"/>
                  </a:cubicBezTo>
                  <a:lnTo>
                    <a:pt x="75247" y="21706"/>
                  </a:lnTo>
                  <a:cubicBezTo>
                    <a:pt x="69458" y="23153"/>
                    <a:pt x="64153" y="25565"/>
                    <a:pt x="59329" y="27976"/>
                  </a:cubicBezTo>
                  <a:lnTo>
                    <a:pt x="45823" y="14471"/>
                  </a:lnTo>
                  <a:cubicBezTo>
                    <a:pt x="33282" y="22188"/>
                    <a:pt x="22188" y="33282"/>
                    <a:pt x="14471" y="45823"/>
                  </a:cubicBezTo>
                  <a:lnTo>
                    <a:pt x="27976" y="59329"/>
                  </a:lnTo>
                  <a:cubicBezTo>
                    <a:pt x="25565" y="64153"/>
                    <a:pt x="23153" y="69458"/>
                    <a:pt x="21706" y="74764"/>
                  </a:cubicBezTo>
                  <a:lnTo>
                    <a:pt x="2412" y="74764"/>
                  </a:lnTo>
                  <a:cubicBezTo>
                    <a:pt x="965" y="82000"/>
                    <a:pt x="0" y="89235"/>
                    <a:pt x="0" y="96952"/>
                  </a:cubicBezTo>
                  <a:cubicBezTo>
                    <a:pt x="0" y="104670"/>
                    <a:pt x="965" y="111905"/>
                    <a:pt x="2412" y="119140"/>
                  </a:cubicBezTo>
                  <a:lnTo>
                    <a:pt x="21706" y="119140"/>
                  </a:lnTo>
                  <a:cubicBezTo>
                    <a:pt x="23153" y="124446"/>
                    <a:pt x="25565" y="129752"/>
                    <a:pt x="27976" y="134576"/>
                  </a:cubicBezTo>
                  <a:lnTo>
                    <a:pt x="14471" y="148564"/>
                  </a:lnTo>
                  <a:cubicBezTo>
                    <a:pt x="22188" y="161105"/>
                    <a:pt x="33282" y="172199"/>
                    <a:pt x="45823" y="179917"/>
                  </a:cubicBezTo>
                  <a:lnTo>
                    <a:pt x="59329" y="166411"/>
                  </a:lnTo>
                </a:path>
              </a:pathLst>
            </a:custGeom>
            <a:noFill/>
            <a:ln w="7620" cap="rnd">
              <a:solidFill>
                <a:srgbClr val="078DC8"/>
              </a:solidFill>
              <a:prstDash val="solid"/>
              <a:rou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71B91C8-F596-4732-8E08-0249805083EB}"/>
                </a:ext>
              </a:extLst>
            </p:cNvPr>
            <p:cNvSpPr/>
            <p:nvPr/>
          </p:nvSpPr>
          <p:spPr>
            <a:xfrm>
              <a:off x="8575712" y="4820018"/>
              <a:ext cx="168575" cy="167764"/>
            </a:xfrm>
            <a:custGeom>
              <a:avLst/>
              <a:gdLst>
                <a:gd name="connsiteX0" fmla="*/ 24118 w 100811"/>
                <a:gd name="connsiteY0" fmla="*/ 100329 h 100328"/>
                <a:gd name="connsiteX1" fmla="*/ 0 w 100811"/>
                <a:gd name="connsiteY1" fmla="*/ 54988 h 100328"/>
                <a:gd name="connsiteX2" fmla="*/ 54988 w 100811"/>
                <a:gd name="connsiteY2" fmla="*/ 0 h 100328"/>
                <a:gd name="connsiteX3" fmla="*/ 100811 w 100811"/>
                <a:gd name="connsiteY3" fmla="*/ 24600 h 100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811" h="100328">
                  <a:moveTo>
                    <a:pt x="24118" y="100329"/>
                  </a:moveTo>
                  <a:cubicBezTo>
                    <a:pt x="9647" y="90682"/>
                    <a:pt x="0" y="73800"/>
                    <a:pt x="0" y="54988"/>
                  </a:cubicBezTo>
                  <a:cubicBezTo>
                    <a:pt x="0" y="24600"/>
                    <a:pt x="24600" y="0"/>
                    <a:pt x="54988" y="0"/>
                  </a:cubicBezTo>
                  <a:cubicBezTo>
                    <a:pt x="74282" y="0"/>
                    <a:pt x="91164" y="9647"/>
                    <a:pt x="100811" y="24600"/>
                  </a:cubicBezTo>
                </a:path>
              </a:pathLst>
            </a:custGeom>
            <a:noFill/>
            <a:ln w="7620" cap="rnd">
              <a:solidFill>
                <a:srgbClr val="078DC8"/>
              </a:solidFill>
              <a:prstDash val="solid"/>
              <a:rou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C18C1A5-AFA1-4DBE-B3F5-5BEBB5FFEA55}"/>
                </a:ext>
              </a:extLst>
            </p:cNvPr>
            <p:cNvSpPr/>
            <p:nvPr/>
          </p:nvSpPr>
          <p:spPr>
            <a:xfrm>
              <a:off x="8643736" y="4885653"/>
              <a:ext cx="224682" cy="224680"/>
            </a:xfrm>
            <a:custGeom>
              <a:avLst/>
              <a:gdLst>
                <a:gd name="connsiteX0" fmla="*/ 191493 w 193904"/>
                <a:gd name="connsiteY0" fmla="*/ 119140 h 193904"/>
                <a:gd name="connsiteX1" fmla="*/ 193905 w 193904"/>
                <a:gd name="connsiteY1" fmla="*/ 96952 h 193904"/>
                <a:gd name="connsiteX2" fmla="*/ 191493 w 193904"/>
                <a:gd name="connsiteY2" fmla="*/ 74764 h 193904"/>
                <a:gd name="connsiteX3" fmla="*/ 172199 w 193904"/>
                <a:gd name="connsiteY3" fmla="*/ 74764 h 193904"/>
                <a:gd name="connsiteX4" fmla="*/ 165928 w 193904"/>
                <a:gd name="connsiteY4" fmla="*/ 59329 h 193904"/>
                <a:gd name="connsiteX5" fmla="*/ 179434 w 193904"/>
                <a:gd name="connsiteY5" fmla="*/ 45823 h 193904"/>
                <a:gd name="connsiteX6" fmla="*/ 148081 w 193904"/>
                <a:gd name="connsiteY6" fmla="*/ 14471 h 193904"/>
                <a:gd name="connsiteX7" fmla="*/ 134576 w 193904"/>
                <a:gd name="connsiteY7" fmla="*/ 27976 h 193904"/>
                <a:gd name="connsiteX8" fmla="*/ 119140 w 193904"/>
                <a:gd name="connsiteY8" fmla="*/ 21706 h 193904"/>
                <a:gd name="connsiteX9" fmla="*/ 119140 w 193904"/>
                <a:gd name="connsiteY9" fmla="*/ 2412 h 193904"/>
                <a:gd name="connsiteX10" fmla="*/ 96952 w 193904"/>
                <a:gd name="connsiteY10" fmla="*/ 0 h 193904"/>
                <a:gd name="connsiteX11" fmla="*/ 74764 w 193904"/>
                <a:gd name="connsiteY11" fmla="*/ 2412 h 193904"/>
                <a:gd name="connsiteX12" fmla="*/ 74764 w 193904"/>
                <a:gd name="connsiteY12" fmla="*/ 21706 h 193904"/>
                <a:gd name="connsiteX13" fmla="*/ 59329 w 193904"/>
                <a:gd name="connsiteY13" fmla="*/ 27976 h 193904"/>
                <a:gd name="connsiteX14" fmla="*/ 45823 w 193904"/>
                <a:gd name="connsiteY14" fmla="*/ 14471 h 193904"/>
                <a:gd name="connsiteX15" fmla="*/ 14471 w 193904"/>
                <a:gd name="connsiteY15" fmla="*/ 45823 h 193904"/>
                <a:gd name="connsiteX16" fmla="*/ 27976 w 193904"/>
                <a:gd name="connsiteY16" fmla="*/ 59329 h 193904"/>
                <a:gd name="connsiteX17" fmla="*/ 21706 w 193904"/>
                <a:gd name="connsiteY17" fmla="*/ 74764 h 193904"/>
                <a:gd name="connsiteX18" fmla="*/ 2412 w 193904"/>
                <a:gd name="connsiteY18" fmla="*/ 74764 h 193904"/>
                <a:gd name="connsiteX19" fmla="*/ 0 w 193904"/>
                <a:gd name="connsiteY19" fmla="*/ 96952 h 193904"/>
                <a:gd name="connsiteX20" fmla="*/ 2412 w 193904"/>
                <a:gd name="connsiteY20" fmla="*/ 119140 h 193904"/>
                <a:gd name="connsiteX21" fmla="*/ 21706 w 193904"/>
                <a:gd name="connsiteY21" fmla="*/ 119140 h 193904"/>
                <a:gd name="connsiteX22" fmla="*/ 27976 w 193904"/>
                <a:gd name="connsiteY22" fmla="*/ 134576 h 193904"/>
                <a:gd name="connsiteX23" fmla="*/ 14471 w 193904"/>
                <a:gd name="connsiteY23" fmla="*/ 148081 h 193904"/>
                <a:gd name="connsiteX24" fmla="*/ 45823 w 193904"/>
                <a:gd name="connsiteY24" fmla="*/ 179434 h 193904"/>
                <a:gd name="connsiteX25" fmla="*/ 59329 w 193904"/>
                <a:gd name="connsiteY25" fmla="*/ 165928 h 193904"/>
                <a:gd name="connsiteX26" fmla="*/ 74764 w 193904"/>
                <a:gd name="connsiteY26" fmla="*/ 172199 h 193904"/>
                <a:gd name="connsiteX27" fmla="*/ 74764 w 193904"/>
                <a:gd name="connsiteY27" fmla="*/ 191493 h 193904"/>
                <a:gd name="connsiteX28" fmla="*/ 96952 w 193904"/>
                <a:gd name="connsiteY28" fmla="*/ 193905 h 193904"/>
                <a:gd name="connsiteX29" fmla="*/ 119140 w 193904"/>
                <a:gd name="connsiteY29" fmla="*/ 191493 h 193904"/>
                <a:gd name="connsiteX30" fmla="*/ 119140 w 193904"/>
                <a:gd name="connsiteY30" fmla="*/ 172199 h 193904"/>
                <a:gd name="connsiteX31" fmla="*/ 134576 w 193904"/>
                <a:gd name="connsiteY31" fmla="*/ 165928 h 193904"/>
                <a:gd name="connsiteX32" fmla="*/ 148081 w 193904"/>
                <a:gd name="connsiteY32" fmla="*/ 179434 h 193904"/>
                <a:gd name="connsiteX33" fmla="*/ 179434 w 193904"/>
                <a:gd name="connsiteY33" fmla="*/ 148081 h 193904"/>
                <a:gd name="connsiteX34" fmla="*/ 165928 w 193904"/>
                <a:gd name="connsiteY34" fmla="*/ 134576 h 193904"/>
                <a:gd name="connsiteX35" fmla="*/ 172199 w 193904"/>
                <a:gd name="connsiteY35" fmla="*/ 119140 h 193904"/>
                <a:gd name="connsiteX36" fmla="*/ 191493 w 193904"/>
                <a:gd name="connsiteY36" fmla="*/ 119140 h 19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93904" h="193904">
                  <a:moveTo>
                    <a:pt x="191493" y="119140"/>
                  </a:moveTo>
                  <a:cubicBezTo>
                    <a:pt x="192940" y="111905"/>
                    <a:pt x="193905" y="104670"/>
                    <a:pt x="193905" y="96952"/>
                  </a:cubicBezTo>
                  <a:cubicBezTo>
                    <a:pt x="193905" y="89235"/>
                    <a:pt x="192940" y="82000"/>
                    <a:pt x="191493" y="74764"/>
                  </a:cubicBezTo>
                  <a:lnTo>
                    <a:pt x="172199" y="74764"/>
                  </a:lnTo>
                  <a:cubicBezTo>
                    <a:pt x="170752" y="69458"/>
                    <a:pt x="168340" y="64153"/>
                    <a:pt x="165928" y="59329"/>
                  </a:cubicBezTo>
                  <a:lnTo>
                    <a:pt x="179434" y="45823"/>
                  </a:lnTo>
                  <a:cubicBezTo>
                    <a:pt x="171717" y="33282"/>
                    <a:pt x="160623" y="22188"/>
                    <a:pt x="148081" y="14471"/>
                  </a:cubicBezTo>
                  <a:lnTo>
                    <a:pt x="134576" y="27976"/>
                  </a:lnTo>
                  <a:cubicBezTo>
                    <a:pt x="129752" y="25565"/>
                    <a:pt x="124446" y="23153"/>
                    <a:pt x="119140" y="21706"/>
                  </a:cubicBezTo>
                  <a:lnTo>
                    <a:pt x="119140" y="2412"/>
                  </a:lnTo>
                  <a:cubicBezTo>
                    <a:pt x="111905" y="965"/>
                    <a:pt x="104670" y="0"/>
                    <a:pt x="96952" y="0"/>
                  </a:cubicBezTo>
                  <a:cubicBezTo>
                    <a:pt x="89235" y="0"/>
                    <a:pt x="81999" y="965"/>
                    <a:pt x="74764" y="2412"/>
                  </a:cubicBezTo>
                  <a:lnTo>
                    <a:pt x="74764" y="21706"/>
                  </a:lnTo>
                  <a:cubicBezTo>
                    <a:pt x="69458" y="23153"/>
                    <a:pt x="64153" y="25565"/>
                    <a:pt x="59329" y="27976"/>
                  </a:cubicBezTo>
                  <a:lnTo>
                    <a:pt x="45823" y="14471"/>
                  </a:lnTo>
                  <a:cubicBezTo>
                    <a:pt x="33282" y="22188"/>
                    <a:pt x="22188" y="33282"/>
                    <a:pt x="14471" y="45823"/>
                  </a:cubicBezTo>
                  <a:lnTo>
                    <a:pt x="27976" y="59329"/>
                  </a:lnTo>
                  <a:cubicBezTo>
                    <a:pt x="25565" y="64153"/>
                    <a:pt x="23153" y="69458"/>
                    <a:pt x="21706" y="74764"/>
                  </a:cubicBezTo>
                  <a:lnTo>
                    <a:pt x="2412" y="74764"/>
                  </a:lnTo>
                  <a:cubicBezTo>
                    <a:pt x="965" y="82000"/>
                    <a:pt x="0" y="89235"/>
                    <a:pt x="0" y="96952"/>
                  </a:cubicBezTo>
                  <a:cubicBezTo>
                    <a:pt x="0" y="104670"/>
                    <a:pt x="965" y="111905"/>
                    <a:pt x="2412" y="119140"/>
                  </a:cubicBezTo>
                  <a:lnTo>
                    <a:pt x="21706" y="119140"/>
                  </a:lnTo>
                  <a:cubicBezTo>
                    <a:pt x="23153" y="124446"/>
                    <a:pt x="25565" y="129752"/>
                    <a:pt x="27976" y="134576"/>
                  </a:cubicBezTo>
                  <a:lnTo>
                    <a:pt x="14471" y="148081"/>
                  </a:lnTo>
                  <a:cubicBezTo>
                    <a:pt x="22188" y="160623"/>
                    <a:pt x="33282" y="171717"/>
                    <a:pt x="45823" y="179434"/>
                  </a:cubicBezTo>
                  <a:lnTo>
                    <a:pt x="59329" y="165928"/>
                  </a:lnTo>
                  <a:cubicBezTo>
                    <a:pt x="64153" y="168340"/>
                    <a:pt x="69458" y="170752"/>
                    <a:pt x="74764" y="172199"/>
                  </a:cubicBezTo>
                  <a:lnTo>
                    <a:pt x="74764" y="191493"/>
                  </a:lnTo>
                  <a:cubicBezTo>
                    <a:pt x="81999" y="192940"/>
                    <a:pt x="89235" y="193905"/>
                    <a:pt x="96952" y="193905"/>
                  </a:cubicBezTo>
                  <a:cubicBezTo>
                    <a:pt x="104670" y="193905"/>
                    <a:pt x="111905" y="192940"/>
                    <a:pt x="119140" y="191493"/>
                  </a:cubicBezTo>
                  <a:lnTo>
                    <a:pt x="119140" y="172199"/>
                  </a:lnTo>
                  <a:cubicBezTo>
                    <a:pt x="124446" y="170752"/>
                    <a:pt x="129752" y="168340"/>
                    <a:pt x="134576" y="165928"/>
                  </a:cubicBezTo>
                  <a:lnTo>
                    <a:pt x="148081" y="179434"/>
                  </a:lnTo>
                  <a:cubicBezTo>
                    <a:pt x="160623" y="171717"/>
                    <a:pt x="171717" y="160623"/>
                    <a:pt x="179434" y="148081"/>
                  </a:cubicBezTo>
                  <a:lnTo>
                    <a:pt x="165928" y="134576"/>
                  </a:lnTo>
                  <a:cubicBezTo>
                    <a:pt x="168340" y="129752"/>
                    <a:pt x="170752" y="124446"/>
                    <a:pt x="172199" y="119140"/>
                  </a:cubicBezTo>
                  <a:lnTo>
                    <a:pt x="191493" y="119140"/>
                  </a:lnTo>
                  <a:close/>
                </a:path>
              </a:pathLst>
            </a:custGeom>
            <a:noFill/>
            <a:ln w="7620" cap="rnd">
              <a:solidFill>
                <a:srgbClr val="078DC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9A7D9A6-06B6-43EB-8EFE-2C1B2AF6801D}"/>
                </a:ext>
              </a:extLst>
            </p:cNvPr>
            <p:cNvSpPr/>
            <p:nvPr/>
          </p:nvSpPr>
          <p:spPr>
            <a:xfrm>
              <a:off x="8691634" y="4932099"/>
              <a:ext cx="127433" cy="127429"/>
            </a:xfrm>
            <a:custGeom>
              <a:avLst/>
              <a:gdLst>
                <a:gd name="connsiteX0" fmla="*/ 109976 w 109975"/>
                <a:gd name="connsiteY0" fmla="*/ 54988 h 109975"/>
                <a:gd name="connsiteX1" fmla="*/ 54988 w 109975"/>
                <a:gd name="connsiteY1" fmla="*/ 109976 h 109975"/>
                <a:gd name="connsiteX2" fmla="*/ 0 w 109975"/>
                <a:gd name="connsiteY2" fmla="*/ 54988 h 109975"/>
                <a:gd name="connsiteX3" fmla="*/ 54988 w 109975"/>
                <a:gd name="connsiteY3" fmla="*/ 0 h 109975"/>
                <a:gd name="connsiteX4" fmla="*/ 109976 w 109975"/>
                <a:gd name="connsiteY4" fmla="*/ 54988 h 109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975" h="109975">
                  <a:moveTo>
                    <a:pt x="109976" y="54988"/>
                  </a:moveTo>
                  <a:cubicBezTo>
                    <a:pt x="109976" y="85357"/>
                    <a:pt x="85357" y="109976"/>
                    <a:pt x="54988" y="109976"/>
                  </a:cubicBezTo>
                  <a:cubicBezTo>
                    <a:pt x="24619" y="109976"/>
                    <a:pt x="0" y="85357"/>
                    <a:pt x="0" y="54988"/>
                  </a:cubicBezTo>
                  <a:cubicBezTo>
                    <a:pt x="0" y="24619"/>
                    <a:pt x="24619" y="0"/>
                    <a:pt x="54988" y="0"/>
                  </a:cubicBezTo>
                  <a:cubicBezTo>
                    <a:pt x="85357" y="0"/>
                    <a:pt x="109976" y="24619"/>
                    <a:pt x="109976" y="54988"/>
                  </a:cubicBezTo>
                  <a:close/>
                </a:path>
              </a:pathLst>
            </a:custGeom>
            <a:noFill/>
            <a:ln w="7620" cap="rnd">
              <a:solidFill>
                <a:srgbClr val="078DC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BDE53E9-ABCF-4DD5-8711-783800669234}"/>
              </a:ext>
            </a:extLst>
          </p:cNvPr>
          <p:cNvGrpSpPr/>
          <p:nvPr/>
        </p:nvGrpSpPr>
        <p:grpSpPr>
          <a:xfrm>
            <a:off x="5489190" y="4842312"/>
            <a:ext cx="463012" cy="406918"/>
            <a:chOff x="11021960" y="588636"/>
            <a:chExt cx="322666" cy="283575"/>
          </a:xfrm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B7188C7-B75B-4120-9DA5-6D12227DBC73}"/>
                </a:ext>
              </a:extLst>
            </p:cNvPr>
            <p:cNvSpPr/>
            <p:nvPr/>
          </p:nvSpPr>
          <p:spPr>
            <a:xfrm>
              <a:off x="11021951" y="612599"/>
              <a:ext cx="247764" cy="259610"/>
            </a:xfrm>
            <a:custGeom>
              <a:avLst/>
              <a:gdLst>
                <a:gd name="connsiteX0" fmla="*/ 221161 w 421492"/>
                <a:gd name="connsiteY0" fmla="*/ 441649 h 441648"/>
                <a:gd name="connsiteX1" fmla="*/ 178041 w 421492"/>
                <a:gd name="connsiteY1" fmla="*/ 437420 h 441648"/>
                <a:gd name="connsiteX2" fmla="*/ 4200 w 421492"/>
                <a:gd name="connsiteY2" fmla="*/ 178054 h 441648"/>
                <a:gd name="connsiteX3" fmla="*/ 263576 w 421492"/>
                <a:gd name="connsiteY3" fmla="*/ 4203 h 441648"/>
                <a:gd name="connsiteX4" fmla="*/ 332442 w 421492"/>
                <a:gd name="connsiteY4" fmla="*/ 30254 h 441648"/>
                <a:gd name="connsiteX5" fmla="*/ 335832 w 421492"/>
                <a:gd name="connsiteY5" fmla="*/ 43294 h 441648"/>
                <a:gd name="connsiteX6" fmla="*/ 322802 w 421492"/>
                <a:gd name="connsiteY6" fmla="*/ 46694 h 441648"/>
                <a:gd name="connsiteX7" fmla="*/ 259890 w 421492"/>
                <a:gd name="connsiteY7" fmla="*/ 22892 h 441648"/>
                <a:gd name="connsiteX8" fmla="*/ 22888 w 421492"/>
                <a:gd name="connsiteY8" fmla="*/ 181740 h 441648"/>
                <a:gd name="connsiteX9" fmla="*/ 181727 w 421492"/>
                <a:gd name="connsiteY9" fmla="*/ 418712 h 441648"/>
                <a:gd name="connsiteX10" fmla="*/ 403346 w 421492"/>
                <a:gd name="connsiteY10" fmla="*/ 306803 h 441648"/>
                <a:gd name="connsiteX11" fmla="*/ 416023 w 421492"/>
                <a:gd name="connsiteY11" fmla="*/ 302241 h 441648"/>
                <a:gd name="connsiteX12" fmla="*/ 420586 w 421492"/>
                <a:gd name="connsiteY12" fmla="*/ 314919 h 441648"/>
                <a:gd name="connsiteX13" fmla="*/ 221161 w 421492"/>
                <a:gd name="connsiteY13" fmla="*/ 441649 h 44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1492" h="441648">
                  <a:moveTo>
                    <a:pt x="221161" y="441649"/>
                  </a:moveTo>
                  <a:cubicBezTo>
                    <a:pt x="206892" y="441649"/>
                    <a:pt x="192472" y="440258"/>
                    <a:pt x="178041" y="437420"/>
                  </a:cubicBezTo>
                  <a:cubicBezTo>
                    <a:pt x="58617" y="413817"/>
                    <a:pt x="-19364" y="297469"/>
                    <a:pt x="4200" y="178054"/>
                  </a:cubicBezTo>
                  <a:cubicBezTo>
                    <a:pt x="27794" y="58610"/>
                    <a:pt x="144189" y="-19371"/>
                    <a:pt x="263576" y="4203"/>
                  </a:cubicBezTo>
                  <a:cubicBezTo>
                    <a:pt x="287969" y="9004"/>
                    <a:pt x="311144" y="17767"/>
                    <a:pt x="332442" y="30254"/>
                  </a:cubicBezTo>
                  <a:cubicBezTo>
                    <a:pt x="336985" y="32912"/>
                    <a:pt x="338499" y="38751"/>
                    <a:pt x="335832" y="43294"/>
                  </a:cubicBezTo>
                  <a:cubicBezTo>
                    <a:pt x="333175" y="47828"/>
                    <a:pt x="327336" y="49352"/>
                    <a:pt x="322802" y="46694"/>
                  </a:cubicBezTo>
                  <a:cubicBezTo>
                    <a:pt x="303352" y="35293"/>
                    <a:pt x="282178" y="27283"/>
                    <a:pt x="259890" y="22892"/>
                  </a:cubicBezTo>
                  <a:cubicBezTo>
                    <a:pt x="150752" y="1346"/>
                    <a:pt x="44444" y="72602"/>
                    <a:pt x="22888" y="181740"/>
                  </a:cubicBezTo>
                  <a:cubicBezTo>
                    <a:pt x="1352" y="290849"/>
                    <a:pt x="72609" y="397157"/>
                    <a:pt x="181727" y="418712"/>
                  </a:cubicBezTo>
                  <a:cubicBezTo>
                    <a:pt x="272767" y="436715"/>
                    <a:pt x="363922" y="390699"/>
                    <a:pt x="403346" y="306803"/>
                  </a:cubicBezTo>
                  <a:cubicBezTo>
                    <a:pt x="405593" y="302041"/>
                    <a:pt x="411270" y="300012"/>
                    <a:pt x="416023" y="302241"/>
                  </a:cubicBezTo>
                  <a:cubicBezTo>
                    <a:pt x="420776" y="304479"/>
                    <a:pt x="422824" y="310156"/>
                    <a:pt x="420586" y="314919"/>
                  </a:cubicBezTo>
                  <a:cubicBezTo>
                    <a:pt x="383686" y="393433"/>
                    <a:pt x="305390" y="441649"/>
                    <a:pt x="221161" y="441649"/>
                  </a:cubicBezTo>
                  <a:close/>
                </a:path>
              </a:pathLst>
            </a:custGeom>
            <a:solidFill>
              <a:srgbClr val="078DC8"/>
            </a:solidFill>
            <a:ln w="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93" name="Graphic 92" descr="Checkmark with solid fill">
              <a:extLst>
                <a:ext uri="{FF2B5EF4-FFF2-40B4-BE49-F238E27FC236}">
                  <a16:creationId xmlns:a16="http://schemas.microsoft.com/office/drawing/2014/main" id="{55127B81-E6B4-4FD7-8961-FB0B8B1A7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96195" y="588636"/>
              <a:ext cx="248431" cy="248431"/>
            </a:xfrm>
            <a:prstGeom prst="rect">
              <a:avLst/>
            </a:prstGeom>
          </p:spPr>
        </p:pic>
      </p:grpSp>
      <p:pic>
        <p:nvPicPr>
          <p:cNvPr id="96" name="Graphic 95">
            <a:extLst>
              <a:ext uri="{FF2B5EF4-FFF2-40B4-BE49-F238E27FC236}">
                <a16:creationId xmlns:a16="http://schemas.microsoft.com/office/drawing/2014/main" id="{47309C78-BC33-49B2-996E-B887236D3A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2383" y="4843969"/>
            <a:ext cx="403604" cy="403604"/>
          </a:xfrm>
          <a:prstGeom prst="rect">
            <a:avLst/>
          </a:prstGeom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5EC61870-83CC-464B-8CF5-67746AEF0A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31509" y="4819212"/>
            <a:ext cx="453122" cy="4531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CCFD2C-EF75-42ED-912E-BA47CE272C00}"/>
              </a:ext>
            </a:extLst>
          </p:cNvPr>
          <p:cNvSpPr txBox="1"/>
          <p:nvPr/>
        </p:nvSpPr>
        <p:spPr>
          <a:xfrm>
            <a:off x="6789919" y="3866550"/>
            <a:ext cx="489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Read </a:t>
            </a:r>
            <a:r>
              <a:rPr lang="en-US" sz="900" dirty="0">
                <a:solidFill>
                  <a:srgbClr val="0070C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VA’s Value-driven framework for evaluating  healthcare innovations with 4 case studies of the framework in action  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B550BF6-15FF-4786-A2DB-D6C16EC4B7E3}"/>
              </a:ext>
            </a:extLst>
          </p:cNvPr>
          <p:cNvSpPr txBox="1"/>
          <p:nvPr/>
        </p:nvSpPr>
        <p:spPr>
          <a:xfrm>
            <a:off x="5351592" y="6524062"/>
            <a:ext cx="66608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solidFill>
                  <a:srgbClr val="757480"/>
                </a:solidFill>
              </a:rPr>
              <a:t>If you use this framework and want to share your innovations with us, we'd be delighted to highlight and celebrate it</a:t>
            </a:r>
            <a:r>
              <a:rPr lang="en-US" sz="900" dirty="0">
                <a:solidFill>
                  <a:srgbClr val="078DC8"/>
                </a:solidFill>
              </a:rPr>
              <a:t>. </a:t>
            </a:r>
            <a:r>
              <a:rPr lang="en-US" sz="900" dirty="0">
                <a:solidFill>
                  <a:srgbClr val="078DC8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 your story</a:t>
            </a:r>
            <a:endParaRPr lang="en-US" sz="900" dirty="0">
              <a:solidFill>
                <a:srgbClr val="078DC8"/>
              </a:solidFill>
            </a:endParaRP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AC8FD268-D8D3-486A-B63B-570AF8E9AC2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270" y="173575"/>
            <a:ext cx="1703512" cy="37818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F4B57BF1-8375-4393-884E-58D502AD0852}"/>
              </a:ext>
            </a:extLst>
          </p:cNvPr>
          <p:cNvGrpSpPr/>
          <p:nvPr/>
        </p:nvGrpSpPr>
        <p:grpSpPr>
          <a:xfrm>
            <a:off x="6774398" y="957180"/>
            <a:ext cx="5102794" cy="2950720"/>
            <a:chOff x="6774398" y="957180"/>
            <a:chExt cx="5102794" cy="2950720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AA545A80-09DD-417B-9297-412C1467F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774398" y="957180"/>
              <a:ext cx="5102794" cy="295072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86F9932-943C-4E82-A64C-978AC3E8D571}"/>
                </a:ext>
              </a:extLst>
            </p:cNvPr>
            <p:cNvSpPr txBox="1"/>
            <p:nvPr/>
          </p:nvSpPr>
          <p:spPr>
            <a:xfrm>
              <a:off x="6960096" y="2132856"/>
              <a:ext cx="792088" cy="195814"/>
            </a:xfrm>
            <a:prstGeom prst="rect">
              <a:avLst/>
            </a:prstGeom>
            <a:solidFill>
              <a:srgbClr val="EDF7F9"/>
            </a:solidFill>
            <a:ln>
              <a:noFill/>
            </a:ln>
          </p:spPr>
          <p:txBody>
            <a:bodyPr wrap="square" lIns="0" tIns="36000" rIns="0" bIns="36000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id-ID" sz="800" b="1" dirty="0">
                  <a:solidFill>
                    <a:srgbClr val="0038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</a:t>
              </a:r>
              <a:r>
                <a:rPr lang="es-PE" sz="800" b="1" dirty="0">
                  <a:solidFill>
                    <a:srgbClr val="0038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id-ID" sz="800" b="1" dirty="0">
                  <a:solidFill>
                    <a:srgbClr val="0038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ningfulness</a:t>
              </a:r>
              <a:endParaRPr lang="id-ID" sz="500" dirty="0">
                <a:solidFill>
                  <a:srgbClr val="7574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830E87BE-122A-49D9-9ACD-E98807BDD46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337" y="158875"/>
            <a:ext cx="404588" cy="37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07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6690</TotalTime>
  <Words>134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epis</dc:creator>
  <cp:lastModifiedBy>smit@dimesociety.org</cp:lastModifiedBy>
  <cp:revision>9</cp:revision>
  <dcterms:created xsi:type="dcterms:W3CDTF">2022-03-30T04:14:10Z</dcterms:created>
  <dcterms:modified xsi:type="dcterms:W3CDTF">2022-04-05T01:23:15Z</dcterms:modified>
</cp:coreProperties>
</file>