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378" r:id="rId3"/>
    <p:sldId id="429" r:id="rId5"/>
    <p:sldId id="427" r:id="rId6"/>
    <p:sldId id="440" r:id="rId7"/>
    <p:sldId id="441" r:id="rId8"/>
    <p:sldId id="428" r:id="rId9"/>
    <p:sldId id="432" r:id="rId10"/>
    <p:sldId id="434" r:id="rId11"/>
    <p:sldId id="435" r:id="rId12"/>
    <p:sldId id="430" r:id="rId13"/>
    <p:sldId id="431" r:id="rId14"/>
    <p:sldId id="436" r:id="rId15"/>
    <p:sldId id="281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6" userDrawn="1">
          <p15:clr>
            <a:srgbClr val="A4A3A4"/>
          </p15:clr>
        </p15:guide>
        <p15:guide id="2" pos="1061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4383" userDrawn="1">
          <p15:clr>
            <a:srgbClr val="A4A3A4"/>
          </p15:clr>
        </p15:guide>
        <p15:guide id="5" pos="73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8CCF"/>
    <a:srgbClr val="E9B42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4417" autoAdjust="0"/>
  </p:normalViewPr>
  <p:slideViewPr>
    <p:cSldViewPr snapToGrid="0" snapToObjects="1" showGuides="1">
      <p:cViewPr varScale="1">
        <p:scale>
          <a:sx n="136" d="100"/>
          <a:sy n="136" d="100"/>
        </p:scale>
        <p:origin x="1962" y="96"/>
      </p:cViewPr>
      <p:guideLst>
        <p:guide orient="horz" pos="2056"/>
        <p:guide pos="1061"/>
        <p:guide pos="3840"/>
        <p:guide pos="4383"/>
        <p:guide pos="73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5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6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47B84-784D-494F-84A8-770ACC17B9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2E509-2739-4761-A3C4-B2C5073BC9C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50CD6-7205-4C89-9BEE-002C394196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5EB8E-E12E-44D7-BFFC-EBEF67529C4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5EB8E-E12E-44D7-BFFC-EBEF67529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5EB8E-E12E-44D7-BFFC-EBEF67529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5EB8E-E12E-44D7-BFFC-EBEF67529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5EB8E-E12E-44D7-BFFC-EBEF67529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5EB8E-E12E-44D7-BFFC-EBEF67529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5EB8E-E12E-44D7-BFFC-EBEF67529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5EB8E-E12E-44D7-BFFC-EBEF67529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5EB8E-E12E-44D7-BFFC-EBEF67529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5EB8E-E12E-44D7-BFFC-EBEF67529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5EB8E-E12E-44D7-BFFC-EBEF67529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5EB8E-E12E-44D7-BFFC-EBEF67529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5EB8E-E12E-44D7-BFFC-EBEF67529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9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4476-79A8-4F2B-99B6-8B2390E3F1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1CF-51E0-4575-9CEE-306A61786A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4476-79A8-4F2B-99B6-8B2390E3F1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1CF-51E0-4575-9CEE-306A61786A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9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9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4476-79A8-4F2B-99B6-8B2390E3F1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1CF-51E0-4575-9CEE-306A61786A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89920" y="1604435"/>
            <a:ext cx="8270709" cy="4896908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1pPr>
            <a:lvl2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2pPr>
            <a:lvl3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3pPr>
            <a:lvl4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4pPr>
            <a:lvl5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标题占位符 1"/>
          <p:cNvSpPr>
            <a:spLocks noGrp="1"/>
          </p:cNvSpPr>
          <p:nvPr>
            <p:ph type="title"/>
          </p:nvPr>
        </p:nvSpPr>
        <p:spPr>
          <a:xfrm>
            <a:off x="3455707" y="274643"/>
            <a:ext cx="8126692" cy="754063"/>
          </a:xfrm>
          <a:prstGeom prst="rect">
            <a:avLst/>
          </a:prstGeom>
        </p:spPr>
        <p:txBody>
          <a:bodyPr vert="horz" lIns="121912" tIns="60956" rIns="121912" bIns="60956" rtlCol="0" anchor="ctr">
            <a:noAutofit/>
          </a:bodyPr>
          <a:lstStyle>
            <a:lvl1pPr>
              <a:defRPr sz="37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7477" y="200027"/>
            <a:ext cx="10515600" cy="727075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3803"/>
            <a:ext cx="10515600" cy="4983163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3" y="912812"/>
            <a:ext cx="10274300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0" y="6356351"/>
            <a:ext cx="12192000" cy="0"/>
          </a:xfrm>
          <a:prstGeom prst="line">
            <a:avLst/>
          </a:prstGeom>
          <a:ln w="63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日期占位符 3"/>
          <p:cNvSpPr txBox="1"/>
          <p:nvPr userDrawn="1"/>
        </p:nvSpPr>
        <p:spPr>
          <a:xfrm>
            <a:off x="295276" y="6354766"/>
            <a:ext cx="3228975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/>
              <a:t>《</a:t>
            </a:r>
            <a:r>
              <a:rPr lang="zh-CN" altLang="en-US" sz="1000" dirty="0"/>
              <a:t>****************************毕业论文</a:t>
            </a:r>
            <a:r>
              <a:rPr lang="en-US" altLang="zh-CN" sz="1000" dirty="0"/>
              <a:t>》</a:t>
            </a:r>
            <a:endParaRPr lang="zh-CN" altLang="en-US" sz="1000" dirty="0"/>
          </a:p>
        </p:txBody>
      </p:sp>
      <p:sp>
        <p:nvSpPr>
          <p:cNvPr id="10" name="日期占位符 3"/>
          <p:cNvSpPr txBox="1"/>
          <p:nvPr userDrawn="1"/>
        </p:nvSpPr>
        <p:spPr>
          <a:xfrm>
            <a:off x="10060310" y="6348586"/>
            <a:ext cx="1714353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 dirty="0"/>
              <a:t>答辩学生：</a:t>
            </a:r>
            <a:r>
              <a:rPr lang="en-US" altLang="zh-CN" sz="1000" dirty="0"/>
              <a:t>JOBOR</a:t>
            </a:r>
            <a:r>
              <a:rPr lang="zh-CN" altLang="en-US" sz="1000" dirty="0"/>
              <a:t>小钵</a:t>
            </a:r>
            <a:endParaRPr lang="zh-CN" altLang="en-US" sz="1000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0317675" y="801352"/>
            <a:ext cx="1465458" cy="27699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1200" dirty="0"/>
              <a:t>XXXXXXXXXX</a:t>
            </a:r>
            <a:r>
              <a:rPr lang="en-US" altLang="zh-CN" sz="1200" baseline="0" dirty="0"/>
              <a:t> </a:t>
            </a:r>
            <a:r>
              <a:rPr lang="zh-CN" altLang="en-US" sz="1200" dirty="0"/>
              <a:t>大学</a:t>
            </a:r>
            <a:endParaRPr lang="zh-CN" altLang="en-US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4476-79A8-4F2B-99B6-8B2390E3F1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1CF-51E0-4575-9CEE-306A61786A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4476-79A8-4F2B-99B6-8B2390E3F1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1CF-51E0-4575-9CEE-306A61786A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4476-79A8-4F2B-99B6-8B2390E3F1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1CF-51E0-4575-9CEE-306A61786A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4476-79A8-4F2B-99B6-8B2390E3F1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1CF-51E0-4575-9CEE-306A61786A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4476-79A8-4F2B-99B6-8B2390E3F1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1CF-51E0-4575-9CEE-306A61786A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4476-79A8-4F2B-99B6-8B2390E3F1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1CF-51E0-4575-9CEE-306A61786A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4476-79A8-4F2B-99B6-8B2390E3F1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01CF-51E0-4575-9CEE-306A61786A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202196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6007" y="6152178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64476-79A8-4F2B-99B6-8B2390E3F1D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140146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167164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301CF-51E0-4575-9CEE-306A61786A7E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" y="111814"/>
            <a:ext cx="4980563" cy="38472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16000"/>
                  <a:lumOff val="84000"/>
                </a:schemeClr>
              </a:gs>
              <a:gs pos="57000">
                <a:srgbClr val="2D75B6">
                  <a:lumMod val="85000"/>
                  <a:lumOff val="15000"/>
                </a:srgbClr>
              </a:gs>
              <a:gs pos="98000">
                <a:schemeClr val="accent5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900" dirty="0"/>
              <a:t>网络文化与数字传播北京市重点实验室</a:t>
            </a:r>
            <a:endParaRPr kumimoji="1" lang="zh-CN" altLang="en-US" sz="1900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5169409" y="6550224"/>
            <a:ext cx="7022593" cy="307777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17000"/>
                  <a:lumOff val="83000"/>
                </a:schemeClr>
              </a:gs>
              <a:gs pos="52000">
                <a:srgbClr val="2D75B6">
                  <a:lumMod val="85000"/>
                  <a:lumOff val="15000"/>
                </a:srgbClr>
              </a:gs>
              <a:gs pos="0">
                <a:schemeClr val="accent5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   </a:t>
            </a:r>
            <a:r>
              <a:rPr kumimoji="1" lang="en-US" altLang="zh-CN" sz="1400" dirty="0"/>
              <a:t>Beijing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key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Laboratory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of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Internet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Culture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and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Digital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Dissemination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Research</a:t>
            </a:r>
            <a:endParaRPr kumimoji="1" lang="zh-CN" altLang="en-US" sz="14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52.xml"/><Relationship Id="rId2" Type="http://schemas.openxmlformats.org/officeDocument/2006/relationships/image" Target="../media/image8.png"/><Relationship Id="rId1" Type="http://schemas.openxmlformats.org/officeDocument/2006/relationships/tags" Target="../tags/tag5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image" Target="../media/image9.png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7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4.xml"/><Relationship Id="rId7" Type="http://schemas.openxmlformats.org/officeDocument/2006/relationships/image" Target="../media/image3.png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0" Type="http://schemas.openxmlformats.org/officeDocument/2006/relationships/notesSlide" Target="../notesSlides/notesSlide4.xml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image" Target="../media/image2.png"/><Relationship Id="rId2" Type="http://schemas.openxmlformats.org/officeDocument/2006/relationships/tags" Target="../tags/tag26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3.xml"/><Relationship Id="rId1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6.xml"/><Relationship Id="rId3" Type="http://schemas.openxmlformats.org/officeDocument/2006/relationships/image" Target="../media/image4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image" Target="../media/image6.png"/><Relationship Id="rId4" Type="http://schemas.openxmlformats.org/officeDocument/2006/relationships/tags" Target="../tags/tag39.xml"/><Relationship Id="rId3" Type="http://schemas.openxmlformats.org/officeDocument/2006/relationships/image" Target="../media/image5.png"/><Relationship Id="rId2" Type="http://schemas.openxmlformats.org/officeDocument/2006/relationships/tags" Target="../tags/tag38.xml"/><Relationship Id="rId10" Type="http://schemas.openxmlformats.org/officeDocument/2006/relationships/notesSlide" Target="../notesSlides/notesSlide7.xml"/><Relationship Id="rId1" Type="http://schemas.openxmlformats.org/officeDocument/2006/relationships/tags" Target="../tags/tag3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image" Target="../media/image7.png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image" Target="../media/image7.png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04545" y="798195"/>
            <a:ext cx="5522595" cy="3275330"/>
          </a:xfrm>
          <a:prstGeom prst="rect">
            <a:avLst/>
          </a:prstGeom>
        </p:spPr>
        <p:txBody>
          <a:bodyPr vert="horz" lIns="91436" tIns="45718" rIns="91436" bIns="45718" rtlCol="0" anchor="b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WHY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769745" y="-1087120"/>
            <a:ext cx="7267575" cy="5705475"/>
          </a:xfrm>
          <a:prstGeom prst="rect">
            <a:avLst/>
          </a:prstGeom>
        </p:spPr>
        <p:txBody>
          <a:bodyPr vert="horz" lIns="91436" tIns="45718" rIns="91436" bIns="45718" rtlCol="0" anchor="b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HOW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736850" y="-502920"/>
            <a:ext cx="7267575" cy="5705475"/>
          </a:xfrm>
          <a:prstGeom prst="rect">
            <a:avLst/>
          </a:prstGeom>
        </p:spPr>
        <p:txBody>
          <a:bodyPr vert="horz" lIns="91436" tIns="45718" rIns="91436" bIns="45718" rtlCol="0" anchor="b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TIPS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30650" y="576580"/>
            <a:ext cx="7267575" cy="5705475"/>
          </a:xfrm>
          <a:prstGeom prst="rect">
            <a:avLst/>
          </a:prstGeom>
        </p:spPr>
        <p:txBody>
          <a:bodyPr vert="horz" lIns="91436" tIns="45718" rIns="91436" bIns="45718" rtlCol="0" anchor="b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TRAIN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1625" y="547259"/>
            <a:ext cx="5264151" cy="1133475"/>
          </a:xfrm>
          <a:prstGeom prst="rect">
            <a:avLst/>
          </a:prstGeom>
        </p:spPr>
        <p:txBody>
          <a:bodyPr vert="horz" lIns="91436" tIns="45718" rIns="91436" bIns="45718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TIPS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455" y="1680845"/>
            <a:ext cx="10072370" cy="46196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1625" y="547259"/>
            <a:ext cx="5264151" cy="1133475"/>
          </a:xfrm>
          <a:prstGeom prst="rect">
            <a:avLst/>
          </a:prstGeom>
        </p:spPr>
        <p:txBody>
          <a:bodyPr vert="horz" lIns="91436" tIns="45718" rIns="91436" bIns="45718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TIPS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198745" y="273050"/>
            <a:ext cx="6061710" cy="6311265"/>
          </a:xfrm>
          <a:prstGeom prst="rect">
            <a:avLst/>
          </a:prstGeom>
        </p:spPr>
      </p:pic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8018145" y="4862830"/>
            <a:ext cx="1243965" cy="232410"/>
          </a:xfrm>
          <a:prstGeom prst="rect">
            <a:avLst/>
          </a:prstGeom>
          <a:noFill/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8018145" y="4326890"/>
            <a:ext cx="1243965" cy="232410"/>
          </a:xfrm>
          <a:prstGeom prst="rect">
            <a:avLst/>
          </a:prstGeom>
          <a:noFill/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8018145" y="5500370"/>
            <a:ext cx="1243965" cy="232410"/>
          </a:xfrm>
          <a:prstGeom prst="rect">
            <a:avLst/>
          </a:prstGeom>
          <a:noFill/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1625" y="547259"/>
            <a:ext cx="5264151" cy="1133475"/>
          </a:xfrm>
          <a:prstGeom prst="rect">
            <a:avLst/>
          </a:prstGeom>
        </p:spPr>
        <p:txBody>
          <a:bodyPr vert="horz" lIns="91436" tIns="45718" rIns="91436" bIns="45718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TRAIN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2751455" y="2289175"/>
          <a:ext cx="7473950" cy="2492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925"/>
                <a:gridCol w="5534025"/>
              </a:tblGrid>
              <a:tr h="49847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训练一个迷你的</a:t>
                      </a: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Transformer</a:t>
                      </a: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模型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9847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在电商评论数据集上进行微调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49847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知识注入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49847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Chain of Thought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49847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反问大模型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181350" y="1680734"/>
            <a:ext cx="5264151" cy="1133475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980" y="1477010"/>
            <a:ext cx="506095" cy="529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b="1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   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4" name="图片 3" descr="tot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9985" y="1278255"/>
            <a:ext cx="6150610" cy="52603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89350" y="4536440"/>
            <a:ext cx="6150610" cy="125730"/>
          </a:xfrm>
          <a:prstGeom prst="rect">
            <a:avLst/>
          </a:prstGeom>
          <a:noFill/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01625" y="547259"/>
            <a:ext cx="5264151" cy="1133475"/>
          </a:xfrm>
          <a:prstGeom prst="rect">
            <a:avLst/>
          </a:prstGeom>
        </p:spPr>
        <p:txBody>
          <a:bodyPr vert="horz" lIns="91436" tIns="45718" rIns="91436" bIns="45718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WHY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0500" y="1951355"/>
            <a:ext cx="3456305" cy="1570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800">
                <a:solidFill>
                  <a:schemeClr val="bg1"/>
                </a:solidFill>
              </a:rPr>
              <a:t>CLiB中文大模型能力评测榜单</a:t>
            </a:r>
            <a:endParaRPr lang="zh-CN" altLang="en-US" sz="1800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综合能力得分为分类能力、信息抽取能力、阅读理解能力三者得分的平均值。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3689985" y="3515360"/>
            <a:ext cx="6150610" cy="144145"/>
          </a:xfrm>
          <a:prstGeom prst="rect">
            <a:avLst/>
          </a:prstGeom>
          <a:noFill/>
          <a:ln w="28575" cmpd="sng">
            <a:solidFill>
              <a:schemeClr val="accent6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980" y="1477010"/>
            <a:ext cx="506095" cy="529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b="1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   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1625" y="547259"/>
            <a:ext cx="5264151" cy="1133475"/>
          </a:xfrm>
          <a:prstGeom prst="rect">
            <a:avLst/>
          </a:prstGeom>
        </p:spPr>
        <p:txBody>
          <a:bodyPr vert="horz" lIns="91436" tIns="45718" rIns="91436" bIns="45718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WHY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01390" y="1089660"/>
            <a:ext cx="8017510" cy="5452745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5371465" y="2558415"/>
            <a:ext cx="4521835" cy="288290"/>
          </a:xfrm>
          <a:prstGeom prst="rect">
            <a:avLst/>
          </a:prstGeom>
          <a:noFill/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4038600" y="4103370"/>
            <a:ext cx="1349375" cy="257810"/>
          </a:xfrm>
          <a:prstGeom prst="rect">
            <a:avLst/>
          </a:prstGeom>
          <a:noFill/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9521825" y="3845560"/>
            <a:ext cx="1487805" cy="257810"/>
          </a:xfrm>
          <a:prstGeom prst="rect">
            <a:avLst/>
          </a:prstGeom>
          <a:noFill/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7579995" y="3845560"/>
            <a:ext cx="1355725" cy="277495"/>
          </a:xfrm>
          <a:prstGeom prst="rect">
            <a:avLst/>
          </a:prstGeom>
          <a:noFill/>
          <a:ln w="2857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8"/>
            </p:custDataLst>
          </p:nvPr>
        </p:nvSpPr>
        <p:spPr>
          <a:xfrm>
            <a:off x="5456555" y="3605530"/>
            <a:ext cx="2561590" cy="240030"/>
          </a:xfrm>
          <a:prstGeom prst="rect">
            <a:avLst/>
          </a:prstGeom>
          <a:noFill/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190500" y="2558415"/>
            <a:ext cx="3456305" cy="1570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更少的显存和性能消耗</a:t>
            </a:r>
            <a:endParaRPr lang="zh-CN" altLang="en-US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2.</a:t>
            </a:r>
            <a:r>
              <a:rPr lang="zh-CN" altLang="en-US">
                <a:solidFill>
                  <a:schemeClr val="bg1"/>
                </a:solidFill>
              </a:rPr>
              <a:t>更长的序列长度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3.</a:t>
            </a:r>
            <a:r>
              <a:rPr lang="zh-CN" altLang="en-US">
                <a:solidFill>
                  <a:schemeClr val="bg1"/>
                </a:solidFill>
              </a:rPr>
              <a:t>已经进行了指令微调</a:t>
            </a:r>
            <a:endParaRPr lang="zh-CN" altLang="en-US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980" y="1477010"/>
            <a:ext cx="506095" cy="529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b="1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   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1625" y="547259"/>
            <a:ext cx="5264151" cy="1133475"/>
          </a:xfrm>
          <a:prstGeom prst="rect">
            <a:avLst/>
          </a:prstGeom>
        </p:spPr>
        <p:txBody>
          <a:bodyPr vert="horz" lIns="91436" tIns="45718" rIns="91436" bIns="45718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WHY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371465" y="2558415"/>
            <a:ext cx="4521835" cy="288290"/>
          </a:xfrm>
          <a:prstGeom prst="rect">
            <a:avLst/>
          </a:prstGeom>
          <a:noFill/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4038600" y="4103370"/>
            <a:ext cx="1349375" cy="257810"/>
          </a:xfrm>
          <a:prstGeom prst="rect">
            <a:avLst/>
          </a:prstGeom>
          <a:noFill/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7579995" y="3845560"/>
            <a:ext cx="1355725" cy="277495"/>
          </a:xfrm>
          <a:prstGeom prst="rect">
            <a:avLst/>
          </a:prstGeom>
          <a:noFill/>
          <a:ln w="2857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5456555" y="3605530"/>
            <a:ext cx="2561590" cy="240030"/>
          </a:xfrm>
          <a:prstGeom prst="rect">
            <a:avLst/>
          </a:prstGeom>
          <a:noFill/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156585" y="1303655"/>
            <a:ext cx="9035415" cy="529971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980" y="1477010"/>
            <a:ext cx="506095" cy="529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b="1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   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1625" y="547259"/>
            <a:ext cx="5264151" cy="1133475"/>
          </a:xfrm>
          <a:prstGeom prst="rect">
            <a:avLst/>
          </a:prstGeom>
        </p:spPr>
        <p:txBody>
          <a:bodyPr vert="horz" lIns="91436" tIns="45718" rIns="91436" bIns="45718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WHY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01390" y="1089660"/>
            <a:ext cx="8017510" cy="5452745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5371465" y="2558415"/>
            <a:ext cx="4521835" cy="288290"/>
          </a:xfrm>
          <a:prstGeom prst="rect">
            <a:avLst/>
          </a:prstGeom>
          <a:noFill/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4038600" y="4103370"/>
            <a:ext cx="1349375" cy="257810"/>
          </a:xfrm>
          <a:prstGeom prst="rect">
            <a:avLst/>
          </a:prstGeom>
          <a:noFill/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9521825" y="3845560"/>
            <a:ext cx="1487805" cy="257810"/>
          </a:xfrm>
          <a:prstGeom prst="rect">
            <a:avLst/>
          </a:prstGeom>
          <a:noFill/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7579995" y="3845560"/>
            <a:ext cx="1355725" cy="277495"/>
          </a:xfrm>
          <a:prstGeom prst="rect">
            <a:avLst/>
          </a:prstGeom>
          <a:noFill/>
          <a:ln w="2857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8"/>
            </p:custDataLst>
          </p:nvPr>
        </p:nvSpPr>
        <p:spPr>
          <a:xfrm>
            <a:off x="5456555" y="3605530"/>
            <a:ext cx="2561590" cy="240030"/>
          </a:xfrm>
          <a:prstGeom prst="rect">
            <a:avLst/>
          </a:prstGeom>
          <a:noFill/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190500" y="2558415"/>
            <a:ext cx="3456305" cy="1570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更少的显存和性能消耗</a:t>
            </a:r>
            <a:endParaRPr lang="zh-CN" altLang="en-US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2.</a:t>
            </a:r>
            <a:r>
              <a:rPr lang="zh-CN" altLang="en-US">
                <a:solidFill>
                  <a:schemeClr val="bg1"/>
                </a:solidFill>
              </a:rPr>
              <a:t>更长的序列长度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3.</a:t>
            </a:r>
            <a:r>
              <a:rPr lang="zh-CN" altLang="en-US">
                <a:solidFill>
                  <a:schemeClr val="bg1"/>
                </a:solidFill>
              </a:rPr>
              <a:t>已经进行了指令微调</a:t>
            </a:r>
            <a:endParaRPr lang="zh-CN" altLang="en-US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1625" y="547259"/>
            <a:ext cx="5264151" cy="1133475"/>
          </a:xfrm>
          <a:prstGeom prst="rect">
            <a:avLst/>
          </a:prstGeom>
        </p:spPr>
        <p:txBody>
          <a:bodyPr vert="horz" lIns="91436" tIns="45718" rIns="91436" bIns="45718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HOW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658235" y="1089660"/>
            <a:ext cx="7253605" cy="52895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1625" y="547259"/>
            <a:ext cx="5264151" cy="1133475"/>
          </a:xfrm>
          <a:prstGeom prst="rect">
            <a:avLst/>
          </a:prstGeom>
        </p:spPr>
        <p:txBody>
          <a:bodyPr vert="horz" lIns="91436" tIns="45718" rIns="91436" bIns="45718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HOW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1557020"/>
            <a:ext cx="5821680" cy="27863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235450" y="1557020"/>
            <a:ext cx="7956550" cy="49657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3229610" y="3866515"/>
            <a:ext cx="746760" cy="228600"/>
          </a:xfrm>
          <a:prstGeom prst="rect">
            <a:avLst/>
          </a:prstGeom>
          <a:noFill/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961390" y="1631950"/>
            <a:ext cx="457835" cy="156845"/>
          </a:xfrm>
          <a:prstGeom prst="rect">
            <a:avLst/>
          </a:prstGeom>
          <a:noFill/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1625" y="547259"/>
            <a:ext cx="5264151" cy="1133475"/>
          </a:xfrm>
          <a:prstGeom prst="rect">
            <a:avLst/>
          </a:prstGeom>
        </p:spPr>
        <p:txBody>
          <a:bodyPr vert="horz" lIns="91436" tIns="45718" rIns="91436" bIns="45718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HOW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973830" y="901065"/>
            <a:ext cx="7505700" cy="56197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220335" y="2122805"/>
            <a:ext cx="2623820" cy="2635885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7844155" y="2122805"/>
            <a:ext cx="2623820" cy="2635885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1625" y="547259"/>
            <a:ext cx="5264151" cy="1133475"/>
          </a:xfrm>
          <a:prstGeom prst="rect">
            <a:avLst/>
          </a:prstGeom>
        </p:spPr>
        <p:txBody>
          <a:bodyPr vert="horz" lIns="91436" tIns="45718" rIns="91436" bIns="45718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HOW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973830" y="901065"/>
            <a:ext cx="7505700" cy="5619750"/>
          </a:xfrm>
          <a:prstGeom prst="rect">
            <a:avLst/>
          </a:prstGeom>
        </p:spPr>
      </p:pic>
      <p:sp>
        <p:nvSpPr>
          <p:cNvPr id="3" name="七角星 2"/>
          <p:cNvSpPr/>
          <p:nvPr>
            <p:custDataLst>
              <p:tags r:id="rId4"/>
            </p:custDataLst>
          </p:nvPr>
        </p:nvSpPr>
        <p:spPr>
          <a:xfrm>
            <a:off x="4923155" y="1977390"/>
            <a:ext cx="3199765" cy="2933700"/>
          </a:xfrm>
          <a:prstGeom prst="star7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SLIDE_MODEL_TYPE" val="numdgm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SLIDE_MODEL_TYPE" val="numdgm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SLIDE_MODEL_TYPE" val="numdgm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SLIDE_MODEL_TYPE" val="numdgm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SLIDE_MODEL_TYPE" val="numdgm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SLIDE_MODEL_TYPE" val="numdgm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SLIDE_MODEL_TYPE" val="numdgm"/>
</p:tagLst>
</file>

<file path=ppt/tags/tag50.xml><?xml version="1.0" encoding="utf-8"?>
<p:tagLst xmlns:p="http://schemas.openxmlformats.org/presentationml/2006/main">
  <p:tag name="KSO_WM_SLIDE_MODEL_TYPE" val="numdgm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SLIDE_MODEL_TYPE" val="numdgm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SLIDE_MODEL_TYPE" val="numdgm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  <p:tag name="TABLE_ENDDRAG_ORIGIN_RECT" val="588*196"/>
  <p:tag name="TABLE_ENDDRAG_RECT" val="216*180*588*196"/>
</p:tagLst>
</file>

<file path=ppt/tags/tag61.xml><?xml version="1.0" encoding="utf-8"?>
<p:tagLst xmlns:p="http://schemas.openxmlformats.org/presentationml/2006/main">
  <p:tag name="KSO_WM_SLIDE_MODEL_TYPE" val="numdgm"/>
</p:tagLst>
</file>

<file path=ppt/tags/tag62.xml><?xml version="1.0" encoding="utf-8"?>
<p:tagLst xmlns:p="http://schemas.openxmlformats.org/presentationml/2006/main">
  <p:tag name="KSO_WPP_MARK_KEY" val="b13281d6-12dd-4aee-9c59-ae02d6ec4867"/>
  <p:tag name="COMMONDATA" val="eyJoZGlkIjoiZmQ4ZmFlODE4ODQyYWZkNDEyZjExNzU1NjIxMTlhZTQifQ==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SLIDE_MODEL_TYPE" val="numdgm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257</Words>
  <Application>WPS 演示</Application>
  <PresentationFormat>宽屏</PresentationFormat>
  <Paragraphs>89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Century Gothic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论文主标题</dc:title>
  <dc:creator>Office PLUS</dc:creator>
  <cp:lastModifiedBy>，</cp:lastModifiedBy>
  <cp:revision>2550</cp:revision>
  <dcterms:created xsi:type="dcterms:W3CDTF">2020-09-28T11:35:00Z</dcterms:created>
  <dcterms:modified xsi:type="dcterms:W3CDTF">2023-09-28T00:50:23Z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2052-12.1.0.15398</vt:lpwstr>
  </property>
  <property fmtid="{D5CDD505-2E9C-101B-9397-08002B2CF9AE}" pid="3" name="ICV">
    <vt:lpwstr>F1125890E91E45EA810C4A81BF1E03EA_12</vt:lpwstr>
  </property>
</Properties>
</file>