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  <p:sldMasterId id="2147483748" r:id="rId5"/>
  </p:sldMasterIdLst>
  <p:notesMasterIdLst>
    <p:notesMasterId r:id="rId16"/>
  </p:notesMasterIdLst>
  <p:sldIdLst>
    <p:sldId id="1844" r:id="rId6"/>
    <p:sldId id="1843" r:id="rId7"/>
    <p:sldId id="1845" r:id="rId8"/>
    <p:sldId id="1846" r:id="rId9"/>
    <p:sldId id="1847" r:id="rId10"/>
    <p:sldId id="1848" r:id="rId11"/>
    <p:sldId id="1859" r:id="rId12"/>
    <p:sldId id="1860" r:id="rId13"/>
    <p:sldId id="1858" r:id="rId14"/>
    <p:sldId id="1862" r:id="rId15"/>
  </p:sldIdLst>
  <p:sldSz cx="12188825" cy="6858000"/>
  <p:notesSz cx="6985000" cy="92837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ung, Bobbie J. (NSSC-XD040)" initials="YBJ(X" lastIdx="2" clrIdx="0">
    <p:extLst>
      <p:ext uri="{19B8F6BF-5375-455C-9EA6-DF929625EA0E}">
        <p15:presenceInfo xmlns:p15="http://schemas.microsoft.com/office/powerpoint/2012/main" userId="S::bjyoung1@ndc.nasa.gov::d71ad744-e00b-43f9-b835-e2edca691a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81AC"/>
    <a:srgbClr val="0D60A7"/>
    <a:srgbClr val="0000CC"/>
    <a:srgbClr val="5CB4C2"/>
    <a:srgbClr val="DDD9C3"/>
    <a:srgbClr val="38477D"/>
    <a:srgbClr val="CFC095"/>
    <a:srgbClr val="BCBCBC"/>
    <a:srgbClr val="ECB448"/>
    <a:srgbClr val="8BB7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46" autoAdjust="0"/>
    <p:restoredTop sz="96163" autoAdjust="0"/>
  </p:normalViewPr>
  <p:slideViewPr>
    <p:cSldViewPr>
      <p:cViewPr varScale="1">
        <p:scale>
          <a:sx n="128" d="100"/>
          <a:sy n="128" d="100"/>
        </p:scale>
        <p:origin x="208" y="61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696913"/>
            <a:ext cx="618807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64" y="109176"/>
            <a:ext cx="10969943" cy="71596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314162" y="6482486"/>
            <a:ext cx="2844059" cy="365125"/>
          </a:xfrm>
          <a:prstGeom prst="rect">
            <a:avLst/>
          </a:prstGeom>
        </p:spPr>
        <p:txBody>
          <a:bodyPr/>
          <a:lstStyle/>
          <a:p>
            <a:fld id="{03462AA6-59AE-4369-B509-908C613F111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737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phone_06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903103" y="0"/>
            <a:ext cx="7285722" cy="6880280"/>
          </a:xfrm>
          <a:custGeom>
            <a:avLst/>
            <a:gdLst>
              <a:gd name="connsiteX0" fmla="*/ 0 w 14557568"/>
              <a:gd name="connsiteY0" fmla="*/ 13716000 h 13716000"/>
              <a:gd name="connsiteX1" fmla="*/ 0 w 14557568"/>
              <a:gd name="connsiteY1" fmla="*/ 0 h 13716000"/>
              <a:gd name="connsiteX2" fmla="*/ 14557568 w 14557568"/>
              <a:gd name="connsiteY2" fmla="*/ 13716000 h 13716000"/>
              <a:gd name="connsiteX3" fmla="*/ 0 w 14557568"/>
              <a:gd name="connsiteY3" fmla="*/ 13716000 h 13716000"/>
              <a:gd name="connsiteX0" fmla="*/ 0 w 14557568"/>
              <a:gd name="connsiteY0" fmla="*/ 13827399 h 13827399"/>
              <a:gd name="connsiteX1" fmla="*/ 6661869 w 14557568"/>
              <a:gd name="connsiteY1" fmla="*/ 0 h 13827399"/>
              <a:gd name="connsiteX2" fmla="*/ 14557568 w 14557568"/>
              <a:gd name="connsiteY2" fmla="*/ 13827399 h 13827399"/>
              <a:gd name="connsiteX3" fmla="*/ 0 w 14557568"/>
              <a:gd name="connsiteY3" fmla="*/ 13827399 h 13827399"/>
              <a:gd name="connsiteX0" fmla="*/ 0 w 14557568"/>
              <a:gd name="connsiteY0" fmla="*/ 13827399 h 13827399"/>
              <a:gd name="connsiteX1" fmla="*/ 6466965 w 14557568"/>
              <a:gd name="connsiteY1" fmla="*/ 289637 h 13827399"/>
              <a:gd name="connsiteX2" fmla="*/ 6661869 w 14557568"/>
              <a:gd name="connsiteY2" fmla="*/ 0 h 13827399"/>
              <a:gd name="connsiteX3" fmla="*/ 14557568 w 14557568"/>
              <a:gd name="connsiteY3" fmla="*/ 13827399 h 13827399"/>
              <a:gd name="connsiteX4" fmla="*/ 0 w 14557568"/>
              <a:gd name="connsiteY4" fmla="*/ 13827399 h 13827399"/>
              <a:gd name="connsiteX0" fmla="*/ 0 w 14557568"/>
              <a:gd name="connsiteY0" fmla="*/ 13871959 h 13871959"/>
              <a:gd name="connsiteX1" fmla="*/ 6466965 w 14557568"/>
              <a:gd name="connsiteY1" fmla="*/ 334197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57568"/>
              <a:gd name="connsiteY0" fmla="*/ 13871959 h 13871959"/>
              <a:gd name="connsiteX1" fmla="*/ 6556087 w 14557568"/>
              <a:gd name="connsiteY1" fmla="*/ 155959 h 13871959"/>
              <a:gd name="connsiteX2" fmla="*/ 7419406 w 14557568"/>
              <a:gd name="connsiteY2" fmla="*/ 0 h 13871959"/>
              <a:gd name="connsiteX3" fmla="*/ 14557568 w 14557568"/>
              <a:gd name="connsiteY3" fmla="*/ 13871959 h 13871959"/>
              <a:gd name="connsiteX4" fmla="*/ 0 w 14557568"/>
              <a:gd name="connsiteY4" fmla="*/ 13871959 h 13871959"/>
              <a:gd name="connsiteX0" fmla="*/ 0 w 14571445"/>
              <a:gd name="connsiteY0" fmla="*/ 13760560 h 13760560"/>
              <a:gd name="connsiteX1" fmla="*/ 6556087 w 14571445"/>
              <a:gd name="connsiteY1" fmla="*/ 44560 h 13760560"/>
              <a:gd name="connsiteX2" fmla="*/ 14571445 w 14571445"/>
              <a:gd name="connsiteY2" fmla="*/ 0 h 13760560"/>
              <a:gd name="connsiteX3" fmla="*/ 14557568 w 14571445"/>
              <a:gd name="connsiteY3" fmla="*/ 13760560 h 13760560"/>
              <a:gd name="connsiteX4" fmla="*/ 0 w 14571445"/>
              <a:gd name="connsiteY4" fmla="*/ 13760560 h 1376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71445" h="13760560">
                <a:moveTo>
                  <a:pt x="0" y="13760560"/>
                </a:moveTo>
                <a:lnTo>
                  <a:pt x="6556087" y="44560"/>
                </a:lnTo>
                <a:lnTo>
                  <a:pt x="14571445" y="0"/>
                </a:lnTo>
                <a:cubicBezTo>
                  <a:pt x="14566819" y="4586853"/>
                  <a:pt x="14562194" y="9173707"/>
                  <a:pt x="14557568" y="13760560"/>
                </a:cubicBezTo>
                <a:lnTo>
                  <a:pt x="0" y="1376056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78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xmlns:p14="http://schemas.microsoft.com/office/powerpoint/2010/main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B47C6-237B-7A41-A360-EB113DBA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E996C-335F-F34F-98D4-BBA189835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0013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C0F6B-EC37-6346-ADFE-767494818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3" y="1825625"/>
            <a:ext cx="5180012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A64420-2C72-B745-BA11-00BD1FF8D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F7A8-77A9-2F4F-9806-20C2174ABD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8131B-991A-9C4A-9E1A-847DA771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B14E2-E806-EF4E-B462-945E6012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4E8F-4A14-EF42-832E-8F398C62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7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AD613-4C07-FC48-B2C9-1D3B1733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F7A8-77A9-2F4F-9806-20C2174ABD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6C1C8-71CC-4D4D-9E41-12F4DCD8B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DAFAB-2A91-AA4B-914A-DA8FF899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2822" y="6477000"/>
            <a:ext cx="4013994" cy="365125"/>
          </a:xfrm>
        </p:spPr>
        <p:txBody>
          <a:bodyPr/>
          <a:lstStyle/>
          <a:p>
            <a:fld id="{C7224E8F-4A14-EF42-832E-8F398C62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01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401F-DC2E-194B-AA27-3CA6CC3A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D67C2-2CFB-EA49-8BAD-E7F86F7B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63A5C-2C5F-FA42-8A90-8E33F98AAF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3FF614-E724-964D-948E-9E4DFCEB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F7A8-77A9-2F4F-9806-20C2174ABD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2F127-8737-0A4E-86F1-17D9A1F33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45D47-FB8D-7F47-BBE8-10072CD0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4E8F-4A14-EF42-832E-8F398C62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33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701B-DB9F-3A46-993E-986120D58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065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D6B48-FAFB-A14A-B862-1A15DBC7A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600" y="987425"/>
            <a:ext cx="617061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8D4FE-DB04-354B-91BE-125841389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065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448DE-4D23-7F46-B2C8-5FDA6DC92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6F7A8-77A9-2F4F-9806-20C2174ABD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74C07-F2D9-8F43-81A7-2DC566BA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629C8-85D9-A748-8351-3891378F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4E8F-4A14-EF42-832E-8F398C62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9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539" y="128544"/>
            <a:ext cx="10969943" cy="7159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9" b="1"/>
            </a:lvl1pPr>
            <a:lvl2pPr marL="342789" indent="0">
              <a:buNone/>
              <a:defRPr sz="1500" b="1"/>
            </a:lvl2pPr>
            <a:lvl3pPr marL="685577" indent="0">
              <a:buNone/>
              <a:defRPr sz="1350" b="1"/>
            </a:lvl3pPr>
            <a:lvl4pPr marL="1028366" indent="0">
              <a:buNone/>
              <a:defRPr sz="1200" b="1"/>
            </a:lvl4pPr>
            <a:lvl5pPr marL="1371155" indent="0">
              <a:buNone/>
              <a:defRPr sz="1200" b="1"/>
            </a:lvl5pPr>
            <a:lvl6pPr marL="1713943" indent="0">
              <a:buNone/>
              <a:defRPr sz="1200" b="1"/>
            </a:lvl6pPr>
            <a:lvl7pPr marL="2056731" indent="0">
              <a:buNone/>
              <a:defRPr sz="1200" b="1"/>
            </a:lvl7pPr>
            <a:lvl8pPr marL="2399520" indent="0">
              <a:buNone/>
              <a:defRPr sz="1200" b="1"/>
            </a:lvl8pPr>
            <a:lvl9pPr marL="274230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442" y="2174875"/>
            <a:ext cx="5385514" cy="3951288"/>
          </a:xfrm>
          <a:prstGeom prst="rect">
            <a:avLst/>
          </a:prstGeom>
        </p:spPr>
        <p:txBody>
          <a:bodyPr/>
          <a:lstStyle>
            <a:lvl1pPr marL="228531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 sz="1799"/>
            </a:lvl1pPr>
            <a:lvl2pPr marL="685594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 sz="1500"/>
            </a:lvl2pPr>
            <a:lvl3pPr marL="1142657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 sz="1350"/>
            </a:lvl3pPr>
            <a:lvl4pPr marL="1599720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28531" marR="0" lvl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594" marR="0" lvl="1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2657" marR="0" lvl="2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599720" marR="0" lvl="3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9" y="1535113"/>
            <a:ext cx="538763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99" b="1"/>
            </a:lvl1pPr>
            <a:lvl2pPr marL="342789" indent="0">
              <a:buNone/>
              <a:defRPr sz="1500" b="1"/>
            </a:lvl2pPr>
            <a:lvl3pPr marL="685577" indent="0">
              <a:buNone/>
              <a:defRPr sz="1350" b="1"/>
            </a:lvl3pPr>
            <a:lvl4pPr marL="1028366" indent="0">
              <a:buNone/>
              <a:defRPr sz="1200" b="1"/>
            </a:lvl4pPr>
            <a:lvl5pPr marL="1371155" indent="0">
              <a:buNone/>
              <a:defRPr sz="1200" b="1"/>
            </a:lvl5pPr>
            <a:lvl6pPr marL="1713943" indent="0">
              <a:buNone/>
              <a:defRPr sz="1200" b="1"/>
            </a:lvl6pPr>
            <a:lvl7pPr marL="2056731" indent="0">
              <a:buNone/>
              <a:defRPr sz="1200" b="1"/>
            </a:lvl7pPr>
            <a:lvl8pPr marL="2399520" indent="0">
              <a:buNone/>
              <a:defRPr sz="1200" b="1"/>
            </a:lvl8pPr>
            <a:lvl9pPr marL="2742309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1759" y="2174875"/>
            <a:ext cx="5387630" cy="3951288"/>
          </a:xfrm>
          <a:prstGeom prst="rect">
            <a:avLst/>
          </a:prstGeom>
        </p:spPr>
        <p:txBody>
          <a:bodyPr/>
          <a:lstStyle>
            <a:lvl1pPr marL="228531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 sz="1799"/>
            </a:lvl1pPr>
            <a:lvl2pPr marL="685594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 sz="1500"/>
            </a:lvl2pPr>
            <a:lvl3pPr marL="1142657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 sz="1350"/>
            </a:lvl3pPr>
            <a:lvl4pPr marL="1599720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marL="228531" marR="0" lvl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594" marR="0" lvl="1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2657" marR="0" lvl="2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599720" marR="0" lvl="3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5325" y="6356358"/>
            <a:ext cx="2844059" cy="365125"/>
          </a:xfrm>
          <a:prstGeom prst="rect">
            <a:avLst/>
          </a:prstGeom>
        </p:spPr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53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77D5-AE5E-D44D-8DFA-FD7EEF60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2CADA-45BB-7544-B917-601DACB59E8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0805" y="979717"/>
            <a:ext cx="10930040" cy="5040083"/>
          </a:xfrm>
          <a:prstGeom prst="rect">
            <a:avLst/>
          </a:prstGeom>
        </p:spPr>
        <p:txBody>
          <a:bodyPr/>
          <a:lstStyle>
            <a:lvl1pPr marL="228531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v"/>
              <a:tabLst/>
              <a:defRPr/>
            </a:lvl1pPr>
            <a:lvl2pPr marL="685594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2pPr>
            <a:lvl3pPr marL="1142657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lvl3pPr>
            <a:lvl4pPr marL="1599720" marR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marL="228531" marR="0" lvl="0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799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Edit Master text styles</a:t>
            </a:r>
          </a:p>
          <a:p>
            <a:pPr marL="685594" marR="0" lvl="1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2657" marR="0" lvl="2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599720" marR="0" lvl="3" indent="-228531" algn="l" defTabSz="45706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7D31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A532B-24D0-DA40-9797-D6AE2970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93E0EC-B99E-624D-A503-0312FACE001D}"/>
              </a:ext>
            </a:extLst>
          </p:cNvPr>
          <p:cNvSpPr txBox="1"/>
          <p:nvPr/>
        </p:nvSpPr>
        <p:spPr>
          <a:xfrm>
            <a:off x="439725" y="1088020"/>
            <a:ext cx="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99" dirty="0">
              <a:solidFill>
                <a:prstClr val="black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F28939-6B4F-0947-920F-4108FEAB53C1}"/>
              </a:ext>
            </a:extLst>
          </p:cNvPr>
          <p:cNvSpPr txBox="1"/>
          <p:nvPr/>
        </p:nvSpPr>
        <p:spPr>
          <a:xfrm>
            <a:off x="219864" y="1041722"/>
            <a:ext cx="184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799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018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BEEC-0C2C-2D4B-9CB9-0F3B89360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71A2-737E-614B-A1CC-19C0BCB3F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92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0FF3C-D84B-EC4E-B942-F02935E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4A7FF-3A95-EF4B-AC7F-445C22C89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20805" y="979717"/>
            <a:ext cx="10930040" cy="511628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2321A-402E-EA4F-B44F-BBFA3923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71A2-737E-614B-A1CC-19C0BCB3F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53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9741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9466"/>
            <a:ext cx="10512862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9FF4F-A565-44AF-8F78-A31564AEC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86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2" y="186586"/>
            <a:ext cx="10512862" cy="586541"/>
          </a:xfrm>
        </p:spPr>
        <p:txBody>
          <a:bodyPr wrap="square" anchor="ctr">
            <a:noAutofit/>
          </a:bodyPr>
          <a:lstStyle>
            <a:lvl1pPr algn="ctr">
              <a:defRPr lang="en-US" sz="3599" kern="0" spc="-151">
                <a:solidFill>
                  <a:schemeClr val="bg1"/>
                </a:solidFill>
              </a:defRPr>
            </a:lvl1pPr>
          </a:lstStyle>
          <a:p>
            <a:pPr marL="0" lvl="0" algn="ctr" defTabSz="914126" fontAlgn="base">
              <a:spcAft>
                <a:spcPct val="0"/>
              </a:spcAft>
            </a:pPr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50BC7-7D90-49D1-9B51-C16C704E9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1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3352B7C-F614-E445-A465-6922654657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" y="6388100"/>
            <a:ext cx="12188825" cy="469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A82CAA-A637-564B-9150-80E6208D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870" y="1039166"/>
            <a:ext cx="10390973" cy="776288"/>
          </a:xfrm>
        </p:spPr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FFBED-D27D-074B-9C33-10A234BC6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579" y="2271861"/>
            <a:ext cx="10617157" cy="3947965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5A95B-EA76-8B4B-809B-5350F164F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456" y="6356351"/>
            <a:ext cx="27424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ECC2B-9CA4-F049-B8DF-124C0111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B535-E047-7E4E-AC67-9B9E7121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8C51FE-49D9-314D-9957-ABBF7DDE87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31D17558-48F9-3144-86EE-9EA0818FD8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7" y="1"/>
            <a:ext cx="12185778" cy="203149"/>
          </a:xfrm>
          <a:prstGeom prst="rect">
            <a:avLst/>
          </a:prstGeom>
        </p:spPr>
      </p:pic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723DEC9-5149-E348-B1C5-231FEAC03038}"/>
              </a:ext>
            </a:extLst>
          </p:cNvPr>
          <p:cNvSpPr txBox="1">
            <a:spLocks/>
          </p:cNvSpPr>
          <p:nvPr userDrawn="1"/>
        </p:nvSpPr>
        <p:spPr>
          <a:xfrm>
            <a:off x="1822274" y="6407418"/>
            <a:ext cx="2060469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www.nasa.gov</a:t>
            </a:r>
            <a:endParaRPr lang="en-US" sz="1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38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6629CCF-DD5B-4146-841B-115D0061CDFE}"/>
              </a:ext>
            </a:extLst>
          </p:cNvPr>
          <p:cNvSpPr txBox="1">
            <a:spLocks/>
          </p:cNvSpPr>
          <p:nvPr userDrawn="1"/>
        </p:nvSpPr>
        <p:spPr>
          <a:xfrm>
            <a:off x="226364" y="109176"/>
            <a:ext cx="10969943" cy="71596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47000">
                <a:srgbClr val="0D60A7"/>
              </a:gs>
              <a:gs pos="100000">
                <a:srgbClr val="00B0F0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64" y="109176"/>
            <a:ext cx="10969943" cy="71596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9314162" y="6482486"/>
            <a:ext cx="2844059" cy="365125"/>
          </a:xfrm>
          <a:prstGeom prst="rect">
            <a:avLst/>
          </a:prstGeom>
        </p:spPr>
        <p:txBody>
          <a:bodyPr/>
          <a:lstStyle/>
          <a:p>
            <a:fld id="{03462AA6-59AE-4369-B509-908C613F1114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D852C5-F294-CC4F-BBBF-646379C599DA}"/>
              </a:ext>
            </a:extLst>
          </p:cNvPr>
          <p:cNvSpPr txBox="1">
            <a:spLocks/>
          </p:cNvSpPr>
          <p:nvPr userDrawn="1"/>
        </p:nvSpPr>
        <p:spPr>
          <a:xfrm>
            <a:off x="226364" y="-838200"/>
            <a:ext cx="10969943" cy="715962"/>
          </a:xfrm>
          <a:prstGeom prst="rect">
            <a:avLst/>
          </a:prstGeom>
          <a:gradFill flip="none" rotWithShape="1">
            <a:gsLst>
              <a:gs pos="0">
                <a:srgbClr val="002060"/>
              </a:gs>
              <a:gs pos="47000">
                <a:srgbClr val="0D60A7"/>
              </a:gs>
              <a:gs pos="100000">
                <a:srgbClr val="00B0F0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l" defTabSz="914126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399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7044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72DECB-5EF7-5244-8B2C-1338C2001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06" y="161417"/>
            <a:ext cx="10755913" cy="66278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0"/>
                </a:schemeClr>
              </a:gs>
              <a:gs pos="48000">
                <a:srgbClr val="0D60A7"/>
              </a:gs>
              <a:gs pos="100000">
                <a:srgbClr val="00B0F0"/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C7943-F192-DA45-9ED7-F83BDE1D3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1727" y="6332483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DFB1783-7729-4B47-90BA-530FBB8BA8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5">
            <a:extLst>
              <a:ext uri="{FF2B5EF4-FFF2-40B4-BE49-F238E27FC236}">
                <a16:creationId xmlns:a16="http://schemas.microsoft.com/office/drawing/2014/main" id="{1974CF58-4078-B141-AC2E-DB5400845E6F}"/>
              </a:ext>
            </a:extLst>
          </p:cNvPr>
          <p:cNvPicPr preferRelativeResize="0"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290639" y="160391"/>
            <a:ext cx="691611" cy="710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F84ACB-E209-1642-AEF5-97EF13B8EC1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684" y="6030633"/>
            <a:ext cx="2058128" cy="82736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4D2DA4-AA10-6C4B-A7E8-486F4C963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806" y="1053454"/>
            <a:ext cx="10755913" cy="4800600"/>
          </a:xfrm>
          <a:prstGeom prst="rect">
            <a:avLst/>
          </a:prstGeom>
          <a:ln>
            <a:solidFill>
              <a:srgbClr val="3081AC"/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E9FAC-F0C1-E048-B9A0-C01AE5490577}"/>
              </a:ext>
            </a:extLst>
          </p:cNvPr>
          <p:cNvSpPr txBox="1"/>
          <p:nvPr userDrawn="1"/>
        </p:nvSpPr>
        <p:spPr>
          <a:xfrm>
            <a:off x="2741612" y="6444316"/>
            <a:ext cx="701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spc="300" dirty="0">
                <a:solidFill>
                  <a:srgbClr val="0D60A7"/>
                </a:solidFill>
              </a:rPr>
              <a:t>The cornerstone of NASA’s current and future missions</a:t>
            </a:r>
          </a:p>
        </p:txBody>
      </p:sp>
    </p:spTree>
    <p:extLst>
      <p:ext uri="{BB962C8B-B14F-4D97-AF65-F5344CB8AC3E}">
        <p14:creationId xmlns:p14="http://schemas.microsoft.com/office/powerpoint/2010/main" val="19591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1" r:id="rId6"/>
    <p:sldLayoutId id="2147483672" r:id="rId7"/>
    <p:sldLayoutId id="2147483676" r:id="rId8"/>
    <p:sldLayoutId id="2147483744" r:id="rId9"/>
    <p:sldLayoutId id="2147483747" r:id="rId10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85750" marR="0" indent="-285750" algn="l" defTabSz="457063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0D60A7"/>
        </a:buClr>
        <a:buSzPct val="80000"/>
        <a:buFont typeface="Wingdings" pitchFamily="2" charset="2"/>
        <a:buChar char="v"/>
        <a:tabLst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marR="0" indent="-228531" algn="l" defTabSz="457063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0D60A7"/>
        </a:buClr>
        <a:buSzPct val="80000"/>
        <a:buFont typeface="Wingdings" pitchFamily="2" charset="2"/>
        <a:buChar char="v"/>
        <a:tabLst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marR="0" indent="-228531" algn="l" defTabSz="457063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0D60A7"/>
        </a:buClr>
        <a:buSzPct val="80000"/>
        <a:buFont typeface="Wingdings" pitchFamily="2" charset="2"/>
        <a:buChar char="v"/>
        <a:tabLst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marR="0" indent="-228531" algn="l" defTabSz="457063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0D60A7"/>
        </a:buClr>
        <a:buSzPct val="80000"/>
        <a:buFont typeface="Wingdings" pitchFamily="2" charset="2"/>
        <a:buChar char="v"/>
        <a:tabLst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C1BE9-DDC4-3B44-B173-F44D0A22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129455-EA18-154B-A1B2-81D3AFB2B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9796E-FC44-544E-9490-6431690B6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6F7A8-77A9-2F4F-9806-20C2174ABD4D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774E6-CE16-B941-9A32-91858866B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4C79-18CE-F448-83E9-2B36EEAED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4E8F-4A14-EF42-832E-8F398C62F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580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1178055-29B4-40F7-8EB3-B1EE913DE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271A2-737E-614B-A1CC-19C0BCB3F9B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6613510-6D09-48B2-9957-B830A9650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562" y="1727200"/>
            <a:ext cx="911225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882" tIns="50941" rIns="101882" bIns="50941" numCol="1" anchor="ctr" anchorCtr="0" compatLnSpc="1">
            <a:prstTxWarp prst="textNoShape">
              <a:avLst/>
            </a:prstTxWarp>
          </a:bodyPr>
          <a:lstStyle>
            <a:lvl1pPr algn="l" defTabSz="1019175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2pPr>
            <a:lvl3pPr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3pPr>
            <a:lvl4pPr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4pPr>
            <a:lvl5pPr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5pPr>
            <a:lvl6pPr marL="457200"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6pPr>
            <a:lvl7pPr marL="914400"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7pPr>
            <a:lvl8pPr marL="1371600"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8pPr>
            <a:lvl9pPr marL="1828800" algn="l" defTabSz="1019175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939BA8"/>
                </a:solidFill>
                <a:latin typeface="Arial" charset="0"/>
              </a:defRPr>
            </a:lvl9pPr>
          </a:lstStyle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NASA Section 889 SAM Tool</a:t>
            </a:r>
          </a:p>
          <a:p>
            <a:pPr marL="0" marR="0" lvl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</a:rPr>
              <a:t>October 17, 2022</a:t>
            </a:r>
            <a:endParaRPr kumimoji="0" lang="en-US" sz="2000" b="1" i="1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4777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4090-0256-8D69-E867-665F4F5F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Usage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A425A-51C1-9271-EEB8-DAFA1EB3A0B8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Usage logs can be processed to produce valuable information.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Usage of the tool</a:t>
            </a:r>
          </a:p>
          <a:p>
            <a:pPr lvl="1"/>
            <a:r>
              <a:rPr lang="en-US" dirty="0"/>
              <a:t>Total number of searches </a:t>
            </a:r>
          </a:p>
          <a:p>
            <a:pPr lvl="1"/>
            <a:r>
              <a:rPr lang="en-US" dirty="0"/>
              <a:t>Total number of PDF downloads</a:t>
            </a:r>
          </a:p>
          <a:p>
            <a:pPr lvl="1"/>
            <a:endParaRPr lang="en-US" dirty="0"/>
          </a:p>
          <a:p>
            <a:r>
              <a:rPr lang="en-US" dirty="0"/>
              <a:t>Business intelligence data</a:t>
            </a:r>
          </a:p>
          <a:p>
            <a:pPr lvl="1"/>
            <a:r>
              <a:rPr lang="en-US" dirty="0"/>
              <a:t>Top search terms</a:t>
            </a:r>
          </a:p>
          <a:p>
            <a:pPr lvl="1"/>
            <a:r>
              <a:rPr lang="en-US" dirty="0"/>
              <a:t>Top downloaded entities</a:t>
            </a:r>
          </a:p>
          <a:p>
            <a:pPr lvl="1"/>
            <a:r>
              <a:rPr lang="en-US" dirty="0"/>
              <a:t>Difference between top searches and downloads can identify entities that may benefit from SAM registration.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64297-1CAF-4002-1C3C-11A90AFD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6470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Section 889 SAM Tool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088CA-F301-483F-9FD8-534900DB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05" y="914400"/>
            <a:ext cx="10930040" cy="5040083"/>
          </a:xfrm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Requirements and Motivation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NASA SAM Tool Review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NASA SAM Tool Demo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with other available tools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How the NASA SAM Tool Works</a:t>
            </a:r>
          </a:p>
        </p:txBody>
      </p:sp>
    </p:spTree>
    <p:extLst>
      <p:ext uri="{BB962C8B-B14F-4D97-AF65-F5344CB8AC3E}">
        <p14:creationId xmlns:p14="http://schemas.microsoft.com/office/powerpoint/2010/main" val="246222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&amp; 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088CA-F301-483F-9FD8-534900DB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04" y="979717"/>
            <a:ext cx="11160008" cy="5040083"/>
          </a:xfrm>
          <a:ln>
            <a:noFill/>
          </a:ln>
        </p:spPr>
        <p:txBody>
          <a:bodyPr>
            <a:normAutofit lnSpcReduction="10000"/>
          </a:bodyPr>
          <a:lstStyle/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Requirement:  Generate record showing 889 compliance for vendor</a:t>
            </a:r>
          </a:p>
          <a:p>
            <a:pPr marL="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Motivation: </a:t>
            </a:r>
          </a:p>
          <a:p>
            <a:pPr marL="1142932" lvl="1" indent="-457200">
              <a:lnSpc>
                <a:spcPct val="150000"/>
              </a:lnSpc>
              <a:buClr>
                <a:srgbClr val="0D60A7"/>
              </a:buClr>
              <a:buFont typeface="+mj-lt"/>
              <a:buAutoNum type="arabicPeriod"/>
            </a:pPr>
            <a:r>
              <a:rPr lang="en-US" sz="2400" dirty="0"/>
              <a:t>Reduce overhead costs to meet the requirement</a:t>
            </a:r>
          </a:p>
          <a:p>
            <a:pPr marL="1828800" lvl="2" indent="-274320">
              <a:lnSpc>
                <a:spcPct val="100000"/>
              </a:lnSpc>
              <a:spcBef>
                <a:spcPts val="600"/>
              </a:spcBef>
              <a:buClr>
                <a:srgbClr val="0D60A7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Multiple manual checks on Sam.gov for every single order (Time = Money)</a:t>
            </a:r>
          </a:p>
          <a:p>
            <a:pPr marL="1828800" lvl="2" indent="-274320">
              <a:lnSpc>
                <a:spcPct val="100000"/>
              </a:lnSpc>
              <a:spcBef>
                <a:spcPts val="600"/>
              </a:spcBef>
              <a:buClr>
                <a:srgbClr val="0D60A7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Low-cost tool development</a:t>
            </a:r>
          </a:p>
          <a:p>
            <a:pPr marL="1142932" lvl="1" indent="-457200">
              <a:lnSpc>
                <a:spcPct val="150000"/>
              </a:lnSpc>
              <a:buClr>
                <a:srgbClr val="0D60A7"/>
              </a:buClr>
              <a:buFont typeface="+mj-lt"/>
              <a:buAutoNum type="arabicPeriod"/>
            </a:pPr>
            <a:r>
              <a:rPr lang="en-US" sz="2400" dirty="0"/>
              <a:t>Increase Compliance</a:t>
            </a:r>
          </a:p>
          <a:p>
            <a:pPr marL="1828800" lvl="2" indent="-274320">
              <a:lnSpc>
                <a:spcPct val="100000"/>
              </a:lnSpc>
              <a:spcBef>
                <a:spcPts val="600"/>
              </a:spcBef>
              <a:buClr>
                <a:srgbClr val="0D60A7"/>
              </a:buClr>
            </a:pPr>
            <a:r>
              <a:rPr lang="en-US" sz="2000" dirty="0"/>
              <a:t>Humans are inconsistent and each requires training</a:t>
            </a:r>
          </a:p>
          <a:p>
            <a:pPr marL="1828800" lvl="2" indent="-274320">
              <a:lnSpc>
                <a:spcPct val="100000"/>
              </a:lnSpc>
              <a:spcBef>
                <a:spcPts val="600"/>
              </a:spcBef>
              <a:buClr>
                <a:srgbClr val="0D60A7"/>
              </a:buClr>
            </a:pPr>
            <a:r>
              <a:rPr lang="en-US" sz="2000" dirty="0"/>
              <a:t>Tools produce rapid, reliable, and reproducible results</a:t>
            </a:r>
          </a:p>
          <a:p>
            <a:pPr marL="914674" indent="-274320">
              <a:lnSpc>
                <a:spcPct val="100000"/>
              </a:lnSpc>
              <a:spcBef>
                <a:spcPts val="600"/>
              </a:spcBef>
              <a:buClr>
                <a:srgbClr val="0D60A7"/>
              </a:buClr>
            </a:pPr>
            <a:endParaRPr lang="en-US" sz="2000" b="1" dirty="0"/>
          </a:p>
          <a:p>
            <a:pPr marL="640354" indent="0">
              <a:lnSpc>
                <a:spcPct val="118000"/>
              </a:lnSpc>
              <a:spcBef>
                <a:spcPts val="600"/>
              </a:spcBef>
              <a:buClr>
                <a:srgbClr val="0D60A7"/>
              </a:buClr>
              <a:buNone/>
            </a:pPr>
            <a:r>
              <a:rPr lang="en-US" sz="2000" dirty="0"/>
              <a:t>Target User-Base: Users requesting a credit card purchase (However, access isn’t limited to a specific group of users)</a:t>
            </a:r>
          </a:p>
        </p:txBody>
      </p:sp>
    </p:spTree>
    <p:extLst>
      <p:ext uri="{BB962C8B-B14F-4D97-AF65-F5344CB8AC3E}">
        <p14:creationId xmlns:p14="http://schemas.microsoft.com/office/powerpoint/2010/main" val="419558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889 SAM Tool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088CA-F301-483F-9FD8-534900DB659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Users search vendors to check for Section 889 Compliance in a vendor’s SAM record</a:t>
            </a:r>
          </a:p>
          <a:p>
            <a:pPr marL="457200">
              <a:lnSpc>
                <a:spcPct val="125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dirty="0"/>
              <a:t>Users can download the vendor’s compliance record as a PDF if:</a:t>
            </a:r>
          </a:p>
          <a:p>
            <a:pPr marL="1028632" lvl="1" indent="-342900">
              <a:lnSpc>
                <a:spcPct val="125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/>
              <a:t>889 Compliant:  “DOES NOT” selected for both part (1) and (2) of FAR 52.204-26(c) (OCT 2020)</a:t>
            </a:r>
          </a:p>
          <a:p>
            <a:pPr marL="1028632" lvl="1" indent="-342900">
              <a:lnSpc>
                <a:spcPct val="125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/>
              <a:t>No Active Exclusions</a:t>
            </a:r>
          </a:p>
          <a:p>
            <a:pPr marL="1028632" lvl="1" indent="-342900">
              <a:lnSpc>
                <a:spcPct val="125000"/>
              </a:lnSpc>
              <a:buClr>
                <a:srgbClr val="00B050"/>
              </a:buClr>
              <a:buSzPct val="100000"/>
              <a:buFont typeface="Wingdings" panose="05000000000000000000" pitchFamily="2" charset="2"/>
              <a:buChar char="ü"/>
            </a:pPr>
            <a:r>
              <a:rPr lang="en-US" dirty="0"/>
              <a:t>Registration status is “Active”</a:t>
            </a:r>
          </a:p>
        </p:txBody>
      </p:sp>
    </p:spTree>
    <p:extLst>
      <p:ext uri="{BB962C8B-B14F-4D97-AF65-F5344CB8AC3E}">
        <p14:creationId xmlns:p14="http://schemas.microsoft.com/office/powerpoint/2010/main" val="70320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840A19-F736-429B-F849-73F53ABC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1452055"/>
            <a:ext cx="4498950" cy="5040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NASA 889 SAM Tool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088CA-F301-483F-9FD8-534900DB659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228669" indent="0">
              <a:lnSpc>
                <a:spcPct val="108000"/>
              </a:lnSpc>
              <a:buNone/>
            </a:pPr>
            <a:r>
              <a:rPr lang="en-US" sz="2600" dirty="0">
                <a:highlight>
                  <a:srgbClr val="FFFF00"/>
                </a:highlight>
              </a:rPr>
              <a:t>Search by Vendor’s Name, Website, SAM UEI, or CAGE Code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2107F5-E639-0224-9A38-070785151620}"/>
              </a:ext>
            </a:extLst>
          </p:cNvPr>
          <p:cNvCxnSpPr>
            <a:cxnSpLocks/>
          </p:cNvCxnSpPr>
          <p:nvPr/>
        </p:nvCxnSpPr>
        <p:spPr>
          <a:xfrm flipH="1">
            <a:off x="6076259" y="1798295"/>
            <a:ext cx="22279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0EA959-386C-4DF5-14EA-574428E64840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7008812" y="2558314"/>
            <a:ext cx="149514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91DBF0-FA17-3EB8-11E4-C0F2783983F5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008812" y="5938150"/>
            <a:ext cx="1495144" cy="145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97058A-B304-DE98-18E7-8B09678DF413}"/>
              </a:ext>
            </a:extLst>
          </p:cNvPr>
          <p:cNvSpPr txBox="1"/>
          <p:nvPr/>
        </p:nvSpPr>
        <p:spPr>
          <a:xfrm>
            <a:off x="8503956" y="3960753"/>
            <a:ext cx="33816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Summary of why they are marked as non-compliant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Provides covered telecommunications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Uses covered telecommunications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Provides and uses covered telecommunications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Outdated FAR (no part (C)(2))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No reps and certs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Has exclusions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E2DCE-0DCB-1B20-2292-2624ABE99AE6}"/>
              </a:ext>
            </a:extLst>
          </p:cNvPr>
          <p:cNvCxnSpPr>
            <a:cxnSpLocks/>
          </p:cNvCxnSpPr>
          <p:nvPr/>
        </p:nvCxnSpPr>
        <p:spPr>
          <a:xfrm flipH="1">
            <a:off x="6627812" y="4212950"/>
            <a:ext cx="1876145" cy="15991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E8D7324-2EC8-4B96-E4EB-C7B44B7483DD}"/>
              </a:ext>
            </a:extLst>
          </p:cNvPr>
          <p:cNvSpPr txBox="1"/>
          <p:nvPr/>
        </p:nvSpPr>
        <p:spPr>
          <a:xfrm>
            <a:off x="8503956" y="1591874"/>
            <a:ext cx="23645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Search by vendor name, website, SAM UEI, or CAGE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52CBF3-3978-B5BF-9E64-579AF59194C6}"/>
              </a:ext>
            </a:extLst>
          </p:cNvPr>
          <p:cNvSpPr txBox="1"/>
          <p:nvPr/>
        </p:nvSpPr>
        <p:spPr>
          <a:xfrm>
            <a:off x="8503956" y="5730401"/>
            <a:ext cx="267625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Non-compliant vendors are not clickable.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6C626C-77AF-2468-C160-EBFE0AF7A46F}"/>
              </a:ext>
            </a:extLst>
          </p:cNvPr>
          <p:cNvSpPr txBox="1"/>
          <p:nvPr/>
        </p:nvSpPr>
        <p:spPr>
          <a:xfrm>
            <a:off x="8503956" y="2350565"/>
            <a:ext cx="21987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Click a compliant vendor to download a summary report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4130A1-960B-DD64-5476-53C6E40FCEF2}"/>
              </a:ext>
            </a:extLst>
          </p:cNvPr>
          <p:cNvSpPr txBox="1"/>
          <p:nvPr/>
        </p:nvSpPr>
        <p:spPr>
          <a:xfrm>
            <a:off x="8503956" y="3005208"/>
            <a:ext cx="25434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Warning if a vendor’s </a:t>
            </a:r>
            <a:r>
              <a:rPr lang="en-US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sam.gov</a:t>
            </a:r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 registration is expiring soon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202902-AC55-06B5-576A-25FF5CE43E1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313612" y="3212957"/>
            <a:ext cx="1190344" cy="747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C95A14-49D9-D56F-3CA9-FE3017E722E8}"/>
              </a:ext>
            </a:extLst>
          </p:cNvPr>
          <p:cNvSpPr txBox="1"/>
          <p:nvPr/>
        </p:nvSpPr>
        <p:spPr>
          <a:xfrm>
            <a:off x="809124" y="3993296"/>
            <a:ext cx="239167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Providing the “doing business as” name and website make selecting the correct vendor easier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840A69-580E-3F43-AAA7-A766ED1AEB7E}"/>
              </a:ext>
            </a:extLst>
          </p:cNvPr>
          <p:cNvCxnSpPr>
            <a:cxnSpLocks/>
          </p:cNvCxnSpPr>
          <p:nvPr/>
        </p:nvCxnSpPr>
        <p:spPr>
          <a:xfrm>
            <a:off x="2870954" y="4465634"/>
            <a:ext cx="749544" cy="4407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572E08-3CE4-0BD7-CFEB-7AD742D8BDA5}"/>
              </a:ext>
            </a:extLst>
          </p:cNvPr>
          <p:cNvCxnSpPr>
            <a:cxnSpLocks/>
          </p:cNvCxnSpPr>
          <p:nvPr/>
        </p:nvCxnSpPr>
        <p:spPr>
          <a:xfrm>
            <a:off x="2870954" y="4465634"/>
            <a:ext cx="746865" cy="7598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71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06" y="161417"/>
            <a:ext cx="5464519" cy="662782"/>
          </a:xfrm>
        </p:spPr>
        <p:txBody>
          <a:bodyPr/>
          <a:lstStyle/>
          <a:p>
            <a:r>
              <a:rPr lang="en-US" dirty="0"/>
              <a:t>NASA 889 SAM Tool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088CA-F301-483F-9FD8-534900DB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805" y="979717"/>
            <a:ext cx="5705149" cy="5040083"/>
          </a:xfrm>
          <a:ln>
            <a:noFill/>
          </a:ln>
        </p:spPr>
        <p:txBody>
          <a:bodyPr>
            <a:normAutofit/>
          </a:bodyPr>
          <a:lstStyle/>
          <a:p>
            <a:pPr marL="228669" indent="0">
              <a:lnSpc>
                <a:spcPct val="108000"/>
              </a:lnSpc>
              <a:buNone/>
            </a:pPr>
            <a:r>
              <a:rPr lang="en-US" sz="2600" dirty="0">
                <a:highlight>
                  <a:srgbClr val="FFFF00"/>
                </a:highlight>
              </a:rPr>
              <a:t>View of a Downloaded Vendor’s Compliance Record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46A37-58EF-7198-B109-BFC4DEDDF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500" y="160392"/>
            <a:ext cx="4878257" cy="6273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95AE09-3F7F-C13F-383A-33B0091F97FE}"/>
              </a:ext>
            </a:extLst>
          </p:cNvPr>
          <p:cNvSpPr txBox="1"/>
          <p:nvPr/>
        </p:nvSpPr>
        <p:spPr>
          <a:xfrm>
            <a:off x="3928914" y="1778551"/>
            <a:ext cx="2391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Date the summary was generated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53870E3-0D11-5F5D-D743-481A0B110402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6320586" y="1172035"/>
            <a:ext cx="1221626" cy="7334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73EC57-6687-05A3-8C59-F764482EA2EF}"/>
              </a:ext>
            </a:extLst>
          </p:cNvPr>
          <p:cNvSpPr txBox="1"/>
          <p:nvPr/>
        </p:nvSpPr>
        <p:spPr>
          <a:xfrm>
            <a:off x="3928914" y="2354509"/>
            <a:ext cx="23916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Entity registration information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3B7335-B67F-D30D-A730-AC3147627EDF}"/>
              </a:ext>
            </a:extLst>
          </p:cNvPr>
          <p:cNvSpPr txBox="1"/>
          <p:nvPr/>
        </p:nvSpPr>
        <p:spPr>
          <a:xfrm>
            <a:off x="3241044" y="3057425"/>
            <a:ext cx="30795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Exclusions and SAM record expiration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3C923-8F3C-AD59-A638-754E664ACB4E}"/>
              </a:ext>
            </a:extLst>
          </p:cNvPr>
          <p:cNvSpPr txBox="1"/>
          <p:nvPr/>
        </p:nvSpPr>
        <p:spPr>
          <a:xfrm>
            <a:off x="3153065" y="4014258"/>
            <a:ext cx="31675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Flags as compliant if a vendor has selected “Does not” for FAR 52.204-26(c) (1) and 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53C3E1-606E-7CB4-6DDF-FC8291F42D6E}"/>
              </a:ext>
            </a:extLst>
          </p:cNvPr>
          <p:cNvSpPr txBox="1"/>
          <p:nvPr/>
        </p:nvSpPr>
        <p:spPr>
          <a:xfrm>
            <a:off x="3469644" y="4852210"/>
            <a:ext cx="28509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b="1" dirty="0">
                <a:latin typeface="Arial" panose="020B0604020202020204" pitchFamily="34" charset="0"/>
                <a:cs typeface="Arial" panose="020B0604020202020204" pitchFamily="34" charset="0"/>
              </a:rPr>
              <a:t>Entity representation for FAR 52.204.26(c)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EDB6BA-58A5-B5EC-44B9-F482F4047B1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6320586" y="2381403"/>
            <a:ext cx="223543" cy="10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D801FD-3160-2ED5-E598-9628DA2ABF0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320586" y="3184383"/>
            <a:ext cx="253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CD2B41-1A7B-DAB1-2883-AB3F9F68DD9C}"/>
              </a:ext>
            </a:extLst>
          </p:cNvPr>
          <p:cNvCxnSpPr>
            <a:cxnSpLocks/>
          </p:cNvCxnSpPr>
          <p:nvPr/>
        </p:nvCxnSpPr>
        <p:spPr>
          <a:xfrm flipV="1">
            <a:off x="6320586" y="4104071"/>
            <a:ext cx="253256" cy="1179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83CCA28-32CC-BBF0-FB9E-7B8D41B1F9A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6320586" y="4979168"/>
            <a:ext cx="25325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985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with other available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86671-8993-1D4E-38AA-C00479E20CE2}"/>
              </a:ext>
            </a:extLst>
          </p:cNvPr>
          <p:cNvSpPr txBox="1"/>
          <p:nvPr/>
        </p:nvSpPr>
        <p:spPr>
          <a:xfrm>
            <a:off x="7461716" y="1543061"/>
            <a:ext cx="4271495" cy="10772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/>
              <a:t>NASA 889 SAM Tool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Search for vendors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Select compliant vendor to generate record of 889 compliance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2C808-053C-C980-39A1-C887E3865AEC}"/>
              </a:ext>
            </a:extLst>
          </p:cNvPr>
          <p:cNvSpPr txBox="1"/>
          <p:nvPr/>
        </p:nvSpPr>
        <p:spPr>
          <a:xfrm>
            <a:off x="7461716" y="2809254"/>
            <a:ext cx="427149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Sam.gov</a:t>
            </a:r>
            <a:endParaRPr lang="en-US" sz="1600" b="1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Log in to </a:t>
            </a:r>
            <a:r>
              <a:rPr lang="en-US" sz="1600" dirty="0" err="1"/>
              <a:t>sam.gov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Find entities-search feature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Search for vendors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Select vendor of unknown compliance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Find 889 </a:t>
            </a:r>
            <a:r>
              <a:rPr lang="en-US" sz="1600" dirty="0" err="1"/>
              <a:t>Reps&amp;Certs</a:t>
            </a:r>
            <a:r>
              <a:rPr lang="en-US" sz="1600" dirty="0"/>
              <a:t> section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Manually compare section to NASA rules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If compliant, download 50-page record of all reps and certs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ECDE993-58C6-31CB-4FF9-857E57467FBD}"/>
              </a:ext>
            </a:extLst>
          </p:cNvPr>
          <p:cNvGrpSpPr/>
          <p:nvPr/>
        </p:nvGrpSpPr>
        <p:grpSpPr>
          <a:xfrm>
            <a:off x="1185153" y="990600"/>
            <a:ext cx="5675892" cy="5088149"/>
            <a:chOff x="1185153" y="990600"/>
            <a:chExt cx="5675892" cy="5088149"/>
          </a:xfrm>
        </p:grpSpPr>
        <p:pic>
          <p:nvPicPr>
            <p:cNvPr id="6" name="Graphic 5" descr="Database outline">
              <a:extLst>
                <a:ext uri="{FF2B5EF4-FFF2-40B4-BE49-F238E27FC236}">
                  <a16:creationId xmlns:a16="http://schemas.microsoft.com/office/drawing/2014/main" id="{416F03C0-9CBD-3A3C-B6F0-D226C3A27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5590" y="1185815"/>
              <a:ext cx="1245282" cy="1245282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8AAA22-A7F3-BAFC-F135-448ED4576AC3}"/>
                </a:ext>
              </a:extLst>
            </p:cNvPr>
            <p:cNvSpPr txBox="1"/>
            <p:nvPr/>
          </p:nvSpPr>
          <p:spPr>
            <a:xfrm>
              <a:off x="3377325" y="990600"/>
              <a:ext cx="1565721" cy="372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SAM DATA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52BD56-E171-1D46-8063-F8DDEF569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63757" y="2455166"/>
              <a:ext cx="2506345" cy="1936721"/>
            </a:xfrm>
            <a:prstGeom prst="rect">
              <a:avLst/>
            </a:prstGeom>
          </p:spPr>
        </p:pic>
        <p:pic>
          <p:nvPicPr>
            <p:cNvPr id="10" name="Graphic 9" descr="Storytelling outline">
              <a:extLst>
                <a:ext uri="{FF2B5EF4-FFF2-40B4-BE49-F238E27FC236}">
                  <a16:creationId xmlns:a16="http://schemas.microsoft.com/office/drawing/2014/main" id="{606DFC73-005E-920D-563C-7143DDD45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38403" y="4823416"/>
              <a:ext cx="764629" cy="764629"/>
            </a:xfrm>
            <a:prstGeom prst="rect">
              <a:avLst/>
            </a:prstGeom>
          </p:spPr>
        </p:pic>
        <p:pic>
          <p:nvPicPr>
            <p:cNvPr id="11" name="Graphic 10" descr="Confused person outline">
              <a:extLst>
                <a:ext uri="{FF2B5EF4-FFF2-40B4-BE49-F238E27FC236}">
                  <a16:creationId xmlns:a16="http://schemas.microsoft.com/office/drawing/2014/main" id="{CA732EFF-2C30-C7EB-7C5F-5267F0F16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40132" y="4527746"/>
              <a:ext cx="1301770" cy="13017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D42C85E-86DC-76E0-037D-22E6BD93F553}"/>
                </a:ext>
              </a:extLst>
            </p:cNvPr>
            <p:cNvSpPr txBox="1"/>
            <p:nvPr/>
          </p:nvSpPr>
          <p:spPr>
            <a:xfrm>
              <a:off x="4787275" y="4295379"/>
              <a:ext cx="365330" cy="7172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!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FEBECB-00E7-47AD-309F-F6F79A4D4CD9}"/>
                </a:ext>
              </a:extLst>
            </p:cNvPr>
            <p:cNvSpPr txBox="1"/>
            <p:nvPr/>
          </p:nvSpPr>
          <p:spPr>
            <a:xfrm>
              <a:off x="5112348" y="5528323"/>
              <a:ext cx="174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50-page PDF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9D0B8C3-021D-CC5D-B878-95D1220A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452249" y="4403941"/>
              <a:ext cx="1029317" cy="145661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72ECE0-92D3-5F4A-E29E-5F3ADEE74F3C}"/>
                </a:ext>
              </a:extLst>
            </p:cNvPr>
            <p:cNvSpPr txBox="1"/>
            <p:nvPr/>
          </p:nvSpPr>
          <p:spPr>
            <a:xfrm>
              <a:off x="2576585" y="5709417"/>
              <a:ext cx="19242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1-page PDF</a:t>
              </a:r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FB3A0C92-1A92-A1D6-1B67-52E83664E1E7}"/>
                </a:ext>
              </a:extLst>
            </p:cNvPr>
            <p:cNvSpPr/>
            <p:nvPr/>
          </p:nvSpPr>
          <p:spPr>
            <a:xfrm rot="8144139">
              <a:off x="2848357" y="2088041"/>
              <a:ext cx="651947" cy="52266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63CAC061-F1B4-8174-78B9-CF1702A347C9}"/>
                </a:ext>
              </a:extLst>
            </p:cNvPr>
            <p:cNvSpPr/>
            <p:nvPr/>
          </p:nvSpPr>
          <p:spPr>
            <a:xfrm rot="3035664">
              <a:off x="4327639" y="2003863"/>
              <a:ext cx="651947" cy="52266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1D4150F0-4735-3E06-1BDF-74D69B719EE7}"/>
                </a:ext>
              </a:extLst>
            </p:cNvPr>
            <p:cNvSpPr/>
            <p:nvPr/>
          </p:nvSpPr>
          <p:spPr>
            <a:xfrm rot="2674915">
              <a:off x="1728824" y="4229991"/>
              <a:ext cx="651947" cy="522665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9A8168B-8C51-5630-8417-F65F10769D8E}"/>
                </a:ext>
              </a:extLst>
            </p:cNvPr>
            <p:cNvSpPr/>
            <p:nvPr/>
          </p:nvSpPr>
          <p:spPr>
            <a:xfrm rot="7556338">
              <a:off x="5593862" y="4287720"/>
              <a:ext cx="651947" cy="522665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823838-AA6F-FF07-DE6E-9632754450AD}"/>
                </a:ext>
              </a:extLst>
            </p:cNvPr>
            <p:cNvSpPr txBox="1"/>
            <p:nvPr/>
          </p:nvSpPr>
          <p:spPr>
            <a:xfrm>
              <a:off x="2048207" y="1545794"/>
              <a:ext cx="1245281" cy="946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accent6">
                      <a:lumMod val="50000"/>
                    </a:schemeClr>
                  </a:solidFill>
                </a:rPr>
                <a:t>SAM Entities API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EEA4CF-4CE7-596A-C4F0-9509BB9E7F31}"/>
                </a:ext>
              </a:extLst>
            </p:cNvPr>
            <p:cNvSpPr txBox="1"/>
            <p:nvPr/>
          </p:nvSpPr>
          <p:spPr>
            <a:xfrm>
              <a:off x="4705931" y="1409075"/>
              <a:ext cx="1709725" cy="659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SAM website interface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1A78C08-7FCC-6311-54A6-5566DE034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85153" y="2518116"/>
              <a:ext cx="2733996" cy="18186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6258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available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EC35367-B46B-29EC-F377-8296B29291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0555547"/>
              </p:ext>
            </p:extLst>
          </p:nvPr>
        </p:nvGraphicFramePr>
        <p:xfrm>
          <a:off x="2055812" y="1263396"/>
          <a:ext cx="8257922" cy="4331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972">
                  <a:extLst>
                    <a:ext uri="{9D8B030D-6E8A-4147-A177-3AD203B41FA5}">
                      <a16:colId xmlns:a16="http://schemas.microsoft.com/office/drawing/2014/main" val="3539899482"/>
                    </a:ext>
                  </a:extLst>
                </a:gridCol>
                <a:gridCol w="1459357">
                  <a:extLst>
                    <a:ext uri="{9D8B030D-6E8A-4147-A177-3AD203B41FA5}">
                      <a16:colId xmlns:a16="http://schemas.microsoft.com/office/drawing/2014/main" val="1355517257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722229072"/>
                    </a:ext>
                  </a:extLst>
                </a:gridCol>
              </a:tblGrid>
              <a:tr h="704088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NASA 889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SAM Tool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Sam.gov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7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Vendor search capability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856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Provides vendor FAR 52.204-26 certifications  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4378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Identifies the section needed for 889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623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Flags if vendor is compliant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3204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Timestamp the record was generated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289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Can be used by non-procurement experts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124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u="sng" dirty="0">
                          <a:solidFill>
                            <a:schemeClr val="bg1"/>
                          </a:solidFill>
                        </a:rPr>
                        <a:t>Generates record of 889 compliance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70AD47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✗</a:t>
                      </a:r>
                    </a:p>
                  </a:txBody>
                  <a:tcPr>
                    <a:lnL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D75B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38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25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628C-A756-40A0-AF21-2F3E0C56B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NASA 889 SAM Tool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7113B-762F-4273-9AC6-238C9DD6E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B1783-7729-4B47-90BA-530FBB8BA88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8088CA-F301-483F-9FD8-534900DB6592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45720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Utilizes the </a:t>
            </a:r>
            <a:r>
              <a:rPr lang="en-US" dirty="0" err="1"/>
              <a:t>OpenGSA</a:t>
            </a:r>
            <a:r>
              <a:rPr lang="en-US" dirty="0"/>
              <a:t> Entities Management API to access SAM records directly</a:t>
            </a:r>
          </a:p>
          <a:p>
            <a:pPr marL="45720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Software is NASA-developed and uses open-source libraries</a:t>
            </a:r>
          </a:p>
          <a:p>
            <a:pPr marL="914263" lvl="1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Does not license proprietary technology</a:t>
            </a:r>
          </a:p>
          <a:p>
            <a:pPr marL="45720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deployed on typical web servers</a:t>
            </a:r>
          </a:p>
          <a:p>
            <a:pPr marL="914263" lvl="1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Low operating cost cloud (e.g., Amazon Cloud, Google Cloud) or internal servers</a:t>
            </a:r>
          </a:p>
          <a:p>
            <a:pPr marL="457200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Occasional updates required as changes are made to SAM</a:t>
            </a:r>
          </a:p>
          <a:p>
            <a:pPr marL="914263" lvl="1">
              <a:lnSpc>
                <a:spcPct val="108000"/>
              </a:lnSpc>
              <a:buFont typeface="Arial" panose="020B0604020202020204" pitchFamily="34" charset="0"/>
              <a:buChar char="•"/>
            </a:pPr>
            <a:r>
              <a:rPr lang="en-US" dirty="0"/>
              <a:t>E.g., removal of references to DUNS codes after April 3</a:t>
            </a:r>
            <a:r>
              <a:rPr lang="en-US" baseline="30000" dirty="0"/>
              <a:t>rd</a:t>
            </a:r>
            <a:r>
              <a:rPr lang="en-US" dirty="0"/>
              <a:t>, 2022</a:t>
            </a:r>
          </a:p>
          <a:p>
            <a:pPr marL="457200">
              <a:lnSpc>
                <a:spcPct val="108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21578"/>
      </p:ext>
    </p:extLst>
  </p:cSld>
  <p:clrMapOvr>
    <a:masterClrMapping/>
  </p:clrMapOvr>
</p:sld>
</file>

<file path=ppt/theme/theme1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  <Effective_x0020_Date xmlns="e40a322f-a568-4257-816a-e696b6b016e8">2020-06-01T04:00:00+00:00</Effective_x0020_Date>
    <Section xmlns="089e330f-2852-4d3d-8888-dc1da629afc0">CommToolbox</Section>
    <Notes0 xmlns="e40a322f-a568-4257-816a-e696b6b016e8" xsi:nil="true"/>
    <EffectiveDate xmlns="e40a322f-a568-4257-816a-e696b6b016e8" xsi:nil="true"/>
    <NF1098Tab xmlns="e40a322f-a568-4257-816a-e696b6b016e8" xsi:nil="true"/>
    <Version_1 xmlns="e40a322f-a568-4257-816a-e696b6b016e8">Base</Version_1>
    <Search_Metadate xmlns="e40a322f-a568-4257-816a-e696b6b016e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060A38300B7147A340B9ACA50BA277" ma:contentTypeVersion="12" ma:contentTypeDescription="Create a new document." ma:contentTypeScope="" ma:versionID="9494461587a7a5be07864ace3ba57e54">
  <xsd:schema xmlns:xsd="http://www.w3.org/2001/XMLSchema" xmlns:xs="http://www.w3.org/2001/XMLSchema" xmlns:p="http://schemas.microsoft.com/office/2006/metadata/properties" xmlns:ns1="http://schemas.microsoft.com/sharepoint/v3" xmlns:ns2="1d2b973a-74a9-4602-b5c9-55379dfe1478" xmlns:ns3="089e330f-2852-4d3d-8888-dc1da629afc0" xmlns:ns4="e40a322f-a568-4257-816a-e696b6b016e8" targetNamespace="http://schemas.microsoft.com/office/2006/metadata/properties" ma:root="true" ma:fieldsID="2c48ab523ed27d5f66bde5de305e452e" ns1:_="" ns2:_="" ns3:_="" ns4:_="">
    <xsd:import namespace="http://schemas.microsoft.com/sharepoint/v3"/>
    <xsd:import namespace="1d2b973a-74a9-4602-b5c9-55379dfe1478"/>
    <xsd:import namespace="089e330f-2852-4d3d-8888-dc1da629afc0"/>
    <xsd:import namespace="e40a322f-a568-4257-816a-e696b6b016e8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3:Section" minOccurs="0"/>
                <xsd:element ref="ns4:Effective_x0020_Date" minOccurs="0"/>
                <xsd:element ref="ns4:Notes0" minOccurs="0"/>
                <xsd:element ref="ns4:NF1098Tab" minOccurs="0"/>
                <xsd:element ref="ns4:EffectiveDate" minOccurs="0"/>
                <xsd:element ref="ns4:Version_1" minOccurs="0"/>
                <xsd:element ref="ns4:Search_Meta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2b973a-74a9-4602-b5c9-55379dfe14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9e330f-2852-4d3d-8888-dc1da629afc0" elementFormDefault="qualified">
    <xsd:import namespace="http://schemas.microsoft.com/office/2006/documentManagement/types"/>
    <xsd:import namespace="http://schemas.microsoft.com/office/infopath/2007/PartnerControls"/>
    <xsd:element name="Section" ma:index="11" nillable="true" ma:displayName="Section" ma:description="" ma:format="Dropdown" ma:internalName="Section">
      <xsd:simpleType>
        <xsd:restriction base="dms:Choice">
          <xsd:enumeration value="Agency-wide Templates"/>
          <xsd:enumeration value="BSA"/>
          <xsd:enumeration value="CommToolbox"/>
          <xsd:enumeration value="CD&amp;T – FAC-C Policy"/>
          <xsd:enumeration value="CD&amp;T – FAC-C Courses"/>
          <xsd:enumeration value="CD&amp;T – FAC-C FAQ"/>
          <xsd:enumeration value="CD&amp;T – FAC-COR Policy"/>
          <xsd:enumeration value="CD&amp;T – FAC-COR Courses"/>
          <xsd:enumeration value="CD&amp;T – FAC-COR FAQ"/>
          <xsd:enumeration value="CD&amp;T - Training"/>
          <xsd:enumeration value="Homepage"/>
          <xsd:enumeration value="P&amp;R – Proc Regs"/>
          <xsd:enumeration value="P&amp;R – Process"/>
          <xsd:enumeration value="P&amp;R – Guides"/>
          <xsd:enumeration value="P&amp;R – Tools"/>
          <xsd:enumeration value="P&amp;R – PMR"/>
          <xsd:enumeration value="OPG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a322f-a568-4257-816a-e696b6b016e8" elementFormDefault="qualified">
    <xsd:import namespace="http://schemas.microsoft.com/office/2006/documentManagement/types"/>
    <xsd:import namespace="http://schemas.microsoft.com/office/infopath/2007/PartnerControls"/>
    <xsd:element name="Effective_x0020_Date" ma:index="12" nillable="true" ma:displayName="Effective Date" ma:format="DateOnly" ma:internalName="Effective_x0020_Date">
      <xsd:simpleType>
        <xsd:restriction base="dms:DateTime"/>
      </xsd:simpleType>
    </xsd:element>
    <xsd:element name="Notes0" ma:index="13" nillable="true" ma:displayName="Notes" ma:internalName="Notes0">
      <xsd:simpleType>
        <xsd:restriction base="dms:Note">
          <xsd:maxLength value="255"/>
        </xsd:restriction>
      </xsd:simpleType>
    </xsd:element>
    <xsd:element name="NF1098Tab" ma:index="14" nillable="true" ma:displayName="NF 1098 Tab" ma:internalName="NF1098Tab">
      <xsd:simpleType>
        <xsd:restriction base="dms:Text">
          <xsd:maxLength value="255"/>
        </xsd:restriction>
      </xsd:simpleType>
    </xsd:element>
    <xsd:element name="EffectiveDate" ma:index="15" nillable="true" ma:displayName="EffectiveDate" ma:format="DateOnly" ma:internalName="EffectiveDate">
      <xsd:simpleType>
        <xsd:restriction base="dms:DateTime"/>
      </xsd:simpleType>
    </xsd:element>
    <xsd:element name="Version_1" ma:index="16" nillable="true" ma:displayName="Version_1" ma:default="Base" ma:description="" ma:format="Dropdown" ma:internalName="Version_1">
      <xsd:simpleType>
        <xsd:restriction base="dms:Choice">
          <xsd:enumeration value="Base"/>
          <xsd:enumeration value="Rev. A"/>
          <xsd:enumeration value="Rev. B"/>
          <xsd:enumeration value="Rev. C"/>
          <xsd:enumeration value="Rev. D"/>
          <xsd:enumeration value="Rev. E"/>
          <xsd:enumeration value="Archived"/>
        </xsd:restriction>
      </xsd:simpleType>
    </xsd:element>
    <xsd:element name="Search_Metadate" ma:index="17" nillable="true" ma:displayName="Search_Metadate" ma:internalName="Search_Metadate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31125E-0649-4C1E-9399-083F03525678}">
  <ds:schemaRefs>
    <ds:schemaRef ds:uri="http://schemas.microsoft.com/office/2006/documentManagement/types"/>
    <ds:schemaRef ds:uri="http://purl.org/dc/dcmitype/"/>
    <ds:schemaRef ds:uri="http://schemas.microsoft.com/sharepoint/v3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e40a322f-a568-4257-816a-e696b6b016e8"/>
    <ds:schemaRef ds:uri="089e330f-2852-4d3d-8888-dc1da629afc0"/>
    <ds:schemaRef ds:uri="1d2b973a-74a9-4602-b5c9-55379dfe1478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F30DD1F-E8DF-4C21-A262-BC160DCD8E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6CCA5C-81A3-4C4D-A0D3-3A747A2335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d2b973a-74a9-4602-b5c9-55379dfe1478"/>
    <ds:schemaRef ds:uri="089e330f-2852-4d3d-8888-dc1da629afc0"/>
    <ds:schemaRef ds:uri="e40a322f-a568-4257-816a-e696b6b01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23339</TotalTime>
  <Words>632</Words>
  <Application>Microsoft Macintosh PowerPoint</Application>
  <PresentationFormat>Custom</PresentationFormat>
  <Paragraphs>120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Wingdings 3</vt:lpstr>
      <vt:lpstr>12_Office Theme</vt:lpstr>
      <vt:lpstr>Custom Design</vt:lpstr>
      <vt:lpstr>PowerPoint Presentation</vt:lpstr>
      <vt:lpstr>NASA Section 889 SAM Tool</vt:lpstr>
      <vt:lpstr>Requirements &amp; Motivation</vt:lpstr>
      <vt:lpstr>NASA 889 SAM Tool Review</vt:lpstr>
      <vt:lpstr>NASA 889 SAM Tool Review</vt:lpstr>
      <vt:lpstr>NASA 889 SAM Tool Review</vt:lpstr>
      <vt:lpstr>Comparison with other available tools</vt:lpstr>
      <vt:lpstr>Comparison with other available tools</vt:lpstr>
      <vt:lpstr>How the NASA 889 SAM Tool Works</vt:lpstr>
      <vt:lpstr>Collecting Usage Metrics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SlideModel PowerPoint Wide</dc:title>
  <dc:creator>Julian</dc:creator>
  <cp:lastModifiedBy>JENSEN, BENJAMIN D. (LARC-D307)</cp:lastModifiedBy>
  <cp:revision>855</cp:revision>
  <cp:lastPrinted>2019-10-29T12:54:13Z</cp:lastPrinted>
  <dcterms:created xsi:type="dcterms:W3CDTF">2013-09-12T13:05:01Z</dcterms:created>
  <dcterms:modified xsi:type="dcterms:W3CDTF">2022-10-18T15:51:21Z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0x01010085060A38300B7147A340B9ACA50BA277</vt:lpwstr>
  </property>
</Properties>
</file>