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embeddedFontLst>
    <p:embeddedFont>
      <p:font typeface="Public Sans" panose="020B0604020202020204" charset="0"/>
      <p:regular r:id="rId19"/>
      <p:bold r:id="rId20"/>
      <p:italic r:id="rId21"/>
      <p:boldItalic r:id="rId22"/>
    </p:embeddedFont>
    <p:embeddedFont>
      <p:font typeface="Public Sans SemiBold" panose="020B060402020202020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F58CEB-123F-4643-8F5D-408C33880170}">
  <a:tblStyle styleId="{39F58CEB-123F-4643-8F5D-408C338801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6" autoAdjust="0"/>
    <p:restoredTop sz="86467" autoAdjust="0"/>
  </p:normalViewPr>
  <p:slideViewPr>
    <p:cSldViewPr snapToGrid="0">
      <p:cViewPr varScale="1">
        <p:scale>
          <a:sx n="105" d="100"/>
          <a:sy n="105" d="100"/>
        </p:scale>
        <p:origin x="120" y="4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4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13089ac9f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13089ac9f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47b7b98e5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47b7b98e5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47b7b98e5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47b7b98e5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7b7b98e5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47b7b98e5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47b7b98e5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47b7b98e5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483ba77e03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483ba77e03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413089ac9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413089ac9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413089ac9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413089ac9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13089ac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13089ac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7d72b4e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7d72b4e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7b7b98e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7b7b98e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7b7b98e5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7b7b98e5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&lt;a href="https://www.flaticon.com/free-icons/strategic-plan" title="strategic plan icons"&gt;Strategic plan icons created by Satawat Anukul - Flaticon&lt;/a&gt;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7b7b98e5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7b7b98e5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7d72b4e8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7d72b4e8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c650187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c650187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47b7b98e5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47b7b98e5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13" b="-33328"/>
          <a:stretch/>
        </p:blipFill>
        <p:spPr>
          <a:xfrm>
            <a:off x="-1" y="128587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779055" y="1285875"/>
            <a:ext cx="4980000" cy="133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3774637" y="2755309"/>
            <a:ext cx="4771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779051" y="2527625"/>
            <a:ext cx="36480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4419600" y="788687"/>
            <a:ext cx="4038600" cy="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U.S. General Services Administration</a:t>
            </a:r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75" y="330973"/>
            <a:ext cx="696150" cy="6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/>
        </p:nvSpPr>
        <p:spPr>
          <a:xfrm>
            <a:off x="4152625" y="4551225"/>
            <a:ext cx="4393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Office of Government-wide Policy </a:t>
            </a:r>
            <a:r>
              <a:rPr lang="en" sz="11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"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  <a:endParaRPr sz="11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5328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takeaway" type="titleOnly">
  <p:cSld name="TITLE_ONLY">
    <p:bg>
      <p:bgPr>
        <a:gradFill>
          <a:gsLst>
            <a:gs pos="0">
              <a:schemeClr val="accent5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311700" y="1532925"/>
            <a:ext cx="8520600" cy="20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00"/>
              <a:buNone/>
              <a:defRPr sz="4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agenda items">
  <p:cSld name="TITLE_ONLY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5"/>
                </a:solidFill>
              </a:defRPr>
            </a:lvl1pPr>
            <a:lvl2pPr lvl="1" rtl="0">
              <a:buNone/>
              <a:defRPr>
                <a:solidFill>
                  <a:schemeClr val="accent5"/>
                </a:solidFill>
              </a:defRPr>
            </a:lvl2pPr>
            <a:lvl3pPr lvl="2" rtl="0">
              <a:buNone/>
              <a:defRPr>
                <a:solidFill>
                  <a:schemeClr val="accent5"/>
                </a:solidFill>
              </a:defRPr>
            </a:lvl3pPr>
            <a:lvl4pPr lvl="3" rtl="0">
              <a:buNone/>
              <a:defRPr>
                <a:solidFill>
                  <a:schemeClr val="accent5"/>
                </a:solidFill>
              </a:defRPr>
            </a:lvl4pPr>
            <a:lvl5pPr lvl="4" rtl="0">
              <a:buNone/>
              <a:defRPr>
                <a:solidFill>
                  <a:schemeClr val="accent5"/>
                </a:solidFill>
              </a:defRPr>
            </a:lvl5pPr>
            <a:lvl6pPr lvl="5" rtl="0">
              <a:buNone/>
              <a:defRPr>
                <a:solidFill>
                  <a:schemeClr val="accent5"/>
                </a:solidFill>
              </a:defRPr>
            </a:lvl6pPr>
            <a:lvl7pPr lvl="6" rtl="0">
              <a:buNone/>
              <a:defRPr>
                <a:solidFill>
                  <a:schemeClr val="accent5"/>
                </a:solidFill>
              </a:defRPr>
            </a:lvl7pPr>
            <a:lvl8pPr lvl="7" rtl="0">
              <a:buNone/>
              <a:defRPr>
                <a:solidFill>
                  <a:schemeClr val="accent5"/>
                </a:solidFill>
              </a:defRPr>
            </a:lvl8pPr>
            <a:lvl9pPr lvl="8" rtl="0">
              <a:buNone/>
              <a:defRPr>
                <a:solidFill>
                  <a:schemeClr val="accent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2">
            <a:alphaModFix/>
          </a:blip>
          <a:srcRect t="42295" b="50052"/>
          <a:stretch/>
        </p:blipFill>
        <p:spPr>
          <a:xfrm>
            <a:off x="0" y="0"/>
            <a:ext cx="9144003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/>
          <p:nvPr/>
        </p:nvSpPr>
        <p:spPr>
          <a:xfrm>
            <a:off x="0" y="392428"/>
            <a:ext cx="9144000" cy="6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ubTitle" idx="1"/>
          </p:nvPr>
        </p:nvSpPr>
        <p:spPr>
          <a:xfrm>
            <a:off x="367375" y="1332278"/>
            <a:ext cx="548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ubTitle" idx="2"/>
          </p:nvPr>
        </p:nvSpPr>
        <p:spPr>
          <a:xfrm>
            <a:off x="1095725" y="1332278"/>
            <a:ext cx="72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ubTitle" idx="3"/>
          </p:nvPr>
        </p:nvSpPr>
        <p:spPr>
          <a:xfrm>
            <a:off x="367375" y="1987544"/>
            <a:ext cx="54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ubTitle" idx="4"/>
          </p:nvPr>
        </p:nvSpPr>
        <p:spPr>
          <a:xfrm>
            <a:off x="1095725" y="1987544"/>
            <a:ext cx="725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ubTitle" idx="5"/>
          </p:nvPr>
        </p:nvSpPr>
        <p:spPr>
          <a:xfrm>
            <a:off x="367375" y="2642811"/>
            <a:ext cx="54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subTitle" idx="6"/>
          </p:nvPr>
        </p:nvSpPr>
        <p:spPr>
          <a:xfrm>
            <a:off x="1095725" y="2642811"/>
            <a:ext cx="725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ubTitle" idx="7"/>
          </p:nvPr>
        </p:nvSpPr>
        <p:spPr>
          <a:xfrm>
            <a:off x="367375" y="3298078"/>
            <a:ext cx="54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ubTitle" idx="8"/>
          </p:nvPr>
        </p:nvSpPr>
        <p:spPr>
          <a:xfrm>
            <a:off x="1095725" y="3298078"/>
            <a:ext cx="725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/>
          <p:nvPr/>
        </p:nvSpPr>
        <p:spPr>
          <a:xfrm>
            <a:off x="6842210" y="60888"/>
            <a:ext cx="19836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OGP </a:t>
            </a:r>
            <a:r>
              <a:rPr lang="en" sz="10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5 agenda items">
  <p:cSld name="TITLE_ONLY_1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5"/>
                </a:solidFill>
              </a:defRPr>
            </a:lvl1pPr>
            <a:lvl2pPr lvl="1" rtl="0">
              <a:buNone/>
              <a:defRPr>
                <a:solidFill>
                  <a:schemeClr val="accent5"/>
                </a:solidFill>
              </a:defRPr>
            </a:lvl2pPr>
            <a:lvl3pPr lvl="2" rtl="0">
              <a:buNone/>
              <a:defRPr>
                <a:solidFill>
                  <a:schemeClr val="accent5"/>
                </a:solidFill>
              </a:defRPr>
            </a:lvl3pPr>
            <a:lvl4pPr lvl="3" rtl="0">
              <a:buNone/>
              <a:defRPr>
                <a:solidFill>
                  <a:schemeClr val="accent5"/>
                </a:solidFill>
              </a:defRPr>
            </a:lvl4pPr>
            <a:lvl5pPr lvl="4" rtl="0">
              <a:buNone/>
              <a:defRPr>
                <a:solidFill>
                  <a:schemeClr val="accent5"/>
                </a:solidFill>
              </a:defRPr>
            </a:lvl5pPr>
            <a:lvl6pPr lvl="5" rtl="0">
              <a:buNone/>
              <a:defRPr>
                <a:solidFill>
                  <a:schemeClr val="accent5"/>
                </a:solidFill>
              </a:defRPr>
            </a:lvl6pPr>
            <a:lvl7pPr lvl="6" rtl="0">
              <a:buNone/>
              <a:defRPr>
                <a:solidFill>
                  <a:schemeClr val="accent5"/>
                </a:solidFill>
              </a:defRPr>
            </a:lvl7pPr>
            <a:lvl8pPr lvl="7" rtl="0">
              <a:buNone/>
              <a:defRPr>
                <a:solidFill>
                  <a:schemeClr val="accent5"/>
                </a:solidFill>
              </a:defRPr>
            </a:lvl8pPr>
            <a:lvl9pPr lvl="8" rtl="0">
              <a:buNone/>
              <a:defRPr>
                <a:solidFill>
                  <a:schemeClr val="accent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t="42295" b="50052"/>
          <a:stretch/>
        </p:blipFill>
        <p:spPr>
          <a:xfrm>
            <a:off x="0" y="0"/>
            <a:ext cx="9144003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"/>
          </p:nvPr>
        </p:nvSpPr>
        <p:spPr>
          <a:xfrm>
            <a:off x="367375" y="1332278"/>
            <a:ext cx="548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"/>
          </p:nvPr>
        </p:nvSpPr>
        <p:spPr>
          <a:xfrm>
            <a:off x="1095725" y="1332278"/>
            <a:ext cx="7258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3"/>
          </p:nvPr>
        </p:nvSpPr>
        <p:spPr>
          <a:xfrm>
            <a:off x="367375" y="1987544"/>
            <a:ext cx="54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4"/>
          </p:nvPr>
        </p:nvSpPr>
        <p:spPr>
          <a:xfrm>
            <a:off x="1095725" y="1987544"/>
            <a:ext cx="725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5"/>
          </p:nvPr>
        </p:nvSpPr>
        <p:spPr>
          <a:xfrm>
            <a:off x="367375" y="2642811"/>
            <a:ext cx="54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6"/>
          </p:nvPr>
        </p:nvSpPr>
        <p:spPr>
          <a:xfrm>
            <a:off x="1095725" y="2642811"/>
            <a:ext cx="725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7"/>
          </p:nvPr>
        </p:nvSpPr>
        <p:spPr>
          <a:xfrm>
            <a:off x="367375" y="3298078"/>
            <a:ext cx="54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095725" y="3298078"/>
            <a:ext cx="725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367375" y="3952644"/>
            <a:ext cx="54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1095725" y="3952644"/>
            <a:ext cx="7258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0" y="392428"/>
            <a:ext cx="9144000" cy="6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6842210" y="60888"/>
            <a:ext cx="19836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OGP </a:t>
            </a:r>
            <a:r>
              <a:rPr lang="en" sz="10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6 agenda items">
  <p:cSld name="TITLE_ONLY_1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5"/>
                </a:solidFill>
              </a:defRPr>
            </a:lvl1pPr>
            <a:lvl2pPr lvl="1" rtl="0">
              <a:buNone/>
              <a:defRPr>
                <a:solidFill>
                  <a:schemeClr val="accent5"/>
                </a:solidFill>
              </a:defRPr>
            </a:lvl2pPr>
            <a:lvl3pPr lvl="2" rtl="0">
              <a:buNone/>
              <a:defRPr>
                <a:solidFill>
                  <a:schemeClr val="accent5"/>
                </a:solidFill>
              </a:defRPr>
            </a:lvl3pPr>
            <a:lvl4pPr lvl="3" rtl="0">
              <a:buNone/>
              <a:defRPr>
                <a:solidFill>
                  <a:schemeClr val="accent5"/>
                </a:solidFill>
              </a:defRPr>
            </a:lvl4pPr>
            <a:lvl5pPr lvl="4" rtl="0">
              <a:buNone/>
              <a:defRPr>
                <a:solidFill>
                  <a:schemeClr val="accent5"/>
                </a:solidFill>
              </a:defRPr>
            </a:lvl5pPr>
            <a:lvl6pPr lvl="5" rtl="0">
              <a:buNone/>
              <a:defRPr>
                <a:solidFill>
                  <a:schemeClr val="accent5"/>
                </a:solidFill>
              </a:defRPr>
            </a:lvl6pPr>
            <a:lvl7pPr lvl="6" rtl="0">
              <a:buNone/>
              <a:defRPr>
                <a:solidFill>
                  <a:schemeClr val="accent5"/>
                </a:solidFill>
              </a:defRPr>
            </a:lvl7pPr>
            <a:lvl8pPr lvl="7" rtl="0">
              <a:buNone/>
              <a:defRPr>
                <a:solidFill>
                  <a:schemeClr val="accent5"/>
                </a:solidFill>
              </a:defRPr>
            </a:lvl8pPr>
            <a:lvl9pPr lvl="8" rtl="0">
              <a:buNone/>
              <a:defRPr>
                <a:solidFill>
                  <a:schemeClr val="accent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14"/>
          <p:cNvPicPr preferRelativeResize="0"/>
          <p:nvPr/>
        </p:nvPicPr>
        <p:blipFill rotWithShape="1">
          <a:blip r:embed="rId2">
            <a:alphaModFix/>
          </a:blip>
          <a:srcRect t="42295" b="50052"/>
          <a:stretch/>
        </p:blipFill>
        <p:spPr>
          <a:xfrm>
            <a:off x="0" y="0"/>
            <a:ext cx="9144003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0" y="392428"/>
            <a:ext cx="9144000" cy="6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1"/>
          </p:nvPr>
        </p:nvSpPr>
        <p:spPr>
          <a:xfrm>
            <a:off x="367375" y="1560878"/>
            <a:ext cx="548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subTitle" idx="2"/>
          </p:nvPr>
        </p:nvSpPr>
        <p:spPr>
          <a:xfrm>
            <a:off x="1095725" y="1501344"/>
            <a:ext cx="3250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ubTitle" idx="3"/>
          </p:nvPr>
        </p:nvSpPr>
        <p:spPr>
          <a:xfrm>
            <a:off x="367375" y="2597144"/>
            <a:ext cx="54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4"/>
          </p:nvPr>
        </p:nvSpPr>
        <p:spPr>
          <a:xfrm>
            <a:off x="1095725" y="2537607"/>
            <a:ext cx="325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5"/>
          </p:nvPr>
        </p:nvSpPr>
        <p:spPr>
          <a:xfrm>
            <a:off x="367375" y="3633411"/>
            <a:ext cx="54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subTitle" idx="6"/>
          </p:nvPr>
        </p:nvSpPr>
        <p:spPr>
          <a:xfrm>
            <a:off x="1095725" y="3573871"/>
            <a:ext cx="325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7"/>
          </p:nvPr>
        </p:nvSpPr>
        <p:spPr>
          <a:xfrm>
            <a:off x="4729830" y="1560878"/>
            <a:ext cx="5487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subTitle" idx="8"/>
          </p:nvPr>
        </p:nvSpPr>
        <p:spPr>
          <a:xfrm>
            <a:off x="5458180" y="1501344"/>
            <a:ext cx="3250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ubTitle" idx="9"/>
          </p:nvPr>
        </p:nvSpPr>
        <p:spPr>
          <a:xfrm>
            <a:off x="4729830" y="2597144"/>
            <a:ext cx="54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ubTitle" idx="13"/>
          </p:nvPr>
        </p:nvSpPr>
        <p:spPr>
          <a:xfrm>
            <a:off x="5458180" y="2537607"/>
            <a:ext cx="325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4"/>
          </p:nvPr>
        </p:nvSpPr>
        <p:spPr>
          <a:xfrm>
            <a:off x="4729830" y="3633411"/>
            <a:ext cx="548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5"/>
          </p:nvPr>
        </p:nvSpPr>
        <p:spPr>
          <a:xfrm>
            <a:off x="5458180" y="3573871"/>
            <a:ext cx="325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6842210" y="60888"/>
            <a:ext cx="19836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OGP </a:t>
            </a:r>
            <a:r>
              <a:rPr lang="en" sz="10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1874100" y="2940882"/>
            <a:ext cx="53958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Office of Government-wide Policy</a:t>
            </a:r>
            <a:endParaRPr sz="1450" b="1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 b="1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Office of Technology Policy</a:t>
            </a:r>
            <a:endParaRPr sz="1450" b="1"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38" name="Google Shape;138;p15" descr="GSA Logo.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18876" y="1642218"/>
            <a:ext cx="1106248" cy="998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6"/>
          <p:cNvPicPr preferRelativeResize="0"/>
          <p:nvPr/>
        </p:nvPicPr>
        <p:blipFill rotWithShape="1">
          <a:blip r:embed="rId2">
            <a:alphaModFix/>
          </a:blip>
          <a:srcRect t="10" b="-10"/>
          <a:stretch/>
        </p:blipFill>
        <p:spPr>
          <a:xfrm>
            <a:off x="-1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6"/>
          <p:cNvSpPr txBox="1">
            <a:spLocks noGrp="1"/>
          </p:cNvSpPr>
          <p:nvPr>
            <p:ph type="ctrTitle"/>
          </p:nvPr>
        </p:nvSpPr>
        <p:spPr>
          <a:xfrm>
            <a:off x="3779055" y="397625"/>
            <a:ext cx="4980000" cy="1331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1"/>
          </p:nvPr>
        </p:nvSpPr>
        <p:spPr>
          <a:xfrm>
            <a:off x="3779180" y="1738627"/>
            <a:ext cx="4980000" cy="38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3774637" y="2374309"/>
            <a:ext cx="47712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6"/>
          <p:cNvSpPr txBox="1">
            <a:spLocks noGrp="1"/>
          </p:cNvSpPr>
          <p:nvPr>
            <p:ph type="subTitle" idx="2"/>
          </p:nvPr>
        </p:nvSpPr>
        <p:spPr>
          <a:xfrm>
            <a:off x="3779055" y="2527625"/>
            <a:ext cx="49800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4620" y="4325327"/>
            <a:ext cx="500372" cy="45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/>
        </p:nvSpPr>
        <p:spPr>
          <a:xfrm>
            <a:off x="4453950" y="4594079"/>
            <a:ext cx="40920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Office of Government-wide Policy </a:t>
            </a:r>
            <a:r>
              <a:rPr lang="en" sz="11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"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  <a:endParaRPr sz="11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00" y="1384100"/>
            <a:ext cx="8520600" cy="23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blocks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/>
          </a:blip>
          <a:srcRect t="42295" b="50052"/>
          <a:stretch/>
        </p:blipFill>
        <p:spPr>
          <a:xfrm>
            <a:off x="0" y="0"/>
            <a:ext cx="9144003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446100" y="1310825"/>
            <a:ext cx="2467200" cy="458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>
            <a:off x="446075" y="1771438"/>
            <a:ext cx="2467200" cy="2817600"/>
          </a:xfrm>
          <a:prstGeom prst="round2SameRect">
            <a:avLst>
              <a:gd name="adj1" fmla="val 3034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3369382" y="1310825"/>
            <a:ext cx="2467200" cy="458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 rot="10800000">
            <a:off x="3369350" y="1772038"/>
            <a:ext cx="2467200" cy="2817000"/>
          </a:xfrm>
          <a:prstGeom prst="round2SameRect">
            <a:avLst>
              <a:gd name="adj1" fmla="val 3034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6365136" y="1310825"/>
            <a:ext cx="2467200" cy="458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 rot="10800000">
            <a:off x="6365100" y="1772038"/>
            <a:ext cx="2467200" cy="2817000"/>
          </a:xfrm>
          <a:prstGeom prst="round2SameRect">
            <a:avLst>
              <a:gd name="adj1" fmla="val 3034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446225" y="1308450"/>
            <a:ext cx="24672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583525" y="1907911"/>
            <a:ext cx="2209800" cy="25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3"/>
          </p:nvPr>
        </p:nvSpPr>
        <p:spPr>
          <a:xfrm>
            <a:off x="3363800" y="1308450"/>
            <a:ext cx="24672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4"/>
          </p:nvPr>
        </p:nvSpPr>
        <p:spPr>
          <a:xfrm>
            <a:off x="3483925" y="1907911"/>
            <a:ext cx="2209800" cy="25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5"/>
          </p:nvPr>
        </p:nvSpPr>
        <p:spPr>
          <a:xfrm>
            <a:off x="6358600" y="1308450"/>
            <a:ext cx="24672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6"/>
          </p:nvPr>
        </p:nvSpPr>
        <p:spPr>
          <a:xfrm>
            <a:off x="6487300" y="1907911"/>
            <a:ext cx="2209800" cy="25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5"/>
                </a:solidFill>
              </a:defRPr>
            </a:lvl1pPr>
            <a:lvl2pPr lvl="1">
              <a:buNone/>
              <a:defRPr>
                <a:solidFill>
                  <a:schemeClr val="accent5"/>
                </a:solidFill>
              </a:defRPr>
            </a:lvl2pPr>
            <a:lvl3pPr lvl="2">
              <a:buNone/>
              <a:defRPr>
                <a:solidFill>
                  <a:schemeClr val="accent5"/>
                </a:solidFill>
              </a:defRPr>
            </a:lvl3pPr>
            <a:lvl4pPr lvl="3">
              <a:buNone/>
              <a:defRPr>
                <a:solidFill>
                  <a:schemeClr val="accent5"/>
                </a:solidFill>
              </a:defRPr>
            </a:lvl4pPr>
            <a:lvl5pPr lvl="4">
              <a:buNone/>
              <a:defRPr>
                <a:solidFill>
                  <a:schemeClr val="accent5"/>
                </a:solidFill>
              </a:defRPr>
            </a:lvl5pPr>
            <a:lvl6pPr lvl="5">
              <a:buNone/>
              <a:defRPr>
                <a:solidFill>
                  <a:schemeClr val="accent5"/>
                </a:solidFill>
              </a:defRPr>
            </a:lvl6pPr>
            <a:lvl7pPr lvl="6">
              <a:buNone/>
              <a:defRPr>
                <a:solidFill>
                  <a:schemeClr val="accent5"/>
                </a:solidFill>
              </a:defRPr>
            </a:lvl7pPr>
            <a:lvl8pPr lvl="7">
              <a:buNone/>
              <a:defRPr>
                <a:solidFill>
                  <a:schemeClr val="accent5"/>
                </a:solidFill>
              </a:defRPr>
            </a:lvl8pPr>
            <a:lvl9pPr lvl="8">
              <a:buNone/>
              <a:defRPr>
                <a:solidFill>
                  <a:schemeClr val="accent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6842210" y="60888"/>
            <a:ext cx="19836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OGP </a:t>
            </a:r>
            <a:r>
              <a:rPr lang="en" sz="10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0" y="392428"/>
            <a:ext cx="9144000" cy="6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t="42295" b="50052"/>
          <a:stretch/>
        </p:blipFill>
        <p:spPr>
          <a:xfrm>
            <a:off x="0" y="0"/>
            <a:ext cx="9144003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/>
          <p:nvPr/>
        </p:nvSpPr>
        <p:spPr>
          <a:xfrm>
            <a:off x="0" y="392428"/>
            <a:ext cx="9144000" cy="6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 txBox="1"/>
          <p:nvPr/>
        </p:nvSpPr>
        <p:spPr>
          <a:xfrm>
            <a:off x="6842210" y="60888"/>
            <a:ext cx="19836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OGP </a:t>
            </a:r>
            <a:r>
              <a:rPr lang="en" sz="10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callout">
  <p:cSld name="TITLE_AND_BODY_2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23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t="42295" b="50052"/>
          <a:stretch/>
        </p:blipFill>
        <p:spPr>
          <a:xfrm>
            <a:off x="0" y="0"/>
            <a:ext cx="9144003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/>
          <p:nvPr/>
        </p:nvSpPr>
        <p:spPr>
          <a:xfrm>
            <a:off x="0" y="392428"/>
            <a:ext cx="9144000" cy="6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823950" y="4008825"/>
            <a:ext cx="7496100" cy="85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1051500" y="4191164"/>
            <a:ext cx="7041000" cy="47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6"/>
          <p:cNvSpPr txBox="1"/>
          <p:nvPr/>
        </p:nvSpPr>
        <p:spPr>
          <a:xfrm>
            <a:off x="6842210" y="60888"/>
            <a:ext cx="19836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OGP </a:t>
            </a:r>
            <a:r>
              <a:rPr lang="en" sz="10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mage, and callout">
  <p:cSld name="TITLE_AND_BODY_2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2">
            <a:alphaModFix/>
          </a:blip>
          <a:srcRect t="42295" b="50052"/>
          <a:stretch/>
        </p:blipFill>
        <p:spPr>
          <a:xfrm>
            <a:off x="0" y="0"/>
            <a:ext cx="9144003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/>
          <p:nvPr/>
        </p:nvSpPr>
        <p:spPr>
          <a:xfrm>
            <a:off x="0" y="392428"/>
            <a:ext cx="9144000" cy="6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>
            <a:spLocks noGrp="1"/>
          </p:cNvSpPr>
          <p:nvPr>
            <p:ph type="pic" idx="2"/>
          </p:nvPr>
        </p:nvSpPr>
        <p:spPr>
          <a:xfrm>
            <a:off x="437550" y="1339450"/>
            <a:ext cx="8268900" cy="23052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7"/>
          <p:cNvSpPr/>
          <p:nvPr/>
        </p:nvSpPr>
        <p:spPr>
          <a:xfrm>
            <a:off x="823950" y="4008825"/>
            <a:ext cx="7496100" cy="855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1052075" y="4191175"/>
            <a:ext cx="7039800" cy="47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7"/>
          <p:cNvSpPr txBox="1"/>
          <p:nvPr/>
        </p:nvSpPr>
        <p:spPr>
          <a:xfrm>
            <a:off x="6842210" y="60888"/>
            <a:ext cx="19836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OGP </a:t>
            </a:r>
            <a:r>
              <a:rPr lang="en" sz="10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TITLE_AND_BODY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5"/>
                </a:solidFill>
              </a:defRPr>
            </a:lvl1pPr>
            <a:lvl2pPr lvl="1" rtl="0">
              <a:buNone/>
              <a:defRPr>
                <a:solidFill>
                  <a:schemeClr val="accent5"/>
                </a:solidFill>
              </a:defRPr>
            </a:lvl2pPr>
            <a:lvl3pPr lvl="2" rtl="0">
              <a:buNone/>
              <a:defRPr>
                <a:solidFill>
                  <a:schemeClr val="accent5"/>
                </a:solidFill>
              </a:defRPr>
            </a:lvl3pPr>
            <a:lvl4pPr lvl="3" rtl="0">
              <a:buNone/>
              <a:defRPr>
                <a:solidFill>
                  <a:schemeClr val="accent5"/>
                </a:solidFill>
              </a:defRPr>
            </a:lvl4pPr>
            <a:lvl5pPr lvl="4" rtl="0">
              <a:buNone/>
              <a:defRPr>
                <a:solidFill>
                  <a:schemeClr val="accent5"/>
                </a:solidFill>
              </a:defRPr>
            </a:lvl5pPr>
            <a:lvl6pPr lvl="5" rtl="0">
              <a:buNone/>
              <a:defRPr>
                <a:solidFill>
                  <a:schemeClr val="accent5"/>
                </a:solidFill>
              </a:defRPr>
            </a:lvl6pPr>
            <a:lvl7pPr lvl="6" rtl="0">
              <a:buNone/>
              <a:defRPr>
                <a:solidFill>
                  <a:schemeClr val="accent5"/>
                </a:solidFill>
              </a:defRPr>
            </a:lvl7pPr>
            <a:lvl8pPr lvl="7" rtl="0">
              <a:buNone/>
              <a:defRPr>
                <a:solidFill>
                  <a:schemeClr val="accent5"/>
                </a:solidFill>
              </a:defRPr>
            </a:lvl8pPr>
            <a:lvl9pPr lvl="8" rtl="0">
              <a:buNone/>
              <a:defRPr>
                <a:solidFill>
                  <a:schemeClr val="accent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8"/>
          <p:cNvPicPr preferRelativeResize="0"/>
          <p:nvPr/>
        </p:nvPicPr>
        <p:blipFill rotWithShape="1">
          <a:blip r:embed="rId2">
            <a:alphaModFix/>
          </a:blip>
          <a:srcRect t="42295" b="50052"/>
          <a:stretch/>
        </p:blipFill>
        <p:spPr>
          <a:xfrm>
            <a:off x="0" y="0"/>
            <a:ext cx="9144003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/>
          <p:nvPr/>
        </p:nvSpPr>
        <p:spPr>
          <a:xfrm>
            <a:off x="0" y="392428"/>
            <a:ext cx="9144000" cy="6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6842210" y="60888"/>
            <a:ext cx="19836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OGP </a:t>
            </a:r>
            <a:r>
              <a:rPr lang="en" sz="10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accent5"/>
              </a:solidFill>
            </a:endParaRPr>
          </a:p>
        </p:txBody>
      </p:sp>
      <p:pic>
        <p:nvPicPr>
          <p:cNvPr id="74" name="Google Shape;74;p9"/>
          <p:cNvPicPr preferRelativeResize="0"/>
          <p:nvPr/>
        </p:nvPicPr>
        <p:blipFill rotWithShape="1">
          <a:blip r:embed="rId2">
            <a:alphaModFix/>
          </a:blip>
          <a:srcRect t="42295" b="50052"/>
          <a:stretch/>
        </p:blipFill>
        <p:spPr>
          <a:xfrm>
            <a:off x="0" y="0"/>
            <a:ext cx="9144003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/>
          <p:nvPr/>
        </p:nvSpPr>
        <p:spPr>
          <a:xfrm>
            <a:off x="0" y="392428"/>
            <a:ext cx="9144000" cy="6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 txBox="1"/>
          <p:nvPr/>
        </p:nvSpPr>
        <p:spPr>
          <a:xfrm>
            <a:off x="6842210" y="60888"/>
            <a:ext cx="19836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OGP </a:t>
            </a:r>
            <a:r>
              <a:rPr lang="en" sz="10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mage, and 1 column">
  <p:cSld name="TITLE_AND_TWO_COLUMNS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>
            <a:spLocks noGrp="1"/>
          </p:cNvSpPr>
          <p:nvPr>
            <p:ph type="pic" idx="2"/>
          </p:nvPr>
        </p:nvSpPr>
        <p:spPr>
          <a:xfrm>
            <a:off x="446475" y="1306425"/>
            <a:ext cx="3999900" cy="3313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4832400" y="1304875"/>
            <a:ext cx="39999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accent5"/>
              </a:solidFill>
            </a:endParaRPr>
          </a:p>
        </p:txBody>
      </p:sp>
      <p:pic>
        <p:nvPicPr>
          <p:cNvPr id="82" name="Google Shape;82;p10"/>
          <p:cNvPicPr preferRelativeResize="0"/>
          <p:nvPr/>
        </p:nvPicPr>
        <p:blipFill rotWithShape="1">
          <a:blip r:embed="rId2">
            <a:alphaModFix/>
          </a:blip>
          <a:srcRect t="42295" b="50052"/>
          <a:stretch/>
        </p:blipFill>
        <p:spPr>
          <a:xfrm>
            <a:off x="0" y="0"/>
            <a:ext cx="9144003" cy="3936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0"/>
          <p:cNvSpPr/>
          <p:nvPr/>
        </p:nvSpPr>
        <p:spPr>
          <a:xfrm>
            <a:off x="0" y="392428"/>
            <a:ext cx="9144000" cy="6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0"/>
          <p:cNvSpPr txBox="1"/>
          <p:nvPr/>
        </p:nvSpPr>
        <p:spPr>
          <a:xfrm>
            <a:off x="6842210" y="60888"/>
            <a:ext cx="1983600" cy="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OGP </a:t>
            </a:r>
            <a:r>
              <a:rPr lang="en" sz="10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|</a:t>
            </a: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Office of Technology Policy</a:t>
            </a:r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ublic Sans SemiBold"/>
              <a:buNone/>
              <a:defRPr sz="2800">
                <a:solidFill>
                  <a:schemeClr val="dk2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ublic Sans"/>
              <a:buChar char="●"/>
              <a:defRPr sz="18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Char char="○"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Char char="■"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Char char="●"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Char char="○"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Char char="■"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Char char="●"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Char char="○"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Char char="■"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ctrTitle"/>
          </p:nvPr>
        </p:nvSpPr>
        <p:spPr>
          <a:xfrm>
            <a:off x="3779050" y="397625"/>
            <a:ext cx="4980000" cy="1975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700" b="1" dirty="0">
                <a:latin typeface="Public Sans"/>
                <a:ea typeface="Public Sans"/>
                <a:cs typeface="Public Sans"/>
                <a:sym typeface="Public Sans"/>
              </a:rPr>
              <a:t>Measuring Accessibility: Implementing &amp; Leveraging Section 508 Key Performance Indicators (KPI)</a:t>
            </a:r>
            <a:endParaRPr sz="2100" b="1" dirty="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3779175" y="2500624"/>
            <a:ext cx="4980000" cy="51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latin typeface="Public Sans SemiBold"/>
                <a:ea typeface="Public Sans SemiBold"/>
                <a:cs typeface="Public Sans SemiBold"/>
                <a:sym typeface="Public Sans SemiBold"/>
              </a:rPr>
              <a:t>IT Accessibility Community Meeting</a:t>
            </a:r>
            <a:endParaRPr sz="1400"/>
          </a:p>
        </p:txBody>
      </p:sp>
      <p:sp>
        <p:nvSpPr>
          <p:cNvPr id="151" name="Google Shape;151;p17"/>
          <p:cNvSpPr txBox="1">
            <a:spLocks noGrp="1"/>
          </p:cNvSpPr>
          <p:nvPr>
            <p:ph type="subTitle" idx="2"/>
          </p:nvPr>
        </p:nvSpPr>
        <p:spPr>
          <a:xfrm>
            <a:off x="3779175" y="3071525"/>
            <a:ext cx="4980000" cy="29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GSA Government-wide IT Accessibility Team | 15 APR 2025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IT Accessibility KPIs</a:t>
            </a:r>
            <a:endParaRPr dirty="0"/>
          </a:p>
        </p:txBody>
      </p:sp>
      <p:sp>
        <p:nvSpPr>
          <p:cNvPr id="287" name="Google Shape;287;p27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did the accessibility KPIs come from?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support of technical assistance efforts of the Gov-wide IT Accessibility team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Aligns to recommendations from the Governmentwide Section 508 Assessment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methods and the need for tracking progress across organization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Official guidance such as OMB Circular A-123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Defined from criteria and dimensions from the Governmentwide Section 508 Assessment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 categories of Accessibility KPIs?: Three broad categories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Procurement KPIs:</a:t>
            </a:r>
            <a:r>
              <a:rPr lang="en"/>
              <a:t> Ensuring accessibility in acquisition processes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Testing &amp; Remediation KPIs:</a:t>
            </a:r>
            <a:r>
              <a:rPr lang="en"/>
              <a:t> Tracking compliance and improvements in digital content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Organizational Commitment KPIs:</a:t>
            </a:r>
            <a:r>
              <a:rPr lang="en"/>
              <a:t> Measuring training, policies, and leadership engagement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to find accessibility KPIs on Section508.gov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 » Policy &amp; Management » Organizational IT Accessibility Key Performance Indicators (KPI) </a:t>
            </a:r>
            <a:r>
              <a:rPr lang="en" b="1"/>
              <a:t>or</a:t>
            </a:r>
            <a:r>
              <a:rPr lang="en"/>
              <a:t> section508.gov/kpi/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9" name="Google Shape;289;p27" descr="KPI icon in the form of a pressure guag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7900" y="5531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7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an IT Accessibility KPI</a:t>
            </a:r>
            <a:endParaRPr dirty="0"/>
          </a:p>
        </p:txBody>
      </p:sp>
      <p:graphicFrame>
        <p:nvGraphicFramePr>
          <p:cNvPr id="294" name="Google Shape;294;p28"/>
          <p:cNvGraphicFramePr/>
          <p:nvPr>
            <p:extLst>
              <p:ext uri="{D42A27DB-BD31-4B8C-83A1-F6EECF244321}">
                <p14:modId xmlns:p14="http://schemas.microsoft.com/office/powerpoint/2010/main" val="395520463"/>
              </p:ext>
            </p:extLst>
          </p:nvPr>
        </p:nvGraphicFramePr>
        <p:xfrm>
          <a:off x="311700" y="1304875"/>
          <a:ext cx="8520575" cy="3442182"/>
        </p:xfrm>
        <a:graphic>
          <a:graphicData uri="http://schemas.openxmlformats.org/drawingml/2006/table">
            <a:tbl>
              <a:tblPr firstRow="1">
                <a:noFill/>
                <a:tableStyleId>{39F58CEB-123F-4643-8F5D-408C33880170}</a:tableStyleId>
              </a:tblPr>
              <a:tblGrid>
                <a:gridCol w="48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5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1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KPI ID</a:t>
                      </a:r>
                      <a:endParaRPr b="1" dirty="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0575" cap="flat" cmpd="sng">
                      <a:solidFill>
                        <a:srgbClr val="1B1B1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KPI Short Name</a:t>
                      </a:r>
                      <a:endParaRPr b="1" dirty="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0575" cap="flat" cmpd="sng">
                      <a:solidFill>
                        <a:srgbClr val="1B1B1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Draft Generic KPI</a:t>
                      </a:r>
                      <a:endParaRPr b="1" dirty="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0575" cap="flat" cmpd="sng">
                      <a:solidFill>
                        <a:srgbClr val="1B1B1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Draft KPI</a:t>
                      </a:r>
                      <a:endParaRPr b="1" dirty="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0575" cap="flat" cmpd="sng">
                      <a:solidFill>
                        <a:srgbClr val="1B1B1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1B1B1B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Primary Aligned Dimension</a:t>
                      </a:r>
                      <a:endParaRPr b="1" dirty="0">
                        <a:solidFill>
                          <a:srgbClr val="1B1B1B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0575" cap="flat" cmpd="sng">
                      <a:solidFill>
                        <a:srgbClr val="1B1B1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B1B1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rgbClr val="1B1B1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T w="10575" cap="flat" cmpd="sng">
                      <a:solidFill>
                        <a:srgbClr val="1B1B1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1B1B1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9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B1B1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Dedicated Section 508 PM Time</a:t>
                      </a:r>
                      <a:endParaRPr>
                        <a:solidFill>
                          <a:srgbClr val="1B1B1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T w="10575" cap="flat" cmpd="sng">
                      <a:solidFill>
                        <a:srgbClr val="1B1B1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1B1B1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9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B1B1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 FYXX, the organization's Section 508 program manager spends at least XX hours a pay period doing strictly ICT accessibility work. [i.e. 1/2 time or 0.5 FTE.]</a:t>
                      </a:r>
                      <a:endParaRPr>
                        <a:solidFill>
                          <a:srgbClr val="1B1B1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T w="10575" cap="flat" cmpd="sng">
                      <a:solidFill>
                        <a:srgbClr val="1B1B1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1B1B1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9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B1B1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 FY26, the organization's Section 508 program manager spends at least 40 hours a pay period doing strictly ICT accessibility work. [i.e. 1/2 time or 0.5 FTE.]</a:t>
                      </a:r>
                      <a:endParaRPr>
                        <a:solidFill>
                          <a:srgbClr val="1B1B1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T w="10575" cap="flat" cmpd="sng">
                      <a:solidFill>
                        <a:srgbClr val="1B1B1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1B1B1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9F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1B1B1B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General Information</a:t>
                      </a:r>
                      <a:endParaRPr dirty="0">
                        <a:solidFill>
                          <a:srgbClr val="1B1B1B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T w="10575" cap="flat" cmpd="sng">
                      <a:solidFill>
                        <a:srgbClr val="1B1B1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1B1B1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F9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6" name="Google Shape;296;p28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Implementing IT Accessibility KPIs in Your Org [1/2]</a:t>
            </a:r>
            <a:endParaRPr sz="2600" dirty="0"/>
          </a:p>
        </p:txBody>
      </p:sp>
      <p:sp>
        <p:nvSpPr>
          <p:cNvPr id="302" name="Google Shape;302;p29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70866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should you employ A11y KPIs, and how many should you employ?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Alignment to agency strategic plan/agency mission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Alignment to leadership performance plans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Fits context of assessment and your Section 508 team goals (fills known gap areas)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not over do it with KPIs. Pick a few (3-5) and track them at first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not to measure everything, just metrics that align to your highest priorities within the organization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4" name="Google Shape;304;p29" descr="Clipboard with KPI inside of a magnifying glas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7850" y="2344550"/>
            <a:ext cx="1234440" cy="123444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9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Implementing IT Accessibility KPIs in Your Org [2/2]</a:t>
            </a:r>
            <a:endParaRPr sz="2600" dirty="0"/>
          </a:p>
        </p:txBody>
      </p:sp>
      <p:sp>
        <p:nvSpPr>
          <p:cNvPr id="310" name="Google Shape;310;p3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Alignment and tracking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team is responsible for providing tracking, and at what frequency?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Tools and methods for tracking KPIs (e.g., automated testing, audits, user feedback)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Creating accessibility reports for leadership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Establishing accountability measures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to close a KPI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metric has been met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metric is well under way, is stable and there other other significant areas to address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in priorities indicate a need for shifting tracking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Initiative KPI is complete, even though full metric may not have been met (i.e. only a percentage of the KPI is achieved, but determined to be a “win” for the organization)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Evaluate its impact, adjust strategies if needed, and establish new KPIs for continuous improvement</a:t>
            </a:r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Contacts Us</a:t>
            </a:r>
            <a:endParaRPr dirty="0"/>
          </a:p>
        </p:txBody>
      </p:sp>
      <p:sp>
        <p:nvSpPr>
          <p:cNvPr id="317" name="Google Shape;317;p31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24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/>
              <a:t>Government-wide IT Accessibility Program</a:t>
            </a:r>
            <a:endParaRPr sz="2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General Services Administration</a:t>
            </a:r>
            <a:endParaRPr sz="2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/>
              <a:t>Section.508@gsa.gov</a:t>
            </a:r>
            <a:endParaRPr sz="1200"/>
          </a:p>
        </p:txBody>
      </p:sp>
      <p:sp>
        <p:nvSpPr>
          <p:cNvPr id="319" name="Google Shape;319;p31"/>
          <p:cNvSpPr txBox="1">
            <a:spLocks noGrp="1"/>
          </p:cNvSpPr>
          <p:nvPr>
            <p:ph type="body" idx="1"/>
          </p:nvPr>
        </p:nvSpPr>
        <p:spPr>
          <a:xfrm>
            <a:off x="454575" y="4107250"/>
            <a:ext cx="85206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/>
              <a:t>Credits: Icons from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flaticon.com</a:t>
            </a:r>
            <a:endParaRPr sz="1000"/>
          </a:p>
        </p:txBody>
      </p:sp>
      <p:sp>
        <p:nvSpPr>
          <p:cNvPr id="318" name="Google Shape;318;p31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>
            <a:spLocks noGrp="1"/>
          </p:cNvSpPr>
          <p:nvPr>
            <p:ph type="title"/>
          </p:nvPr>
        </p:nvSpPr>
        <p:spPr>
          <a:xfrm>
            <a:off x="311700" y="1384100"/>
            <a:ext cx="8520600" cy="23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 dirty="0">
                <a:solidFill>
                  <a:srgbClr val="C9DAF8"/>
                </a:solidFill>
                <a:latin typeface="Public Sans"/>
                <a:ea typeface="Public Sans"/>
                <a:cs typeface="Public Sans"/>
                <a:sym typeface="Public Sans"/>
              </a:rPr>
              <a:t>Questions</a:t>
            </a:r>
            <a:r>
              <a:rPr lang="en" sz="7200" b="1" dirty="0">
                <a:solidFill>
                  <a:srgbClr val="F6B26B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7200" b="1" dirty="0">
              <a:solidFill>
                <a:srgbClr val="F6B26B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25" name="Google Shape;325;p32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852B-429D-98C4-E269-DCAB98B11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-572700"/>
            <a:ext cx="8520600" cy="5727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GSA Office of Government-wide Policy, Office of Technology Policy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&amp; Objectives</a:t>
            </a:r>
            <a:endParaRPr dirty="0"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3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Overview of Strategic Plans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Elements of a Strategic Plan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Understanding Key Performance Indicators (KPI)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Understanding IT Accessibility KPIs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Implementing IT Accessibility KPIs in Your Organization</a:t>
            </a:r>
            <a:endParaRPr dirty="0"/>
          </a:p>
        </p:txBody>
      </p:sp>
      <p:sp>
        <p:nvSpPr>
          <p:cNvPr id="159" name="Google Shape;159;p18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Strategic Plans Across the Enterprise, in General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70944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Convey mission, vision, and organizational direction due to: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Part of regular update (generally every 3 to 5 years)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React to issues in your environment or organization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New leadership or significant change in mission, organization and organizational direction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First time creating an official strategic plan (or first time in a long time)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Lay out primary activities that the organization will execute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Define roles and responsibilities for the primary activities of the organization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Improve performance, productivity, efficiency, etc. through definition of the things that matter for the organization</a:t>
            </a:r>
            <a:endParaRPr dirty="0"/>
          </a:p>
        </p:txBody>
      </p:sp>
      <p:pic>
        <p:nvPicPr>
          <p:cNvPr id="168" name="Google Shape;168;p19" descr="A checklist titled &quot;Plan&quot;"/>
          <p:cNvPicPr preferRelativeResize="0"/>
          <p:nvPr/>
        </p:nvPicPr>
        <p:blipFill rotWithShape="1">
          <a:blip r:embed="rId3">
            <a:alphaModFix/>
          </a:blip>
          <a:srcRect l="12076" r="12114"/>
          <a:stretch/>
        </p:blipFill>
        <p:spPr>
          <a:xfrm>
            <a:off x="7584525" y="2138813"/>
            <a:ext cx="1247775" cy="164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Overview of Accessibility-Related Strategic Plans [1/2]</a:t>
            </a:r>
            <a:endParaRPr sz="2500" dirty="0"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68508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Reasons to create one: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Achieve Compliance &amp; Accountability – Ensure adherence to Section 508 requirements and assign clear responsibilities for accessibility efforts.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Integrate Accessibility into Operations – Embed accessibility into procurement, development, and governance processes for long-term sustainability.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 &amp; Improve Performance – Establish KPIs to track progress, identify gaps, and drive continuous improvement.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Enhance User Experience – Make digital content and technology accessible to all users, including people with disabilities.</a:t>
            </a:r>
            <a:endParaRPr/>
          </a:p>
        </p:txBody>
      </p:sp>
      <p:pic>
        <p:nvPicPr>
          <p:cNvPr id="176" name="Google Shape;176;p20" descr="Connecting points around an obstacl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705" y="2208650"/>
            <a:ext cx="1371601" cy="137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Overview of Accessibility-Related Strategic Plans [2/2]</a:t>
            </a:r>
            <a:endParaRPr sz="2500" dirty="0"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69261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Agencywide vs. Accessibility Specific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Agencywide approach: Embeds accessibility into all operations, making it a shared responsibility across teams, ensuring long-term sustainability and compliance.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Accessibility specific approach: Establishes a dedicated team to drive compliance, provide expertise, and address accessibility challenges efficiently.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Timelines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Establish clear milestones and deadlines to track progress, ensure accountability, and drive continuous accessibility improvements.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Updated Thinking/Process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Shift from a compliance-only mindset to a proactive, user-centered approach, integrating accessibility into all stages of planning, development, and operations.</a:t>
            </a:r>
            <a:endParaRPr/>
          </a:p>
        </p:txBody>
      </p:sp>
      <p:pic>
        <p:nvPicPr>
          <p:cNvPr id="184" name="Google Shape;184;p21" descr="An easel with Xs as obstacles and an arrow point to a circle (indicating a path to your goal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750" y="2380700"/>
            <a:ext cx="1162150" cy="11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Elements of a Strategic Plan</a:t>
            </a:r>
            <a:endParaRPr dirty="0"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7389300" cy="33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Goals/Priorities</a:t>
            </a:r>
            <a:endParaRPr sz="17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Align organizational resources with long-term vision by setting clear objectives, prioritizing high-impact initiatives, and ensuring cross-functional coordination.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Drive sustainable growth and innovation through data-driven decision-making, investment in capabilities, and continuous evaluation of performance metrics.</a:t>
            </a:r>
            <a:endParaRPr sz="13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Objectives</a:t>
            </a:r>
            <a:endParaRPr sz="17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Identify organizational accessibility goals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Ensure KPIs are SMART (Specific, Measurable, Achievable, Relevant, Time-bound)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Collaborate with key stakeholders to align expectations</a:t>
            </a:r>
            <a:endParaRPr sz="13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Initiatives</a:t>
            </a:r>
            <a:endParaRPr sz="17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Implement targeted actions and programs that drive progress toward strategic goals, ensuring measurable impact and continuous improvement.</a:t>
            </a:r>
            <a:endParaRPr sz="13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KPIs</a:t>
            </a:r>
            <a:endParaRPr sz="17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Define measurable indicators to track accessibility progress, assess compliance, and drive continuous improvement within the strategic plan.</a:t>
            </a:r>
            <a:endParaRPr sz="1300"/>
          </a:p>
        </p:txBody>
      </p:sp>
      <p:pic>
        <p:nvPicPr>
          <p:cNvPr id="192" name="Google Shape;192;p22" descr="A checklist with four checkmark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1000" y="2277225"/>
            <a:ext cx="1234440" cy="123444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Conceptual Hierarchical Flow of a Strategic Plan</a:t>
            </a:r>
            <a:endParaRPr dirty="0"/>
          </a:p>
        </p:txBody>
      </p:sp>
      <p:sp>
        <p:nvSpPr>
          <p:cNvPr id="199" name="Google Shape;199;p23"/>
          <p:cNvSpPr/>
          <p:nvPr/>
        </p:nvSpPr>
        <p:spPr>
          <a:xfrm>
            <a:off x="3919800" y="1217350"/>
            <a:ext cx="1304400" cy="393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Goal 1</a:t>
            </a:r>
            <a:endParaRPr b="1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1615650" y="2150675"/>
            <a:ext cx="1304400" cy="393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Objective 1.1</a:t>
            </a:r>
            <a:endParaRPr b="1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589975" y="3098675"/>
            <a:ext cx="1304400" cy="393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Initiative 1.1.1</a:t>
            </a:r>
            <a:endParaRPr b="1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2825275" y="3098675"/>
            <a:ext cx="1304400" cy="393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Initiative 1.1.2</a:t>
            </a:r>
            <a:endParaRPr b="1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589975" y="4130550"/>
            <a:ext cx="1304400" cy="393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KPI  1.1.1</a:t>
            </a:r>
            <a:endParaRPr b="1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2825275" y="4130550"/>
            <a:ext cx="1304400" cy="393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KPI  1.1.2</a:t>
            </a:r>
            <a:endParaRPr b="1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05" name="Google Shape;205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0" idx="2"/>
            <a:endCxn id="202" idx="0"/>
          </p:cNvCxnSpPr>
          <p:nvPr/>
        </p:nvCxnSpPr>
        <p:spPr>
          <a:xfrm rot="5400000">
            <a:off x="1477800" y="2308625"/>
            <a:ext cx="554400" cy="1025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0" idx="2"/>
            <a:endCxn id="203" idx="0"/>
          </p:cNvCxnSpPr>
          <p:nvPr/>
        </p:nvCxnSpPr>
        <p:spPr>
          <a:xfrm rot="-5400000" flipH="1">
            <a:off x="2595450" y="2216675"/>
            <a:ext cx="554400" cy="1209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99" idx="2"/>
            <a:endCxn id="200" idx="0"/>
          </p:cNvCxnSpPr>
          <p:nvPr/>
        </p:nvCxnSpPr>
        <p:spPr>
          <a:xfrm rot="5400000">
            <a:off x="3150150" y="728800"/>
            <a:ext cx="539700" cy="23040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99" idx="2"/>
            <a:endCxn id="201" idx="0"/>
          </p:cNvCxnSpPr>
          <p:nvPr/>
        </p:nvCxnSpPr>
        <p:spPr>
          <a:xfrm rot="-5400000" flipH="1">
            <a:off x="5343300" y="839650"/>
            <a:ext cx="539700" cy="2082300"/>
          </a:xfrm>
          <a:prstGeom prst="bentConnector3">
            <a:avLst>
              <a:gd name="adj1" fmla="val 5000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" name="Google Shape;201;p23"/>
          <p:cNvSpPr/>
          <p:nvPr/>
        </p:nvSpPr>
        <p:spPr>
          <a:xfrm>
            <a:off x="6002050" y="2150675"/>
            <a:ext cx="1304400" cy="393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Objective 1.2</a:t>
            </a:r>
            <a:endParaRPr b="1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4884400" y="3098675"/>
            <a:ext cx="1304400" cy="393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Initiative 1.2.1</a:t>
            </a:r>
            <a:endParaRPr b="1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7119700" y="3098675"/>
            <a:ext cx="1304400" cy="393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Initiative 1.2.2</a:t>
            </a:r>
            <a:endParaRPr b="1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11" name="Google Shape;211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1" idx="2"/>
            <a:endCxn id="209" idx="0"/>
          </p:cNvCxnSpPr>
          <p:nvPr/>
        </p:nvCxnSpPr>
        <p:spPr>
          <a:xfrm rot="5400000">
            <a:off x="5818300" y="2262725"/>
            <a:ext cx="554400" cy="1117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1" idx="2"/>
            <a:endCxn id="210" idx="0"/>
          </p:cNvCxnSpPr>
          <p:nvPr/>
        </p:nvCxnSpPr>
        <p:spPr>
          <a:xfrm rot="-5400000" flipH="1">
            <a:off x="6935950" y="2262575"/>
            <a:ext cx="554400" cy="1117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2" idx="2"/>
            <a:endCxn id="204" idx="0"/>
          </p:cNvCxnSpPr>
          <p:nvPr/>
        </p:nvCxnSpPr>
        <p:spPr>
          <a:xfrm rot="-5400000" flipH="1">
            <a:off x="923275" y="3811175"/>
            <a:ext cx="638400" cy="600"/>
          </a:xfrm>
          <a:prstGeom prst="bentConnector3">
            <a:avLst>
              <a:gd name="adj1" fmla="val 4999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3" idx="2"/>
            <a:endCxn id="213" idx="0"/>
          </p:cNvCxnSpPr>
          <p:nvPr/>
        </p:nvCxnSpPr>
        <p:spPr>
          <a:xfrm rot="-5400000" flipH="1">
            <a:off x="3158575" y="3811175"/>
            <a:ext cx="638400" cy="600"/>
          </a:xfrm>
          <a:prstGeom prst="bentConnector3">
            <a:avLst>
              <a:gd name="adj1" fmla="val 4999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6" name="Google Shape;216;p23"/>
          <p:cNvSpPr/>
          <p:nvPr/>
        </p:nvSpPr>
        <p:spPr>
          <a:xfrm>
            <a:off x="4884400" y="4130550"/>
            <a:ext cx="1304400" cy="393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KPI  1.2.1</a:t>
            </a:r>
            <a:endParaRPr b="1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7119700" y="4130550"/>
            <a:ext cx="1304400" cy="393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KPI  1.2.2</a:t>
            </a:r>
            <a:endParaRPr b="1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18" name="Google Shape;218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16" idx="0"/>
          </p:cNvCxnSpPr>
          <p:nvPr/>
        </p:nvCxnSpPr>
        <p:spPr>
          <a:xfrm rot="-5400000" flipH="1">
            <a:off x="5217100" y="3811050"/>
            <a:ext cx="6384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17" idx="0"/>
          </p:cNvCxnSpPr>
          <p:nvPr/>
        </p:nvCxnSpPr>
        <p:spPr>
          <a:xfrm rot="-5400000" flipH="1">
            <a:off x="7452400" y="3811050"/>
            <a:ext cx="6384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p23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Notional Example of a Strategic Plan Goal</a:t>
            </a:r>
            <a:endParaRPr dirty="0"/>
          </a:p>
        </p:txBody>
      </p:sp>
      <p:sp>
        <p:nvSpPr>
          <p:cNvPr id="226" name="Google Shape;226;p24"/>
          <p:cNvSpPr/>
          <p:nvPr/>
        </p:nvSpPr>
        <p:spPr>
          <a:xfrm>
            <a:off x="3293400" y="1231600"/>
            <a:ext cx="2557200" cy="450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1. Effectively Manage Solicitations For All Offices</a:t>
            </a:r>
            <a:endParaRPr b="1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494425" y="2074475"/>
            <a:ext cx="3388500" cy="450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1.1 By Q4, FY26 Develop A Fully Accessible Pre-Solicitation Process</a:t>
            </a:r>
            <a:endParaRPr sz="1300" b="1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347950" y="3022475"/>
            <a:ext cx="1788600" cy="881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1.1.1 Update All Market Research Documents to Include Accessibility</a:t>
            </a:r>
            <a:endParaRPr sz="1100" b="1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2583175" y="3022475"/>
            <a:ext cx="1788600" cy="881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1.1.2 Update the Review Process To Include Accessibility As A Primary Success Criterion</a:t>
            </a:r>
            <a:endParaRPr sz="1100" b="1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347950" y="4130550"/>
            <a:ext cx="1788600" cy="881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KPI  1.1.1: Create Base Language and Include in All New Market Research  by Q4 FY25</a:t>
            </a:r>
            <a:endParaRPr sz="1100" b="1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2583175" y="4130550"/>
            <a:ext cx="1788600" cy="881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KPI  1.1.2: Update Relevant Acquisition Policies with Base Language by Q4 FY25 </a:t>
            </a:r>
            <a:endParaRPr sz="1100" b="1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32" name="Google Shape;232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7" idx="2"/>
            <a:endCxn id="229" idx="0"/>
          </p:cNvCxnSpPr>
          <p:nvPr/>
        </p:nvCxnSpPr>
        <p:spPr>
          <a:xfrm rot="5400000">
            <a:off x="1466425" y="2300225"/>
            <a:ext cx="498000" cy="946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7" idx="2"/>
            <a:endCxn id="230" idx="0"/>
          </p:cNvCxnSpPr>
          <p:nvPr/>
        </p:nvCxnSpPr>
        <p:spPr>
          <a:xfrm rot="-5400000" flipH="1">
            <a:off x="2584075" y="2129075"/>
            <a:ext cx="498000" cy="1288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6" idx="2"/>
            <a:endCxn id="227" idx="0"/>
          </p:cNvCxnSpPr>
          <p:nvPr/>
        </p:nvCxnSpPr>
        <p:spPr>
          <a:xfrm rot="5400000">
            <a:off x="3183900" y="686500"/>
            <a:ext cx="393000" cy="23832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6" idx="2"/>
            <a:endCxn id="228" idx="0"/>
          </p:cNvCxnSpPr>
          <p:nvPr/>
        </p:nvCxnSpPr>
        <p:spPr>
          <a:xfrm rot="-5400000" flipH="1">
            <a:off x="5455650" y="797950"/>
            <a:ext cx="393000" cy="2160300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" name="Google Shape;228;p24"/>
          <p:cNvSpPr/>
          <p:nvPr/>
        </p:nvSpPr>
        <p:spPr>
          <a:xfrm>
            <a:off x="5006720" y="2074475"/>
            <a:ext cx="3451200" cy="450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1.2 By Q1 FY27, Truncate the Timeline to Solicitation Award by 5%</a:t>
            </a:r>
            <a:endParaRPr sz="1300" b="1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4642300" y="3022475"/>
            <a:ext cx="1788600" cy="881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1.2.1: Review Contract Management System for Efficiencies</a:t>
            </a:r>
            <a:endParaRPr sz="1100" b="1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7" name="Google Shape;237;p24"/>
          <p:cNvSpPr/>
          <p:nvPr/>
        </p:nvSpPr>
        <p:spPr>
          <a:xfrm>
            <a:off x="6877600" y="3022475"/>
            <a:ext cx="1788600" cy="881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1.2.2: Review, Update and Implement Acquisition Training</a:t>
            </a:r>
            <a:endParaRPr sz="1100" b="1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38" name="Google Shape;238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8" idx="2"/>
            <a:endCxn id="236" idx="0"/>
          </p:cNvCxnSpPr>
          <p:nvPr/>
        </p:nvCxnSpPr>
        <p:spPr>
          <a:xfrm rot="5400000">
            <a:off x="5885420" y="2175575"/>
            <a:ext cx="498000" cy="1195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8" idx="2"/>
            <a:endCxn id="237" idx="0"/>
          </p:cNvCxnSpPr>
          <p:nvPr/>
        </p:nvCxnSpPr>
        <p:spPr>
          <a:xfrm rot="-5400000" flipH="1">
            <a:off x="7003070" y="2253725"/>
            <a:ext cx="498000" cy="10395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9" idx="2"/>
            <a:endCxn id="231" idx="0"/>
          </p:cNvCxnSpPr>
          <p:nvPr/>
        </p:nvCxnSpPr>
        <p:spPr>
          <a:xfrm rot="-5400000" flipH="1">
            <a:off x="1129300" y="4017125"/>
            <a:ext cx="226500" cy="600"/>
          </a:xfrm>
          <a:prstGeom prst="bentConnector3">
            <a:avLst>
              <a:gd name="adj1" fmla="val 4997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0" idx="2"/>
            <a:endCxn id="240" idx="0"/>
          </p:cNvCxnSpPr>
          <p:nvPr/>
        </p:nvCxnSpPr>
        <p:spPr>
          <a:xfrm rot="-5400000" flipH="1">
            <a:off x="3364525" y="4017125"/>
            <a:ext cx="226500" cy="600"/>
          </a:xfrm>
          <a:prstGeom prst="bentConnector3">
            <a:avLst>
              <a:gd name="adj1" fmla="val 4997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3" name="Google Shape;243;p24"/>
          <p:cNvSpPr/>
          <p:nvPr/>
        </p:nvSpPr>
        <p:spPr>
          <a:xfrm>
            <a:off x="4642300" y="4130550"/>
            <a:ext cx="1788600" cy="881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KPI  1.2.1: Review and Streamline  or Replace 25% of System Modules by Q3 FY27</a:t>
            </a:r>
            <a:endParaRPr sz="1100" b="1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6877600" y="4130550"/>
            <a:ext cx="1788600" cy="881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KPI  1.2.2: Update or Replace  25% of Acquisition Courses by Q2 FY26</a:t>
            </a:r>
            <a:endParaRPr sz="1100" b="1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45" name="Google Shape;245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6" idx="2"/>
            <a:endCxn id="243" idx="0"/>
          </p:cNvCxnSpPr>
          <p:nvPr/>
        </p:nvCxnSpPr>
        <p:spPr>
          <a:xfrm rot="-5400000" flipH="1">
            <a:off x="5423650" y="4017125"/>
            <a:ext cx="226500" cy="600"/>
          </a:xfrm>
          <a:prstGeom prst="bentConnector3">
            <a:avLst>
              <a:gd name="adj1" fmla="val 4997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7" idx="2"/>
            <a:endCxn id="244" idx="0"/>
          </p:cNvCxnSpPr>
          <p:nvPr/>
        </p:nvCxnSpPr>
        <p:spPr>
          <a:xfrm rot="-5400000" flipH="1">
            <a:off x="7658950" y="4017125"/>
            <a:ext cx="226500" cy="600"/>
          </a:xfrm>
          <a:prstGeom prst="bentConnector3">
            <a:avLst>
              <a:gd name="adj1" fmla="val 49972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5" name="Google Shape;225;p24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 txBox="1">
            <a:spLocks noGrp="1"/>
          </p:cNvSpPr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Understanding Key Performance Indicators (KPI)</a:t>
            </a:r>
            <a:endParaRPr dirty="0"/>
          </a:p>
        </p:txBody>
      </p:sp>
      <p:sp>
        <p:nvSpPr>
          <p:cNvPr id="279" name="Google Shape;279;p26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6768300" cy="3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What is it? – A Key Performance Indicator (KPI) is a measurable value that tracks progress toward a specific goal, and generally aligns with a specific initiative or set of initiatives.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to create them? – Define clear objectives, choose relevant metrics, set targets, and ensure data availability for tracking.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How are they aligned? – KPIs should align with strategic objectives, ensuring they support broader business goals and initiatives.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Why use KPIs? – Track progress; identify areas of improvement or areas that are doing well; prioritize investment; realize efficiencies</a:t>
            </a:r>
            <a:endParaRPr sz="1600"/>
          </a:p>
        </p:txBody>
      </p:sp>
      <p:pic>
        <p:nvPicPr>
          <p:cNvPr id="281" name="Google Shape;281;p26" descr="An easel with a bar graph and magnifying glas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0700" y="2208638"/>
            <a:ext cx="1371601" cy="1371601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6"/>
          <p:cNvSpPr txBox="1">
            <a:spLocks noGrp="1"/>
          </p:cNvSpPr>
          <p:nvPr>
            <p:ph type="sldNum" idx="12"/>
          </p:nvPr>
        </p:nvSpPr>
        <p:spPr>
          <a:xfrm>
            <a:off x="8320058" y="46187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003C71"/>
      </a:dk2>
      <a:lt2>
        <a:srgbClr val="FFFFFF"/>
      </a:lt2>
      <a:accent1>
        <a:srgbClr val="0579BD"/>
      </a:accent1>
      <a:accent2>
        <a:srgbClr val="0FAFFF"/>
      </a:accent2>
      <a:accent3>
        <a:srgbClr val="CFE2F3"/>
      </a:accent3>
      <a:accent4>
        <a:srgbClr val="966BFE"/>
      </a:accent4>
      <a:accent5>
        <a:srgbClr val="31846F"/>
      </a:accent5>
      <a:accent6>
        <a:srgbClr val="CFE2F3"/>
      </a:accent6>
      <a:hlink>
        <a:srgbClr val="0579B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1301</Words>
  <Application>Microsoft Office PowerPoint</Application>
  <PresentationFormat>On-screen Show (16:9)</PresentationFormat>
  <Paragraphs>138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</vt:lpstr>
      <vt:lpstr>Arial</vt:lpstr>
      <vt:lpstr>Public Sans</vt:lpstr>
      <vt:lpstr>Public Sans SemiBold</vt:lpstr>
      <vt:lpstr>Simple Light</vt:lpstr>
      <vt:lpstr>Measuring Accessibility: Implementing &amp; Leveraging Section 508 Key Performance Indicators (KPI)</vt:lpstr>
      <vt:lpstr>Introduction &amp; Objectives</vt:lpstr>
      <vt:lpstr>Strategic Plans Across the Enterprise, in General</vt:lpstr>
      <vt:lpstr>Overview of Accessibility-Related Strategic Plans [1/2]</vt:lpstr>
      <vt:lpstr>Overview of Accessibility-Related Strategic Plans [2/2]</vt:lpstr>
      <vt:lpstr>Elements of a Strategic Plan</vt:lpstr>
      <vt:lpstr>Conceptual Hierarchical Flow of a Strategic Plan</vt:lpstr>
      <vt:lpstr>Notional Example of a Strategic Plan Goal</vt:lpstr>
      <vt:lpstr>Understanding Key Performance Indicators (KPI)</vt:lpstr>
      <vt:lpstr>Understanding IT Accessibility KPIs</vt:lpstr>
      <vt:lpstr>Example of an IT Accessibility KPI</vt:lpstr>
      <vt:lpstr>Implementing IT Accessibility KPIs in Your Org [1/2]</vt:lpstr>
      <vt:lpstr>Implementing IT Accessibility KPIs in Your Org [2/2]</vt:lpstr>
      <vt:lpstr>Contacts Us</vt:lpstr>
      <vt:lpstr>Questions?</vt:lpstr>
      <vt:lpstr>GSA Office of Government-wide Policy, Office of Technology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MichaelDHorton</cp:lastModifiedBy>
  <cp:revision>2</cp:revision>
  <dcterms:modified xsi:type="dcterms:W3CDTF">2025-04-21T16:59:05Z</dcterms:modified>
</cp:coreProperties>
</file>