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D8C643-DC6B-B2CF-0376-C0213A36BFA8}" name="Ann Ebberts" initials="AE" userId="S::aebberts@agacgfm.org::af20f3e6-50bd-4c9d-9392-b7e3fe2fb3c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33CC"/>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33BAC3-B069-4476-885E-925385C8FB8E}" v="1" dt="2024-07-05T19:12:37.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29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F308F-7274-42C9-A3B9-7F41BAB025A6}"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8714F-0B8D-430A-89D7-B8E7C1BC5C7E}" type="slidenum">
              <a:rPr lang="en-US" smtClean="0"/>
              <a:t>‹#›</a:t>
            </a:fld>
            <a:endParaRPr lang="en-US"/>
          </a:p>
        </p:txBody>
      </p:sp>
    </p:spTree>
    <p:extLst>
      <p:ext uri="{BB962C8B-B14F-4D97-AF65-F5344CB8AC3E}">
        <p14:creationId xmlns:p14="http://schemas.microsoft.com/office/powerpoint/2010/main" val="278208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C8714F-0B8D-430A-89D7-B8E7C1BC5C7E}" type="slidenum">
              <a:rPr lang="en-US" smtClean="0"/>
              <a:t>1</a:t>
            </a:fld>
            <a:endParaRPr lang="en-US"/>
          </a:p>
        </p:txBody>
      </p:sp>
    </p:spTree>
    <p:extLst>
      <p:ext uri="{BB962C8B-B14F-4D97-AF65-F5344CB8AC3E}">
        <p14:creationId xmlns:p14="http://schemas.microsoft.com/office/powerpoint/2010/main" val="2523286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0DFB1-6661-D7F2-900D-02060EED03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6B9192-7590-8824-230B-CA3D53FFD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8E233C-511A-6A4D-7EBB-EEE482504C12}"/>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5" name="Footer Placeholder 4">
            <a:extLst>
              <a:ext uri="{FF2B5EF4-FFF2-40B4-BE49-F238E27FC236}">
                <a16:creationId xmlns:a16="http://schemas.microsoft.com/office/drawing/2014/main" id="{1B5187C9-09B6-8132-1602-258F534B5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87DA5-FA3F-2D0A-8E8F-65857F830C5C}"/>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1253513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807F7-E3F1-D845-60CD-F135DC5562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C7B29-F2C3-8303-6B44-8C510B64F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9FA72-0CBF-E914-020B-F6022F91CBA0}"/>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5" name="Footer Placeholder 4">
            <a:extLst>
              <a:ext uri="{FF2B5EF4-FFF2-40B4-BE49-F238E27FC236}">
                <a16:creationId xmlns:a16="http://schemas.microsoft.com/office/drawing/2014/main" id="{1665F087-B6B9-A5B2-FFAA-D64E438C0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30FCB-BFF5-6765-A052-E2FF70F08C5F}"/>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23652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3EA09-18C1-EC15-8E05-BC4F738229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F62F22-33D5-1DA8-7664-FF8510640D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E216A-CF53-D2E9-3057-40359D29AF16}"/>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5" name="Footer Placeholder 4">
            <a:extLst>
              <a:ext uri="{FF2B5EF4-FFF2-40B4-BE49-F238E27FC236}">
                <a16:creationId xmlns:a16="http://schemas.microsoft.com/office/drawing/2014/main" id="{936EA424-798D-5164-9BBA-6305752196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01051-83A0-8CE7-C4A2-13A76569497A}"/>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173848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9203E-8F96-24E2-D8AE-106531D06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F4EA6-F955-1168-6AFA-7987D6827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01F49-7B18-2081-EB52-34FFD33AE537}"/>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5" name="Footer Placeholder 4">
            <a:extLst>
              <a:ext uri="{FF2B5EF4-FFF2-40B4-BE49-F238E27FC236}">
                <a16:creationId xmlns:a16="http://schemas.microsoft.com/office/drawing/2014/main" id="{DBA93BD0-2C3E-2208-F935-C4AF5986B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687B6-E609-F0B7-5264-4B0C81A39CCA}"/>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359781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7A0C-9E4D-E1B0-9221-2612F1782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5A69D6-8F47-B042-D4D0-1C641E09FE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568EDB-8879-7CF5-0EE2-0AB52B1D4C08}"/>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5" name="Footer Placeholder 4">
            <a:extLst>
              <a:ext uri="{FF2B5EF4-FFF2-40B4-BE49-F238E27FC236}">
                <a16:creationId xmlns:a16="http://schemas.microsoft.com/office/drawing/2014/main" id="{5374496B-4604-6D23-8CF3-1953909DC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BB9CB-CB8C-F780-E3C0-A15319AAA710}"/>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353241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DFA36-7FBF-131D-09BE-78B8D415B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C76934-8DE9-3B65-CA62-206F1ECD4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37E1ED-5094-9DBA-DD36-C3956DAD62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CB7ED6-F208-16BF-4030-33085D30303E}"/>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6" name="Footer Placeholder 5">
            <a:extLst>
              <a:ext uri="{FF2B5EF4-FFF2-40B4-BE49-F238E27FC236}">
                <a16:creationId xmlns:a16="http://schemas.microsoft.com/office/drawing/2014/main" id="{8F78FD26-5AE2-810A-17A3-EE32A319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50EF36-4EA0-AB10-2731-57189492E7BD}"/>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267555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4011-031A-17B7-736D-8F19858C54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5965D-9BC5-0CC4-45BE-3A0CF09441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C0DE1C-23FA-E9AF-1827-44411CDB6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321064-B2EE-47C5-A350-9625CA9022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3E630-0EE5-190F-058A-620FA5AA3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08DF90-9BCF-0351-0A5B-D587F6976ED1}"/>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8" name="Footer Placeholder 7">
            <a:extLst>
              <a:ext uri="{FF2B5EF4-FFF2-40B4-BE49-F238E27FC236}">
                <a16:creationId xmlns:a16="http://schemas.microsoft.com/office/drawing/2014/main" id="{C836FACB-CE21-15E4-2DB9-E4936E2E6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ABD72E-E016-D624-397B-BB0BA000C125}"/>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341875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6E92-6493-8EDB-5EE9-BAEF10EB2E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60ADEA-B3A5-3204-8424-536ADAC754BA}"/>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4" name="Footer Placeholder 3">
            <a:extLst>
              <a:ext uri="{FF2B5EF4-FFF2-40B4-BE49-F238E27FC236}">
                <a16:creationId xmlns:a16="http://schemas.microsoft.com/office/drawing/2014/main" id="{169D03EC-5909-D789-DF7D-8B9B8A8555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6299AE-6E90-9647-4730-161D6771B643}"/>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2210757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8431D-197E-802B-033C-DCDD0B7F76CB}"/>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3" name="Footer Placeholder 2">
            <a:extLst>
              <a:ext uri="{FF2B5EF4-FFF2-40B4-BE49-F238E27FC236}">
                <a16:creationId xmlns:a16="http://schemas.microsoft.com/office/drawing/2014/main" id="{B255EB2E-FD9C-6BA1-E4B9-35A71CC68D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71F7DC-20C5-1B7A-5285-3E949B57C25F}"/>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374808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9CFF-EC42-7BA5-D93F-C9245116D8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CA8BBC-764F-E3C1-51E9-2956D2C5B6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C0C9F4-A205-52EA-BA31-827323E77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EBB74-663D-B7DD-6CC1-02C5FD50A064}"/>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6" name="Footer Placeholder 5">
            <a:extLst>
              <a:ext uri="{FF2B5EF4-FFF2-40B4-BE49-F238E27FC236}">
                <a16:creationId xmlns:a16="http://schemas.microsoft.com/office/drawing/2014/main" id="{88BC65A0-FE35-7ADD-0C93-CB9F05739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F1813-F190-1517-EBD5-B436D375DFD0}"/>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1173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9CF66-4C34-C795-FD2A-724AB8F5B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B440C0-EF41-C46D-496B-0115F16CF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33D092-BAC8-BBC7-80B6-BC13F3505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2F8B2-10DD-B0D1-A65F-8B30992AE654}"/>
              </a:ext>
            </a:extLst>
          </p:cNvPr>
          <p:cNvSpPr>
            <a:spLocks noGrp="1"/>
          </p:cNvSpPr>
          <p:nvPr>
            <p:ph type="dt" sz="half" idx="10"/>
          </p:nvPr>
        </p:nvSpPr>
        <p:spPr/>
        <p:txBody>
          <a:bodyPr/>
          <a:lstStyle/>
          <a:p>
            <a:fld id="{4328BAF4-719D-4F03-9539-809426773082}" type="datetimeFigureOut">
              <a:rPr lang="en-US" smtClean="0"/>
              <a:t>8/5/2024</a:t>
            </a:fld>
            <a:endParaRPr lang="en-US"/>
          </a:p>
        </p:txBody>
      </p:sp>
      <p:sp>
        <p:nvSpPr>
          <p:cNvPr id="6" name="Footer Placeholder 5">
            <a:extLst>
              <a:ext uri="{FF2B5EF4-FFF2-40B4-BE49-F238E27FC236}">
                <a16:creationId xmlns:a16="http://schemas.microsoft.com/office/drawing/2014/main" id="{8732224D-2081-8045-7FC2-2BAF56701A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7F80B-93C7-036D-828E-6A2D6459AD96}"/>
              </a:ext>
            </a:extLst>
          </p:cNvPr>
          <p:cNvSpPr>
            <a:spLocks noGrp="1"/>
          </p:cNvSpPr>
          <p:nvPr>
            <p:ph type="sldNum" sz="quarter" idx="12"/>
          </p:nvPr>
        </p:nvSpPr>
        <p:spPr/>
        <p:txBody>
          <a:bodyPr/>
          <a:lstStyle/>
          <a:p>
            <a:fld id="{017492A6-CCE9-4278-A59C-45753A525BC5}" type="slidenum">
              <a:rPr lang="en-US" smtClean="0"/>
              <a:t>‹#›</a:t>
            </a:fld>
            <a:endParaRPr lang="en-US"/>
          </a:p>
        </p:txBody>
      </p:sp>
    </p:spTree>
    <p:extLst>
      <p:ext uri="{BB962C8B-B14F-4D97-AF65-F5344CB8AC3E}">
        <p14:creationId xmlns:p14="http://schemas.microsoft.com/office/powerpoint/2010/main" val="15456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2193CA-3B15-A776-FD15-0B7F9E178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B85244-54E4-56DA-5098-C1EDB284C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A08B3-CBBB-B14B-11C6-31B271C63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28BAF4-719D-4F03-9539-809426773082}" type="datetimeFigureOut">
              <a:rPr lang="en-US" smtClean="0"/>
              <a:t>8/5/2024</a:t>
            </a:fld>
            <a:endParaRPr lang="en-US"/>
          </a:p>
        </p:txBody>
      </p:sp>
      <p:sp>
        <p:nvSpPr>
          <p:cNvPr id="5" name="Footer Placeholder 4">
            <a:extLst>
              <a:ext uri="{FF2B5EF4-FFF2-40B4-BE49-F238E27FC236}">
                <a16:creationId xmlns:a16="http://schemas.microsoft.com/office/drawing/2014/main" id="{53E6B8FC-B908-8CD4-3805-EACD54BD17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1BD52D-D2EB-CEB3-AA13-B812B2172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7492A6-CCE9-4278-A59C-45753A525BC5}" type="slidenum">
              <a:rPr lang="en-US" smtClean="0"/>
              <a:t>‹#›</a:t>
            </a:fld>
            <a:endParaRPr lang="en-US"/>
          </a:p>
        </p:txBody>
      </p:sp>
    </p:spTree>
    <p:extLst>
      <p:ext uri="{BB962C8B-B14F-4D97-AF65-F5344CB8AC3E}">
        <p14:creationId xmlns:p14="http://schemas.microsoft.com/office/powerpoint/2010/main" val="79740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agacgfm.org/Home.aspx"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s://www.agacgfm.org/CGFM.aspx"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ga.learnupon.com/store" TargetMode="External"/><Relationship Id="rId2" Type="http://schemas.openxmlformats.org/officeDocument/2006/relationships/hyperlink" Target="https://www.agacgfm.org/CGFM/Candidates/PreparingforExams.aspx" TargetMode="External"/><Relationship Id="rId1" Type="http://schemas.openxmlformats.org/officeDocument/2006/relationships/slideLayout" Target="../slideLayouts/slideLayout7.xml"/><Relationship Id="rId6" Type="http://schemas.openxmlformats.org/officeDocument/2006/relationships/hyperlink" Target="https://www.agacgfm.org/Training/GroupTraining.aspx" TargetMode="External"/><Relationship Id="rId5" Type="http://schemas.openxmlformats.org/officeDocument/2006/relationships/hyperlink" Target="https://www.agacgfm.org/Training/Webinars.aspx" TargetMode="External"/><Relationship Id="rId4" Type="http://schemas.openxmlformats.org/officeDocument/2006/relationships/hyperlink" Target="https://www.agacgfm.org/Events.asp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GA">
            <a:extLst>
              <a:ext uri="{FF2B5EF4-FFF2-40B4-BE49-F238E27FC236}">
                <a16:creationId xmlns:a16="http://schemas.microsoft.com/office/drawing/2014/main" id="{7F4A5E0C-3318-7428-DF56-65361A9F2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4852" y="164456"/>
            <a:ext cx="1736988" cy="6179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FD8627-43BF-6B35-A84F-BE797E356B00}"/>
              </a:ext>
            </a:extLst>
          </p:cNvPr>
          <p:cNvSpPr txBox="1"/>
          <p:nvPr/>
        </p:nvSpPr>
        <p:spPr>
          <a:xfrm>
            <a:off x="6777873" y="782426"/>
            <a:ext cx="5118754"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indent="0" algn="l" fontAlgn="base">
              <a:buNone/>
            </a:pPr>
            <a:r>
              <a:rPr lang="en-US" sz="2000" b="1" dirty="0">
                <a:solidFill>
                  <a:srgbClr val="003399"/>
                </a:solidFill>
                <a:latin typeface="Poppins" panose="00000500000000000000" pitchFamily="2" charset="0"/>
              </a:rPr>
              <a:t>Training Delivery Options:</a:t>
            </a:r>
          </a:p>
          <a:p>
            <a:pPr marL="285750" indent="-285750" algn="l" fontAlgn="base">
              <a:buFont typeface="Wingdings" panose="05000000000000000000" pitchFamily="2" charset="2"/>
              <a:buChar char="§"/>
            </a:pPr>
            <a:r>
              <a:rPr lang="en-US" sz="1400" b="1" dirty="0">
                <a:solidFill>
                  <a:srgbClr val="003399"/>
                </a:solidFill>
                <a:highlight>
                  <a:srgbClr val="FFFFFF"/>
                </a:highlight>
                <a:latin typeface="Poppins" panose="00000500000000000000" pitchFamily="2" charset="0"/>
              </a:rPr>
              <a:t>I</a:t>
            </a:r>
            <a:r>
              <a:rPr lang="en-US" sz="1400" b="1" i="0" dirty="0">
                <a:solidFill>
                  <a:srgbClr val="003399"/>
                </a:solidFill>
                <a:effectLst/>
                <a:highlight>
                  <a:srgbClr val="FFFFFF"/>
                </a:highlight>
                <a:latin typeface="Poppins" panose="00000500000000000000" pitchFamily="2" charset="0"/>
              </a:rPr>
              <a:t>n-person</a:t>
            </a:r>
            <a:r>
              <a:rPr lang="en-US" sz="1400" b="0" i="0" dirty="0">
                <a:solidFill>
                  <a:srgbClr val="003399"/>
                </a:solidFill>
                <a:effectLst/>
                <a:highlight>
                  <a:srgbClr val="FFFFFF"/>
                </a:highlight>
                <a:latin typeface="Poppins" panose="00000500000000000000" pitchFamily="2" charset="0"/>
              </a:rPr>
              <a:t> training events in Washington, D.C</a:t>
            </a:r>
            <a:r>
              <a:rPr lang="en-US" sz="1400" dirty="0">
                <a:solidFill>
                  <a:srgbClr val="003399"/>
                </a:solidFill>
                <a:highlight>
                  <a:srgbClr val="FFFFFF"/>
                </a:highlight>
                <a:latin typeface="Poppins" panose="00000500000000000000" pitchFamily="2" charset="0"/>
              </a:rPr>
              <a:t>., with a </a:t>
            </a:r>
            <a:r>
              <a:rPr lang="en-US" sz="1400" b="1" dirty="0">
                <a:solidFill>
                  <a:srgbClr val="003399"/>
                </a:solidFill>
                <a:highlight>
                  <a:srgbClr val="FFFFFF"/>
                </a:highlight>
                <a:latin typeface="Poppins" panose="00000500000000000000" pitchFamily="2" charset="0"/>
              </a:rPr>
              <a:t>hybrid</a:t>
            </a:r>
            <a:r>
              <a:rPr lang="en-US" sz="1400" dirty="0">
                <a:solidFill>
                  <a:srgbClr val="003399"/>
                </a:solidFill>
                <a:highlight>
                  <a:srgbClr val="FFFFFF"/>
                </a:highlight>
                <a:latin typeface="Poppins" panose="00000500000000000000" pitchFamily="2" charset="0"/>
              </a:rPr>
              <a:t> component for a national audience</a:t>
            </a:r>
          </a:p>
          <a:p>
            <a:pPr marL="285750" indent="-285750" algn="l" fontAlgn="base">
              <a:buFont typeface="Wingdings" panose="05000000000000000000" pitchFamily="2" charset="2"/>
              <a:buChar char="§"/>
            </a:pPr>
            <a:r>
              <a:rPr lang="en-US" sz="1400" dirty="0">
                <a:solidFill>
                  <a:srgbClr val="003399"/>
                </a:solidFill>
                <a:highlight>
                  <a:srgbClr val="FFFFFF"/>
                </a:highlight>
                <a:latin typeface="Poppins" panose="00000500000000000000" pitchFamily="2" charset="0"/>
              </a:rPr>
              <a:t>Monthly </a:t>
            </a:r>
            <a:r>
              <a:rPr lang="en-US" sz="1400" b="1" dirty="0">
                <a:solidFill>
                  <a:srgbClr val="003399"/>
                </a:solidFill>
                <a:highlight>
                  <a:srgbClr val="FFFFFF"/>
                </a:highlight>
                <a:latin typeface="Poppins" panose="00000500000000000000" pitchFamily="2" charset="0"/>
              </a:rPr>
              <a:t>live, virtual </a:t>
            </a:r>
            <a:r>
              <a:rPr lang="en-US" sz="1400" dirty="0">
                <a:solidFill>
                  <a:srgbClr val="003399"/>
                </a:solidFill>
                <a:highlight>
                  <a:srgbClr val="FFFFFF"/>
                </a:highlight>
                <a:latin typeface="Poppins" panose="00000500000000000000" pitchFamily="2" charset="0"/>
              </a:rPr>
              <a:t>courses and/or webinars</a:t>
            </a:r>
          </a:p>
          <a:p>
            <a:pPr marL="285750" indent="-285750" algn="l" fontAlgn="base">
              <a:buFont typeface="Wingdings" panose="05000000000000000000" pitchFamily="2" charset="2"/>
              <a:buChar char="§"/>
            </a:pPr>
            <a:r>
              <a:rPr lang="en-US" sz="1400" b="1" dirty="0">
                <a:solidFill>
                  <a:srgbClr val="003399"/>
                </a:solidFill>
                <a:highlight>
                  <a:srgbClr val="FFFFFF"/>
                </a:highlight>
                <a:latin typeface="Poppins" panose="00000500000000000000" pitchFamily="2" charset="0"/>
              </a:rPr>
              <a:t>Group training</a:t>
            </a:r>
            <a:r>
              <a:rPr lang="en-US" sz="1400" dirty="0">
                <a:solidFill>
                  <a:srgbClr val="003399"/>
                </a:solidFill>
                <a:highlight>
                  <a:srgbClr val="FFFFFF"/>
                </a:highlight>
                <a:latin typeface="Poppins" panose="00000500000000000000" pitchFamily="2" charset="0"/>
              </a:rPr>
              <a:t>, on-site or virtually</a:t>
            </a:r>
          </a:p>
          <a:p>
            <a:pPr marL="285750" indent="-285750" algn="l" fontAlgn="base">
              <a:buFont typeface="Wingdings" panose="05000000000000000000" pitchFamily="2" charset="2"/>
              <a:buChar char="§"/>
            </a:pPr>
            <a:r>
              <a:rPr lang="en-US" sz="1400" b="1" i="0" dirty="0">
                <a:solidFill>
                  <a:srgbClr val="003399"/>
                </a:solidFill>
                <a:effectLst/>
                <a:highlight>
                  <a:srgbClr val="FFFFFF"/>
                </a:highlight>
                <a:latin typeface="Poppins" panose="00000500000000000000" pitchFamily="2" charset="0"/>
              </a:rPr>
              <a:t>Sel</a:t>
            </a:r>
            <a:r>
              <a:rPr lang="en-US" sz="1400" b="1" dirty="0">
                <a:solidFill>
                  <a:srgbClr val="003399"/>
                </a:solidFill>
                <a:highlight>
                  <a:srgbClr val="FFFFFF"/>
                </a:highlight>
                <a:latin typeface="Poppins" panose="00000500000000000000" pitchFamily="2" charset="0"/>
              </a:rPr>
              <a:t>f-paced </a:t>
            </a:r>
            <a:r>
              <a:rPr lang="en-US" sz="1400" dirty="0">
                <a:solidFill>
                  <a:srgbClr val="003399"/>
                </a:solidFill>
                <a:highlight>
                  <a:srgbClr val="FFFFFF"/>
                </a:highlight>
                <a:latin typeface="Poppins" panose="00000500000000000000" pitchFamily="2" charset="0"/>
              </a:rPr>
              <a:t>courses for individuals</a:t>
            </a:r>
            <a:endParaRPr lang="en-US" sz="1400" b="0" i="0" dirty="0">
              <a:solidFill>
                <a:srgbClr val="003399"/>
              </a:solidFill>
              <a:effectLst/>
              <a:highlight>
                <a:srgbClr val="FFFFFF"/>
              </a:highlight>
              <a:latin typeface="Poppins" panose="00000500000000000000" pitchFamily="2" charset="0"/>
            </a:endParaRPr>
          </a:p>
        </p:txBody>
      </p:sp>
      <p:sp>
        <p:nvSpPr>
          <p:cNvPr id="9" name="TextBox 8">
            <a:extLst>
              <a:ext uri="{FF2B5EF4-FFF2-40B4-BE49-F238E27FC236}">
                <a16:creationId xmlns:a16="http://schemas.microsoft.com/office/drawing/2014/main" id="{27CF00EA-6CFF-5E30-3163-E25FA3888B39}"/>
              </a:ext>
            </a:extLst>
          </p:cNvPr>
          <p:cNvSpPr txBox="1"/>
          <p:nvPr/>
        </p:nvSpPr>
        <p:spPr>
          <a:xfrm>
            <a:off x="836600" y="2734056"/>
            <a:ext cx="5220190" cy="38164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solidFill>
                  <a:srgbClr val="C00000"/>
                </a:solidFill>
                <a:latin typeface="Poppins" panose="00000500000000000000" pitchFamily="2" charset="0"/>
              </a:rPr>
              <a:t>Certification</a:t>
            </a:r>
          </a:p>
          <a:p>
            <a:r>
              <a:rPr lang="en-US" sz="1600" dirty="0">
                <a:solidFill>
                  <a:srgbClr val="003DA0"/>
                </a:solidFill>
                <a:latin typeface="Poppins" panose="00000500000000000000" pitchFamily="2" charset="0"/>
              </a:rPr>
              <a:t>AGA is the creator of the </a:t>
            </a:r>
            <a:r>
              <a:rPr lang="en-US" sz="1600" b="1" dirty="0">
                <a:solidFill>
                  <a:srgbClr val="003DA0"/>
                </a:solidFill>
                <a:latin typeface="Poppins" panose="00000500000000000000" pitchFamily="2" charset="0"/>
                <a:hlinkClick r:id="rId4"/>
              </a:rPr>
              <a:t>Certified Government Financial Manager</a:t>
            </a:r>
            <a:r>
              <a:rPr lang="en-US" sz="1600" b="1" dirty="0">
                <a:solidFill>
                  <a:srgbClr val="003DA0"/>
                </a:solidFill>
                <a:latin typeface="Poppins" panose="00000500000000000000" pitchFamily="2" charset="0"/>
              </a:rPr>
              <a:t>® (CGFM®)</a:t>
            </a:r>
            <a:r>
              <a:rPr lang="en-US" sz="1600" dirty="0">
                <a:solidFill>
                  <a:srgbClr val="003DA0"/>
                </a:solidFill>
                <a:latin typeface="Poppins" panose="00000500000000000000" pitchFamily="2" charset="0"/>
              </a:rPr>
              <a:t> credential—the only professional certification 100% focused on government financial management at the </a:t>
            </a:r>
            <a:r>
              <a:rPr lang="en-US" sz="1600" b="1" dirty="0">
                <a:solidFill>
                  <a:srgbClr val="003DA0"/>
                </a:solidFill>
                <a:latin typeface="Poppins" panose="00000500000000000000" pitchFamily="2" charset="0"/>
              </a:rPr>
              <a:t>federal, state and local </a:t>
            </a:r>
            <a:r>
              <a:rPr lang="en-US" sz="1600" dirty="0">
                <a:solidFill>
                  <a:srgbClr val="003DA0"/>
                </a:solidFill>
                <a:latin typeface="Poppins" panose="00000500000000000000" pitchFamily="2" charset="0"/>
              </a:rPr>
              <a:t>levels. Financial professionals can increase their knowledge and professional confidence in governmental accounting, auditing, internal controls, performance measurement, financial reporting and budgeting by earning this credential. </a:t>
            </a:r>
          </a:p>
          <a:p>
            <a:r>
              <a:rPr lang="en-US" sz="1600" b="1" dirty="0">
                <a:solidFill>
                  <a:srgbClr val="003DA0"/>
                </a:solidFill>
                <a:latin typeface="Poppins" panose="00000500000000000000" pitchFamily="2" charset="0"/>
              </a:rPr>
              <a:t>AGA is the only authorized organization to offer CGFM </a:t>
            </a:r>
            <a:r>
              <a:rPr lang="en-US" sz="1600" b="1" dirty="0">
                <a:solidFill>
                  <a:srgbClr val="003DA0"/>
                </a:solidFill>
                <a:highlight>
                  <a:srgbClr val="FFFFFF"/>
                </a:highlight>
                <a:latin typeface="Poppins" panose="00000500000000000000" pitchFamily="2" charset="0"/>
              </a:rPr>
              <a:t>preparation training. </a:t>
            </a:r>
          </a:p>
          <a:p>
            <a:endParaRPr lang="en-US" sz="1600" b="1" dirty="0">
              <a:solidFill>
                <a:srgbClr val="003DA0"/>
              </a:solidFill>
              <a:highlight>
                <a:srgbClr val="FFFFFF"/>
              </a:highlight>
              <a:latin typeface="Poppins" panose="00000500000000000000" pitchFamily="2" charset="0"/>
            </a:endParaRPr>
          </a:p>
          <a:p>
            <a:endParaRPr lang="en-US" sz="1600" b="1" dirty="0">
              <a:solidFill>
                <a:srgbClr val="003DA0"/>
              </a:solidFill>
              <a:highlight>
                <a:srgbClr val="FFFFFF"/>
              </a:highlight>
              <a:latin typeface="Poppins" panose="00000500000000000000" pitchFamily="2" charset="0"/>
            </a:endParaRPr>
          </a:p>
        </p:txBody>
      </p:sp>
      <p:sp>
        <p:nvSpPr>
          <p:cNvPr id="10" name="TextBox 9">
            <a:extLst>
              <a:ext uri="{FF2B5EF4-FFF2-40B4-BE49-F238E27FC236}">
                <a16:creationId xmlns:a16="http://schemas.microsoft.com/office/drawing/2014/main" id="{28EBF7DB-3F1E-6BCD-7D06-FB72627EC3FE}"/>
              </a:ext>
            </a:extLst>
          </p:cNvPr>
          <p:cNvSpPr txBox="1"/>
          <p:nvPr/>
        </p:nvSpPr>
        <p:spPr>
          <a:xfrm>
            <a:off x="7248930" y="2734056"/>
            <a:ext cx="4176639" cy="116955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b="1" dirty="0">
                <a:solidFill>
                  <a:srgbClr val="003399"/>
                </a:solidFill>
                <a:latin typeface="Poppins" panose="00000500000000000000" pitchFamily="2" charset="0"/>
                <a:cs typeface="Poppins" panose="00000500000000000000" pitchFamily="2" charset="0"/>
              </a:rPr>
              <a:t>Why AGA? </a:t>
            </a:r>
            <a:r>
              <a:rPr lang="en-US" sz="1400" dirty="0">
                <a:solidFill>
                  <a:srgbClr val="003399"/>
                </a:solidFill>
                <a:latin typeface="Poppins" panose="00000500000000000000" pitchFamily="2" charset="0"/>
                <a:cs typeface="Poppins" panose="00000500000000000000" pitchFamily="2" charset="0"/>
              </a:rPr>
              <a:t>AGA members are people like YOU, dedicated to serving the public. AGA staff is committed to providing you with timely information and the resources you need to excel in the execution of your duties. </a:t>
            </a:r>
          </a:p>
        </p:txBody>
      </p:sp>
      <p:pic>
        <p:nvPicPr>
          <p:cNvPr id="4" name="Picture 8" descr="CGFM logo">
            <a:extLst>
              <a:ext uri="{FF2B5EF4-FFF2-40B4-BE49-F238E27FC236}">
                <a16:creationId xmlns:a16="http://schemas.microsoft.com/office/drawing/2014/main" id="{CE89BC8A-2950-0427-3548-D17265D821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831" y="6010853"/>
            <a:ext cx="2052017" cy="5396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0163FBB-31F8-1C8D-84F5-A7209096C58A}"/>
              </a:ext>
            </a:extLst>
          </p:cNvPr>
          <p:cNvSpPr txBox="1"/>
          <p:nvPr/>
        </p:nvSpPr>
        <p:spPr>
          <a:xfrm>
            <a:off x="8366760" y="4058548"/>
            <a:ext cx="3273552" cy="2492990"/>
          </a:xfrm>
          <a:prstGeom prst="rect">
            <a:avLst/>
          </a:prstGeom>
          <a:noFill/>
        </p:spPr>
        <p:txBody>
          <a:bodyPr wrap="square">
            <a:spAutoFit/>
          </a:bodyPr>
          <a:lstStyle/>
          <a:p>
            <a:r>
              <a:rPr lang="en-US" b="1" dirty="0">
                <a:latin typeface="Poppins" panose="00000500000000000000" pitchFamily="2" charset="0"/>
                <a:cs typeface="Poppins" panose="00000500000000000000" pitchFamily="2" charset="0"/>
              </a:rPr>
              <a:t>A Word from the CEO</a:t>
            </a:r>
          </a:p>
          <a:p>
            <a:r>
              <a:rPr lang="en-US" sz="1600" dirty="0">
                <a:latin typeface="Poppins" panose="00000500000000000000" pitchFamily="2" charset="0"/>
                <a:cs typeface="Poppins" panose="00000500000000000000" pitchFamily="2" charset="0"/>
              </a:rPr>
              <a:t>Ann Ebberts, MS, PMP</a:t>
            </a:r>
          </a:p>
          <a:p>
            <a:r>
              <a:rPr lang="en-US" sz="1200" dirty="0">
                <a:effectLst/>
                <a:latin typeface="Poppins" panose="00000500000000000000" pitchFamily="2" charset="0"/>
                <a:ea typeface="Calibri" panose="020F0502020204030204" pitchFamily="34" charset="0"/>
                <a:cs typeface="Poppins" panose="00000500000000000000" pitchFamily="2" charset="0"/>
              </a:rPr>
              <a:t>Whether an employee of the federal workforce wants an in-person, multi-day training; self-paced course; onsite group training; or just study materials, AGA can confidently say, “We’ve got that!” </a:t>
            </a:r>
            <a:r>
              <a:rPr lang="en-US" sz="1200" b="1" dirty="0">
                <a:effectLst/>
                <a:latin typeface="Poppins" panose="00000500000000000000" pitchFamily="2" charset="0"/>
                <a:ea typeface="Calibri" panose="020F0502020204030204" pitchFamily="34" charset="0"/>
                <a:cs typeface="Poppins" panose="00000500000000000000" pitchFamily="2" charset="0"/>
              </a:rPr>
              <a:t>We are small enough to be agile and responsive to this community, while big enough to deliver training to an unlimited number of federal workforce members. </a:t>
            </a:r>
            <a:endParaRPr lang="en-US" sz="1200" b="1" dirty="0">
              <a:latin typeface="Poppins" panose="00000500000000000000" pitchFamily="2" charset="0"/>
              <a:cs typeface="Poppins" panose="00000500000000000000" pitchFamily="2" charset="0"/>
            </a:endParaRPr>
          </a:p>
        </p:txBody>
      </p:sp>
      <p:pic>
        <p:nvPicPr>
          <p:cNvPr id="11" name="Picture 10" descr="A person in white jacket smiling&#10;&#10;Description automatically generated">
            <a:extLst>
              <a:ext uri="{FF2B5EF4-FFF2-40B4-BE49-F238E27FC236}">
                <a16:creationId xmlns:a16="http://schemas.microsoft.com/office/drawing/2014/main" id="{C670717F-3D76-AC66-E408-137D438095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77418" y="4162466"/>
            <a:ext cx="1671788" cy="2230243"/>
          </a:xfrm>
          <a:prstGeom prst="rect">
            <a:avLst/>
          </a:prstGeom>
          <a:ln>
            <a:noFill/>
          </a:ln>
          <a:effectLst>
            <a:softEdge rad="112500"/>
          </a:effectLst>
        </p:spPr>
      </p:pic>
      <p:sp>
        <p:nvSpPr>
          <p:cNvPr id="13" name="TextBox 12">
            <a:extLst>
              <a:ext uri="{FF2B5EF4-FFF2-40B4-BE49-F238E27FC236}">
                <a16:creationId xmlns:a16="http://schemas.microsoft.com/office/drawing/2014/main" id="{583E0A34-BA6A-59EA-39BC-F080527F6C4A}"/>
              </a:ext>
            </a:extLst>
          </p:cNvPr>
          <p:cNvSpPr txBox="1"/>
          <p:nvPr/>
        </p:nvSpPr>
        <p:spPr>
          <a:xfrm>
            <a:off x="539496" y="910992"/>
            <a:ext cx="5556504"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dirty="0">
                <a:solidFill>
                  <a:srgbClr val="003399"/>
                </a:solidFill>
                <a:latin typeface="Poppins" panose="00000500000000000000" pitchFamily="2" charset="0"/>
                <a:cs typeface="Poppins" panose="00000500000000000000" pitchFamily="2" charset="0"/>
                <a:hlinkClick r:id="rId7"/>
              </a:rPr>
              <a:t>AGA is a non-profit association </a:t>
            </a:r>
            <a:r>
              <a:rPr lang="en-US" sz="1600" dirty="0">
                <a:solidFill>
                  <a:srgbClr val="003399"/>
                </a:solidFill>
                <a:latin typeface="Poppins" panose="00000500000000000000" pitchFamily="2" charset="0"/>
                <a:cs typeface="Poppins" panose="00000500000000000000" pitchFamily="2" charset="0"/>
              </a:rPr>
              <a:t>made up of financial professionals at all levels of government.   Our mission is to support those who support government financial management through </a:t>
            </a:r>
            <a:r>
              <a:rPr lang="en-US" sz="1600" b="1" dirty="0">
                <a:solidFill>
                  <a:srgbClr val="003399"/>
                </a:solidFill>
                <a:latin typeface="Poppins" panose="00000500000000000000" pitchFamily="2" charset="0"/>
                <a:cs typeface="Poppins" panose="00000500000000000000" pitchFamily="2" charset="0"/>
              </a:rPr>
              <a:t>education, research, networking and certification</a:t>
            </a:r>
            <a:r>
              <a:rPr lang="en-US" sz="1600" dirty="0">
                <a:solidFill>
                  <a:srgbClr val="003399"/>
                </a:solidFill>
                <a:latin typeface="Poppins" panose="00000500000000000000" pitchFamily="2" charset="0"/>
                <a:cs typeface="Poppins" panose="00000500000000000000" pitchFamily="2" charset="0"/>
              </a:rPr>
              <a:t>. While membership is encouraged, it is </a:t>
            </a:r>
            <a:r>
              <a:rPr lang="en-US" sz="1600" u="sng" dirty="0">
                <a:solidFill>
                  <a:srgbClr val="003399"/>
                </a:solidFill>
                <a:latin typeface="Poppins" panose="00000500000000000000" pitchFamily="2" charset="0"/>
                <a:cs typeface="Poppins" panose="00000500000000000000" pitchFamily="2" charset="0"/>
              </a:rPr>
              <a:t>not</a:t>
            </a:r>
            <a:r>
              <a:rPr lang="en-US" sz="1600" dirty="0">
                <a:solidFill>
                  <a:srgbClr val="003399"/>
                </a:solidFill>
                <a:latin typeface="Poppins" panose="00000500000000000000" pitchFamily="2" charset="0"/>
                <a:cs typeface="Poppins" panose="00000500000000000000" pitchFamily="2" charset="0"/>
              </a:rPr>
              <a:t> required to participate in our training and events.</a:t>
            </a:r>
          </a:p>
        </p:txBody>
      </p:sp>
    </p:spTree>
    <p:extLst>
      <p:ext uri="{BB962C8B-B14F-4D97-AF65-F5344CB8AC3E}">
        <p14:creationId xmlns:p14="http://schemas.microsoft.com/office/powerpoint/2010/main" val="370456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94F44-771F-F9A7-8C2D-ED5610EF33D8}"/>
              </a:ext>
            </a:extLst>
          </p:cNvPr>
          <p:cNvSpPr txBox="1"/>
          <p:nvPr/>
        </p:nvSpPr>
        <p:spPr>
          <a:xfrm>
            <a:off x="188537" y="357686"/>
            <a:ext cx="4147794" cy="209288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3399"/>
                </a:solidFill>
                <a:latin typeface="Poppins" panose="00000500000000000000" pitchFamily="2" charset="0"/>
                <a:cs typeface="Poppins" panose="00000500000000000000" pitchFamily="2" charset="0"/>
                <a:hlinkClick r:id="rId2"/>
              </a:rPr>
              <a:t>CGFM Preparation Options</a:t>
            </a:r>
            <a:endParaRPr lang="en-US" dirty="0">
              <a:solidFill>
                <a:srgbClr val="003399"/>
              </a:solidFill>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Live, virtual courses for individuals</a:t>
            </a: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Self-paced (on-demand) courses for individuals</a:t>
            </a: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Group training for your staff on-site or virtually (up to 30 people)</a:t>
            </a: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Online and printed study guides</a:t>
            </a: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Online practice exams</a:t>
            </a:r>
          </a:p>
        </p:txBody>
      </p:sp>
      <p:sp>
        <p:nvSpPr>
          <p:cNvPr id="3" name="TextBox 2">
            <a:extLst>
              <a:ext uri="{FF2B5EF4-FFF2-40B4-BE49-F238E27FC236}">
                <a16:creationId xmlns:a16="http://schemas.microsoft.com/office/drawing/2014/main" id="{EEAF4886-88ED-CDC3-3C34-AF4D0DBDE0FD}"/>
              </a:ext>
            </a:extLst>
          </p:cNvPr>
          <p:cNvSpPr txBox="1"/>
          <p:nvPr/>
        </p:nvSpPr>
        <p:spPr>
          <a:xfrm>
            <a:off x="106960" y="2996592"/>
            <a:ext cx="5731497" cy="187743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3399"/>
                </a:solidFill>
                <a:latin typeface="Poppins" panose="00000500000000000000" pitchFamily="2" charset="0"/>
                <a:cs typeface="Poppins" panose="00000500000000000000" pitchFamily="2" charset="0"/>
                <a:hlinkClick r:id="rId3"/>
              </a:rPr>
              <a:t>Federal Financial Management Courses Library</a:t>
            </a:r>
            <a:endParaRPr lang="en-US" b="1" dirty="0">
              <a:solidFill>
                <a:srgbClr val="003399"/>
              </a:solidFill>
              <a:latin typeface="Poppins" panose="00000500000000000000" pitchFamily="2" charset="0"/>
              <a:cs typeface="Poppins" panose="00000500000000000000" pitchFamily="2" charset="0"/>
            </a:endParaRPr>
          </a:p>
          <a:p>
            <a:r>
              <a:rPr lang="en-US" sz="1600" dirty="0">
                <a:solidFill>
                  <a:srgbClr val="003399"/>
                </a:solidFill>
                <a:latin typeface="Poppins" panose="00000500000000000000" pitchFamily="2" charset="0"/>
                <a:cs typeface="Poppins" panose="00000500000000000000" pitchFamily="2" charset="0"/>
              </a:rPr>
              <a:t>Created and taught by a former FASAB chairperson, these 1.5- to 2-hour </a:t>
            </a:r>
            <a:r>
              <a:rPr lang="en-US" sz="1600" b="1" dirty="0">
                <a:solidFill>
                  <a:srgbClr val="003399"/>
                </a:solidFill>
                <a:latin typeface="Poppins" panose="00000500000000000000" pitchFamily="2" charset="0"/>
                <a:cs typeface="Poppins" panose="00000500000000000000" pitchFamily="2" charset="0"/>
              </a:rPr>
              <a:t>self-paced courses </a:t>
            </a:r>
            <a:r>
              <a:rPr lang="en-US" sz="1600" dirty="0">
                <a:solidFill>
                  <a:srgbClr val="003399"/>
                </a:solidFill>
                <a:latin typeface="Poppins" panose="00000500000000000000" pitchFamily="2" charset="0"/>
                <a:cs typeface="Poppins" panose="00000500000000000000" pitchFamily="2" charset="0"/>
              </a:rPr>
              <a:t>will get </a:t>
            </a:r>
            <a:r>
              <a:rPr lang="en-US" sz="1600" b="1" dirty="0">
                <a:solidFill>
                  <a:srgbClr val="003399"/>
                </a:solidFill>
                <a:latin typeface="Poppins" panose="00000500000000000000" pitchFamily="2" charset="0"/>
                <a:cs typeface="Poppins" panose="00000500000000000000" pitchFamily="2" charset="0"/>
              </a:rPr>
              <a:t>new federal hires </a:t>
            </a:r>
            <a:r>
              <a:rPr lang="en-US" sz="1600" dirty="0">
                <a:solidFill>
                  <a:srgbClr val="003399"/>
                </a:solidFill>
                <a:latin typeface="Poppins" panose="00000500000000000000" pitchFamily="2" charset="0"/>
                <a:cs typeface="Poppins" panose="00000500000000000000" pitchFamily="2" charset="0"/>
              </a:rPr>
              <a:t>up to speed quickly or serve as a refresher for </a:t>
            </a:r>
            <a:r>
              <a:rPr lang="en-US" sz="1600" b="1" dirty="0">
                <a:solidFill>
                  <a:srgbClr val="003399"/>
                </a:solidFill>
                <a:latin typeface="Poppins" panose="00000500000000000000" pitchFamily="2" charset="0"/>
                <a:cs typeface="Poppins" panose="00000500000000000000" pitchFamily="2" charset="0"/>
              </a:rPr>
              <a:t>seasoned employees</a:t>
            </a:r>
            <a:r>
              <a:rPr lang="en-US" sz="1600" dirty="0">
                <a:solidFill>
                  <a:srgbClr val="003399"/>
                </a:solidFill>
                <a:latin typeface="Poppins" panose="00000500000000000000" pitchFamily="2" charset="0"/>
                <a:cs typeface="Poppins" panose="00000500000000000000" pitchFamily="2" charset="0"/>
              </a:rPr>
              <a:t>.</a:t>
            </a:r>
          </a:p>
          <a:p>
            <a:endParaRPr lang="en-US" sz="1600" dirty="0">
              <a:solidFill>
                <a:srgbClr val="003399"/>
              </a:solidFill>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829A57ED-2915-B975-FDFA-D910CFC9CF2F}"/>
              </a:ext>
            </a:extLst>
          </p:cNvPr>
          <p:cNvSpPr txBox="1"/>
          <p:nvPr/>
        </p:nvSpPr>
        <p:spPr>
          <a:xfrm>
            <a:off x="4719955" y="465409"/>
            <a:ext cx="3007149" cy="187743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3399"/>
                </a:solidFill>
                <a:latin typeface="Poppins" panose="00000500000000000000" pitchFamily="2" charset="0"/>
                <a:cs typeface="Poppins" panose="00000500000000000000" pitchFamily="2" charset="0"/>
              </a:rPr>
              <a:t>Our Instructors</a:t>
            </a:r>
          </a:p>
          <a:p>
            <a:r>
              <a:rPr lang="en-US" sz="14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AGA course instructors are respected existing and retired government financial professionals with extensive experience working for and with the federal government, </a:t>
            </a:r>
            <a:r>
              <a:rPr lang="en-US" sz="1400" dirty="0">
                <a:solidFill>
                  <a:srgbClr val="003399"/>
                </a:solidFill>
                <a:latin typeface="Poppins" panose="00000500000000000000" pitchFamily="2" charset="0"/>
                <a:ea typeface="Calibri" panose="020F0502020204030204" pitchFamily="34" charset="0"/>
                <a:cs typeface="Poppins" panose="00000500000000000000" pitchFamily="2" charset="0"/>
              </a:rPr>
              <a:t> and stay current in the field.</a:t>
            </a:r>
            <a:endParaRPr lang="en-US" sz="1400" dirty="0">
              <a:solidFill>
                <a:srgbClr val="003399"/>
              </a:solidFill>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CCAE8EC6-0A47-6350-314F-63761340B3AD}"/>
              </a:ext>
            </a:extLst>
          </p:cNvPr>
          <p:cNvSpPr txBox="1"/>
          <p:nvPr/>
        </p:nvSpPr>
        <p:spPr>
          <a:xfrm>
            <a:off x="6003632" y="2962656"/>
            <a:ext cx="1941921" cy="310854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3399"/>
                </a:solidFill>
                <a:latin typeface="Poppins" panose="00000500000000000000" pitchFamily="2" charset="0"/>
                <a:cs typeface="Poppins" panose="00000500000000000000" pitchFamily="2" charset="0"/>
              </a:rPr>
              <a:t>Payment Options</a:t>
            </a:r>
          </a:p>
          <a:p>
            <a:r>
              <a:rPr lang="en-US" sz="1600" dirty="0">
                <a:solidFill>
                  <a:srgbClr val="003399"/>
                </a:solidFill>
                <a:latin typeface="Poppins" panose="00000500000000000000" pitchFamily="2" charset="0"/>
                <a:cs typeface="Poppins" panose="00000500000000000000" pitchFamily="2" charset="0"/>
              </a:rPr>
              <a:t>Depending on the event or course selected, AGA accepts:</a:t>
            </a:r>
          </a:p>
          <a:p>
            <a:endParaRPr lang="en-US" sz="1600" dirty="0">
              <a:solidFill>
                <a:srgbClr val="003399"/>
              </a:solidFill>
              <a:latin typeface="Poppins" panose="00000500000000000000" pitchFamily="2" charset="0"/>
              <a:cs typeface="Poppins" panose="00000500000000000000" pitchFamily="2" charset="0"/>
            </a:endParaRP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SF-182/POs</a:t>
            </a: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Government credit cards</a:t>
            </a:r>
          </a:p>
          <a:p>
            <a:pPr marL="285750" indent="-285750">
              <a:buFont typeface="Wingdings" panose="05000000000000000000" pitchFamily="2" charset="2"/>
              <a:buChar char="§"/>
            </a:pPr>
            <a:r>
              <a:rPr lang="en-US" sz="1600" dirty="0">
                <a:solidFill>
                  <a:srgbClr val="003399"/>
                </a:solidFill>
                <a:latin typeface="Poppins" panose="00000500000000000000" pitchFamily="2" charset="0"/>
                <a:cs typeface="Poppins" panose="00000500000000000000" pitchFamily="2" charset="0"/>
              </a:rPr>
              <a:t>Personal credit cards</a:t>
            </a:r>
          </a:p>
        </p:txBody>
      </p:sp>
      <p:sp>
        <p:nvSpPr>
          <p:cNvPr id="7" name="TextBox 6">
            <a:extLst>
              <a:ext uri="{FF2B5EF4-FFF2-40B4-BE49-F238E27FC236}">
                <a16:creationId xmlns:a16="http://schemas.microsoft.com/office/drawing/2014/main" id="{8639B76F-D80B-C0DD-7B88-EE2E52B43335}"/>
              </a:ext>
            </a:extLst>
          </p:cNvPr>
          <p:cNvSpPr txBox="1"/>
          <p:nvPr/>
        </p:nvSpPr>
        <p:spPr>
          <a:xfrm>
            <a:off x="8110728" y="201168"/>
            <a:ext cx="3644497" cy="40934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1" dirty="0">
                <a:solidFill>
                  <a:srgbClr val="003399"/>
                </a:solidFill>
                <a:latin typeface="Poppins" panose="00000500000000000000" pitchFamily="2" charset="0"/>
                <a:cs typeface="Poppins" panose="00000500000000000000" pitchFamily="2" charset="0"/>
                <a:hlinkClick r:id="rId4"/>
              </a:rPr>
              <a:t>National Events</a:t>
            </a:r>
            <a:endParaRPr lang="en-US" sz="1600" b="1" dirty="0">
              <a:solidFill>
                <a:srgbClr val="003399"/>
              </a:solidFill>
              <a:latin typeface="Poppins" panose="00000500000000000000" pitchFamily="2" charset="0"/>
              <a:cs typeface="Poppins" panose="00000500000000000000" pitchFamily="2" charset="0"/>
            </a:endParaRPr>
          </a:p>
          <a:p>
            <a:r>
              <a:rPr lang="en-US" sz="14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Each year, AGA offers numerous seamless, in-person events in Washington, D.C., accommodating hundreds of attendees. For our members and federal workers living outside of the D.C. metro area, we offer our largest training event at various locations around the country. </a:t>
            </a:r>
            <a:r>
              <a:rPr lang="en-US" sz="1400" dirty="0">
                <a:solidFill>
                  <a:srgbClr val="003399"/>
                </a:solidFill>
                <a:latin typeface="Poppins" panose="00000500000000000000" pitchFamily="2" charset="0"/>
                <a:ea typeface="Calibri" panose="020F0502020204030204" pitchFamily="34" charset="0"/>
                <a:cs typeface="Poppins" panose="00000500000000000000" pitchFamily="2" charset="0"/>
              </a:rPr>
              <a:t>T</a:t>
            </a:r>
            <a:r>
              <a:rPr lang="en-US" sz="14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hose who are unable to travel or who prefer the convenience of training at their home or office, </a:t>
            </a:r>
            <a:r>
              <a:rPr lang="en-US" sz="1400" dirty="0">
                <a:solidFill>
                  <a:srgbClr val="003399"/>
                </a:solidFill>
                <a:latin typeface="Poppins" panose="00000500000000000000" pitchFamily="2" charset="0"/>
                <a:ea typeface="Calibri" panose="020F0502020204030204" pitchFamily="34" charset="0"/>
                <a:cs typeface="Poppins" panose="00000500000000000000" pitchFamily="2" charset="0"/>
              </a:rPr>
              <a:t>can</a:t>
            </a:r>
            <a:r>
              <a:rPr lang="en-US" sz="14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 </a:t>
            </a:r>
            <a:r>
              <a:rPr lang="en-US" sz="1400" dirty="0">
                <a:solidFill>
                  <a:srgbClr val="003399"/>
                </a:solidFill>
                <a:latin typeface="Poppins" panose="00000500000000000000" pitchFamily="2" charset="0"/>
                <a:ea typeface="Calibri" panose="020F0502020204030204" pitchFamily="34" charset="0"/>
                <a:cs typeface="Poppins" panose="00000500000000000000" pitchFamily="2" charset="0"/>
              </a:rPr>
              <a:t>attend AGA events virtually.</a:t>
            </a:r>
            <a:endParaRPr lang="en-US" sz="1400" dirty="0">
              <a:solidFill>
                <a:srgbClr val="003399"/>
              </a:solidFill>
              <a:effectLst/>
              <a:latin typeface="Poppins" panose="00000500000000000000" pitchFamily="2" charset="0"/>
              <a:ea typeface="Calibri" panose="020F0502020204030204" pitchFamily="34" charset="0"/>
              <a:cs typeface="Poppins" panose="00000500000000000000" pitchFamily="2" charset="0"/>
            </a:endParaRPr>
          </a:p>
          <a:p>
            <a:endParaRPr lang="en-US" sz="1600" dirty="0">
              <a:solidFill>
                <a:srgbClr val="003399"/>
              </a:solidFill>
              <a:latin typeface="Poppins" panose="00000500000000000000" pitchFamily="2" charset="0"/>
              <a:ea typeface="Calibri" panose="020F0502020204030204" pitchFamily="34" charset="0"/>
              <a:cs typeface="Poppins" panose="00000500000000000000" pitchFamily="2" charset="0"/>
            </a:endParaRPr>
          </a:p>
          <a:p>
            <a:pPr marL="285750" indent="-285750">
              <a:buFont typeface="Wingdings" panose="05000000000000000000" pitchFamily="2" charset="2"/>
              <a:buChar char="§"/>
            </a:pPr>
            <a:r>
              <a:rPr lang="en-US" sz="12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Professional Development Training (PDT)</a:t>
            </a:r>
          </a:p>
          <a:p>
            <a:pPr marL="285750" indent="-285750">
              <a:buFont typeface="Wingdings" panose="05000000000000000000" pitchFamily="2" charset="2"/>
              <a:buChar char="§"/>
            </a:pPr>
            <a:r>
              <a:rPr lang="en-US" sz="1200" dirty="0">
                <a:solidFill>
                  <a:srgbClr val="003399"/>
                </a:solidFill>
                <a:latin typeface="Poppins" panose="00000500000000000000" pitchFamily="2" charset="0"/>
                <a:ea typeface="Calibri" panose="020F0502020204030204" pitchFamily="34" charset="0"/>
                <a:cs typeface="Poppins" panose="00000500000000000000" pitchFamily="2" charset="0"/>
              </a:rPr>
              <a:t>National Leadership Training (NLT)</a:t>
            </a:r>
          </a:p>
          <a:p>
            <a:pPr marL="285750" indent="-285750">
              <a:buFont typeface="Wingdings" panose="05000000000000000000" pitchFamily="2" charset="2"/>
              <a:buChar char="§"/>
            </a:pPr>
            <a:r>
              <a:rPr lang="en-US" sz="12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Internal Controls and Fraud Prevention Training</a:t>
            </a:r>
          </a:p>
          <a:p>
            <a:pPr marL="285750" indent="-285750">
              <a:buFont typeface="Wingdings" panose="05000000000000000000" pitchFamily="2" charset="2"/>
              <a:buChar char="§"/>
            </a:pPr>
            <a:r>
              <a:rPr lang="en-US" sz="1200" dirty="0">
                <a:solidFill>
                  <a:srgbClr val="003399"/>
                </a:solidFill>
                <a:effectLst/>
                <a:latin typeface="Poppins" panose="00000500000000000000" pitchFamily="2" charset="0"/>
                <a:ea typeface="Calibri" panose="020F0502020204030204" pitchFamily="34" charset="0"/>
                <a:cs typeface="Poppins" panose="00000500000000000000" pitchFamily="2" charset="0"/>
              </a:rPr>
              <a:t>Technology and Transformation Summit</a:t>
            </a:r>
          </a:p>
        </p:txBody>
      </p:sp>
      <p:sp>
        <p:nvSpPr>
          <p:cNvPr id="8" name="TextBox 7">
            <a:extLst>
              <a:ext uri="{FF2B5EF4-FFF2-40B4-BE49-F238E27FC236}">
                <a16:creationId xmlns:a16="http://schemas.microsoft.com/office/drawing/2014/main" id="{CFB69A39-5473-A8BE-4529-8636E9BF621D}"/>
              </a:ext>
            </a:extLst>
          </p:cNvPr>
          <p:cNvSpPr txBox="1"/>
          <p:nvPr/>
        </p:nvSpPr>
        <p:spPr>
          <a:xfrm>
            <a:off x="8257032" y="4937761"/>
            <a:ext cx="3580489" cy="163121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600" b="1" dirty="0">
                <a:solidFill>
                  <a:srgbClr val="003399"/>
                </a:solidFill>
                <a:latin typeface="Poppins" panose="00000500000000000000" pitchFamily="2" charset="0"/>
                <a:ea typeface="Times New Roman" panose="02020603050405020304" pitchFamily="18" charset="0"/>
                <a:cs typeface="Poppins" panose="00000500000000000000" pitchFamily="2" charset="0"/>
                <a:hlinkClick r:id="rId5"/>
              </a:rPr>
              <a:t>Monthly Webinars</a:t>
            </a:r>
            <a:endParaRPr lang="en-US" sz="1600" b="1" dirty="0">
              <a:solidFill>
                <a:srgbClr val="003399"/>
              </a:solidFill>
              <a:latin typeface="Poppins" panose="00000500000000000000" pitchFamily="2" charset="0"/>
              <a:ea typeface="Times New Roman" panose="02020603050405020304" pitchFamily="18" charset="0"/>
              <a:cs typeface="Poppins" panose="00000500000000000000" pitchFamily="2" charset="0"/>
            </a:endParaRPr>
          </a:p>
          <a:p>
            <a:r>
              <a:rPr lang="en-US" sz="1200" dirty="0">
                <a:solidFill>
                  <a:srgbClr val="003399"/>
                </a:solidFill>
                <a:effectLst/>
                <a:latin typeface="Poppins" panose="00000500000000000000" pitchFamily="2" charset="0"/>
                <a:ea typeface="Times New Roman" panose="02020603050405020304" pitchFamily="18" charset="0"/>
                <a:cs typeface="Poppins" panose="00000500000000000000" pitchFamily="2" charset="0"/>
              </a:rPr>
              <a:t>Live, virtual sessions featuring experts speaking on emergent issues, designed to keep the federal workforce current in governmental auditing, ethics, governmental accounting, internal controls, performance and more – </a:t>
            </a:r>
            <a:r>
              <a:rPr lang="en-US" sz="1200" b="1" i="1" dirty="0">
                <a:solidFill>
                  <a:srgbClr val="003399"/>
                </a:solidFill>
                <a:effectLst/>
                <a:latin typeface="Poppins" panose="00000500000000000000" pitchFamily="2" charset="0"/>
                <a:ea typeface="Times New Roman" panose="02020603050405020304" pitchFamily="18" charset="0"/>
                <a:cs typeface="Poppins" panose="00000500000000000000" pitchFamily="2" charset="0"/>
              </a:rPr>
              <a:t>individuals or groups can purchase webinars.</a:t>
            </a:r>
            <a:r>
              <a:rPr lang="en-US" sz="1200" b="1" dirty="0">
                <a:effectLst/>
                <a:latin typeface="Poppins" panose="00000500000000000000" pitchFamily="2" charset="0"/>
                <a:ea typeface="Times New Roman" panose="02020603050405020304" pitchFamily="18" charset="0"/>
                <a:cs typeface="Poppins" panose="00000500000000000000" pitchFamily="2" charset="0"/>
              </a:rPr>
              <a:t>	</a:t>
            </a:r>
            <a:endParaRPr lang="en-US" sz="1200" b="1" dirty="0">
              <a:effectLst/>
              <a:latin typeface="Poppins" panose="00000500000000000000" pitchFamily="2" charset="0"/>
              <a:ea typeface="Calibri" panose="020F0502020204030204" pitchFamily="34" charset="0"/>
              <a:cs typeface="Poppins" panose="00000500000000000000" pitchFamily="2" charset="0"/>
            </a:endParaRPr>
          </a:p>
        </p:txBody>
      </p:sp>
      <p:sp>
        <p:nvSpPr>
          <p:cNvPr id="6" name="TextBox 5">
            <a:extLst>
              <a:ext uri="{FF2B5EF4-FFF2-40B4-BE49-F238E27FC236}">
                <a16:creationId xmlns:a16="http://schemas.microsoft.com/office/drawing/2014/main" id="{82C8E964-AD89-AF29-4E1A-8BF1B816F62C}"/>
              </a:ext>
            </a:extLst>
          </p:cNvPr>
          <p:cNvSpPr txBox="1"/>
          <p:nvPr/>
        </p:nvSpPr>
        <p:spPr>
          <a:xfrm>
            <a:off x="429768" y="4937761"/>
            <a:ext cx="4992624" cy="135421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003399"/>
                </a:solidFill>
                <a:latin typeface="Poppins" panose="00000500000000000000" pitchFamily="2" charset="0"/>
                <a:cs typeface="Poppins" panose="00000500000000000000" pitchFamily="2" charset="0"/>
                <a:hlinkClick r:id="rId6"/>
              </a:rPr>
              <a:t>Online Course Catalog </a:t>
            </a:r>
            <a:endParaRPr lang="en-US" b="1" dirty="0">
              <a:solidFill>
                <a:srgbClr val="003399"/>
              </a:solidFill>
              <a:latin typeface="Poppins" panose="00000500000000000000" pitchFamily="2" charset="0"/>
              <a:cs typeface="Poppins" panose="00000500000000000000" pitchFamily="2" charset="0"/>
            </a:endParaRPr>
          </a:p>
          <a:p>
            <a:r>
              <a:rPr lang="en-US" sz="1600" dirty="0">
                <a:solidFill>
                  <a:srgbClr val="003399"/>
                </a:solidFill>
                <a:latin typeface="Poppins" panose="00000500000000000000" pitchFamily="2" charset="0"/>
                <a:cs typeface="Poppins" panose="00000500000000000000" pitchFamily="2" charset="0"/>
              </a:rPr>
              <a:t>Filled with courses to help your team reach its educational goals, AGA’s </a:t>
            </a:r>
            <a:r>
              <a:rPr lang="en-US" sz="1600" b="1" dirty="0">
                <a:solidFill>
                  <a:srgbClr val="003399"/>
                </a:solidFill>
                <a:latin typeface="Poppins" panose="00000500000000000000" pitchFamily="2" charset="0"/>
                <a:cs typeface="Poppins" panose="00000500000000000000" pitchFamily="2" charset="0"/>
              </a:rPr>
              <a:t>group-training </a:t>
            </a:r>
            <a:r>
              <a:rPr lang="en-US" sz="1600" dirty="0">
                <a:solidFill>
                  <a:srgbClr val="003399"/>
                </a:solidFill>
                <a:latin typeface="Poppins" panose="00000500000000000000" pitchFamily="2" charset="0"/>
                <a:cs typeface="Poppins" panose="00000500000000000000" pitchFamily="2" charset="0"/>
              </a:rPr>
              <a:t>catalog covers the relevant topics needed by today’s government financial professionals.  </a:t>
            </a:r>
          </a:p>
        </p:txBody>
      </p:sp>
    </p:spTree>
    <p:extLst>
      <p:ext uri="{BB962C8B-B14F-4D97-AF65-F5344CB8AC3E}">
        <p14:creationId xmlns:p14="http://schemas.microsoft.com/office/powerpoint/2010/main" val="41405772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3053</TotalTime>
  <Words>592</Words>
  <Application>Microsoft Office PowerPoint</Application>
  <PresentationFormat>Widescreen</PresentationFormat>
  <Paragraphs>41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Poppins</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Kimberly Jones</dc:creator>
  <cp:lastModifiedBy>DennisQCronyn</cp:lastModifiedBy>
  <cp:revision>4</cp:revision>
  <dcterms:created xsi:type="dcterms:W3CDTF">2024-07-03T15:34:44Z</dcterms:created>
  <dcterms:modified xsi:type="dcterms:W3CDTF">2024-08-05T14:36:52Z</dcterms:modified>
</cp:coreProperties>
</file>