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4"/>
  </p:notesMasterIdLst>
  <p:sldIdLst>
    <p:sldId id="256" r:id="rId2"/>
    <p:sldId id="257" r:id="rId3"/>
  </p:sldIdLst>
  <p:sldSz cx="7772400" cy="10058400"/>
  <p:notesSz cx="6858000" cy="9144000"/>
  <p:embeddedFontLst>
    <p:embeddedFont>
      <p:font typeface="Century Gothic" panose="020B0502020202020204" pitchFamily="34" charset="0"/>
      <p:regular r:id="rId5"/>
      <p:bold r:id="rId6"/>
      <p:italic r:id="rId7"/>
      <p:boldItalic r:id="rId8"/>
    </p:embeddedFont>
    <p:embeddedFont>
      <p:font typeface="Palatino Linotype" panose="02040502050505030304" pitchFamily="18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  <p15:guide id="3" pos="360">
          <p15:clr>
            <a:srgbClr val="9AA0A6"/>
          </p15:clr>
        </p15:guide>
        <p15:guide id="4" pos="4537">
          <p15:clr>
            <a:srgbClr val="9AA0A6"/>
          </p15:clr>
        </p15:guide>
        <p15:guide id="5" orient="horz" pos="360">
          <p15:clr>
            <a:srgbClr val="9AA0A6"/>
          </p15:clr>
        </p15:guide>
        <p15:guide id="6" orient="horz" pos="597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984" y="4"/>
      </p:cViewPr>
      <p:guideLst>
        <p:guide orient="horz" pos="3168"/>
        <p:guide pos="2448"/>
        <p:guide pos="360"/>
        <p:guide pos="4537"/>
        <p:guide orient="horz" pos="360"/>
        <p:guide orient="horz" pos="59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36643" y="1143000"/>
            <a:ext cx="2384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e6e3af76a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36643" y="1143000"/>
            <a:ext cx="2384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e6e3af76aa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ge6e3af76aa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337f0e34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337f0e34b_0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f337f0e34b_0_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 - White">
  <p:cSld name="1_plain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007608" y="9646920"/>
            <a:ext cx="1187700" cy="12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TRAINING CATALOG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6072" y="9418830"/>
            <a:ext cx="408917" cy="351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1_plain slide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URSE PAGES">
  <p:cSld name="two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6007608" y="9646920"/>
            <a:ext cx="1187700" cy="12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TRAINING CATALOG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" name="Google Shape;1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6072" y="9418830"/>
            <a:ext cx="408917" cy="35110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576075" y="576073"/>
            <a:ext cx="6237900" cy="1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"/>
              <a:buNone/>
              <a:defRPr sz="1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576075" y="914400"/>
            <a:ext cx="6237900" cy="1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None/>
              <a:defRPr sz="12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30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30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30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30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450"/>
              </a:spcBef>
              <a:spcAft>
                <a:spcPts val="0"/>
              </a:spcAft>
              <a:buSzPts val="1620"/>
              <a:buNone/>
              <a:defRPr/>
            </a:lvl6pPr>
            <a:lvl7pPr lvl="6">
              <a:spcBef>
                <a:spcPts val="450"/>
              </a:spcBef>
              <a:spcAft>
                <a:spcPts val="0"/>
              </a:spcAft>
              <a:buSzPts val="1620"/>
              <a:buNone/>
              <a:defRPr/>
            </a:lvl7pPr>
            <a:lvl8pPr lvl="7">
              <a:spcBef>
                <a:spcPts val="450"/>
              </a:spcBef>
              <a:spcAft>
                <a:spcPts val="0"/>
              </a:spcAft>
              <a:buSzPts val="1620"/>
              <a:buNone/>
              <a:defRPr/>
            </a:lvl8pPr>
            <a:lvl9pPr lvl="8">
              <a:spcBef>
                <a:spcPts val="450"/>
              </a:spcBef>
              <a:spcAft>
                <a:spcPts val="0"/>
              </a:spcAft>
              <a:buSzPts val="162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76075" y="1298450"/>
            <a:ext cx="6237900" cy="745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0480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•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0480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•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0480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uli"/>
              <a:buChar char="•"/>
              <a:def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0480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•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228600">
              <a:spcBef>
                <a:spcPts val="3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331470">
              <a:spcBef>
                <a:spcPts val="450"/>
              </a:spcBef>
              <a:spcAft>
                <a:spcPts val="0"/>
              </a:spcAft>
              <a:buSzPts val="1620"/>
              <a:buChar char="•"/>
              <a:defRPr/>
            </a:lvl6pPr>
            <a:lvl7pPr marL="3200400" lvl="6" indent="-331470">
              <a:spcBef>
                <a:spcPts val="450"/>
              </a:spcBef>
              <a:spcAft>
                <a:spcPts val="0"/>
              </a:spcAft>
              <a:buSzPts val="1620"/>
              <a:buChar char="•"/>
              <a:defRPr/>
            </a:lvl7pPr>
            <a:lvl8pPr marL="3657600" lvl="7" indent="-331470">
              <a:spcBef>
                <a:spcPts val="450"/>
              </a:spcBef>
              <a:spcAft>
                <a:spcPts val="0"/>
              </a:spcAft>
              <a:buSzPts val="1620"/>
              <a:buChar char="•"/>
              <a:defRPr/>
            </a:lvl8pPr>
            <a:lvl9pPr marL="4114800" lvl="8" indent="-331470">
              <a:spcBef>
                <a:spcPts val="45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40703" y="741834"/>
            <a:ext cx="6955200" cy="8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latino Linotype"/>
              <a:buNone/>
              <a:defRPr sz="2400" b="1" i="0" u="none" strike="noStrike" cap="none"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5647009" y="9121925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440703" y="1838221"/>
            <a:ext cx="6955200" cy="6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98450" algn="l" rtl="0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•"/>
              <a:defRPr sz="11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•"/>
              <a:defRPr sz="11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•"/>
              <a:defRPr sz="11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Char char="•"/>
              <a:defRPr sz="11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None/>
              <a:defRPr sz="11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147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20"/>
              <a:buFont typeface="Arial"/>
              <a:buChar char="•"/>
              <a:defRPr sz="162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147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20"/>
              <a:buFont typeface="Arial"/>
              <a:buChar char="•"/>
              <a:defRPr sz="162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147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20"/>
              <a:buFont typeface="Arial"/>
              <a:buChar char="•"/>
              <a:defRPr sz="162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147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20"/>
              <a:buFont typeface="Arial"/>
              <a:buChar char="•"/>
              <a:defRPr sz="162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society.com/case-study/afwerx-data-science-training/" TargetMode="External"/><Relationship Id="rId13" Type="http://schemas.openxmlformats.org/officeDocument/2006/relationships/hyperlink" Target="https://datasociety.com/case-study/state-department-data-science-training/" TargetMode="External"/><Relationship Id="rId18" Type="http://schemas.openxmlformats.org/officeDocument/2006/relationships/image" Target="../media/image17.png"/><Relationship Id="rId3" Type="http://schemas.openxmlformats.org/officeDocument/2006/relationships/image" Target="../media/image6.png"/><Relationship Id="rId21" Type="http://schemas.openxmlformats.org/officeDocument/2006/relationships/hyperlink" Target="https://datasociety.com/case-study/hhs-colab/" TargetMode="External"/><Relationship Id="rId7" Type="http://schemas.openxmlformats.org/officeDocument/2006/relationships/image" Target="../media/image10.png"/><Relationship Id="rId12" Type="http://schemas.openxmlformats.org/officeDocument/2006/relationships/image" Target="../media/image13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5" Type="http://schemas.openxmlformats.org/officeDocument/2006/relationships/hyperlink" Target="https://datasociety.com/case-study/discover-financial-services/" TargetMode="External"/><Relationship Id="rId10" Type="http://schemas.openxmlformats.org/officeDocument/2006/relationships/hyperlink" Target="https://datasociety.com/case-study/abt-workforce-development/" TargetMode="External"/><Relationship Id="rId19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image" Target="../media/image14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5029200" y="0"/>
            <a:ext cx="2743200" cy="1005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200" y="9764625"/>
            <a:ext cx="7772400" cy="29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3552256" y="2844238"/>
            <a:ext cx="1371600" cy="2323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1966613" y="2844250"/>
            <a:ext cx="1371600" cy="2323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409875" y="2844238"/>
            <a:ext cx="1371600" cy="2323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 idx="4294967295"/>
          </p:nvPr>
        </p:nvSpPr>
        <p:spPr>
          <a:xfrm>
            <a:off x="576075" y="576075"/>
            <a:ext cx="4137900" cy="9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rgbClr val="845BA3"/>
                </a:solidFill>
                <a:latin typeface="Muli"/>
                <a:ea typeface="Muli"/>
                <a:cs typeface="Muli"/>
                <a:sym typeface="Muli"/>
              </a:rPr>
              <a:t>DATA SCIENCE FOR YOUR ENTERPRISE</a:t>
            </a:r>
            <a:r>
              <a:rPr lang="en-US" sz="1400" b="0">
                <a:solidFill>
                  <a:srgbClr val="845BA3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 sz="1400" b="0">
              <a:solidFill>
                <a:srgbClr val="845BA3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Custom Data Science Training for a Future Ready Workforce</a:t>
            </a:r>
            <a:endParaRPr sz="2000" b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4294967295"/>
          </p:nvPr>
        </p:nvSpPr>
        <p:spPr>
          <a:xfrm>
            <a:off x="576075" y="1658112"/>
            <a:ext cx="4137900" cy="9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Meet Data Society: </a:t>
            </a:r>
            <a:r>
              <a:rPr lang="en-US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We deliver industry-tailored data science training programs and technology solutions for commercial and government clients. We partner with you to </a:t>
            </a:r>
            <a:r>
              <a:rPr lang="en-US" b="1" i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educate</a:t>
            </a:r>
            <a:r>
              <a:rPr lang="en-US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, </a:t>
            </a:r>
            <a:r>
              <a:rPr lang="en-US" b="1" i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equip</a:t>
            </a:r>
            <a:r>
              <a:rPr lang="en-US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and </a:t>
            </a:r>
            <a:r>
              <a:rPr lang="en-US" b="1" i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empower</a:t>
            </a:r>
            <a:r>
              <a:rPr lang="en-US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your workforce with the skills to achieve your goals and expand your impact.</a:t>
            </a:r>
            <a:endParaRPr sz="1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" name="Google Shape;35;p5"/>
          <p:cNvSpPr txBox="1">
            <a:spLocks noGrp="1"/>
          </p:cNvSpPr>
          <p:nvPr>
            <p:ph type="title" idx="4294967295"/>
          </p:nvPr>
        </p:nvSpPr>
        <p:spPr>
          <a:xfrm>
            <a:off x="5404100" y="1581900"/>
            <a:ext cx="1272900" cy="36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845BA3"/>
                </a:solidFill>
                <a:latin typeface="Muli"/>
                <a:ea typeface="Muli"/>
                <a:cs typeface="Muli"/>
                <a:sym typeface="Muli"/>
              </a:rPr>
              <a:t>LEARNING PATHWAYS</a:t>
            </a:r>
            <a:endParaRPr sz="1100" b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4294967295"/>
          </p:nvPr>
        </p:nvSpPr>
        <p:spPr>
          <a:xfrm>
            <a:off x="571500" y="3111564"/>
            <a:ext cx="968400" cy="16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845BA3"/>
                </a:solidFill>
                <a:latin typeface="Muli"/>
                <a:ea typeface="Muli"/>
                <a:cs typeface="Muli"/>
                <a:sym typeface="Muli"/>
              </a:rPr>
              <a:t>EXECUTIVE</a:t>
            </a:r>
            <a:r>
              <a:rPr lang="en-US" sz="800" b="0">
                <a:solidFill>
                  <a:srgbClr val="845BA3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1100" b="0">
                <a:solidFill>
                  <a:srgbClr val="845BA3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 sz="1000" b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4294967295"/>
          </p:nvPr>
        </p:nvSpPr>
        <p:spPr>
          <a:xfrm>
            <a:off x="3709274" y="3014214"/>
            <a:ext cx="1071900" cy="36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845BA3"/>
                </a:solidFill>
                <a:latin typeface="Muli"/>
                <a:ea typeface="Muli"/>
                <a:cs typeface="Muli"/>
                <a:sym typeface="Muli"/>
              </a:rPr>
              <a:t>TECHNICAL RESOURCE</a:t>
            </a:r>
            <a:endParaRPr sz="1100" b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title" idx="4294967295"/>
          </p:nvPr>
        </p:nvSpPr>
        <p:spPr>
          <a:xfrm>
            <a:off x="2118075" y="3111564"/>
            <a:ext cx="1071900" cy="16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845BA3"/>
                </a:solidFill>
                <a:latin typeface="Muli"/>
                <a:ea typeface="Muli"/>
                <a:cs typeface="Muli"/>
                <a:sym typeface="Muli"/>
              </a:rPr>
              <a:t>GENERALIST</a:t>
            </a:r>
            <a:endParaRPr sz="1100" b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" name="Google Shape;39;p5"/>
          <p:cNvSpPr txBox="1">
            <a:spLocks noGrp="1"/>
          </p:cNvSpPr>
          <p:nvPr>
            <p:ph type="title" idx="4294967295"/>
          </p:nvPr>
        </p:nvSpPr>
        <p:spPr>
          <a:xfrm>
            <a:off x="576075" y="5492700"/>
            <a:ext cx="3657600" cy="20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>
                <a:solidFill>
                  <a:srgbClr val="845BA3"/>
                </a:solidFill>
                <a:latin typeface="Muli"/>
                <a:ea typeface="Muli"/>
                <a:cs typeface="Muli"/>
                <a:sym typeface="Muli"/>
              </a:rPr>
              <a:t>BENEFITS FOR YOUR ENTERPRISE </a:t>
            </a:r>
            <a:endParaRPr sz="1300" b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" name="Google Shape;40;p5"/>
          <p:cNvSpPr txBox="1"/>
          <p:nvPr/>
        </p:nvSpPr>
        <p:spPr>
          <a:xfrm>
            <a:off x="576075" y="5881750"/>
            <a:ext cx="3576900" cy="13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74320" lvl="0" indent="-207009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Muli"/>
              <a:buChar char="●"/>
            </a:pPr>
            <a:r>
              <a:rPr lang="en-US" sz="11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Reduce communication gaps between managers, generalists, and technical resources</a:t>
            </a:r>
            <a:endParaRPr sz="11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274320" lvl="0" indent="-207009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Muli"/>
              <a:buChar char="●"/>
            </a:pPr>
            <a:r>
              <a:rPr lang="en-US" sz="11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Develop use cases and communities of practice for data science within your organization</a:t>
            </a:r>
            <a:endParaRPr sz="11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274320" lvl="0" indent="-207009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Muli"/>
              <a:buChar char="●"/>
            </a:pPr>
            <a:r>
              <a:rPr lang="en-US" sz="11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Receive insights and assistance with ongoing data science and engineering projects</a:t>
            </a:r>
            <a:endParaRPr sz="11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4294967295"/>
          </p:nvPr>
        </p:nvSpPr>
        <p:spPr>
          <a:xfrm>
            <a:off x="576072" y="7522792"/>
            <a:ext cx="3657600" cy="21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845BA3"/>
                </a:solidFill>
                <a:latin typeface="Muli"/>
                <a:ea typeface="Muli"/>
                <a:cs typeface="Muli"/>
                <a:sym typeface="Muli"/>
              </a:rPr>
              <a:t>We Address Common Growth Obstacles</a:t>
            </a:r>
            <a:endParaRPr sz="1400" b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4294967295"/>
          </p:nvPr>
        </p:nvSpPr>
        <p:spPr>
          <a:xfrm>
            <a:off x="423672" y="8491728"/>
            <a:ext cx="1280100" cy="9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Organizations need to generate more revenue and reduce costs, all with fewer resources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4294967295"/>
          </p:nvPr>
        </p:nvSpPr>
        <p:spPr>
          <a:xfrm>
            <a:off x="1865324" y="8491728"/>
            <a:ext cx="1280100" cy="9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Development of training programs internally is limited by resource constraints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4294967295"/>
          </p:nvPr>
        </p:nvSpPr>
        <p:spPr>
          <a:xfrm>
            <a:off x="3306975" y="8491728"/>
            <a:ext cx="1280100" cy="9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Online programs are not widely utilized and produce limited proficiency gains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4294967295"/>
          </p:nvPr>
        </p:nvSpPr>
        <p:spPr>
          <a:xfrm>
            <a:off x="576072" y="3484368"/>
            <a:ext cx="1097400" cy="36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Build a data strategy</a:t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4294967295"/>
          </p:nvPr>
        </p:nvSpPr>
        <p:spPr>
          <a:xfrm>
            <a:off x="576072" y="4011628"/>
            <a:ext cx="1097400" cy="36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Understand data science</a:t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4294967295"/>
          </p:nvPr>
        </p:nvSpPr>
        <p:spPr>
          <a:xfrm>
            <a:off x="576072" y="4538888"/>
            <a:ext cx="1097400" cy="36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Leverage your data</a:t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4294967295"/>
          </p:nvPr>
        </p:nvSpPr>
        <p:spPr>
          <a:xfrm>
            <a:off x="3712464" y="3484368"/>
            <a:ext cx="1097400" cy="36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Expand your skill set</a:t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9" name="Google Shape;49;p5"/>
          <p:cNvSpPr txBox="1">
            <a:spLocks noGrp="1"/>
          </p:cNvSpPr>
          <p:nvPr>
            <p:ph type="body" idx="4294967295"/>
          </p:nvPr>
        </p:nvSpPr>
        <p:spPr>
          <a:xfrm>
            <a:off x="3712464" y="4014720"/>
            <a:ext cx="1097400" cy="36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Communicate effectively</a:t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4294967295"/>
          </p:nvPr>
        </p:nvSpPr>
        <p:spPr>
          <a:xfrm>
            <a:off x="3712474" y="4535925"/>
            <a:ext cx="1026900" cy="36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Learn new applications</a:t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4294967295"/>
          </p:nvPr>
        </p:nvSpPr>
        <p:spPr>
          <a:xfrm>
            <a:off x="5715004" y="2092525"/>
            <a:ext cx="1371600" cy="169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Leading with Data</a:t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4294967295"/>
          </p:nvPr>
        </p:nvSpPr>
        <p:spPr>
          <a:xfrm>
            <a:off x="2118075" y="4014720"/>
            <a:ext cx="1097400" cy="36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Ask the right questions</a:t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4294967295"/>
          </p:nvPr>
        </p:nvSpPr>
        <p:spPr>
          <a:xfrm>
            <a:off x="2118075" y="4535928"/>
            <a:ext cx="1097400" cy="36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Learn data science skills</a:t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4294967295"/>
          </p:nvPr>
        </p:nvSpPr>
        <p:spPr>
          <a:xfrm>
            <a:off x="5715004" y="4790320"/>
            <a:ext cx="1371600" cy="36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Neural Networks &amp; Deep Learning</a:t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4294967295"/>
          </p:nvPr>
        </p:nvSpPr>
        <p:spPr>
          <a:xfrm>
            <a:off x="5715000" y="2710875"/>
            <a:ext cx="1371600" cy="36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Data Analysis </a:t>
            </a:r>
            <a:br>
              <a:rPr lang="en-US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-US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with Excel and SQL</a:t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4294967295"/>
          </p:nvPr>
        </p:nvSpPr>
        <p:spPr>
          <a:xfrm>
            <a:off x="5715004" y="3489500"/>
            <a:ext cx="1301400" cy="169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Data Visualization</a:t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4294967295"/>
          </p:nvPr>
        </p:nvSpPr>
        <p:spPr>
          <a:xfrm>
            <a:off x="5715004" y="4092500"/>
            <a:ext cx="1371600" cy="36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Machine Learning with Python and R</a:t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4294967295"/>
          </p:nvPr>
        </p:nvSpPr>
        <p:spPr>
          <a:xfrm>
            <a:off x="5715004" y="8336780"/>
            <a:ext cx="1371600" cy="169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DevOps</a:t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4294967295"/>
          </p:nvPr>
        </p:nvSpPr>
        <p:spPr>
          <a:xfrm>
            <a:off x="5715004" y="6854128"/>
            <a:ext cx="1371600" cy="36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Frontend Development</a:t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0" name="Google Shape;60;p5"/>
          <p:cNvSpPr txBox="1">
            <a:spLocks noGrp="1"/>
          </p:cNvSpPr>
          <p:nvPr>
            <p:ph type="body" idx="4294967295"/>
          </p:nvPr>
        </p:nvSpPr>
        <p:spPr>
          <a:xfrm>
            <a:off x="2118075" y="3484368"/>
            <a:ext cx="1097400" cy="36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Build your vocabulary</a:t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1" name="Google Shape;61;p5"/>
          <p:cNvSpPr/>
          <p:nvPr/>
        </p:nvSpPr>
        <p:spPr>
          <a:xfrm>
            <a:off x="5404100" y="2093976"/>
            <a:ext cx="169200" cy="169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5404100" y="8339326"/>
            <a:ext cx="169200" cy="169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5404100" y="7645398"/>
            <a:ext cx="169200" cy="169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5"/>
          <p:cNvSpPr/>
          <p:nvPr/>
        </p:nvSpPr>
        <p:spPr>
          <a:xfrm>
            <a:off x="5404100" y="6951470"/>
            <a:ext cx="169200" cy="169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5"/>
          <p:cNvSpPr/>
          <p:nvPr/>
        </p:nvSpPr>
        <p:spPr>
          <a:xfrm>
            <a:off x="5404100" y="6257543"/>
            <a:ext cx="169200" cy="169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"/>
          <p:cNvSpPr/>
          <p:nvPr/>
        </p:nvSpPr>
        <p:spPr>
          <a:xfrm>
            <a:off x="5404100" y="5563615"/>
            <a:ext cx="169200" cy="169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5404100" y="4869687"/>
            <a:ext cx="169200" cy="169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5404100" y="4175759"/>
            <a:ext cx="169200" cy="169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5404100" y="3481832"/>
            <a:ext cx="169200" cy="169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5404100" y="2787904"/>
            <a:ext cx="169200" cy="169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" name="Google Shape;71;p5"/>
          <p:cNvCxnSpPr/>
          <p:nvPr/>
        </p:nvCxnSpPr>
        <p:spPr>
          <a:xfrm>
            <a:off x="5488700" y="2186976"/>
            <a:ext cx="0" cy="6245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2" name="Google Shape;7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125" y="7886363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6288" y="7886363"/>
            <a:ext cx="521461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8875" y="7962562"/>
            <a:ext cx="4572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5"/>
          <p:cNvSpPr txBox="1">
            <a:spLocks noGrp="1"/>
          </p:cNvSpPr>
          <p:nvPr>
            <p:ph type="body" idx="4294967295"/>
          </p:nvPr>
        </p:nvSpPr>
        <p:spPr>
          <a:xfrm>
            <a:off x="5715004" y="7548053"/>
            <a:ext cx="1371600" cy="36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Backend Development</a:t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6" name="Google Shape;76;p5"/>
          <p:cNvSpPr txBox="1">
            <a:spLocks noGrp="1"/>
          </p:cNvSpPr>
          <p:nvPr>
            <p:ph type="body" idx="4294967295"/>
          </p:nvPr>
        </p:nvSpPr>
        <p:spPr>
          <a:xfrm>
            <a:off x="5715004" y="5471616"/>
            <a:ext cx="1371600" cy="36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Data Engineering &amp; MLOps</a:t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7" name="Google Shape;77;p5"/>
          <p:cNvSpPr txBox="1">
            <a:spLocks noGrp="1"/>
          </p:cNvSpPr>
          <p:nvPr>
            <p:ph type="body" idx="4294967295"/>
          </p:nvPr>
        </p:nvSpPr>
        <p:spPr>
          <a:xfrm>
            <a:off x="5715004" y="6253128"/>
            <a:ext cx="1371600" cy="169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Big Data</a:t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8" name="Google Shape;78;p5"/>
          <p:cNvSpPr txBox="1">
            <a:spLocks noGrp="1"/>
          </p:cNvSpPr>
          <p:nvPr>
            <p:ph type="body" idx="4294967295"/>
          </p:nvPr>
        </p:nvSpPr>
        <p:spPr>
          <a:xfrm>
            <a:off x="102300" y="9830925"/>
            <a:ext cx="75678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rPr>
              <a:t>1100 15th St NW, Washington, DC 20001 	|	datasociety.com 	|	hello@datasociety.com</a:t>
            </a:r>
            <a:endParaRPr sz="1000" b="1">
              <a:solidFill>
                <a:schemeClr val="accent6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9" name="Google Shape;79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71491" y="616800"/>
            <a:ext cx="2282257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/>
        </p:nvSpPr>
        <p:spPr>
          <a:xfrm>
            <a:off x="734750" y="2271950"/>
            <a:ext cx="3799800" cy="24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74320" lvl="0" indent="-20066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Muli"/>
              <a:buChar char="●"/>
            </a:pPr>
            <a:r>
              <a:rPr lang="en-US" sz="10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Assessment of your team’s data skills and the organization’s data and innovation culture to align training programs to identified gaps</a:t>
            </a:r>
            <a:endParaRPr sz="10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274320" lvl="0" indent="-20066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Muli"/>
              <a:buChar char="●"/>
            </a:pPr>
            <a:r>
              <a:rPr lang="en-US" sz="10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Courses covering a range of data topics, providing learning pathways for executives, managers, analysts, engineers, and experienced data scientists</a:t>
            </a:r>
            <a:endParaRPr sz="10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274320" lvl="0" indent="-20066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Muli"/>
              <a:buChar char="●"/>
            </a:pPr>
            <a:r>
              <a:rPr lang="en-US" sz="10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All-inclusive delivery featuring different modalities of training, including multi-day bootcamps and virtual or in-person live training for all skill levels</a:t>
            </a:r>
            <a:endParaRPr sz="10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274320" lvl="0" indent="-20066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Muli"/>
              <a:buChar char="●"/>
            </a:pPr>
            <a:r>
              <a:rPr lang="en-US" sz="10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Intensive, hands-on capstone projects that turn theory into practice and focus on current business challenges to produce tangible business outcomes</a:t>
            </a:r>
            <a:endParaRPr sz="10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6" name="Google Shape;86;p6"/>
          <p:cNvSpPr/>
          <p:nvPr/>
        </p:nvSpPr>
        <p:spPr>
          <a:xfrm>
            <a:off x="5029200" y="0"/>
            <a:ext cx="2743200" cy="1005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"/>
          <p:cNvSpPr txBox="1">
            <a:spLocks noGrp="1"/>
          </p:cNvSpPr>
          <p:nvPr>
            <p:ph type="body" idx="4294967295"/>
          </p:nvPr>
        </p:nvSpPr>
        <p:spPr>
          <a:xfrm>
            <a:off x="576075" y="978400"/>
            <a:ext cx="4186500" cy="9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Data Society collaborates with you to deliver customized data science education that advances your operational objectives and maximizes your return on investment using your data. 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Our client experience delivers change and results through both training and consulting: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" name="Google Shape;88;p6"/>
          <p:cNvSpPr txBox="1">
            <a:spLocks noGrp="1"/>
          </p:cNvSpPr>
          <p:nvPr>
            <p:ph type="title" idx="4294967295"/>
          </p:nvPr>
        </p:nvSpPr>
        <p:spPr>
          <a:xfrm>
            <a:off x="5334011" y="1589038"/>
            <a:ext cx="1998300" cy="1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>
                <a:solidFill>
                  <a:srgbClr val="845BA3"/>
                </a:solidFill>
                <a:latin typeface="Muli"/>
                <a:ea typeface="Muli"/>
                <a:cs typeface="Muli"/>
                <a:sym typeface="Muli"/>
              </a:rPr>
              <a:t>Why Data Society?</a:t>
            </a:r>
            <a:endParaRPr sz="2000" b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9" name="Google Shape;89;p6"/>
          <p:cNvSpPr txBox="1">
            <a:spLocks noGrp="1"/>
          </p:cNvSpPr>
          <p:nvPr>
            <p:ph type="title" idx="4294967295"/>
          </p:nvPr>
        </p:nvSpPr>
        <p:spPr>
          <a:xfrm>
            <a:off x="576072" y="576072"/>
            <a:ext cx="3657600" cy="215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845BA3"/>
                </a:solidFill>
                <a:latin typeface="Muli"/>
                <a:ea typeface="Muli"/>
                <a:cs typeface="Muli"/>
                <a:sym typeface="Muli"/>
              </a:rPr>
              <a:t>Education for a Data Driven Workforce</a:t>
            </a:r>
            <a:endParaRPr sz="1400" b="0">
              <a:solidFill>
                <a:srgbClr val="845BA3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90" name="Google Shape;9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811" y="2496684"/>
            <a:ext cx="457200" cy="448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7793" y="3801327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7800" y="5944131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7793" y="487665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57800" y="6940769"/>
            <a:ext cx="457200" cy="4658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6"/>
          <p:cNvSpPr txBox="1">
            <a:spLocks noGrp="1"/>
          </p:cNvSpPr>
          <p:nvPr>
            <p:ph type="title" idx="4294967295"/>
          </p:nvPr>
        </p:nvSpPr>
        <p:spPr>
          <a:xfrm>
            <a:off x="576072" y="7560342"/>
            <a:ext cx="3657600" cy="16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845BA3"/>
                </a:solidFill>
                <a:latin typeface="Muli"/>
                <a:ea typeface="Muli"/>
                <a:cs typeface="Muli"/>
                <a:sym typeface="Muli"/>
              </a:rPr>
              <a:t>TRUSTED BY</a:t>
            </a:r>
            <a:endParaRPr sz="1100" b="0">
              <a:solidFill>
                <a:srgbClr val="845BA3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96" name="Google Shape;96;p6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57135" y="7990342"/>
            <a:ext cx="813163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6">
            <a:hlinkClick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920290" y="8817017"/>
            <a:ext cx="740664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953971" y="7990342"/>
            <a:ext cx="672084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6">
            <a:hlinkClick r:id="rId13"/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947110" y="8817017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6">
            <a:hlinkClick r:id="rId15"/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97575" y="8058077"/>
            <a:ext cx="1280100" cy="254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66125" y="8456149"/>
            <a:ext cx="11430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6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95300" y="8978942"/>
            <a:ext cx="2266950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6"/>
          <p:cNvSpPr txBox="1"/>
          <p:nvPr/>
        </p:nvSpPr>
        <p:spPr>
          <a:xfrm>
            <a:off x="5879325" y="2128463"/>
            <a:ext cx="1596600" cy="58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Founded by an educator, all of our programs are built by expert instructional designers and data scientists</a:t>
            </a:r>
            <a:endParaRPr sz="11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1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We offer unparalleled flexibility to fit your schedule, use cases, and objectives </a:t>
            </a:r>
            <a:endParaRPr sz="11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1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All our  programs integrate practical  skills quickly for professionals</a:t>
            </a:r>
            <a:endParaRPr sz="11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1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Experienced instructors with industry experience and approachable learning styles</a:t>
            </a:r>
            <a:endParaRPr sz="11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1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We are a passionate partner who only succeed when you do</a:t>
            </a:r>
            <a:endParaRPr sz="11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04" name="Google Shape;104;p6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318675" y="5369250"/>
            <a:ext cx="4535975" cy="64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6"/>
          <p:cNvSpPr txBox="1">
            <a:spLocks noGrp="1"/>
          </p:cNvSpPr>
          <p:nvPr>
            <p:ph type="body" idx="4294967295"/>
          </p:nvPr>
        </p:nvSpPr>
        <p:spPr>
          <a:xfrm>
            <a:off x="280675" y="6067975"/>
            <a:ext cx="672000" cy="58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Plan</a:t>
            </a:r>
            <a:endParaRPr sz="12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Kick off meetings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6" name="Google Shape;106;p6"/>
          <p:cNvSpPr txBox="1">
            <a:spLocks noGrp="1"/>
          </p:cNvSpPr>
          <p:nvPr>
            <p:ph type="body" idx="4294967295"/>
          </p:nvPr>
        </p:nvSpPr>
        <p:spPr>
          <a:xfrm>
            <a:off x="1167100" y="6067975"/>
            <a:ext cx="788100" cy="58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Design</a:t>
            </a:r>
            <a:endParaRPr sz="12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Assess skills and goals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7" name="Google Shape;107;p6"/>
          <p:cNvSpPr txBox="1">
            <a:spLocks noGrp="1"/>
          </p:cNvSpPr>
          <p:nvPr>
            <p:ph type="body" idx="4294967295"/>
          </p:nvPr>
        </p:nvSpPr>
        <p:spPr>
          <a:xfrm>
            <a:off x="2094950" y="6067975"/>
            <a:ext cx="927000" cy="58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Implement</a:t>
            </a:r>
            <a:endParaRPr sz="12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Schedule &amp; deliver program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8" name="Google Shape;108;p6"/>
          <p:cNvSpPr txBox="1">
            <a:spLocks noGrp="1"/>
          </p:cNvSpPr>
          <p:nvPr>
            <p:ph type="body" idx="4294967295"/>
          </p:nvPr>
        </p:nvSpPr>
        <p:spPr>
          <a:xfrm>
            <a:off x="3199025" y="6067975"/>
            <a:ext cx="788100" cy="58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Evaluate</a:t>
            </a:r>
            <a:endParaRPr sz="12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Review feedback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9" name="Google Shape;109;p6"/>
          <p:cNvSpPr txBox="1">
            <a:spLocks noGrp="1"/>
          </p:cNvSpPr>
          <p:nvPr>
            <p:ph type="body" idx="4294967295"/>
          </p:nvPr>
        </p:nvSpPr>
        <p:spPr>
          <a:xfrm>
            <a:off x="4164213" y="6067975"/>
            <a:ext cx="740700" cy="758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Improve</a:t>
            </a:r>
            <a:endParaRPr sz="12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Build continuous learning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0" name="Google Shape;110;p6"/>
          <p:cNvSpPr/>
          <p:nvPr/>
        </p:nvSpPr>
        <p:spPr>
          <a:xfrm>
            <a:off x="200" y="9764625"/>
            <a:ext cx="7772400" cy="29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"/>
          <p:cNvSpPr txBox="1">
            <a:spLocks noGrp="1"/>
          </p:cNvSpPr>
          <p:nvPr>
            <p:ph type="body" idx="4294967295"/>
          </p:nvPr>
        </p:nvSpPr>
        <p:spPr>
          <a:xfrm>
            <a:off x="102300" y="9830925"/>
            <a:ext cx="75678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rPr>
              <a:t>1100 15th St NW, Washington, DC 20001 	|	datasociety.com 	|	hello@datasociety.com</a:t>
            </a:r>
            <a:endParaRPr sz="1000" b="1">
              <a:solidFill>
                <a:schemeClr val="accent6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12" name="Google Shape;112;p6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5271491" y="616800"/>
            <a:ext cx="2282257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6">
            <a:hlinkClick r:id="rId21"/>
          </p:cNvPr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2034550" y="8068378"/>
            <a:ext cx="672000" cy="636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Society Master Theme">
  <a:themeElements>
    <a:clrScheme name="2020 Data Society Brand Guidelines">
      <a:dk1>
        <a:srgbClr val="261144"/>
      </a:dk1>
      <a:lt1>
        <a:srgbClr val="422B72"/>
      </a:lt1>
      <a:dk2>
        <a:srgbClr val="845BA3"/>
      </a:dk2>
      <a:lt2>
        <a:srgbClr val="FF350F"/>
      </a:lt2>
      <a:accent1>
        <a:srgbClr val="FFED3D"/>
      </a:accent1>
      <a:accent2>
        <a:srgbClr val="E02500"/>
      </a:accent2>
      <a:accent3>
        <a:srgbClr val="FFE9E5"/>
      </a:accent3>
      <a:accent4>
        <a:srgbClr val="E2E2E2"/>
      </a:accent4>
      <a:accent5>
        <a:srgbClr val="F4F4F4"/>
      </a:accent5>
      <a:accent6>
        <a:srgbClr val="F9FBFB"/>
      </a:accent6>
      <a:hlink>
        <a:srgbClr val="FFFFFF"/>
      </a:hlink>
      <a:folHlink>
        <a:srgbClr val="9B9D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474</Words>
  <Application>Microsoft Office PowerPoint</Application>
  <PresentationFormat>Custom</PresentationFormat>
  <Paragraphs>66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Palatino Linotype</vt:lpstr>
      <vt:lpstr>Century Gothic</vt:lpstr>
      <vt:lpstr>Calibri</vt:lpstr>
      <vt:lpstr>Arial</vt:lpstr>
      <vt:lpstr>Muli</vt:lpstr>
      <vt:lpstr>Data Society Master Theme</vt:lpstr>
      <vt:lpstr>DATA SCIENCE FOR YOUR ENTERPRISE  Custom Data Science Training for a Future Ready Workforce</vt:lpstr>
      <vt:lpstr>Why Data Society?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DennisQCronyn</dc:creator>
  <cp:lastModifiedBy>DennisQCronyn</cp:lastModifiedBy>
  <cp:revision>2</cp:revision>
  <dcterms:modified xsi:type="dcterms:W3CDTF">2024-08-06T12:44:02Z</dcterms:modified>
</cp:coreProperties>
</file>