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8.jpg" ContentType="image/jpeg"/>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2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697" r:id="rId6"/>
    <p:sldMasterId id="2147483702" r:id="rId7"/>
    <p:sldMasterId id="2147483753" r:id="rId8"/>
  </p:sldMasterIdLst>
  <p:notesMasterIdLst>
    <p:notesMasterId r:id="rId30"/>
  </p:notesMasterIdLst>
  <p:handoutMasterIdLst>
    <p:handoutMasterId r:id="rId31"/>
  </p:handoutMasterIdLst>
  <p:sldIdLst>
    <p:sldId id="415" r:id="rId9"/>
    <p:sldId id="459" r:id="rId10"/>
    <p:sldId id="477" r:id="rId11"/>
    <p:sldId id="478" r:id="rId12"/>
    <p:sldId id="485" r:id="rId13"/>
    <p:sldId id="483" r:id="rId14"/>
    <p:sldId id="484" r:id="rId15"/>
    <p:sldId id="486" r:id="rId16"/>
    <p:sldId id="487" r:id="rId17"/>
    <p:sldId id="488" r:id="rId18"/>
    <p:sldId id="489" r:id="rId19"/>
    <p:sldId id="490" r:id="rId20"/>
    <p:sldId id="491" r:id="rId21"/>
    <p:sldId id="496" r:id="rId22"/>
    <p:sldId id="492" r:id="rId23"/>
    <p:sldId id="493" r:id="rId24"/>
    <p:sldId id="494" r:id="rId25"/>
    <p:sldId id="495" r:id="rId26"/>
    <p:sldId id="482" r:id="rId27"/>
    <p:sldId id="475" r:id="rId28"/>
    <p:sldId id="481" r:id="rId2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egan Looff - MY-C" initials="" lastIdx="2" clrIdx="6"/>
  <p:cmAuthor id="1" name="Landau, Yonatan (Intern)" initials="LY(" lastIdx="4" clrIdx="0">
    <p:extLst/>
  </p:cmAuthor>
  <p:cmAuthor id="8" name="Waldeck, Nicole EOP/OMB" initials="WNE" lastIdx="1" clrIdx="7">
    <p:extLst>
      <p:ext uri="{19B8F6BF-5375-455C-9EA6-DF929625EA0E}">
        <p15:presenceInfo xmlns:p15="http://schemas.microsoft.com/office/powerpoint/2012/main" userId="Waldeck, Nicole EOP/OMB" providerId="None"/>
      </p:ext>
    </p:extLst>
  </p:cmAuthor>
  <p:cmAuthor id="2" name="Yi, David" initials="YD" lastIdx="4" clrIdx="1">
    <p:extLst/>
  </p:cmAuthor>
  <p:cmAuthor id="3" name="Matthew Wilson" initials="MMW" lastIdx="1" clrIdx="2"/>
  <p:cmAuthor id="4" name="Yi, David" initials="DY" lastIdx="3" clrIdx="3">
    <p:extLst/>
  </p:cmAuthor>
  <p:cmAuthor id="5" name="Bussow, Mark" initials="BM" lastIdx="5" clrIdx="4">
    <p:extLst/>
  </p:cmAuthor>
  <p:cmAuthor id="6" name="Epstein, Diana F. EOP/OMB" initials="EDFE" lastIdx="6"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FFCC"/>
    <a:srgbClr val="00C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16" autoAdjust="0"/>
    <p:restoredTop sz="88538" autoAdjust="0"/>
  </p:normalViewPr>
  <p:slideViewPr>
    <p:cSldViewPr snapToGrid="0">
      <p:cViewPr varScale="1">
        <p:scale>
          <a:sx n="101" d="100"/>
          <a:sy n="101" d="100"/>
        </p:scale>
        <p:origin x="1626" y="114"/>
      </p:cViewPr>
      <p:guideLst>
        <p:guide orient="horz" pos="2160"/>
        <p:guide pos="2880"/>
      </p:guideLst>
    </p:cSldViewPr>
  </p:slideViewPr>
  <p:notesTextViewPr>
    <p:cViewPr>
      <p:scale>
        <a:sx n="1" d="1"/>
        <a:sy n="1" d="1"/>
      </p:scale>
      <p:origin x="0" y="0"/>
    </p:cViewPr>
  </p:notesTextViewPr>
  <p:sorterViewPr>
    <p:cViewPr varScale="1">
      <p:scale>
        <a:sx n="1" d="1"/>
        <a:sy n="1" d="1"/>
      </p:scale>
      <p:origin x="0" y="-3816"/>
    </p:cViewPr>
  </p:sorterViewPr>
  <p:notesViewPr>
    <p:cSldViewPr snapToGrid="0">
      <p:cViewPr>
        <p:scale>
          <a:sx n="200" d="100"/>
          <a:sy n="200" d="100"/>
        </p:scale>
        <p:origin x="-1260" y="3174"/>
      </p:cViewPr>
      <p:guideLst>
        <p:guide orient="horz" pos="2928"/>
        <p:guide pos="2208"/>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Grant Growth (Dollars</a:t>
            </a:r>
            <a:r>
              <a:rPr lang="en-US" baseline="0" dirty="0"/>
              <a:t> in Billions)</a:t>
            </a:r>
            <a:endParaRPr lang="en-US" dirty="0"/>
          </a:p>
        </c:rich>
      </c:tx>
      <c:layout>
        <c:manualLayout>
          <c:xMode val="edge"/>
          <c:yMode val="edge"/>
          <c:x val="0.22555166372556118"/>
          <c:y val="2.286071211118226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0"/>
    </c:view3D>
    <c:floor>
      <c:thickness val="0"/>
      <c:spPr>
        <a:noFill/>
        <a:ln w="9525" cap="flat" cmpd="sng" algn="ctr">
          <a:solidFill>
            <a:schemeClr val="tx1">
              <a:lumMod val="15000"/>
              <a:lumOff val="85000"/>
            </a:schemeClr>
          </a:solidFill>
          <a:round/>
        </a:ln>
        <a:effectLst/>
        <a:sp3d contourW="9525">
          <a:contourClr>
            <a:schemeClr val="tx1">
              <a:lumMod val="15000"/>
              <a:lumOff val="85000"/>
            </a:schemeClr>
          </a:contourClr>
        </a:sp3d>
      </c:spPr>
    </c:floor>
    <c:sideWall>
      <c:thickness val="0"/>
      <c:spPr>
        <a:noFill/>
        <a:ln>
          <a:noFill/>
        </a:ln>
        <a:effectLst/>
        <a:sp3d/>
      </c:spPr>
    </c:sideWall>
    <c:backWall>
      <c:thickness val="0"/>
      <c:spPr>
        <a:noFill/>
        <a:ln>
          <a:noFill/>
        </a:ln>
        <a:effectLst/>
        <a:sp3d/>
      </c:spPr>
    </c:backWall>
    <c:plotArea>
      <c:layout/>
      <c:area3DChart>
        <c:grouping val="stacked"/>
        <c:varyColors val="0"/>
        <c:ser>
          <c:idx val="0"/>
          <c:order val="0"/>
          <c:tx>
            <c:strRef>
              <c:f>Sheet1!$B$1</c:f>
              <c:strCache>
                <c:ptCount val="1"/>
                <c:pt idx="0">
                  <c:v>Dollars of Grants</c:v>
                </c:pt>
              </c:strCache>
            </c:strRef>
          </c:tx>
          <c:spPr>
            <a:solidFill>
              <a:schemeClr val="accent1"/>
            </a:solidFill>
            <a:ln>
              <a:noFill/>
            </a:ln>
            <a:effectLst/>
            <a:sp3d/>
          </c:spPr>
          <c:dLbls>
            <c:dLbl>
              <c:idx val="0"/>
              <c:layout>
                <c:manualLayout>
                  <c:x val="0"/>
                  <c:y val="-2.10937487024022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30A-4A9D-BCAB-A3C570F3DE47}"/>
                </c:ext>
              </c:extLst>
            </c:dLbl>
            <c:dLbl>
              <c:idx val="1"/>
              <c:layout>
                <c:manualLayout>
                  <c:x val="1.5624999999999712E-3"/>
                  <c:y val="-3.5156247837337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30A-4A9D-BCAB-A3C570F3DE47}"/>
                </c:ext>
              </c:extLst>
            </c:dLbl>
            <c:dLbl>
              <c:idx val="2"/>
              <c:layout>
                <c:manualLayout>
                  <c:x val="-1.5625000000000001E-3"/>
                  <c:y val="-6.32812461072068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30A-4A9D-BCAB-A3C570F3DE47}"/>
                </c:ext>
              </c:extLst>
            </c:dLbl>
            <c:dLbl>
              <c:idx val="3"/>
              <c:layout>
                <c:manualLayout>
                  <c:x val="-5.729100483608997E-17"/>
                  <c:y val="-7.73437452421416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30A-4A9D-BCAB-A3C570F3DE47}"/>
                </c:ext>
              </c:extLst>
            </c:dLbl>
            <c:dLbl>
              <c:idx val="4"/>
              <c:layout>
                <c:manualLayout>
                  <c:x val="-3.1250000000000002E-3"/>
                  <c:y val="-0.1218749925027686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30A-4A9D-BCAB-A3C570F3DE47}"/>
                </c:ext>
              </c:extLst>
            </c:dLbl>
            <c:dLbl>
              <c:idx val="5"/>
              <c:layout>
                <c:manualLayout>
                  <c:x val="-1.40625E-2"/>
                  <c:y val="-0.1664062397633957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30A-4A9D-BCAB-A3C570F3DE47}"/>
                </c:ext>
              </c:extLst>
            </c:dLbl>
            <c:dLbl>
              <c:idx val="6"/>
              <c:layout>
                <c:manualLayout>
                  <c:x val="-4.6874999999999998E-3"/>
                  <c:y val="-0.3093749809685666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30A-4A9D-BCAB-A3C570F3DE47}"/>
                </c:ext>
              </c:extLst>
            </c:dLbl>
            <c:dLbl>
              <c:idx val="7"/>
              <c:layout>
                <c:manualLayout>
                  <c:x val="-3.1250000000000118E-2"/>
                  <c:y val="-0.358593727940838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30A-4A9D-BCAB-A3C570F3DE47}"/>
                </c:ext>
              </c:extLst>
            </c:dLbl>
            <c:dLbl>
              <c:idx val="8"/>
              <c:layout>
                <c:manualLayout>
                  <c:x val="-1.0937499999999999E-2"/>
                  <c:y val="-0.3914062259223532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30A-4A9D-BCAB-A3C570F3DE47}"/>
                </c:ext>
              </c:extLst>
            </c:dLbl>
            <c:dLbl>
              <c:idx val="9"/>
              <c:layout>
                <c:manualLayout>
                  <c:x val="-4.6875000000001143E-3"/>
                  <c:y val="-0.377343726787418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30A-4A9D-BCAB-A3C570F3DE47}"/>
                </c:ext>
              </c:extLst>
            </c:dLbl>
            <c:dLbl>
              <c:idx val="10"/>
              <c:layout>
                <c:manualLayout>
                  <c:x val="-3.5855089538204799E-3"/>
                  <c:y val="-0.3514834487094273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330A-4A9D-BCAB-A3C570F3DE4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1960</c:v>
                </c:pt>
                <c:pt idx="1">
                  <c:v>1970</c:v>
                </c:pt>
                <c:pt idx="2">
                  <c:v>1978</c:v>
                </c:pt>
                <c:pt idx="3">
                  <c:v>1986</c:v>
                </c:pt>
                <c:pt idx="4">
                  <c:v>1994</c:v>
                </c:pt>
                <c:pt idx="5">
                  <c:v>2002</c:v>
                </c:pt>
                <c:pt idx="6">
                  <c:v>2010</c:v>
                </c:pt>
                <c:pt idx="7">
                  <c:v>2015</c:v>
                </c:pt>
                <c:pt idx="8">
                  <c:v>2016</c:v>
                </c:pt>
                <c:pt idx="9">
                  <c:v>2017</c:v>
                </c:pt>
                <c:pt idx="10">
                  <c:v>2020</c:v>
                </c:pt>
              </c:numCache>
            </c:numRef>
          </c:cat>
          <c:val>
            <c:numRef>
              <c:f>Sheet1!$B$2:$B$12</c:f>
              <c:numCache>
                <c:formatCode>"$"#,##0_);[Red]\("$"#,##0\)</c:formatCode>
                <c:ptCount val="11"/>
                <c:pt idx="0">
                  <c:v>7</c:v>
                </c:pt>
                <c:pt idx="1">
                  <c:v>24</c:v>
                </c:pt>
                <c:pt idx="2">
                  <c:v>50</c:v>
                </c:pt>
                <c:pt idx="3">
                  <c:v>91</c:v>
                </c:pt>
                <c:pt idx="4">
                  <c:v>200</c:v>
                </c:pt>
                <c:pt idx="5">
                  <c:v>300</c:v>
                </c:pt>
                <c:pt idx="6">
                  <c:v>600</c:v>
                </c:pt>
                <c:pt idx="7">
                  <c:v>628</c:v>
                </c:pt>
                <c:pt idx="8">
                  <c:v>652</c:v>
                </c:pt>
                <c:pt idx="9">
                  <c:v>694</c:v>
                </c:pt>
                <c:pt idx="10">
                  <c:v>800</c:v>
                </c:pt>
              </c:numCache>
            </c:numRef>
          </c:val>
          <c:extLst>
            <c:ext xmlns:c16="http://schemas.microsoft.com/office/drawing/2014/chart" uri="{C3380CC4-5D6E-409C-BE32-E72D297353CC}">
              <c16:uniqueId val="{0000000B-330A-4A9D-BCAB-A3C570F3DE47}"/>
            </c:ext>
          </c:extLst>
        </c:ser>
        <c:dLbls>
          <c:showLegendKey val="0"/>
          <c:showVal val="0"/>
          <c:showCatName val="0"/>
          <c:showSerName val="0"/>
          <c:showPercent val="0"/>
          <c:showBubbleSize val="0"/>
        </c:dLbls>
        <c:axId val="355322472"/>
        <c:axId val="354860568"/>
        <c:axId val="0"/>
      </c:area3DChart>
      <c:catAx>
        <c:axId val="3553224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4860568"/>
        <c:crosses val="autoZero"/>
        <c:auto val="1"/>
        <c:lblAlgn val="ctr"/>
        <c:lblOffset val="100"/>
        <c:noMultiLvlLbl val="0"/>
      </c:catAx>
      <c:valAx>
        <c:axId val="3548605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32247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drawings/drawing1.xml><?xml version="1.0" encoding="utf-8"?>
<c:userShapes xmlns:c="http://schemas.openxmlformats.org/drawingml/2006/chart">
  <cdr:relSizeAnchor xmlns:cdr="http://schemas.openxmlformats.org/drawingml/2006/chartDrawing">
    <cdr:from>
      <cdr:x>0.1314</cdr:x>
      <cdr:y>0.61523</cdr:y>
    </cdr:from>
    <cdr:to>
      <cdr:x>0.18332</cdr:x>
      <cdr:y>0.64985</cdr:y>
    </cdr:to>
    <cdr:sp macro="" textlink="">
      <cdr:nvSpPr>
        <cdr:cNvPr id="2" name="TextBox 1"/>
        <cdr:cNvSpPr txBox="1"/>
      </cdr:nvSpPr>
      <cdr:spPr>
        <a:xfrm xmlns:a="http://schemas.openxmlformats.org/drawingml/2006/main">
          <a:off x="1068021" y="3333730"/>
          <a:ext cx="422031" cy="18756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D686B8C3-3EC8-4C39-A8AA-E7041B82D022}" type="datetimeFigureOut">
              <a:rPr lang="en-US" smtClean="0"/>
              <a:t>4/22/2021</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2E0C7C5-5151-42B0-BB64-BCAB3F4E3B63}" type="slidenum">
              <a:rPr lang="en-US" smtClean="0"/>
              <a:t>‹#›</a:t>
            </a:fld>
            <a:endParaRPr lang="en-US" dirty="0"/>
          </a:p>
        </p:txBody>
      </p:sp>
    </p:spTree>
    <p:extLst>
      <p:ext uri="{BB962C8B-B14F-4D97-AF65-F5344CB8AC3E}">
        <p14:creationId xmlns:p14="http://schemas.microsoft.com/office/powerpoint/2010/main" val="357186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3" tIns="46586" rIns="93173" bIns="46586"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3" tIns="46586" rIns="93173" bIns="46586" rtlCol="0"/>
          <a:lstStyle>
            <a:lvl1pPr algn="r">
              <a:defRPr sz="1200"/>
            </a:lvl1pPr>
          </a:lstStyle>
          <a:p>
            <a:fld id="{B1E61F20-B9AA-433A-9120-400738FDEA35}" type="datetimeFigureOut">
              <a:rPr lang="en-US" smtClean="0"/>
              <a:pPr/>
              <a:t>4/22/2021</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3" tIns="46586" rIns="93173" bIns="46586"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3" tIns="46586" rIns="93173"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3" tIns="46586" rIns="93173" bIns="465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3" tIns="46586" rIns="93173" bIns="46586" rtlCol="0" anchor="b"/>
          <a:lstStyle>
            <a:lvl1pPr algn="r">
              <a:defRPr sz="1200"/>
            </a:lvl1pPr>
          </a:lstStyle>
          <a:p>
            <a:fld id="{1E2E624D-5448-407F-8F7E-68914B9B188E}" type="slidenum">
              <a:rPr lang="en-US" smtClean="0"/>
              <a:pPr/>
              <a:t>‹#›</a:t>
            </a:fld>
            <a:endParaRPr lang="en-US" dirty="0"/>
          </a:p>
        </p:txBody>
      </p:sp>
    </p:spTree>
    <p:extLst>
      <p:ext uri="{BB962C8B-B14F-4D97-AF65-F5344CB8AC3E}">
        <p14:creationId xmlns:p14="http://schemas.microsoft.com/office/powerpoint/2010/main" val="56332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27169" fontAlgn="base">
              <a:spcBef>
                <a:spcPct val="0"/>
              </a:spcBef>
              <a:spcAft>
                <a:spcPct val="0"/>
              </a:spcAft>
              <a:defRPr/>
            </a:pPr>
            <a:fld id="{8995D55F-8CEB-47F4-BF05-70BD37FD0B01}" type="slidenum">
              <a:rPr lang="en-US" smtClean="0">
                <a:solidFill>
                  <a:srgbClr val="000000"/>
                </a:solidFill>
              </a:rPr>
              <a:pPr defTabSz="927169" fontAlgn="base">
                <a:spcBef>
                  <a:spcPct val="0"/>
                </a:spcBef>
                <a:spcAft>
                  <a:spcPct val="0"/>
                </a:spcAft>
                <a:defRPr/>
              </a:pPr>
              <a:t>1</a:t>
            </a:fld>
            <a:endParaRPr lang="en-US" dirty="0">
              <a:solidFill>
                <a:srgbClr val="000000"/>
              </a:solidFill>
            </a:endParaRPr>
          </a:p>
        </p:txBody>
      </p:sp>
      <p:sp>
        <p:nvSpPr>
          <p:cNvPr id="26627" name="Rectangle 3"/>
          <p:cNvSpPr>
            <a:spLocks noGrp="1" noRot="1" noChangeAspect="1" noChangeArrowheads="1" noTextEdit="1"/>
          </p:cNvSpPr>
          <p:nvPr>
            <p:ph type="sldImg"/>
          </p:nvPr>
        </p:nvSpPr>
        <p:spPr bwMode="auto">
          <a:xfrm>
            <a:off x="1220788" y="708025"/>
            <a:ext cx="4727575" cy="3544888"/>
          </a:xfrm>
          <a:noFill/>
          <a:ln>
            <a:solidFill>
              <a:srgbClr val="000000"/>
            </a:solidFill>
            <a:miter lim="800000"/>
            <a:headEnd/>
            <a:tailEnd/>
          </a:ln>
        </p:spPr>
      </p:sp>
    </p:spTree>
    <p:extLst>
      <p:ext uri="{BB962C8B-B14F-4D97-AF65-F5344CB8AC3E}">
        <p14:creationId xmlns:p14="http://schemas.microsoft.com/office/powerpoint/2010/main" val="499964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10</a:t>
            </a:fld>
            <a:endParaRPr lang="en-US"/>
          </a:p>
        </p:txBody>
      </p:sp>
    </p:spTree>
    <p:extLst>
      <p:ext uri="{BB962C8B-B14F-4D97-AF65-F5344CB8AC3E}">
        <p14:creationId xmlns:p14="http://schemas.microsoft.com/office/powerpoint/2010/main" val="4022271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11</a:t>
            </a:fld>
            <a:endParaRPr lang="en-US"/>
          </a:p>
        </p:txBody>
      </p:sp>
    </p:spTree>
    <p:extLst>
      <p:ext uri="{BB962C8B-B14F-4D97-AF65-F5344CB8AC3E}">
        <p14:creationId xmlns:p14="http://schemas.microsoft.com/office/powerpoint/2010/main" val="1929665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12</a:t>
            </a:fld>
            <a:endParaRPr lang="en-US"/>
          </a:p>
        </p:txBody>
      </p:sp>
    </p:spTree>
    <p:extLst>
      <p:ext uri="{BB962C8B-B14F-4D97-AF65-F5344CB8AC3E}">
        <p14:creationId xmlns:p14="http://schemas.microsoft.com/office/powerpoint/2010/main" val="2362927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13</a:t>
            </a:fld>
            <a:endParaRPr lang="en-US"/>
          </a:p>
        </p:txBody>
      </p:sp>
    </p:spTree>
    <p:extLst>
      <p:ext uri="{BB962C8B-B14F-4D97-AF65-F5344CB8AC3E}">
        <p14:creationId xmlns:p14="http://schemas.microsoft.com/office/powerpoint/2010/main" val="320207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14</a:t>
            </a:fld>
            <a:endParaRPr lang="en-US"/>
          </a:p>
        </p:txBody>
      </p:sp>
    </p:spTree>
    <p:extLst>
      <p:ext uri="{BB962C8B-B14F-4D97-AF65-F5344CB8AC3E}">
        <p14:creationId xmlns:p14="http://schemas.microsoft.com/office/powerpoint/2010/main" val="13641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15</a:t>
            </a:fld>
            <a:endParaRPr lang="en-US"/>
          </a:p>
        </p:txBody>
      </p:sp>
    </p:spTree>
    <p:extLst>
      <p:ext uri="{BB962C8B-B14F-4D97-AF65-F5344CB8AC3E}">
        <p14:creationId xmlns:p14="http://schemas.microsoft.com/office/powerpoint/2010/main" val="226975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16</a:t>
            </a:fld>
            <a:endParaRPr lang="en-US"/>
          </a:p>
        </p:txBody>
      </p:sp>
    </p:spTree>
    <p:extLst>
      <p:ext uri="{BB962C8B-B14F-4D97-AF65-F5344CB8AC3E}">
        <p14:creationId xmlns:p14="http://schemas.microsoft.com/office/powerpoint/2010/main" val="3857102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17</a:t>
            </a:fld>
            <a:endParaRPr lang="en-US"/>
          </a:p>
        </p:txBody>
      </p:sp>
    </p:spTree>
    <p:extLst>
      <p:ext uri="{BB962C8B-B14F-4D97-AF65-F5344CB8AC3E}">
        <p14:creationId xmlns:p14="http://schemas.microsoft.com/office/powerpoint/2010/main" val="931760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18</a:t>
            </a:fld>
            <a:endParaRPr lang="en-US"/>
          </a:p>
        </p:txBody>
      </p:sp>
    </p:spTree>
    <p:extLst>
      <p:ext uri="{BB962C8B-B14F-4D97-AF65-F5344CB8AC3E}">
        <p14:creationId xmlns:p14="http://schemas.microsoft.com/office/powerpoint/2010/main" val="1586077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19</a:t>
            </a:fld>
            <a:endParaRPr lang="en-US"/>
          </a:p>
        </p:txBody>
      </p:sp>
    </p:spTree>
    <p:extLst>
      <p:ext uri="{BB962C8B-B14F-4D97-AF65-F5344CB8AC3E}">
        <p14:creationId xmlns:p14="http://schemas.microsoft.com/office/powerpoint/2010/main" val="266290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20482fdb2_0_5:notes"/>
          <p:cNvSpPr>
            <a:spLocks noGrp="1" noRot="1" noChangeAspect="1"/>
          </p:cNvSpPr>
          <p:nvPr>
            <p:ph type="sldImg" idx="2"/>
          </p:nvPr>
        </p:nvSpPr>
        <p:spPr>
          <a:xfrm>
            <a:off x="1182688" y="696913"/>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420482fdb2_0_5:notes"/>
          <p:cNvSpPr txBox="1">
            <a:spLocks noGrp="1"/>
          </p:cNvSpPr>
          <p:nvPr>
            <p:ph type="sldNum" idx="12"/>
          </p:nvPr>
        </p:nvSpPr>
        <p:spPr>
          <a:xfrm>
            <a:off x="3969598" y="8829038"/>
            <a:ext cx="3039300" cy="465900"/>
          </a:xfrm>
          <a:prstGeom prst="rect">
            <a:avLst/>
          </a:prstGeom>
          <a:noFill/>
          <a:ln>
            <a:noFill/>
          </a:ln>
        </p:spPr>
        <p:txBody>
          <a:bodyPr spcFirstLastPara="1" wrap="square" lIns="92650" tIns="46325" rIns="92650" bIns="46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3" name="Google Shape;103;g420482fdb2_0_5:notes"/>
          <p:cNvSpPr txBox="1">
            <a:spLocks noGrp="1"/>
          </p:cNvSpPr>
          <p:nvPr>
            <p:ph type="body" idx="1"/>
          </p:nvPr>
        </p:nvSpPr>
        <p:spPr>
          <a:xfrm>
            <a:off x="701360" y="4416112"/>
            <a:ext cx="5607600" cy="4182300"/>
          </a:xfrm>
          <a:prstGeom prst="rect">
            <a:avLst/>
          </a:prstGeom>
          <a:noFill/>
          <a:ln>
            <a:noFill/>
          </a:ln>
        </p:spPr>
        <p:txBody>
          <a:bodyPr spcFirstLastPara="1" wrap="square" lIns="92650" tIns="46325" rIns="92650" bIns="463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19345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r>
              <a:rPr lang="en-US" sz="1200" baseline="0" dirty="0"/>
              <a:t> </a:t>
            </a: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20</a:t>
            </a:fld>
            <a:endParaRPr lang="en-US"/>
          </a:p>
        </p:txBody>
      </p:sp>
    </p:spTree>
    <p:extLst>
      <p:ext uri="{BB962C8B-B14F-4D97-AF65-F5344CB8AC3E}">
        <p14:creationId xmlns:p14="http://schemas.microsoft.com/office/powerpoint/2010/main" val="4094507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21</a:t>
            </a:fld>
            <a:endParaRPr lang="en-US"/>
          </a:p>
        </p:txBody>
      </p:sp>
    </p:spTree>
    <p:extLst>
      <p:ext uri="{BB962C8B-B14F-4D97-AF65-F5344CB8AC3E}">
        <p14:creationId xmlns:p14="http://schemas.microsoft.com/office/powerpoint/2010/main" val="4148410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3</a:t>
            </a:fld>
            <a:endParaRPr lang="en-US"/>
          </a:p>
        </p:txBody>
      </p:sp>
    </p:spTree>
    <p:extLst>
      <p:ext uri="{BB962C8B-B14F-4D97-AF65-F5344CB8AC3E}">
        <p14:creationId xmlns:p14="http://schemas.microsoft.com/office/powerpoint/2010/main" val="195708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4</a:t>
            </a:fld>
            <a:endParaRPr lang="en-US"/>
          </a:p>
        </p:txBody>
      </p:sp>
    </p:spTree>
    <p:extLst>
      <p:ext uri="{BB962C8B-B14F-4D97-AF65-F5344CB8AC3E}">
        <p14:creationId xmlns:p14="http://schemas.microsoft.com/office/powerpoint/2010/main" val="185818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5</a:t>
            </a:fld>
            <a:endParaRPr lang="en-US"/>
          </a:p>
        </p:txBody>
      </p:sp>
    </p:spTree>
    <p:extLst>
      <p:ext uri="{BB962C8B-B14F-4D97-AF65-F5344CB8AC3E}">
        <p14:creationId xmlns:p14="http://schemas.microsoft.com/office/powerpoint/2010/main" val="3222603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6</a:t>
            </a:fld>
            <a:endParaRPr lang="en-US"/>
          </a:p>
        </p:txBody>
      </p:sp>
    </p:spTree>
    <p:extLst>
      <p:ext uri="{BB962C8B-B14F-4D97-AF65-F5344CB8AC3E}">
        <p14:creationId xmlns:p14="http://schemas.microsoft.com/office/powerpoint/2010/main" val="1671857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7</a:t>
            </a:fld>
            <a:endParaRPr lang="en-US"/>
          </a:p>
        </p:txBody>
      </p:sp>
    </p:spTree>
    <p:extLst>
      <p:ext uri="{BB962C8B-B14F-4D97-AF65-F5344CB8AC3E}">
        <p14:creationId xmlns:p14="http://schemas.microsoft.com/office/powerpoint/2010/main" val="4129148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8</a:t>
            </a:fld>
            <a:endParaRPr lang="en-US"/>
          </a:p>
        </p:txBody>
      </p:sp>
    </p:spTree>
    <p:extLst>
      <p:ext uri="{BB962C8B-B14F-4D97-AF65-F5344CB8AC3E}">
        <p14:creationId xmlns:p14="http://schemas.microsoft.com/office/powerpoint/2010/main" val="3771446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a:lnSpc>
                <a:spcPct val="120000"/>
              </a:lnSpc>
              <a:spcBef>
                <a:spcPts val="0"/>
              </a:spcBef>
            </a:pPr>
            <a:endParaRPr lang="en-US" sz="1200" dirty="0"/>
          </a:p>
        </p:txBody>
      </p:sp>
      <p:sp>
        <p:nvSpPr>
          <p:cNvPr id="4" name="Slide Number Placeholder 3"/>
          <p:cNvSpPr>
            <a:spLocks noGrp="1"/>
          </p:cNvSpPr>
          <p:nvPr>
            <p:ph type="sldNum" sz="quarter" idx="10"/>
          </p:nvPr>
        </p:nvSpPr>
        <p:spPr/>
        <p:txBody>
          <a:bodyPr/>
          <a:lstStyle/>
          <a:p>
            <a:fld id="{D87CE387-EAAE-4D85-B9D8-74B625C932E9}" type="slidenum">
              <a:rPr lang="en-US" smtClean="0"/>
              <a:pPr/>
              <a:t>9</a:t>
            </a:fld>
            <a:endParaRPr lang="en-US"/>
          </a:p>
        </p:txBody>
      </p:sp>
    </p:spTree>
    <p:extLst>
      <p:ext uri="{BB962C8B-B14F-4D97-AF65-F5344CB8AC3E}">
        <p14:creationId xmlns:p14="http://schemas.microsoft.com/office/powerpoint/2010/main" val="979753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2.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3.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6.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userDrawn="1"/>
        </p:nvCxnSpPr>
        <p:spPr>
          <a:xfrm>
            <a:off x="0" y="9906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4993D543-B9AD-4541-8D50-FC0DB6793694}" type="datetime1">
              <a:rPr lang="en-US" smtClean="0">
                <a:solidFill>
                  <a:prstClr val="black">
                    <a:tint val="75000"/>
                  </a:prstClr>
                </a:solidFill>
              </a:rPr>
              <a:pPr>
                <a:defRPr/>
              </a:pPr>
              <a:t>4/22/2021</a:t>
            </a:fld>
            <a:endParaRPr lang="en-US" dirty="0">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a:defRPr/>
            </a:pPr>
            <a:fld id="{939A7CC1-7E13-436F-B581-24BA55219FC5}"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505705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D92CDEA-0595-4CD2-AB12-750352C61034}" type="datetime1">
              <a:rPr lang="en-US" smtClean="0">
                <a:solidFill>
                  <a:prstClr val="black">
                    <a:tint val="75000"/>
                  </a:prstClr>
                </a:solidFill>
              </a:rPr>
              <a:pPr>
                <a:defRPr/>
              </a:pPr>
              <a:t>4/22/2021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6CB3B7C-A4C3-4582-A892-33FFA8B1DEB9}"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91991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2FD303E-E507-4F3D-A405-065880C06DB1}" type="datetime1">
              <a:rPr lang="en-US" smtClean="0">
                <a:solidFill>
                  <a:prstClr val="black">
                    <a:tint val="75000"/>
                  </a:prstClr>
                </a:solidFill>
              </a:rPr>
              <a:pPr>
                <a:defRPr/>
              </a:pPr>
              <a:t>4/22/2021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A609018-3517-4D44-9489-AB74389E0E9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612789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4FF2D-8B13-4563-AEE3-F4CD73A2E484}"/>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2258"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C874FF2D-8B13-4563-AEE3-F4CD73A2E484}"/>
                          </a:ext>
                        </a:extLst>
                      </p:cNvPr>
                      <p:cNvPicPr/>
                      <p:nvPr/>
                    </p:nvPicPr>
                    <p:blipFill>
                      <a:blip r:embed="rId5"/>
                      <a:stretch>
                        <a:fillRect/>
                      </a:stretch>
                    </p:blipFill>
                    <p:spPr>
                      <a:xfrm>
                        <a:off x="1590" y="1588"/>
                        <a:ext cx="1588" cy="1588"/>
                      </a:xfrm>
                      <a:prstGeom prst="rect">
                        <a:avLst/>
                      </a:prstGeom>
                    </p:spPr>
                  </p:pic>
                </p:oleObj>
              </mc:Fallback>
            </mc:AlternateContent>
          </a:graphicData>
        </a:graphic>
      </p:graphicFrame>
      <p:sp>
        <p:nvSpPr>
          <p:cNvPr id="3" name="Slide Number Placeholder 2"/>
          <p:cNvSpPr>
            <a:spLocks noGrp="1"/>
          </p:cNvSpPr>
          <p:nvPr>
            <p:ph type="sldNum" sz="quarter" idx="10"/>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defTabSz="342900"/>
            <a:fld id="{D983F1FA-211D-3044-9E35-958DFBC26156}" type="slidenum">
              <a:rPr lang="en-US" smtClean="0">
                <a:solidFill>
                  <a:prstClr val="white"/>
                </a:solidFill>
              </a:rPr>
              <a:pPr defTabSz="342900"/>
              <a:t>‹#›</a:t>
            </a:fld>
            <a:endParaRPr lang="en-US" dirty="0">
              <a:solidFill>
                <a:prstClr val="white"/>
              </a:solidFill>
            </a:endParaRPr>
          </a:p>
        </p:txBody>
      </p:sp>
      <p:sp>
        <p:nvSpPr>
          <p:cNvPr id="4" name="Rectangle 3"/>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fontAlgn="base">
              <a:spcBef>
                <a:spcPct val="0"/>
              </a:spcBef>
              <a:spcAft>
                <a:spcPct val="0"/>
              </a:spcAft>
            </a:pPr>
            <a:endParaRPr lang="en-US" sz="135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5" name="Title 1"/>
          <p:cNvSpPr>
            <a:spLocks noGrp="1"/>
          </p:cNvSpPr>
          <p:nvPr>
            <p:ph type="title" hasCustomPrompt="1"/>
          </p:nvPr>
        </p:nvSpPr>
        <p:spPr>
          <a:xfrm>
            <a:off x="0" y="-76200"/>
            <a:ext cx="9144000" cy="731520"/>
          </a:xfrm>
        </p:spPr>
        <p:txBody>
          <a:bodyPr>
            <a:normAutofit/>
          </a:bodyPr>
          <a:lstStyle>
            <a:lvl1pPr>
              <a:defRPr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sz="2700" dirty="0"/>
              <a:t>Agenda</a:t>
            </a:r>
            <a:endParaRPr lang="en-US" sz="2700" u="sng" dirty="0"/>
          </a:p>
        </p:txBody>
      </p:sp>
      <p:sp>
        <p:nvSpPr>
          <p:cNvPr id="6" name="TextBox 5"/>
          <p:cNvSpPr txBox="1"/>
          <p:nvPr userDrawn="1"/>
        </p:nvSpPr>
        <p:spPr>
          <a:xfrm>
            <a:off x="331377" y="1659470"/>
            <a:ext cx="8481253" cy="276999"/>
          </a:xfrm>
          <a:prstGeom prst="rect">
            <a:avLst/>
          </a:prstGeom>
          <a:solidFill>
            <a:srgbClr val="00B0F0"/>
          </a:solidFill>
        </p:spPr>
        <p:txBody>
          <a:bodyPr wrap="square" lIns="68580" tIns="34290" rIns="68580" bIns="34290" rtlCol="0">
            <a:spAutoFit/>
          </a:bodyPr>
          <a:lstStyle/>
          <a:p>
            <a:pPr fontAlgn="base">
              <a:spcBef>
                <a:spcPct val="0"/>
              </a:spcBef>
              <a:spcAft>
                <a:spcPct val="0"/>
              </a:spcAft>
            </a:pPr>
            <a:endParaRPr lang="en-US" sz="135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7" name="TextBox 6"/>
          <p:cNvSpPr txBox="1"/>
          <p:nvPr userDrawn="1"/>
        </p:nvSpPr>
        <p:spPr>
          <a:xfrm>
            <a:off x="647693" y="2846077"/>
            <a:ext cx="7892223" cy="669414"/>
          </a:xfrm>
          <a:prstGeom prst="rect">
            <a:avLst/>
          </a:prstGeom>
          <a:noFill/>
        </p:spPr>
        <p:txBody>
          <a:bodyPr wrap="square" lIns="68580" tIns="34290" rIns="68580" bIns="34290" rtlCol="0" anchor="ctr">
            <a:spAutoFit/>
          </a:bodyPr>
          <a:lstStyle/>
          <a:p>
            <a:pPr marL="0" lvl="1" indent="-257175" fontAlgn="base">
              <a:spcBef>
                <a:spcPts val="900"/>
              </a:spcBef>
              <a:spcAft>
                <a:spcPct val="0"/>
              </a:spcAft>
              <a:buFont typeface="+mj-lt"/>
              <a:buAutoNum type="arabicPeriod"/>
            </a:pPr>
            <a:r>
              <a:rPr lang="en-US" sz="1500" b="1" dirty="0">
                <a:solidFill>
                  <a:srgbClr val="000000"/>
                </a:solidFill>
                <a:latin typeface="Arial" panose="020B0604020202020204" pitchFamily="34" charset="0"/>
                <a:cs typeface="Arial" panose="020B0604020202020204" pitchFamily="34" charset="0"/>
                <a:sym typeface="Arial" panose="020B0604020202020204" pitchFamily="34" charset="0"/>
              </a:rPr>
              <a:t>Good News Story</a:t>
            </a:r>
          </a:p>
          <a:p>
            <a:pPr marL="0" lvl="1" fontAlgn="base">
              <a:spcBef>
                <a:spcPts val="900"/>
              </a:spcBef>
              <a:spcAft>
                <a:spcPct val="0"/>
              </a:spcAft>
            </a:pPr>
            <a:endParaRPr lang="en-US" sz="1500" b="1" dirty="0">
              <a:solidFill>
                <a:srgbClr val="000000"/>
              </a:solidFill>
              <a:latin typeface="Tahoma" pitchFamily="34" charset="0"/>
              <a:cs typeface="Arial" pitchFamily="34" charset="0"/>
            </a:endParaRPr>
          </a:p>
        </p:txBody>
      </p:sp>
    </p:spTree>
    <p:extLst>
      <p:ext uri="{BB962C8B-B14F-4D97-AF65-F5344CB8AC3E}">
        <p14:creationId xmlns:p14="http://schemas.microsoft.com/office/powerpoint/2010/main" val="1330583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CD7BCEC-E989-4183-95E9-7A79BC90C684}"/>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3282" name="think-cell Slide" r:id="rId5" imgW="395" imgH="394" progId="TCLayout.ActiveDocument.1">
                  <p:embed/>
                </p:oleObj>
              </mc:Choice>
              <mc:Fallback>
                <p:oleObj name="think-cell Slide" r:id="rId5" imgW="395" imgH="394" progId="TCLayout.ActiveDocument.1">
                  <p:embed/>
                  <p:pic>
                    <p:nvPicPr>
                      <p:cNvPr id="6" name="Object 5" hidden="1">
                        <a:extLst>
                          <a:ext uri="{FF2B5EF4-FFF2-40B4-BE49-F238E27FC236}">
                            <a16:creationId xmlns:a16="http://schemas.microsoft.com/office/drawing/2014/main" id="{1CD7BCEC-E989-4183-95E9-7A79BC90C684}"/>
                          </a:ext>
                        </a:extLst>
                      </p:cNvPr>
                      <p:cNvPicPr/>
                      <p:nvPr/>
                    </p:nvPicPr>
                    <p:blipFill>
                      <a:blip r:embed="rId6"/>
                      <a:stretch>
                        <a:fillRect/>
                      </a:stretch>
                    </p:blipFill>
                    <p:spPr>
                      <a:xfrm>
                        <a:off x="1590"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20B8E55-B9DB-4840-93D5-17A6AEA62228}"/>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2700" b="1"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3" name="Slide Number Placeholder 2"/>
          <p:cNvSpPr>
            <a:spLocks noGrp="1"/>
          </p:cNvSpPr>
          <p:nvPr>
            <p:ph type="sldNum" sz="quarter" idx="10"/>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defTabSz="342900"/>
            <a:fld id="{D983F1FA-211D-3044-9E35-958DFBC26156}" type="slidenum">
              <a:rPr lang="en-US" smtClean="0">
                <a:solidFill>
                  <a:prstClr val="white"/>
                </a:solidFill>
              </a:rPr>
              <a:pPr defTabSz="342900"/>
              <a:t>‹#›</a:t>
            </a:fld>
            <a:endParaRPr lang="en-US" dirty="0">
              <a:solidFill>
                <a:prstClr val="white"/>
              </a:solidFill>
            </a:endParaRPr>
          </a:p>
        </p:txBody>
      </p:sp>
      <p:sp>
        <p:nvSpPr>
          <p:cNvPr id="4" name="Rectangle 3"/>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fontAlgn="base">
              <a:spcBef>
                <a:spcPct val="0"/>
              </a:spcBef>
              <a:spcAft>
                <a:spcPct val="0"/>
              </a:spcAft>
            </a:pPr>
            <a:endParaRPr lang="en-US" sz="135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5" name="Title 1"/>
          <p:cNvSpPr>
            <a:spLocks noGrp="1"/>
          </p:cNvSpPr>
          <p:nvPr>
            <p:ph type="title" hasCustomPrompt="1"/>
          </p:nvPr>
        </p:nvSpPr>
        <p:spPr>
          <a:xfrm>
            <a:off x="0" y="-76200"/>
            <a:ext cx="9144000" cy="731520"/>
          </a:xfrm>
        </p:spPr>
        <p:txBody>
          <a:bodyPr>
            <a:normAutofit/>
          </a:bodyPr>
          <a:lstStyle>
            <a:lvl1pPr>
              <a:defRPr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sz="2700" dirty="0"/>
              <a:t>Click to edit Slide Maser Style</a:t>
            </a:r>
            <a:endParaRPr lang="en-US" sz="2700" u="sng" dirty="0"/>
          </a:p>
        </p:txBody>
      </p:sp>
    </p:spTree>
    <p:extLst>
      <p:ext uri="{BB962C8B-B14F-4D97-AF65-F5344CB8AC3E}">
        <p14:creationId xmlns:p14="http://schemas.microsoft.com/office/powerpoint/2010/main" val="405411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A232F51-047C-49B7-BCD6-1354248E32A3}"/>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4306"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CA232F51-047C-49B7-BCD6-1354248E32A3}"/>
                          </a:ext>
                        </a:extLst>
                      </p:cNvPr>
                      <p:cNvPicPr/>
                      <p:nvPr/>
                    </p:nvPicPr>
                    <p:blipFill>
                      <a:blip r:embed="rId6"/>
                      <a:stretch>
                        <a:fillRect/>
                      </a:stretch>
                    </p:blipFill>
                    <p:spPr>
                      <a:xfrm>
                        <a:off x="1590"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81907D9-2698-4DD3-B08E-45A9807BDF60}"/>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330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ctrTitle"/>
          </p:nvPr>
        </p:nvSpPr>
        <p:spPr>
          <a:xfrm>
            <a:off x="685800" y="2130527"/>
            <a:ext cx="7772400" cy="1470025"/>
          </a:xfr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sym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41890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0E658E0-7378-4E50-8854-190E0019B96D}"/>
              </a:ext>
            </a:extLst>
          </p:cNvPr>
          <p:cNvGraphicFramePr>
            <a:graphicFrameLocks noChangeAspect="1"/>
          </p:cNvGraphicFramePr>
          <p:nvPr userDrawn="1">
            <p:custDataLst>
              <p:tags r:id="rId2"/>
            </p:custDataLst>
            <p:extLst/>
          </p:nvPr>
        </p:nvGraphicFramePr>
        <p:xfrm>
          <a:off x="1589" y="1596"/>
          <a:ext cx="1587" cy="1587"/>
        </p:xfrm>
        <a:graphic>
          <a:graphicData uri="http://schemas.openxmlformats.org/presentationml/2006/ole">
            <mc:AlternateContent xmlns:mc="http://schemas.openxmlformats.org/markup-compatibility/2006">
              <mc:Choice xmlns:v="urn:schemas-microsoft-com:vml" Requires="v">
                <p:oleObj spid="_x0000_s5330" name="think-cell Slide" r:id="rId5" imgW="395" imgH="394" progId="TCLayout.ActiveDocument.1">
                  <p:embed/>
                </p:oleObj>
              </mc:Choice>
              <mc:Fallback>
                <p:oleObj name="think-cell Slide" r:id="rId5" imgW="395" imgH="394" progId="TCLayout.ActiveDocument.1">
                  <p:embed/>
                  <p:pic>
                    <p:nvPicPr>
                      <p:cNvPr id="2" name="Object 1" hidden="1">
                        <a:extLst>
                          <a:ext uri="{FF2B5EF4-FFF2-40B4-BE49-F238E27FC236}">
                            <a16:creationId xmlns:a16="http://schemas.microsoft.com/office/drawing/2014/main" id="{F0E658E0-7378-4E50-8854-190E0019B96D}"/>
                          </a:ext>
                        </a:extLst>
                      </p:cNvPr>
                      <p:cNvPicPr/>
                      <p:nvPr/>
                    </p:nvPicPr>
                    <p:blipFill>
                      <a:blip r:embed="rId6"/>
                      <a:stretch>
                        <a:fillRect/>
                      </a:stretch>
                    </p:blipFill>
                    <p:spPr>
                      <a:xfrm>
                        <a:off x="1589" y="1596"/>
                        <a:ext cx="1587"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304BA5F-7905-4062-975E-071EC675F8E3}"/>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2700" b="1"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3" name="Content Placeholder 2"/>
          <p:cNvSpPr>
            <a:spLocks noGrp="1"/>
          </p:cNvSpPr>
          <p:nvPr>
            <p:ph idx="1"/>
          </p:nvPr>
        </p:nvSpPr>
        <p:spPr>
          <a:xfrm>
            <a:off x="457200" y="990608"/>
            <a:ext cx="8229600" cy="4525963"/>
          </a:xfrm>
        </p:spPr>
        <p:txBody>
          <a:bodyPr/>
          <a:lstStyle>
            <a:lvl1pPr>
              <a:defRPr>
                <a:latin typeface="Arial" panose="020B0604020202020204" pitchFamily="34" charset="0"/>
                <a:cs typeface="Arial" panose="020B0604020202020204" pitchFamily="34" charset="0"/>
                <a:sym typeface="Arial" panose="020B0604020202020204" pitchFamily="34" charset="0"/>
              </a:defRPr>
            </a:lvl1pPr>
            <a:lvl2pPr>
              <a:defRPr>
                <a:latin typeface="Arial" panose="020B0604020202020204" pitchFamily="34" charset="0"/>
                <a:cs typeface="Arial" panose="020B0604020202020204" pitchFamily="34" charset="0"/>
                <a:sym typeface="Arial" panose="020B0604020202020204" pitchFamily="34" charset="0"/>
              </a:defRPr>
            </a:lvl2pPr>
            <a:lvl3pPr>
              <a:defRPr>
                <a:latin typeface="Arial" panose="020B0604020202020204" pitchFamily="34" charset="0"/>
                <a:cs typeface="Arial" panose="020B0604020202020204" pitchFamily="34" charset="0"/>
                <a:sym typeface="Arial" panose="020B0604020202020204" pitchFamily="34" charset="0"/>
              </a:defRPr>
            </a:lvl3pPr>
            <a:lvl4pPr>
              <a:defRPr>
                <a:latin typeface="Arial" panose="020B0604020202020204" pitchFamily="34" charset="0"/>
                <a:cs typeface="Arial" panose="020B0604020202020204" pitchFamily="34" charset="0"/>
                <a:sym typeface="Arial" panose="020B0604020202020204" pitchFamily="34" charset="0"/>
              </a:defRPr>
            </a:lvl4pPr>
            <a:lvl5pPr>
              <a:defRPr>
                <a:latin typeface="Arial" panose="020B0604020202020204" pitchFamily="34" charset="0"/>
                <a:cs typeface="Arial" panose="020B0604020202020204" pitchFamily="34" charset="0"/>
                <a:sym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D983F1FA-211D-3044-9E35-958DFBC26156}" type="slidenum">
              <a:rPr lang="en-US" smtClean="0">
                <a:solidFill>
                  <a:prstClr val="white"/>
                </a:solidFill>
              </a:rPr>
              <a:pPr/>
              <a:t>‹#›</a:t>
            </a:fld>
            <a:endParaRPr lang="en-US" dirty="0">
              <a:solidFill>
                <a:prstClr val="white"/>
              </a:solidFill>
            </a:endParaRPr>
          </a:p>
        </p:txBody>
      </p:sp>
      <p:sp>
        <p:nvSpPr>
          <p:cNvPr id="5" name="Rectangle 4"/>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fontAlgn="base">
              <a:spcBef>
                <a:spcPct val="0"/>
              </a:spcBef>
              <a:spcAft>
                <a:spcPct val="0"/>
              </a:spcAft>
            </a:pPr>
            <a:endParaRPr lang="en-US" sz="135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7" name="Title 1"/>
          <p:cNvSpPr>
            <a:spLocks noGrp="1"/>
          </p:cNvSpPr>
          <p:nvPr>
            <p:ph type="title" hasCustomPrompt="1"/>
          </p:nvPr>
        </p:nvSpPr>
        <p:spPr>
          <a:xfrm>
            <a:off x="0" y="-76200"/>
            <a:ext cx="9144000" cy="731520"/>
          </a:xfrm>
        </p:spPr>
        <p:txBody>
          <a:bodyPr>
            <a:normAutofit/>
          </a:bodyPr>
          <a:lstStyle>
            <a:lvl1pPr>
              <a:defRPr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sz="2700" dirty="0"/>
              <a:t>Click to edit Slide Maser Style</a:t>
            </a:r>
            <a:endParaRPr lang="en-US" sz="2700" u="sng" dirty="0"/>
          </a:p>
        </p:txBody>
      </p:sp>
    </p:spTree>
    <p:extLst>
      <p:ext uri="{BB962C8B-B14F-4D97-AF65-F5344CB8AC3E}">
        <p14:creationId xmlns:p14="http://schemas.microsoft.com/office/powerpoint/2010/main" val="4281429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91BECE9-3A03-40B9-9D97-28993E0926CF}"/>
              </a:ext>
            </a:extLst>
          </p:cNvPr>
          <p:cNvGraphicFramePr>
            <a:graphicFrameLocks noChangeAspect="1"/>
          </p:cNvGraphicFramePr>
          <p:nvPr userDrawn="1">
            <p:custDataLst>
              <p:tags r:id="rId2"/>
            </p:custDataLst>
            <p:extLst/>
          </p:nvPr>
        </p:nvGraphicFramePr>
        <p:xfrm>
          <a:off x="1589" y="1596"/>
          <a:ext cx="1587" cy="1587"/>
        </p:xfrm>
        <a:graphic>
          <a:graphicData uri="http://schemas.openxmlformats.org/presentationml/2006/ole">
            <mc:AlternateContent xmlns:mc="http://schemas.openxmlformats.org/markup-compatibility/2006">
              <mc:Choice xmlns:v="urn:schemas-microsoft-com:vml" Requires="v">
                <p:oleObj spid="_x0000_s6354" name="think-cell Slide" r:id="rId5" imgW="395" imgH="394" progId="TCLayout.ActiveDocument.1">
                  <p:embed/>
                </p:oleObj>
              </mc:Choice>
              <mc:Fallback>
                <p:oleObj name="think-cell Slide" r:id="rId5" imgW="395" imgH="394" progId="TCLayout.ActiveDocument.1">
                  <p:embed/>
                  <p:pic>
                    <p:nvPicPr>
                      <p:cNvPr id="2" name="Object 1" hidden="1">
                        <a:extLst>
                          <a:ext uri="{FF2B5EF4-FFF2-40B4-BE49-F238E27FC236}">
                            <a16:creationId xmlns:a16="http://schemas.microsoft.com/office/drawing/2014/main" id="{691BECE9-3A03-40B9-9D97-28993E0926CF}"/>
                          </a:ext>
                        </a:extLst>
                      </p:cNvPr>
                      <p:cNvPicPr/>
                      <p:nvPr/>
                    </p:nvPicPr>
                    <p:blipFill>
                      <a:blip r:embed="rId6"/>
                      <a:stretch>
                        <a:fillRect/>
                      </a:stretch>
                    </p:blipFill>
                    <p:spPr>
                      <a:xfrm>
                        <a:off x="1589" y="1596"/>
                        <a:ext cx="1587"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869541E-D74D-49D9-AD8E-B0D36B9587D9}"/>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2700" b="1"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D983F1FA-211D-3044-9E35-958DFBC26156}" type="slidenum">
              <a:rPr lang="en-US" smtClean="0">
                <a:solidFill>
                  <a:prstClr val="white"/>
                </a:solidFill>
              </a:rPr>
              <a:pPr/>
              <a:t>‹#›</a:t>
            </a:fld>
            <a:endParaRPr lang="en-US" dirty="0">
              <a:solidFill>
                <a:prstClr val="white"/>
              </a:solidFill>
            </a:endParaRPr>
          </a:p>
        </p:txBody>
      </p:sp>
      <p:sp>
        <p:nvSpPr>
          <p:cNvPr id="4" name="Rectangle 3"/>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fontAlgn="base">
              <a:spcBef>
                <a:spcPct val="0"/>
              </a:spcBef>
              <a:spcAft>
                <a:spcPct val="0"/>
              </a:spcAft>
            </a:pPr>
            <a:endParaRPr lang="en-US" sz="135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6" name="Title 1"/>
          <p:cNvSpPr>
            <a:spLocks noGrp="1"/>
          </p:cNvSpPr>
          <p:nvPr>
            <p:ph type="title" hasCustomPrompt="1"/>
          </p:nvPr>
        </p:nvSpPr>
        <p:spPr>
          <a:xfrm>
            <a:off x="0" y="-76200"/>
            <a:ext cx="9144000" cy="731520"/>
          </a:xfrm>
        </p:spPr>
        <p:txBody>
          <a:bodyPr>
            <a:normAutofit/>
          </a:bodyPr>
          <a:lstStyle>
            <a:lvl1pPr>
              <a:defRPr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sz="2700" dirty="0"/>
              <a:t>Click to edit Slide Maser Style</a:t>
            </a:r>
            <a:endParaRPr lang="en-US" sz="2700" u="sng" dirty="0"/>
          </a:p>
        </p:txBody>
      </p:sp>
    </p:spTree>
    <p:extLst>
      <p:ext uri="{BB962C8B-B14F-4D97-AF65-F5344CB8AC3E}">
        <p14:creationId xmlns:p14="http://schemas.microsoft.com/office/powerpoint/2010/main" val="2096327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FC25711-35B1-4133-B684-918735DCA3FD}"/>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7378" name="think-cell Slide" r:id="rId5" imgW="395" imgH="394" progId="TCLayout.ActiveDocument.1">
                  <p:embed/>
                </p:oleObj>
              </mc:Choice>
              <mc:Fallback>
                <p:oleObj name="think-cell Slide" r:id="rId5" imgW="395" imgH="394" progId="TCLayout.ActiveDocument.1">
                  <p:embed/>
                  <p:pic>
                    <p:nvPicPr>
                      <p:cNvPr id="6" name="Object 5" hidden="1">
                        <a:extLst>
                          <a:ext uri="{FF2B5EF4-FFF2-40B4-BE49-F238E27FC236}">
                            <a16:creationId xmlns:a16="http://schemas.microsoft.com/office/drawing/2014/main" id="{1FC25711-35B1-4133-B684-918735DCA3FD}"/>
                          </a:ext>
                        </a:extLst>
                      </p:cNvPr>
                      <p:cNvPicPr/>
                      <p:nvPr/>
                    </p:nvPicPr>
                    <p:blipFill>
                      <a:blip r:embed="rId6"/>
                      <a:stretch>
                        <a:fillRect/>
                      </a:stretch>
                    </p:blipFill>
                    <p:spPr>
                      <a:xfrm>
                        <a:off x="1590"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E0B27D3-E25C-4B1B-9972-D793A083F0E6}"/>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1500" b="1"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457205" y="273149"/>
            <a:ext cx="3008313" cy="1162051"/>
          </a:xfrm>
        </p:spPr>
        <p:txBody>
          <a:bodyPr anchor="b"/>
          <a:lstStyle>
            <a:lvl1pPr algn="l">
              <a:defRPr sz="1500" b="1">
                <a:latin typeface="Arial" panose="020B0604020202020204" pitchFamily="34" charset="0"/>
                <a:cs typeface="Arial" panose="020B0604020202020204" pitchFamily="34" charset="0"/>
                <a:sym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3575144" y="273063"/>
            <a:ext cx="5111751" cy="5853113"/>
          </a:xfrm>
        </p:spPr>
        <p:txBody>
          <a:bodyPr/>
          <a:lstStyle>
            <a:lvl1pPr>
              <a:defRPr sz="2400">
                <a:latin typeface="Arial" panose="020B0604020202020204" pitchFamily="34" charset="0"/>
                <a:cs typeface="Arial" panose="020B0604020202020204" pitchFamily="34" charset="0"/>
                <a:sym typeface="Arial" panose="020B0604020202020204" pitchFamily="34" charset="0"/>
              </a:defRPr>
            </a:lvl1pPr>
            <a:lvl2pPr>
              <a:defRPr sz="2100">
                <a:latin typeface="Arial" panose="020B0604020202020204" pitchFamily="34" charset="0"/>
                <a:cs typeface="Arial" panose="020B0604020202020204" pitchFamily="34" charset="0"/>
                <a:sym typeface="Arial" panose="020B0604020202020204" pitchFamily="34" charset="0"/>
              </a:defRPr>
            </a:lvl2pPr>
            <a:lvl3pPr>
              <a:defRPr sz="1800">
                <a:latin typeface="Arial" panose="020B0604020202020204" pitchFamily="34" charset="0"/>
                <a:cs typeface="Arial" panose="020B0604020202020204" pitchFamily="34" charset="0"/>
                <a:sym typeface="Arial" panose="020B0604020202020204" pitchFamily="34" charset="0"/>
              </a:defRPr>
            </a:lvl3pPr>
            <a:lvl4pPr>
              <a:defRPr sz="1500">
                <a:latin typeface="Arial" panose="020B0604020202020204" pitchFamily="34" charset="0"/>
                <a:cs typeface="Arial" panose="020B0604020202020204" pitchFamily="34" charset="0"/>
                <a:sym typeface="Arial" panose="020B0604020202020204" pitchFamily="34" charset="0"/>
              </a:defRPr>
            </a:lvl4pPr>
            <a:lvl5pPr>
              <a:defRPr sz="1500">
                <a:latin typeface="Arial" panose="020B0604020202020204" pitchFamily="34" charset="0"/>
                <a:cs typeface="Arial" panose="020B0604020202020204" pitchFamily="34" charset="0"/>
                <a:sym typeface="Arial" panose="020B0604020202020204" pitchFamily="34" charset="0"/>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13"/>
            <a:ext cx="3008313" cy="4691063"/>
          </a:xfrm>
        </p:spPr>
        <p:txBody>
          <a:bodyPr/>
          <a:lstStyle>
            <a:lvl1pPr marL="0" indent="0">
              <a:buNone/>
              <a:defRPr sz="1050">
                <a:latin typeface="Arial" panose="020B0604020202020204" pitchFamily="34" charset="0"/>
                <a:cs typeface="Arial" panose="020B0604020202020204" pitchFamily="34" charset="0"/>
                <a:sym typeface="Arial" panose="020B0604020202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45226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827574E-796D-4CCD-A810-09985F5FA7AB}"/>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8402"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9827574E-796D-4CCD-A810-09985F5FA7AB}"/>
                          </a:ext>
                        </a:extLst>
                      </p:cNvPr>
                      <p:cNvPicPr/>
                      <p:nvPr/>
                    </p:nvPicPr>
                    <p:blipFill>
                      <a:blip r:embed="rId5"/>
                      <a:stretch>
                        <a:fillRect/>
                      </a:stretch>
                    </p:blipFill>
                    <p:spPr>
                      <a:xfrm>
                        <a:off x="1590" y="1588"/>
                        <a:ext cx="1588" cy="1588"/>
                      </a:xfrm>
                      <a:prstGeom prst="rect">
                        <a:avLst/>
                      </a:prstGeom>
                    </p:spPr>
                  </p:pic>
                </p:oleObj>
              </mc:Fallback>
            </mc:AlternateContent>
          </a:graphicData>
        </a:graphic>
      </p:graphicFrame>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389613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20D7B790-6685-4B67-AD11-6D6DB6C5C407}"/>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9426" name="think-cell Slide" r:id="rId5" imgW="395" imgH="394" progId="TCLayout.ActiveDocument.1">
                  <p:embed/>
                </p:oleObj>
              </mc:Choice>
              <mc:Fallback>
                <p:oleObj name="think-cell Slide" r:id="rId5" imgW="395" imgH="394" progId="TCLayout.ActiveDocument.1">
                  <p:embed/>
                  <p:pic>
                    <p:nvPicPr>
                      <p:cNvPr id="7" name="Object 6" hidden="1">
                        <a:extLst>
                          <a:ext uri="{FF2B5EF4-FFF2-40B4-BE49-F238E27FC236}">
                            <a16:creationId xmlns:a16="http://schemas.microsoft.com/office/drawing/2014/main" id="{20D7B790-6685-4B67-AD11-6D6DB6C5C407}"/>
                          </a:ext>
                        </a:extLst>
                      </p:cNvPr>
                      <p:cNvPicPr/>
                      <p:nvPr/>
                    </p:nvPicPr>
                    <p:blipFill>
                      <a:blip r:embed="rId6"/>
                      <a:stretch>
                        <a:fillRect/>
                      </a:stretch>
                    </p:blipFill>
                    <p:spPr>
                      <a:xfrm>
                        <a:off x="1590"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480ABA3-F04C-474F-A0DC-5A00D1DA38C8}"/>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330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sym typeface="Arial" panose="020B0604020202020204" pitchFamily="34" charset="0"/>
              </a:defRPr>
            </a:lvl1pPr>
            <a:lvl2pPr>
              <a:defRPr>
                <a:latin typeface="Arial" panose="020B0604020202020204" pitchFamily="34" charset="0"/>
                <a:cs typeface="Arial" panose="020B0604020202020204" pitchFamily="34" charset="0"/>
                <a:sym typeface="Arial" panose="020B0604020202020204" pitchFamily="34" charset="0"/>
              </a:defRPr>
            </a:lvl2pPr>
            <a:lvl3pPr>
              <a:defRPr>
                <a:latin typeface="Arial" panose="020B0604020202020204" pitchFamily="34" charset="0"/>
                <a:cs typeface="Arial" panose="020B0604020202020204" pitchFamily="34" charset="0"/>
                <a:sym typeface="Arial" panose="020B0604020202020204" pitchFamily="34" charset="0"/>
              </a:defRPr>
            </a:lvl3pPr>
            <a:lvl4pPr>
              <a:defRPr>
                <a:latin typeface="Arial" panose="020B0604020202020204" pitchFamily="34" charset="0"/>
                <a:cs typeface="Arial" panose="020B0604020202020204" pitchFamily="34" charset="0"/>
                <a:sym typeface="Arial" panose="020B0604020202020204" pitchFamily="34" charset="0"/>
              </a:defRPr>
            </a:lvl4pPr>
            <a:lvl5pPr>
              <a:defRPr>
                <a:latin typeface="Arial" panose="020B0604020202020204" pitchFamily="34" charset="0"/>
                <a:cs typeface="Arial" panose="020B0604020202020204" pitchFamily="34" charset="0"/>
                <a:sym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438400" y="4953008"/>
            <a:ext cx="5486400" cy="365125"/>
          </a:xfrm>
          <a:prstGeom prst="rect">
            <a:avLst/>
          </a:prstGeom>
        </p:spPr>
        <p:txBody>
          <a:bodyPr lIns="91440" tIns="45720" rIns="91440" bIns="45720"/>
          <a:lstStyle>
            <a:lvl1pPr algn="ctr">
              <a:defRPr sz="788">
                <a:latin typeface="Arial" panose="020B0604020202020204" pitchFamily="34" charset="0"/>
                <a:cs typeface="Arial" panose="020B0604020202020204" pitchFamily="34" charset="0"/>
                <a:sym typeface="Arial" panose="020B0604020202020204" pitchFamily="34" charset="0"/>
              </a:defRPr>
            </a:lvl1pPr>
          </a:lstStyle>
          <a:p>
            <a:pPr defTabSz="342900" fontAlgn="base">
              <a:spcBef>
                <a:spcPct val="0"/>
              </a:spcBef>
              <a:spcAft>
                <a:spcPct val="0"/>
              </a:spcAft>
            </a:pPr>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151710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457200" y="1219200"/>
            <a:ext cx="8229600" cy="4876800"/>
          </a:xfrm>
        </p:spPr>
        <p:txBody>
          <a:bodyPr/>
          <a:lstStyle>
            <a:lvl1pPr>
              <a:defRPr sz="2400"/>
            </a:lvl1pPr>
            <a:lvl2pPr>
              <a:buFont typeface="Courier New" pitchFamily="49" charset="0"/>
              <a:buChar char="o"/>
              <a:defRPr sz="2000"/>
            </a:lvl2pPr>
            <a:lvl3pPr marL="1371600" indent="-457200">
              <a:buFont typeface="Wingdings" pitchFamily="2" charset="2"/>
              <a:buChar char="§"/>
              <a:defRPr sz="1800"/>
            </a:lvl3pPr>
            <a:lvl4pPr>
              <a:buFont typeface="Wingdings" pitchFamily="2" charset="2"/>
              <a:buChar char="q"/>
              <a:defRPr sz="1600"/>
            </a:lvl4pPr>
            <a:lvl5pPr>
              <a:buFont typeface="Arial"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fld id="{A6BBDA07-6C4A-45A7-8D6E-FCE60B3A696E}" type="datetime1">
              <a:rPr lang="en-US" smtClean="0">
                <a:solidFill>
                  <a:prstClr val="black">
                    <a:tint val="75000"/>
                  </a:prstClr>
                </a:solidFill>
              </a:rPr>
              <a:pPr>
                <a:defRPr/>
              </a:pPr>
              <a:t>4/22/2021</a:t>
            </a:fld>
            <a:endParaRPr lang="en-US" dirty="0">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a:defRPr/>
            </a:pPr>
            <a:fld id="{A8673FB3-C29E-47C8-9BFD-B08D4E5245E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52027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EBC2429-C0B1-4DCE-BF34-89AC6A17F69C}"/>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10450"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id="{1EBC2429-C0B1-4DCE-BF34-89AC6A17F69C}"/>
                          </a:ext>
                        </a:extLst>
                      </p:cNvPr>
                      <p:cNvPicPr/>
                      <p:nvPr/>
                    </p:nvPicPr>
                    <p:blipFill>
                      <a:blip r:embed="rId5"/>
                      <a:stretch>
                        <a:fillRect/>
                      </a:stretch>
                    </p:blipFill>
                    <p:spPr>
                      <a:xfrm>
                        <a:off x="1590" y="1588"/>
                        <a:ext cx="1588"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560A417E-E8F0-429A-817B-227FA876778D}"/>
              </a:ext>
            </a:extLst>
          </p:cNvPr>
          <p:cNvSpPr>
            <a:spLocks noGrp="1"/>
          </p:cNvSpPr>
          <p:nvPr>
            <p:ph type="sldNum" sz="quarter" idx="10"/>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defTabSz="342900"/>
            <a:fld id="{D983F1FA-211D-3044-9E35-958DFBC26156}" type="slidenum">
              <a:rPr lang="en-US" smtClean="0">
                <a:solidFill>
                  <a:prstClr val="white"/>
                </a:solidFill>
              </a:rPr>
              <a:pPr defTabSz="342900"/>
              <a:t>‹#›</a:t>
            </a:fld>
            <a:endParaRPr lang="en-US" dirty="0">
              <a:solidFill>
                <a:prstClr val="white"/>
              </a:solidFill>
            </a:endParaRPr>
          </a:p>
        </p:txBody>
      </p:sp>
    </p:spTree>
    <p:extLst>
      <p:ext uri="{BB962C8B-B14F-4D97-AF65-F5344CB8AC3E}">
        <p14:creationId xmlns:p14="http://schemas.microsoft.com/office/powerpoint/2010/main" val="3654208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2A90704-342A-4203-AC59-484FA3C60EC8}"/>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11474" name="think-cell Slide" r:id="rId5" imgW="395" imgH="394" progId="TCLayout.ActiveDocument.1">
                  <p:embed/>
                </p:oleObj>
              </mc:Choice>
              <mc:Fallback>
                <p:oleObj name="think-cell Slide" r:id="rId5" imgW="395" imgH="394" progId="TCLayout.ActiveDocument.1">
                  <p:embed/>
                  <p:pic>
                    <p:nvPicPr>
                      <p:cNvPr id="6" name="Object 5" hidden="1">
                        <a:extLst>
                          <a:ext uri="{FF2B5EF4-FFF2-40B4-BE49-F238E27FC236}">
                            <a16:creationId xmlns:a16="http://schemas.microsoft.com/office/drawing/2014/main" id="{32A90704-342A-4203-AC59-484FA3C60EC8}"/>
                          </a:ext>
                        </a:extLst>
                      </p:cNvPr>
                      <p:cNvPicPr/>
                      <p:nvPr/>
                    </p:nvPicPr>
                    <p:blipFill>
                      <a:blip r:embed="rId6"/>
                      <a:stretch>
                        <a:fillRect/>
                      </a:stretch>
                    </p:blipFill>
                    <p:spPr>
                      <a:xfrm>
                        <a:off x="1590"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8D4493-252F-404E-968C-2AC16788CB70}"/>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330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a:defRPr/>
            </a:pPr>
            <a:fld id="{6CE3B0C8-769F-4932-A783-54744893CC7C}" type="slidenum">
              <a:rPr lang="en-US" altLang="en-US" smtClean="0">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818573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One Main Titl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Title 1"/>
          <p:cNvSpPr>
            <a:spLocks noGrp="1"/>
          </p:cNvSpPr>
          <p:nvPr>
            <p:ph type="ctrTitle"/>
          </p:nvPr>
        </p:nvSpPr>
        <p:spPr>
          <a:xfrm>
            <a:off x="685800" y="1752604"/>
            <a:ext cx="7772400" cy="2362199"/>
          </a:xfrm>
          <a:prstGeom prst="rect">
            <a:avLst/>
          </a:prstGeom>
        </p:spPr>
        <p:txBody>
          <a:bodyPr/>
          <a:lstStyle>
            <a:lvl1pPr>
              <a:defRPr sz="3600" b="1">
                <a:solidFill>
                  <a:srgbClr val="073759"/>
                </a:solidFill>
              </a:defRPr>
            </a:lvl1pPr>
          </a:lstStyle>
          <a:p>
            <a:r>
              <a:rPr lang="en-US" dirty="0"/>
              <a:t>Click to edit Master title style</a:t>
            </a:r>
          </a:p>
        </p:txBody>
      </p:sp>
      <p:sp>
        <p:nvSpPr>
          <p:cNvPr id="5"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pPr/>
              <a:t>4/22/2021</a:t>
            </a:fld>
            <a:endParaRPr lang="en-US" dirty="0"/>
          </a:p>
        </p:txBody>
      </p:sp>
      <p:sp>
        <p:nvSpPr>
          <p:cNvPr id="6" name="Picture Placeholder 9"/>
          <p:cNvSpPr>
            <a:spLocks noGrp="1"/>
          </p:cNvSpPr>
          <p:nvPr>
            <p:ph type="pic" sz="quarter" idx="13" hasCustomPrompt="1"/>
          </p:nvPr>
        </p:nvSpPr>
        <p:spPr>
          <a:xfrm>
            <a:off x="2286000" y="4572000"/>
            <a:ext cx="4572000" cy="1828800"/>
          </a:xfrm>
          <a:prstGeom prst="rect">
            <a:avLst/>
          </a:prstGeom>
        </p:spPr>
        <p:txBody>
          <a:bodyPr/>
          <a:lstStyle>
            <a:lvl1pPr marL="0" indent="0" algn="ctr">
              <a:lnSpc>
                <a:spcPts val="2400"/>
              </a:lnSpc>
              <a:spcBef>
                <a:spcPts val="400"/>
              </a:spcBef>
              <a:buNone/>
              <a:defRPr sz="2000" baseline="0">
                <a:solidFill>
                  <a:schemeClr val="bg1">
                    <a:lumMod val="65000"/>
                  </a:schemeClr>
                </a:solidFill>
              </a:defRPr>
            </a:lvl1pPr>
          </a:lstStyle>
          <a:p>
            <a:r>
              <a:rPr lang="en-US" dirty="0"/>
              <a:t>NOTE: Using an image in this space</a:t>
            </a:r>
            <a:br>
              <a:rPr lang="en-US" dirty="0"/>
            </a:br>
            <a:r>
              <a:rPr lang="en-US" dirty="0"/>
              <a:t> is NOT required—totally optional. </a:t>
            </a:r>
            <a:br>
              <a:rPr lang="en-US" dirty="0"/>
            </a:br>
            <a:r>
              <a:rPr lang="en-US" dirty="0"/>
              <a:t>Do not use multiple images. </a:t>
            </a:r>
            <a:br>
              <a:rPr lang="en-US" dirty="0"/>
            </a:br>
            <a:r>
              <a:rPr lang="en-US" dirty="0"/>
              <a:t>Can be used for relevant program graphic.</a:t>
            </a:r>
          </a:p>
        </p:txBody>
      </p:sp>
    </p:spTree>
    <p:extLst>
      <p:ext uri="{BB962C8B-B14F-4D97-AF65-F5344CB8AC3E}">
        <p14:creationId xmlns:p14="http://schemas.microsoft.com/office/powerpoint/2010/main" val="2238065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Main with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18CC5F56-1721-4C3A-91B6-9E6FF587119A}" type="datetime1">
              <a:rPr lang="en-US" smtClean="0"/>
              <a:pPr/>
              <a:t>4/22/2021</a:t>
            </a:fld>
            <a:endParaRPr lang="en-US" dirty="0"/>
          </a:p>
        </p:txBody>
      </p:sp>
      <p:sp>
        <p:nvSpPr>
          <p:cNvPr id="6" name="Slide Number Placeholder 5"/>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Picture Placeholder 9"/>
          <p:cNvSpPr>
            <a:spLocks noGrp="1"/>
          </p:cNvSpPr>
          <p:nvPr>
            <p:ph type="pic" sz="quarter" idx="13" hasCustomPrompt="1"/>
          </p:nvPr>
        </p:nvSpPr>
        <p:spPr>
          <a:xfrm>
            <a:off x="2286000" y="4572000"/>
            <a:ext cx="4572000" cy="1828800"/>
          </a:xfrm>
          <a:prstGeom prst="rect">
            <a:avLst/>
          </a:prstGeom>
        </p:spPr>
        <p:txBody>
          <a:bodyPr/>
          <a:lstStyle>
            <a:lvl1pPr marL="0" indent="0" algn="ctr">
              <a:lnSpc>
                <a:spcPts val="2400"/>
              </a:lnSpc>
              <a:spcBef>
                <a:spcPts val="400"/>
              </a:spcBef>
              <a:buNone/>
              <a:defRPr sz="2000" baseline="0">
                <a:solidFill>
                  <a:schemeClr val="bg1">
                    <a:lumMod val="65000"/>
                  </a:schemeClr>
                </a:solidFill>
              </a:defRPr>
            </a:lvl1pPr>
          </a:lstStyle>
          <a:p>
            <a:r>
              <a:rPr lang="en-US" dirty="0"/>
              <a:t>NOTE: Using an image in this space</a:t>
            </a:r>
            <a:br>
              <a:rPr lang="en-US" dirty="0"/>
            </a:br>
            <a:r>
              <a:rPr lang="en-US" dirty="0"/>
              <a:t> is NOT required—totally optional. </a:t>
            </a:r>
            <a:br>
              <a:rPr lang="en-US" dirty="0"/>
            </a:br>
            <a:r>
              <a:rPr lang="en-US" dirty="0"/>
              <a:t>Do not use multiple images. </a:t>
            </a:r>
            <a:br>
              <a:rPr lang="en-US" dirty="0"/>
            </a:br>
            <a:r>
              <a:rPr lang="en-US" dirty="0"/>
              <a:t>Can be used for relevant program graphic</a:t>
            </a:r>
          </a:p>
        </p:txBody>
      </p:sp>
    </p:spTree>
    <p:extLst>
      <p:ext uri="{BB962C8B-B14F-4D97-AF65-F5344CB8AC3E}">
        <p14:creationId xmlns:p14="http://schemas.microsoft.com/office/powerpoint/2010/main" val="39322644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1—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a:t>Content Slide Header, Do Not Resize Box,</a:t>
            </a:r>
            <a:br>
              <a:rPr lang="en-US" dirty="0"/>
            </a:br>
            <a:r>
              <a:rPr lang="en-US" dirty="0"/>
              <a:t>Two Lines of Text OK if Truly Necessary </a:t>
            </a:r>
          </a:p>
        </p:txBody>
      </p:sp>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pPr/>
              <a:t>4/22/2021</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30490488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2—Multi-Level Text">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pPr/>
              <a:t>4/22/2021</a:t>
            </a:fld>
            <a:endParaRPr lang="en-US" dirty="0"/>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
        <p:nvSpPr>
          <p:cNvPr id="10"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a:t>Content Slide Header, Do Not Resize Box,</a:t>
            </a:r>
            <a:br>
              <a:rPr lang="en-US" dirty="0"/>
            </a:br>
            <a:r>
              <a:rPr lang="en-US" dirty="0"/>
              <a:t>Two Lines of Text OK if Truly Necessary </a:t>
            </a:r>
          </a:p>
        </p:txBody>
      </p:sp>
    </p:spTree>
    <p:extLst>
      <p:ext uri="{BB962C8B-B14F-4D97-AF65-F5344CB8AC3E}">
        <p14:creationId xmlns:p14="http://schemas.microsoft.com/office/powerpoint/2010/main" val="38169323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3—Single Image No Caption">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pPr/>
              <a:t>4/22/2021</a:t>
            </a:fld>
            <a:endParaRPr lang="en-US" dirty="0"/>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
        <p:nvSpPr>
          <p:cNvPr id="10"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a:t>Content Slide Header, Do Not Resize Box,</a:t>
            </a:r>
            <a:br>
              <a:rPr lang="en-US" dirty="0"/>
            </a:br>
            <a:r>
              <a:rPr lang="en-US" dirty="0"/>
              <a:t>Two Lines of Text OK if Truly Necessary </a:t>
            </a:r>
          </a:p>
        </p:txBody>
      </p:sp>
    </p:spTree>
    <p:extLst>
      <p:ext uri="{BB962C8B-B14F-4D97-AF65-F5344CB8AC3E}">
        <p14:creationId xmlns:p14="http://schemas.microsoft.com/office/powerpoint/2010/main" val="3498824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4—Single Image with Caption">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pPr/>
              <a:t>4/22/2021</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
        <p:nvSpPr>
          <p:cNvPr id="5" name="Picture Placeholder 2"/>
          <p:cNvSpPr>
            <a:spLocks noGrp="1"/>
          </p:cNvSpPr>
          <p:nvPr>
            <p:ph type="pic" idx="1"/>
          </p:nvPr>
        </p:nvSpPr>
        <p:spPr>
          <a:xfrm>
            <a:off x="1792288" y="1828800"/>
            <a:ext cx="5486400" cy="3886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ext Placeholder 3"/>
          <p:cNvSpPr>
            <a:spLocks noGrp="1"/>
          </p:cNvSpPr>
          <p:nvPr>
            <p:ph type="body" sz="half" idx="10"/>
          </p:nvPr>
        </p:nvSpPr>
        <p:spPr>
          <a:xfrm>
            <a:off x="1792288" y="5821363"/>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a:t>Content Slide Header, Do Not Resize Box,</a:t>
            </a:r>
            <a:br>
              <a:rPr lang="en-US" dirty="0"/>
            </a:br>
            <a:r>
              <a:rPr lang="en-US" dirty="0"/>
              <a:t>Two Lines of Text OK if Truly Necessary </a:t>
            </a:r>
          </a:p>
        </p:txBody>
      </p:sp>
    </p:spTree>
    <p:extLst>
      <p:ext uri="{BB962C8B-B14F-4D97-AF65-F5344CB8AC3E}">
        <p14:creationId xmlns:p14="http://schemas.microsoft.com/office/powerpoint/2010/main" val="11092503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5—Side by Side Text Boxes">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pPr/>
              <a:t>4/22/2021</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
        <p:nvSpPr>
          <p:cNvPr id="5" name="Content Placeholder 2"/>
          <p:cNvSpPr>
            <a:spLocks noGrp="1"/>
          </p:cNvSpPr>
          <p:nvPr>
            <p:ph sz="half" idx="1"/>
          </p:nvPr>
        </p:nvSpPr>
        <p:spPr>
          <a:xfrm>
            <a:off x="457200" y="18288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0"/>
          </p:nvPr>
        </p:nvSpPr>
        <p:spPr>
          <a:xfrm>
            <a:off x="4648200" y="18288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a:t>Content Slide Header, Do Not Resize Box,</a:t>
            </a:r>
            <a:br>
              <a:rPr lang="en-US" dirty="0"/>
            </a:br>
            <a:r>
              <a:rPr lang="en-US" dirty="0"/>
              <a:t>Two Lines of Text OK if Truly Necessary </a:t>
            </a:r>
          </a:p>
        </p:txBody>
      </p:sp>
    </p:spTree>
    <p:extLst>
      <p:ext uri="{BB962C8B-B14F-4D97-AF65-F5344CB8AC3E}">
        <p14:creationId xmlns:p14="http://schemas.microsoft.com/office/powerpoint/2010/main" val="27855035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6—Content with Caption">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pPr/>
              <a:t>4/22/2021</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
        <p:nvSpPr>
          <p:cNvPr id="5" name="Title 1"/>
          <p:cNvSpPr txBox="1">
            <a:spLocks/>
          </p:cNvSpPr>
          <p:nvPr userDrawn="1"/>
        </p:nvSpPr>
        <p:spPr>
          <a:xfrm>
            <a:off x="457202" y="1828802"/>
            <a:ext cx="3008313" cy="990601"/>
          </a:xfrm>
          <a:prstGeom prst="rect">
            <a:avLst/>
          </a:prstGeom>
        </p:spPr>
        <p:txBody>
          <a:bodyPr anchor="b"/>
          <a:lstStyle>
            <a:lvl1pPr algn="l">
              <a:defRPr sz="2000" b="1"/>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chemeClr val="tx1"/>
                </a:solidFill>
                <a:effectLst/>
                <a:uLnTx/>
                <a:uFillTx/>
                <a:latin typeface="+mj-lt"/>
                <a:ea typeface="+mj-ea"/>
                <a:cs typeface="+mj-cs"/>
              </a:rPr>
              <a:t>Click to edit Master title style</a:t>
            </a:r>
          </a:p>
        </p:txBody>
      </p:sp>
      <p:sp>
        <p:nvSpPr>
          <p:cNvPr id="6" name="Content Placeholder 2"/>
          <p:cNvSpPr>
            <a:spLocks noGrp="1"/>
          </p:cNvSpPr>
          <p:nvPr>
            <p:ph idx="1"/>
          </p:nvPr>
        </p:nvSpPr>
        <p:spPr>
          <a:xfrm>
            <a:off x="3575050" y="1828800"/>
            <a:ext cx="5111750" cy="45720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half" idx="10"/>
          </p:nvPr>
        </p:nvSpPr>
        <p:spPr>
          <a:xfrm>
            <a:off x="457202" y="2990850"/>
            <a:ext cx="3008313" cy="34099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a:t>Content Slide Header, Do Not Resize Box,</a:t>
            </a:r>
            <a:br>
              <a:rPr lang="en-US" dirty="0"/>
            </a:br>
            <a:r>
              <a:rPr lang="en-US" dirty="0"/>
              <a:t>Two Lines of Text OK if Truly Necessary </a:t>
            </a:r>
          </a:p>
        </p:txBody>
      </p:sp>
    </p:spTree>
    <p:extLst>
      <p:ext uri="{BB962C8B-B14F-4D97-AF65-F5344CB8AC3E}">
        <p14:creationId xmlns:p14="http://schemas.microsoft.com/office/powerpoint/2010/main" val="298274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FC9EC1C-17E7-4876-A5B9-E345375D393E}" type="datetime1">
              <a:rPr lang="en-US" smtClean="0">
                <a:solidFill>
                  <a:prstClr val="black">
                    <a:tint val="75000"/>
                  </a:prstClr>
                </a:solidFill>
              </a:rPr>
              <a:pPr>
                <a:defRPr/>
              </a:pPr>
              <a:t>4/22/2021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7420569-7746-48CD-AF55-182514A6F7DA}"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846599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7—Comparison">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pPr/>
              <a:t>4/22/2021</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
        <p:nvSpPr>
          <p:cNvPr id="5" name="Text Placeholder 2"/>
          <p:cNvSpPr>
            <a:spLocks noGrp="1"/>
          </p:cNvSpPr>
          <p:nvPr>
            <p:ph type="body" idx="1"/>
          </p:nvPr>
        </p:nvSpPr>
        <p:spPr>
          <a:xfrm>
            <a:off x="457200" y="18748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3"/>
          <p:cNvSpPr>
            <a:spLocks noGrp="1"/>
          </p:cNvSpPr>
          <p:nvPr>
            <p:ph sz="half" idx="10"/>
          </p:nvPr>
        </p:nvSpPr>
        <p:spPr>
          <a:xfrm>
            <a:off x="457200" y="2514600"/>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4"/>
          <p:cNvSpPr>
            <a:spLocks noGrp="1"/>
          </p:cNvSpPr>
          <p:nvPr>
            <p:ph type="body" sz="quarter" idx="3"/>
          </p:nvPr>
        </p:nvSpPr>
        <p:spPr>
          <a:xfrm>
            <a:off x="4645027" y="18748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p:cNvSpPr>
            <a:spLocks noGrp="1"/>
          </p:cNvSpPr>
          <p:nvPr>
            <p:ph sz="quarter" idx="11"/>
          </p:nvPr>
        </p:nvSpPr>
        <p:spPr>
          <a:xfrm>
            <a:off x="4645027" y="2514600"/>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a:t>Content Slide Header, Do Not Resize Box,</a:t>
            </a:r>
            <a:br>
              <a:rPr lang="en-US" dirty="0"/>
            </a:br>
            <a:r>
              <a:rPr lang="en-US" dirty="0"/>
              <a:t>Two Lines of Text OK if Truly Necessary </a:t>
            </a:r>
          </a:p>
        </p:txBody>
      </p:sp>
    </p:spTree>
    <p:extLst>
      <p:ext uri="{BB962C8B-B14F-4D97-AF65-F5344CB8AC3E}">
        <p14:creationId xmlns:p14="http://schemas.microsoft.com/office/powerpoint/2010/main" val="17191356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8—Table or Quad Chart">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pPr/>
              <a:t>4/22/2021</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
        <p:nvSpPr>
          <p:cNvPr id="6" name="Table Placeholder 5"/>
          <p:cNvSpPr>
            <a:spLocks noGrp="1"/>
          </p:cNvSpPr>
          <p:nvPr>
            <p:ph type="tbl" sz="quarter" idx="10" hasCustomPrompt="1"/>
          </p:nvPr>
        </p:nvSpPr>
        <p:spPr>
          <a:xfrm>
            <a:off x="0" y="1600200"/>
            <a:ext cx="9144000" cy="5029200"/>
          </a:xfrm>
          <a:prstGeom prst="rect">
            <a:avLst/>
          </a:prstGeom>
        </p:spPr>
        <p:txBody>
          <a:bodyPr/>
          <a:lstStyle>
            <a:lvl1pPr marL="0" indent="0" algn="ctr">
              <a:spcBef>
                <a:spcPts val="0"/>
              </a:spcBef>
              <a:buFontTx/>
              <a:buNone/>
              <a:defRPr baseline="0"/>
            </a:lvl1pPr>
          </a:lstStyle>
          <a:p>
            <a:r>
              <a:rPr lang="en-US" dirty="0"/>
              <a:t>Use this placeholder for building tables </a:t>
            </a:r>
            <a:br>
              <a:rPr lang="en-US" dirty="0"/>
            </a:br>
            <a:r>
              <a:rPr lang="en-US" dirty="0"/>
              <a:t>like those used for </a:t>
            </a:r>
            <a:br>
              <a:rPr lang="en-US" dirty="0"/>
            </a:br>
            <a:r>
              <a:rPr lang="en-US" dirty="0"/>
              <a:t>agency weekly status reports (2-col x 5-rows) </a:t>
            </a:r>
            <a:br>
              <a:rPr lang="en-US" dirty="0"/>
            </a:br>
            <a:r>
              <a:rPr lang="en-US" dirty="0"/>
              <a:t>or quad charts for exec review</a:t>
            </a:r>
          </a:p>
        </p:txBody>
      </p:sp>
      <p:sp>
        <p:nvSpPr>
          <p:cNvPr id="9"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a:t>Content Slide Header, Do Not Resize Box,</a:t>
            </a:r>
            <a:br>
              <a:rPr lang="en-US" dirty="0"/>
            </a:br>
            <a:r>
              <a:rPr lang="en-US" dirty="0"/>
              <a:t>Two Lines of Text OK if Truly Necessary </a:t>
            </a:r>
          </a:p>
        </p:txBody>
      </p:sp>
    </p:spTree>
    <p:extLst>
      <p:ext uri="{BB962C8B-B14F-4D97-AF65-F5344CB8AC3E}">
        <p14:creationId xmlns:p14="http://schemas.microsoft.com/office/powerpoint/2010/main" val="40501930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ontent #5—Side by Side Text Boxes">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pPr/>
              <a:t>4/22/2021</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
        <p:nvSpPr>
          <p:cNvPr id="5" name="Content Placeholder 2"/>
          <p:cNvSpPr>
            <a:spLocks noGrp="1"/>
          </p:cNvSpPr>
          <p:nvPr>
            <p:ph sz="half" idx="1"/>
          </p:nvPr>
        </p:nvSpPr>
        <p:spPr>
          <a:xfrm>
            <a:off x="457200" y="18288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0"/>
          </p:nvPr>
        </p:nvSpPr>
        <p:spPr>
          <a:xfrm>
            <a:off x="4648200" y="18288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a:t>Content Slide Header, Do Not Resize Box,</a:t>
            </a:r>
            <a:br>
              <a:rPr lang="en-US" dirty="0"/>
            </a:br>
            <a:r>
              <a:rPr lang="en-US" dirty="0"/>
              <a:t>Two Lines of Text OK if Truly Necessary </a:t>
            </a:r>
          </a:p>
        </p:txBody>
      </p:sp>
    </p:spTree>
    <p:extLst>
      <p:ext uri="{BB962C8B-B14F-4D97-AF65-F5344CB8AC3E}">
        <p14:creationId xmlns:p14="http://schemas.microsoft.com/office/powerpoint/2010/main" val="2540554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4FF2D-8B13-4563-AEE3-F4CD73A2E484}"/>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15470"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C874FF2D-8B13-4563-AEE3-F4CD73A2E484}"/>
                          </a:ext>
                        </a:extLst>
                      </p:cNvPr>
                      <p:cNvPicPr/>
                      <p:nvPr/>
                    </p:nvPicPr>
                    <p:blipFill>
                      <a:blip r:embed="rId5"/>
                      <a:stretch>
                        <a:fillRect/>
                      </a:stretch>
                    </p:blipFill>
                    <p:spPr>
                      <a:xfrm>
                        <a:off x="1590" y="1588"/>
                        <a:ext cx="1588" cy="1588"/>
                      </a:xfrm>
                      <a:prstGeom prst="rect">
                        <a:avLst/>
                      </a:prstGeom>
                    </p:spPr>
                  </p:pic>
                </p:oleObj>
              </mc:Fallback>
            </mc:AlternateContent>
          </a:graphicData>
        </a:graphic>
      </p:graphicFrame>
      <p:sp>
        <p:nvSpPr>
          <p:cNvPr id="3" name="Slide Number Placeholder 2"/>
          <p:cNvSpPr>
            <a:spLocks noGrp="1"/>
          </p:cNvSpPr>
          <p:nvPr>
            <p:ph type="sldNum" sz="quarter" idx="10"/>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defTabSz="342900"/>
            <a:fld id="{D983F1FA-211D-3044-9E35-958DFBC26156}" type="slidenum">
              <a:rPr lang="en-US" smtClean="0">
                <a:solidFill>
                  <a:prstClr val="white"/>
                </a:solidFill>
              </a:rPr>
              <a:pPr defTabSz="342900"/>
              <a:t>‹#›</a:t>
            </a:fld>
            <a:endParaRPr lang="en-US" dirty="0">
              <a:solidFill>
                <a:prstClr val="white"/>
              </a:solidFill>
            </a:endParaRPr>
          </a:p>
        </p:txBody>
      </p:sp>
      <p:sp>
        <p:nvSpPr>
          <p:cNvPr id="4" name="Rectangle 3"/>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fontAlgn="base">
              <a:spcBef>
                <a:spcPct val="0"/>
              </a:spcBef>
              <a:spcAft>
                <a:spcPct val="0"/>
              </a:spcAft>
            </a:pPr>
            <a:endParaRPr lang="en-US" sz="135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5" name="Title 1"/>
          <p:cNvSpPr>
            <a:spLocks noGrp="1"/>
          </p:cNvSpPr>
          <p:nvPr>
            <p:ph type="title" hasCustomPrompt="1"/>
          </p:nvPr>
        </p:nvSpPr>
        <p:spPr>
          <a:xfrm>
            <a:off x="0" y="-76200"/>
            <a:ext cx="9144000" cy="731520"/>
          </a:xfrm>
        </p:spPr>
        <p:txBody>
          <a:bodyPr>
            <a:normAutofit/>
          </a:bodyPr>
          <a:lstStyle>
            <a:lvl1pPr>
              <a:defRPr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sz="2700" dirty="0"/>
              <a:t>Agenda</a:t>
            </a:r>
            <a:endParaRPr lang="en-US" sz="2700" u="sng" dirty="0"/>
          </a:p>
        </p:txBody>
      </p:sp>
      <p:sp>
        <p:nvSpPr>
          <p:cNvPr id="6" name="TextBox 5"/>
          <p:cNvSpPr txBox="1"/>
          <p:nvPr userDrawn="1"/>
        </p:nvSpPr>
        <p:spPr>
          <a:xfrm>
            <a:off x="331375" y="1659468"/>
            <a:ext cx="8481253" cy="276999"/>
          </a:xfrm>
          <a:prstGeom prst="rect">
            <a:avLst/>
          </a:prstGeom>
          <a:solidFill>
            <a:srgbClr val="00B0F0"/>
          </a:solidFill>
        </p:spPr>
        <p:txBody>
          <a:bodyPr wrap="square" lIns="68580" tIns="34290" rIns="68580" bIns="34290" rtlCol="0">
            <a:spAutoFit/>
          </a:bodyPr>
          <a:lstStyle/>
          <a:p>
            <a:pPr fontAlgn="base">
              <a:spcBef>
                <a:spcPct val="0"/>
              </a:spcBef>
              <a:spcAft>
                <a:spcPct val="0"/>
              </a:spcAft>
            </a:pPr>
            <a:endParaRPr lang="en-US" sz="135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7" name="TextBox 6"/>
          <p:cNvSpPr txBox="1"/>
          <p:nvPr userDrawn="1"/>
        </p:nvSpPr>
        <p:spPr>
          <a:xfrm>
            <a:off x="647693" y="2846077"/>
            <a:ext cx="7892223" cy="669414"/>
          </a:xfrm>
          <a:prstGeom prst="rect">
            <a:avLst/>
          </a:prstGeom>
          <a:noFill/>
        </p:spPr>
        <p:txBody>
          <a:bodyPr wrap="square" lIns="68580" tIns="34290" rIns="68580" bIns="34290" rtlCol="0" anchor="ctr">
            <a:spAutoFit/>
          </a:bodyPr>
          <a:lstStyle/>
          <a:p>
            <a:pPr marL="0" lvl="1" indent="-257175" fontAlgn="base">
              <a:spcBef>
                <a:spcPts val="900"/>
              </a:spcBef>
              <a:spcAft>
                <a:spcPct val="0"/>
              </a:spcAft>
              <a:buFont typeface="+mj-lt"/>
              <a:buAutoNum type="arabicPeriod"/>
            </a:pPr>
            <a:r>
              <a:rPr lang="en-US" sz="1500" b="1" dirty="0">
                <a:solidFill>
                  <a:srgbClr val="000000"/>
                </a:solidFill>
                <a:latin typeface="Arial" panose="020B0604020202020204" pitchFamily="34" charset="0"/>
                <a:cs typeface="Arial" panose="020B0604020202020204" pitchFamily="34" charset="0"/>
                <a:sym typeface="Arial" panose="020B0604020202020204" pitchFamily="34" charset="0"/>
              </a:rPr>
              <a:t>Good News Story</a:t>
            </a:r>
          </a:p>
          <a:p>
            <a:pPr marL="0" lvl="1" fontAlgn="base">
              <a:spcBef>
                <a:spcPts val="900"/>
              </a:spcBef>
              <a:spcAft>
                <a:spcPct val="0"/>
              </a:spcAft>
            </a:pPr>
            <a:endParaRPr lang="en-US" sz="1500" b="1" dirty="0">
              <a:solidFill>
                <a:srgbClr val="000000"/>
              </a:solidFill>
              <a:latin typeface="Tahoma" pitchFamily="34" charset="0"/>
              <a:cs typeface="Arial" pitchFamily="34" charset="0"/>
            </a:endParaRPr>
          </a:p>
        </p:txBody>
      </p:sp>
    </p:spTree>
    <p:extLst>
      <p:ext uri="{BB962C8B-B14F-4D97-AF65-F5344CB8AC3E}">
        <p14:creationId xmlns:p14="http://schemas.microsoft.com/office/powerpoint/2010/main" val="4122907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CD7BCEC-E989-4183-95E9-7A79BC90C684}"/>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16494" name="think-cell Slide" r:id="rId5" imgW="395" imgH="394" progId="TCLayout.ActiveDocument.1">
                  <p:embed/>
                </p:oleObj>
              </mc:Choice>
              <mc:Fallback>
                <p:oleObj name="think-cell Slide" r:id="rId5" imgW="395" imgH="394" progId="TCLayout.ActiveDocument.1">
                  <p:embed/>
                  <p:pic>
                    <p:nvPicPr>
                      <p:cNvPr id="6" name="Object 5" hidden="1">
                        <a:extLst>
                          <a:ext uri="{FF2B5EF4-FFF2-40B4-BE49-F238E27FC236}">
                            <a16:creationId xmlns:a16="http://schemas.microsoft.com/office/drawing/2014/main" id="{1CD7BCEC-E989-4183-95E9-7A79BC90C684}"/>
                          </a:ext>
                        </a:extLst>
                      </p:cNvPr>
                      <p:cNvPicPr/>
                      <p:nvPr/>
                    </p:nvPicPr>
                    <p:blipFill>
                      <a:blip r:embed="rId6"/>
                      <a:stretch>
                        <a:fillRect/>
                      </a:stretch>
                    </p:blipFill>
                    <p:spPr>
                      <a:xfrm>
                        <a:off x="1590"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20B8E55-B9DB-4840-93D5-17A6AEA62228}"/>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2700" b="1"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3" name="Slide Number Placeholder 2"/>
          <p:cNvSpPr>
            <a:spLocks noGrp="1"/>
          </p:cNvSpPr>
          <p:nvPr>
            <p:ph type="sldNum" sz="quarter" idx="10"/>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defTabSz="342900"/>
            <a:fld id="{D983F1FA-211D-3044-9E35-958DFBC26156}" type="slidenum">
              <a:rPr lang="en-US" smtClean="0">
                <a:solidFill>
                  <a:prstClr val="white"/>
                </a:solidFill>
              </a:rPr>
              <a:pPr defTabSz="342900"/>
              <a:t>‹#›</a:t>
            </a:fld>
            <a:endParaRPr lang="en-US" dirty="0">
              <a:solidFill>
                <a:prstClr val="white"/>
              </a:solidFill>
            </a:endParaRPr>
          </a:p>
        </p:txBody>
      </p:sp>
      <p:sp>
        <p:nvSpPr>
          <p:cNvPr id="4" name="Rectangle 3"/>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fontAlgn="base">
              <a:spcBef>
                <a:spcPct val="0"/>
              </a:spcBef>
              <a:spcAft>
                <a:spcPct val="0"/>
              </a:spcAft>
            </a:pPr>
            <a:endParaRPr lang="en-US" sz="135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5" name="Title 1"/>
          <p:cNvSpPr>
            <a:spLocks noGrp="1"/>
          </p:cNvSpPr>
          <p:nvPr>
            <p:ph type="title" hasCustomPrompt="1"/>
          </p:nvPr>
        </p:nvSpPr>
        <p:spPr>
          <a:xfrm>
            <a:off x="0" y="-76200"/>
            <a:ext cx="9144000" cy="731520"/>
          </a:xfrm>
        </p:spPr>
        <p:txBody>
          <a:bodyPr>
            <a:normAutofit/>
          </a:bodyPr>
          <a:lstStyle>
            <a:lvl1pPr>
              <a:defRPr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sz="2700" dirty="0"/>
              <a:t>Click to edit Slide Maser Style</a:t>
            </a:r>
            <a:endParaRPr lang="en-US" sz="2700" u="sng" dirty="0"/>
          </a:p>
        </p:txBody>
      </p:sp>
    </p:spTree>
    <p:extLst>
      <p:ext uri="{BB962C8B-B14F-4D97-AF65-F5344CB8AC3E}">
        <p14:creationId xmlns:p14="http://schemas.microsoft.com/office/powerpoint/2010/main" val="16436858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A232F51-047C-49B7-BCD6-1354248E32A3}"/>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17518"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CA232F51-047C-49B7-BCD6-1354248E32A3}"/>
                          </a:ext>
                        </a:extLst>
                      </p:cNvPr>
                      <p:cNvPicPr/>
                      <p:nvPr/>
                    </p:nvPicPr>
                    <p:blipFill>
                      <a:blip r:embed="rId6"/>
                      <a:stretch>
                        <a:fillRect/>
                      </a:stretch>
                    </p:blipFill>
                    <p:spPr>
                      <a:xfrm>
                        <a:off x="1590"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81907D9-2698-4DD3-B08E-45A9807BDF60}"/>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330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ctrTitle"/>
          </p:nvPr>
        </p:nvSpPr>
        <p:spPr>
          <a:xfrm>
            <a:off x="685800" y="2130523"/>
            <a:ext cx="7772400" cy="1470025"/>
          </a:xfr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sym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1312324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0E658E0-7378-4E50-8854-190E0019B96D}"/>
              </a:ext>
            </a:extLst>
          </p:cNvPr>
          <p:cNvGraphicFramePr>
            <a:graphicFrameLocks noChangeAspect="1"/>
          </p:cNvGraphicFramePr>
          <p:nvPr userDrawn="1">
            <p:custDataLst>
              <p:tags r:id="rId2"/>
            </p:custDataLst>
            <p:ext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18542" name="think-cell Slide" r:id="rId5" imgW="395" imgH="394" progId="TCLayout.ActiveDocument.1">
                  <p:embed/>
                </p:oleObj>
              </mc:Choice>
              <mc:Fallback>
                <p:oleObj name="think-cell Slide" r:id="rId5" imgW="395" imgH="394" progId="TCLayout.ActiveDocument.1">
                  <p:embed/>
                  <p:pic>
                    <p:nvPicPr>
                      <p:cNvPr id="2" name="Object 1" hidden="1">
                        <a:extLst>
                          <a:ext uri="{FF2B5EF4-FFF2-40B4-BE49-F238E27FC236}">
                            <a16:creationId xmlns:a16="http://schemas.microsoft.com/office/drawing/2014/main" id="{F0E658E0-7378-4E50-8854-190E0019B96D}"/>
                          </a:ext>
                        </a:extLst>
                      </p:cNvPr>
                      <p:cNvPicPr/>
                      <p:nvPr/>
                    </p:nvPicPr>
                    <p:blipFill>
                      <a:blip r:embed="rId6"/>
                      <a:stretch>
                        <a:fillRect/>
                      </a:stretch>
                    </p:blipFill>
                    <p:spPr>
                      <a:xfrm>
                        <a:off x="1589" y="1592"/>
                        <a:ext cx="1587"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304BA5F-7905-4062-975E-071EC675F8E3}"/>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2700" b="1"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3" name="Content Placeholder 2"/>
          <p:cNvSpPr>
            <a:spLocks noGrp="1"/>
          </p:cNvSpPr>
          <p:nvPr>
            <p:ph idx="1"/>
          </p:nvPr>
        </p:nvSpPr>
        <p:spPr>
          <a:xfrm>
            <a:off x="457200" y="990604"/>
            <a:ext cx="8229600" cy="4525963"/>
          </a:xfrm>
        </p:spPr>
        <p:txBody>
          <a:bodyPr/>
          <a:lstStyle>
            <a:lvl1pPr>
              <a:defRPr>
                <a:latin typeface="Arial" panose="020B0604020202020204" pitchFamily="34" charset="0"/>
                <a:cs typeface="Arial" panose="020B0604020202020204" pitchFamily="34" charset="0"/>
                <a:sym typeface="Arial" panose="020B0604020202020204" pitchFamily="34" charset="0"/>
              </a:defRPr>
            </a:lvl1pPr>
            <a:lvl2pPr>
              <a:defRPr>
                <a:latin typeface="Arial" panose="020B0604020202020204" pitchFamily="34" charset="0"/>
                <a:cs typeface="Arial" panose="020B0604020202020204" pitchFamily="34" charset="0"/>
                <a:sym typeface="Arial" panose="020B0604020202020204" pitchFamily="34" charset="0"/>
              </a:defRPr>
            </a:lvl2pPr>
            <a:lvl3pPr>
              <a:defRPr>
                <a:latin typeface="Arial" panose="020B0604020202020204" pitchFamily="34" charset="0"/>
                <a:cs typeface="Arial" panose="020B0604020202020204" pitchFamily="34" charset="0"/>
                <a:sym typeface="Arial" panose="020B0604020202020204" pitchFamily="34" charset="0"/>
              </a:defRPr>
            </a:lvl3pPr>
            <a:lvl4pPr>
              <a:defRPr>
                <a:latin typeface="Arial" panose="020B0604020202020204" pitchFamily="34" charset="0"/>
                <a:cs typeface="Arial" panose="020B0604020202020204" pitchFamily="34" charset="0"/>
                <a:sym typeface="Arial" panose="020B0604020202020204" pitchFamily="34" charset="0"/>
              </a:defRPr>
            </a:lvl4pPr>
            <a:lvl5pPr>
              <a:defRPr>
                <a:latin typeface="Arial" panose="020B0604020202020204" pitchFamily="34" charset="0"/>
                <a:cs typeface="Arial" panose="020B0604020202020204" pitchFamily="34" charset="0"/>
                <a:sym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D983F1FA-211D-3044-9E35-958DFBC26156}" type="slidenum">
              <a:rPr lang="en-US" smtClean="0">
                <a:solidFill>
                  <a:prstClr val="white"/>
                </a:solidFill>
              </a:rPr>
              <a:pPr/>
              <a:t>‹#›</a:t>
            </a:fld>
            <a:endParaRPr lang="en-US" dirty="0">
              <a:solidFill>
                <a:prstClr val="white"/>
              </a:solidFill>
            </a:endParaRPr>
          </a:p>
        </p:txBody>
      </p:sp>
      <p:sp>
        <p:nvSpPr>
          <p:cNvPr id="5" name="Rectangle 4"/>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fontAlgn="base">
              <a:spcBef>
                <a:spcPct val="0"/>
              </a:spcBef>
              <a:spcAft>
                <a:spcPct val="0"/>
              </a:spcAft>
            </a:pPr>
            <a:endParaRPr lang="en-US" sz="135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7" name="Title 1"/>
          <p:cNvSpPr>
            <a:spLocks noGrp="1"/>
          </p:cNvSpPr>
          <p:nvPr>
            <p:ph type="title" hasCustomPrompt="1"/>
          </p:nvPr>
        </p:nvSpPr>
        <p:spPr>
          <a:xfrm>
            <a:off x="0" y="-76200"/>
            <a:ext cx="9144000" cy="731520"/>
          </a:xfrm>
        </p:spPr>
        <p:txBody>
          <a:bodyPr>
            <a:normAutofit/>
          </a:bodyPr>
          <a:lstStyle>
            <a:lvl1pPr>
              <a:defRPr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sz="2700" dirty="0"/>
              <a:t>Click to edit Slide Maser Style</a:t>
            </a:r>
            <a:endParaRPr lang="en-US" sz="2700" u="sng" dirty="0"/>
          </a:p>
        </p:txBody>
      </p:sp>
    </p:spTree>
    <p:extLst>
      <p:ext uri="{BB962C8B-B14F-4D97-AF65-F5344CB8AC3E}">
        <p14:creationId xmlns:p14="http://schemas.microsoft.com/office/powerpoint/2010/main" val="18095288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91BECE9-3A03-40B9-9D97-28993E0926CF}"/>
              </a:ext>
            </a:extLst>
          </p:cNvPr>
          <p:cNvGraphicFramePr>
            <a:graphicFrameLocks noChangeAspect="1"/>
          </p:cNvGraphicFramePr>
          <p:nvPr userDrawn="1">
            <p:custDataLst>
              <p:tags r:id="rId2"/>
            </p:custDataLst>
            <p:ext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19566" name="think-cell Slide" r:id="rId5" imgW="395" imgH="394" progId="TCLayout.ActiveDocument.1">
                  <p:embed/>
                </p:oleObj>
              </mc:Choice>
              <mc:Fallback>
                <p:oleObj name="think-cell Slide" r:id="rId5" imgW="395" imgH="394" progId="TCLayout.ActiveDocument.1">
                  <p:embed/>
                  <p:pic>
                    <p:nvPicPr>
                      <p:cNvPr id="2" name="Object 1" hidden="1">
                        <a:extLst>
                          <a:ext uri="{FF2B5EF4-FFF2-40B4-BE49-F238E27FC236}">
                            <a16:creationId xmlns:a16="http://schemas.microsoft.com/office/drawing/2014/main" id="{691BECE9-3A03-40B9-9D97-28993E0926CF}"/>
                          </a:ext>
                        </a:extLst>
                      </p:cNvPr>
                      <p:cNvPicPr/>
                      <p:nvPr/>
                    </p:nvPicPr>
                    <p:blipFill>
                      <a:blip r:embed="rId6"/>
                      <a:stretch>
                        <a:fillRect/>
                      </a:stretch>
                    </p:blipFill>
                    <p:spPr>
                      <a:xfrm>
                        <a:off x="1589" y="1592"/>
                        <a:ext cx="1587"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869541E-D74D-49D9-AD8E-B0D36B9587D9}"/>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2700" b="1"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D983F1FA-211D-3044-9E35-958DFBC26156}" type="slidenum">
              <a:rPr lang="en-US" smtClean="0">
                <a:solidFill>
                  <a:prstClr val="white"/>
                </a:solidFill>
              </a:rPr>
              <a:pPr/>
              <a:t>‹#›</a:t>
            </a:fld>
            <a:endParaRPr lang="en-US" dirty="0">
              <a:solidFill>
                <a:prstClr val="white"/>
              </a:solidFill>
            </a:endParaRPr>
          </a:p>
        </p:txBody>
      </p:sp>
      <p:sp>
        <p:nvSpPr>
          <p:cNvPr id="4" name="Rectangle 3"/>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fontAlgn="base">
              <a:spcBef>
                <a:spcPct val="0"/>
              </a:spcBef>
              <a:spcAft>
                <a:spcPct val="0"/>
              </a:spcAft>
            </a:pPr>
            <a:endParaRPr lang="en-US" sz="135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6" name="Title 1"/>
          <p:cNvSpPr>
            <a:spLocks noGrp="1"/>
          </p:cNvSpPr>
          <p:nvPr>
            <p:ph type="title" hasCustomPrompt="1"/>
          </p:nvPr>
        </p:nvSpPr>
        <p:spPr>
          <a:xfrm>
            <a:off x="0" y="-76200"/>
            <a:ext cx="9144000" cy="731520"/>
          </a:xfrm>
        </p:spPr>
        <p:txBody>
          <a:bodyPr>
            <a:normAutofit/>
          </a:bodyPr>
          <a:lstStyle>
            <a:lvl1pPr>
              <a:defRPr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sz="2700" dirty="0"/>
              <a:t>Click to edit Slide Maser Style</a:t>
            </a:r>
            <a:endParaRPr lang="en-US" sz="2700" u="sng" dirty="0"/>
          </a:p>
        </p:txBody>
      </p:sp>
    </p:spTree>
    <p:extLst>
      <p:ext uri="{BB962C8B-B14F-4D97-AF65-F5344CB8AC3E}">
        <p14:creationId xmlns:p14="http://schemas.microsoft.com/office/powerpoint/2010/main" val="1042868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FC25711-35B1-4133-B684-918735DCA3FD}"/>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20590" name="think-cell Slide" r:id="rId5" imgW="395" imgH="394" progId="TCLayout.ActiveDocument.1">
                  <p:embed/>
                </p:oleObj>
              </mc:Choice>
              <mc:Fallback>
                <p:oleObj name="think-cell Slide" r:id="rId5" imgW="395" imgH="394" progId="TCLayout.ActiveDocument.1">
                  <p:embed/>
                  <p:pic>
                    <p:nvPicPr>
                      <p:cNvPr id="6" name="Object 5" hidden="1">
                        <a:extLst>
                          <a:ext uri="{FF2B5EF4-FFF2-40B4-BE49-F238E27FC236}">
                            <a16:creationId xmlns:a16="http://schemas.microsoft.com/office/drawing/2014/main" id="{1FC25711-35B1-4133-B684-918735DCA3FD}"/>
                          </a:ext>
                        </a:extLst>
                      </p:cNvPr>
                      <p:cNvPicPr/>
                      <p:nvPr/>
                    </p:nvPicPr>
                    <p:blipFill>
                      <a:blip r:embed="rId6"/>
                      <a:stretch>
                        <a:fillRect/>
                      </a:stretch>
                    </p:blipFill>
                    <p:spPr>
                      <a:xfrm>
                        <a:off x="1590"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E0B27D3-E25C-4B1B-9972-D793A083F0E6}"/>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1500" b="1"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457205" y="273145"/>
            <a:ext cx="3008313" cy="1162051"/>
          </a:xfrm>
        </p:spPr>
        <p:txBody>
          <a:bodyPr anchor="b"/>
          <a:lstStyle>
            <a:lvl1pPr algn="l">
              <a:defRPr sz="1500" b="1">
                <a:latin typeface="Arial" panose="020B0604020202020204" pitchFamily="34" charset="0"/>
                <a:cs typeface="Arial" panose="020B0604020202020204" pitchFamily="34" charset="0"/>
                <a:sym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3575144" y="273059"/>
            <a:ext cx="5111751" cy="5853113"/>
          </a:xfrm>
        </p:spPr>
        <p:txBody>
          <a:bodyPr/>
          <a:lstStyle>
            <a:lvl1pPr>
              <a:defRPr sz="2400">
                <a:latin typeface="Arial" panose="020B0604020202020204" pitchFamily="34" charset="0"/>
                <a:cs typeface="Arial" panose="020B0604020202020204" pitchFamily="34" charset="0"/>
                <a:sym typeface="Arial" panose="020B0604020202020204" pitchFamily="34" charset="0"/>
              </a:defRPr>
            </a:lvl1pPr>
            <a:lvl2pPr>
              <a:defRPr sz="2100">
                <a:latin typeface="Arial" panose="020B0604020202020204" pitchFamily="34" charset="0"/>
                <a:cs typeface="Arial" panose="020B0604020202020204" pitchFamily="34" charset="0"/>
                <a:sym typeface="Arial" panose="020B0604020202020204" pitchFamily="34" charset="0"/>
              </a:defRPr>
            </a:lvl2pPr>
            <a:lvl3pPr>
              <a:defRPr sz="1800">
                <a:latin typeface="Arial" panose="020B0604020202020204" pitchFamily="34" charset="0"/>
                <a:cs typeface="Arial" panose="020B0604020202020204" pitchFamily="34" charset="0"/>
                <a:sym typeface="Arial" panose="020B0604020202020204" pitchFamily="34" charset="0"/>
              </a:defRPr>
            </a:lvl3pPr>
            <a:lvl4pPr>
              <a:defRPr sz="1500">
                <a:latin typeface="Arial" panose="020B0604020202020204" pitchFamily="34" charset="0"/>
                <a:cs typeface="Arial" panose="020B0604020202020204" pitchFamily="34" charset="0"/>
                <a:sym typeface="Arial" panose="020B0604020202020204" pitchFamily="34" charset="0"/>
              </a:defRPr>
            </a:lvl4pPr>
            <a:lvl5pPr>
              <a:defRPr sz="1500">
                <a:latin typeface="Arial" panose="020B0604020202020204" pitchFamily="34" charset="0"/>
                <a:cs typeface="Arial" panose="020B0604020202020204" pitchFamily="34" charset="0"/>
                <a:sym typeface="Arial" panose="020B0604020202020204" pitchFamily="34" charset="0"/>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9"/>
            <a:ext cx="3008313" cy="4691063"/>
          </a:xfrm>
        </p:spPr>
        <p:txBody>
          <a:bodyPr/>
          <a:lstStyle>
            <a:lvl1pPr marL="0" indent="0">
              <a:buNone/>
              <a:defRPr sz="1050">
                <a:latin typeface="Arial" panose="020B0604020202020204" pitchFamily="34" charset="0"/>
                <a:cs typeface="Arial" panose="020B0604020202020204" pitchFamily="34" charset="0"/>
                <a:sym typeface="Arial" panose="020B0604020202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5079450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827574E-796D-4CCD-A810-09985F5FA7AB}"/>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21614"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9827574E-796D-4CCD-A810-09985F5FA7AB}"/>
                          </a:ext>
                        </a:extLst>
                      </p:cNvPr>
                      <p:cNvPicPr/>
                      <p:nvPr/>
                    </p:nvPicPr>
                    <p:blipFill>
                      <a:blip r:embed="rId5"/>
                      <a:stretch>
                        <a:fillRect/>
                      </a:stretch>
                    </p:blipFill>
                    <p:spPr>
                      <a:xfrm>
                        <a:off x="1590" y="1588"/>
                        <a:ext cx="1588" cy="1588"/>
                      </a:xfrm>
                      <a:prstGeom prst="rect">
                        <a:avLst/>
                      </a:prstGeom>
                    </p:spPr>
                  </p:pic>
                </p:oleObj>
              </mc:Fallback>
            </mc:AlternateContent>
          </a:graphicData>
        </a:graphic>
      </p:graphicFrame>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910262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9B6FA6B-F14C-49E5-BF02-7122386C8ADE}" type="datetime1">
              <a:rPr lang="en-US" smtClean="0">
                <a:solidFill>
                  <a:prstClr val="black">
                    <a:tint val="75000"/>
                  </a:prstClr>
                </a:solidFill>
              </a:rPr>
              <a:pPr>
                <a:defRPr/>
              </a:pPr>
              <a:t>4/22/2021</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27F2626-5647-4C95-95FE-50FA160DC31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5862060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20D7B790-6685-4B67-AD11-6D6DB6C5C407}"/>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22638" name="think-cell Slide" r:id="rId5" imgW="395" imgH="394" progId="TCLayout.ActiveDocument.1">
                  <p:embed/>
                </p:oleObj>
              </mc:Choice>
              <mc:Fallback>
                <p:oleObj name="think-cell Slide" r:id="rId5" imgW="395" imgH="394" progId="TCLayout.ActiveDocument.1">
                  <p:embed/>
                  <p:pic>
                    <p:nvPicPr>
                      <p:cNvPr id="7" name="Object 6" hidden="1">
                        <a:extLst>
                          <a:ext uri="{FF2B5EF4-FFF2-40B4-BE49-F238E27FC236}">
                            <a16:creationId xmlns:a16="http://schemas.microsoft.com/office/drawing/2014/main" id="{20D7B790-6685-4B67-AD11-6D6DB6C5C407}"/>
                          </a:ext>
                        </a:extLst>
                      </p:cNvPr>
                      <p:cNvPicPr/>
                      <p:nvPr/>
                    </p:nvPicPr>
                    <p:blipFill>
                      <a:blip r:embed="rId6"/>
                      <a:stretch>
                        <a:fillRect/>
                      </a:stretch>
                    </p:blipFill>
                    <p:spPr>
                      <a:xfrm>
                        <a:off x="1590"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480ABA3-F04C-474F-A0DC-5A00D1DA38C8}"/>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330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sym typeface="Arial" panose="020B0604020202020204" pitchFamily="34" charset="0"/>
              </a:defRPr>
            </a:lvl1pPr>
            <a:lvl2pPr>
              <a:defRPr>
                <a:latin typeface="Arial" panose="020B0604020202020204" pitchFamily="34" charset="0"/>
                <a:cs typeface="Arial" panose="020B0604020202020204" pitchFamily="34" charset="0"/>
                <a:sym typeface="Arial" panose="020B0604020202020204" pitchFamily="34" charset="0"/>
              </a:defRPr>
            </a:lvl2pPr>
            <a:lvl3pPr>
              <a:defRPr>
                <a:latin typeface="Arial" panose="020B0604020202020204" pitchFamily="34" charset="0"/>
                <a:cs typeface="Arial" panose="020B0604020202020204" pitchFamily="34" charset="0"/>
                <a:sym typeface="Arial" panose="020B0604020202020204" pitchFamily="34" charset="0"/>
              </a:defRPr>
            </a:lvl3pPr>
            <a:lvl4pPr>
              <a:defRPr>
                <a:latin typeface="Arial" panose="020B0604020202020204" pitchFamily="34" charset="0"/>
                <a:cs typeface="Arial" panose="020B0604020202020204" pitchFamily="34" charset="0"/>
                <a:sym typeface="Arial" panose="020B0604020202020204" pitchFamily="34" charset="0"/>
              </a:defRPr>
            </a:lvl4pPr>
            <a:lvl5pPr>
              <a:defRPr>
                <a:latin typeface="Arial" panose="020B0604020202020204" pitchFamily="34" charset="0"/>
                <a:cs typeface="Arial" panose="020B0604020202020204" pitchFamily="34" charset="0"/>
                <a:sym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438400" y="4953004"/>
            <a:ext cx="5486400" cy="365125"/>
          </a:xfrm>
          <a:prstGeom prst="rect">
            <a:avLst/>
          </a:prstGeom>
        </p:spPr>
        <p:txBody>
          <a:bodyPr lIns="91440" tIns="45720" rIns="91440" bIns="45720"/>
          <a:lstStyle>
            <a:lvl1pPr algn="ctr">
              <a:defRPr sz="788">
                <a:latin typeface="Arial" panose="020B0604020202020204" pitchFamily="34" charset="0"/>
                <a:cs typeface="Arial" panose="020B0604020202020204" pitchFamily="34" charset="0"/>
                <a:sym typeface="Arial" panose="020B0604020202020204" pitchFamily="34" charset="0"/>
              </a:defRPr>
            </a:lvl1pPr>
          </a:lstStyle>
          <a:p>
            <a:pPr defTabSz="342900" fontAlgn="base">
              <a:spcBef>
                <a:spcPct val="0"/>
              </a:spcBef>
              <a:spcAft>
                <a:spcPct val="0"/>
              </a:spcAft>
            </a:pPr>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877009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EBC2429-C0B1-4DCE-BF34-89AC6A17F69C}"/>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23662"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id="{1EBC2429-C0B1-4DCE-BF34-89AC6A17F69C}"/>
                          </a:ext>
                        </a:extLst>
                      </p:cNvPr>
                      <p:cNvPicPr/>
                      <p:nvPr/>
                    </p:nvPicPr>
                    <p:blipFill>
                      <a:blip r:embed="rId5"/>
                      <a:stretch>
                        <a:fillRect/>
                      </a:stretch>
                    </p:blipFill>
                    <p:spPr>
                      <a:xfrm>
                        <a:off x="1590" y="1588"/>
                        <a:ext cx="1588"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560A417E-E8F0-429A-817B-227FA876778D}"/>
              </a:ext>
            </a:extLst>
          </p:cNvPr>
          <p:cNvSpPr>
            <a:spLocks noGrp="1"/>
          </p:cNvSpPr>
          <p:nvPr>
            <p:ph type="sldNum" sz="quarter" idx="10"/>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defTabSz="342900"/>
            <a:fld id="{D983F1FA-211D-3044-9E35-958DFBC26156}" type="slidenum">
              <a:rPr lang="en-US" smtClean="0">
                <a:solidFill>
                  <a:prstClr val="white"/>
                </a:solidFill>
              </a:rPr>
              <a:pPr defTabSz="342900"/>
              <a:t>‹#›</a:t>
            </a:fld>
            <a:endParaRPr lang="en-US" dirty="0">
              <a:solidFill>
                <a:prstClr val="white"/>
              </a:solidFill>
            </a:endParaRPr>
          </a:p>
        </p:txBody>
      </p:sp>
    </p:spTree>
    <p:extLst>
      <p:ext uri="{BB962C8B-B14F-4D97-AF65-F5344CB8AC3E}">
        <p14:creationId xmlns:p14="http://schemas.microsoft.com/office/powerpoint/2010/main" val="1148184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2A90704-342A-4203-AC59-484FA3C60EC8}"/>
              </a:ext>
            </a:extLst>
          </p:cNvPr>
          <p:cNvGraphicFramePr>
            <a:graphicFrameLocks noChangeAspect="1"/>
          </p:cNvGraphicFramePr>
          <p:nvPr userDrawn="1">
            <p:custDataLst>
              <p:tags r:id="rId2"/>
            </p:custDataLs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24686" name="think-cell Slide" r:id="rId5" imgW="395" imgH="394" progId="TCLayout.ActiveDocument.1">
                  <p:embed/>
                </p:oleObj>
              </mc:Choice>
              <mc:Fallback>
                <p:oleObj name="think-cell Slide" r:id="rId5" imgW="395" imgH="394" progId="TCLayout.ActiveDocument.1">
                  <p:embed/>
                  <p:pic>
                    <p:nvPicPr>
                      <p:cNvPr id="6" name="Object 5" hidden="1">
                        <a:extLst>
                          <a:ext uri="{FF2B5EF4-FFF2-40B4-BE49-F238E27FC236}">
                            <a16:creationId xmlns:a16="http://schemas.microsoft.com/office/drawing/2014/main" id="{32A90704-342A-4203-AC59-484FA3C60EC8}"/>
                          </a:ext>
                        </a:extLst>
                      </p:cNvPr>
                      <p:cNvPicPr/>
                      <p:nvPr/>
                    </p:nvPicPr>
                    <p:blipFill>
                      <a:blip r:embed="rId6"/>
                      <a:stretch>
                        <a:fillRect/>
                      </a:stretch>
                    </p:blipFill>
                    <p:spPr>
                      <a:xfrm>
                        <a:off x="1590"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8D4493-252F-404E-968C-2AC16788CB70}"/>
              </a:ext>
            </a:extLst>
          </p:cNvPr>
          <p:cNvSpPr/>
          <p:nvPr userDrawn="1">
            <p:custDataLst>
              <p:tags r:id="rId3"/>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330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a:defRPr/>
            </a:pPr>
            <a:fld id="{6CE3B0C8-769F-4932-A783-54744893CC7C}" type="slidenum">
              <a:rPr lang="en-US" altLang="en-US" smtClean="0">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13528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5BA0F53-C87C-416C-AA8F-09ECA46FD558}" type="datetime1">
              <a:rPr lang="en-US" smtClean="0">
                <a:solidFill>
                  <a:prstClr val="black">
                    <a:tint val="75000"/>
                  </a:prstClr>
                </a:solidFill>
              </a:rPr>
              <a:pPr>
                <a:defRPr/>
              </a:pPr>
              <a:t>4/22/2021</a:t>
            </a:fld>
            <a:endParaRPr lang="en-US" dirty="0">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080FF5CF-EFE5-4A4A-A96E-F1E17A2A09BD}"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080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00610E-F571-4A51-B01B-45852481F52C}" type="datetime1">
              <a:rPr lang="en-US" smtClean="0">
                <a:solidFill>
                  <a:prstClr val="black">
                    <a:tint val="75000"/>
                  </a:prstClr>
                </a:solidFill>
              </a:rPr>
              <a:pPr>
                <a:defRPr/>
              </a:pPr>
              <a:t>4/22/2021</a:t>
            </a:fld>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18E8902-04E4-4F7B-A445-6BB141A709A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3688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C02DDB-B073-4E10-B6F5-85A4CD03F53F}" type="datetime1">
              <a:rPr lang="en-US" smtClean="0">
                <a:solidFill>
                  <a:prstClr val="black">
                    <a:tint val="75000"/>
                  </a:prstClr>
                </a:solidFill>
              </a:rPr>
              <a:pPr>
                <a:defRPr/>
              </a:pPr>
              <a:t>4/22/2021</a:t>
            </a:fld>
            <a:endParaRPr lang="en-US" dirty="0">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6323B054-33F4-442A-94F9-CF4ACA44554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666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B5678B0-3276-4883-93A0-381D6C5098A6}" type="datetime1">
              <a:rPr lang="en-US" smtClean="0">
                <a:solidFill>
                  <a:prstClr val="black">
                    <a:tint val="75000"/>
                  </a:prstClr>
                </a:solidFill>
              </a:rPr>
              <a:pPr>
                <a:defRPr/>
              </a:pPr>
              <a:t>4/22/2021</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8378FB6-EC10-489B-820E-CFAB31844336}"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3232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84D048F-F5E5-4629-BD23-9DD9881C804E}" type="datetime1">
              <a:rPr lang="en-US" smtClean="0">
                <a:solidFill>
                  <a:prstClr val="black">
                    <a:tint val="75000"/>
                  </a:prstClr>
                </a:solidFill>
              </a:rPr>
              <a:pPr>
                <a:defRPr/>
              </a:pPr>
              <a:t>4/22/2021</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6500AFE-7403-435C-8413-901EC948BB6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99752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vmlDrawing" Target="../drawings/vmlDrawing1.v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oleObject" Target="../embeddings/oleObject1.bin"/><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4.png"/><Relationship Id="rId5" Type="http://schemas.openxmlformats.org/officeDocument/2006/relationships/slideLayout" Target="../slideLayouts/slideLayout28.xml"/><Relationship Id="rId10" Type="http://schemas.openxmlformats.org/officeDocument/2006/relationships/theme" Target="../theme/theme4.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ags" Target="../tags/tag2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vmlDrawing" Target="../drawings/vmlDrawing12.vml"/><Relationship Id="rId17" Type="http://schemas.openxmlformats.org/officeDocument/2006/relationships/image" Target="../media/image2.png"/><Relationship Id="rId2" Type="http://schemas.openxmlformats.org/officeDocument/2006/relationships/slideLayout" Target="../slideLayouts/slideLayout34.xml"/><Relationship Id="rId16" Type="http://schemas.openxmlformats.org/officeDocument/2006/relationships/image" Target="../media/image1.emf"/><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heme" Target="../theme/theme5.xml"/><Relationship Id="rId5" Type="http://schemas.openxmlformats.org/officeDocument/2006/relationships/slideLayout" Target="../slideLayouts/slideLayout37.xml"/><Relationship Id="rId15" Type="http://schemas.openxmlformats.org/officeDocument/2006/relationships/oleObject" Target="../embeddings/oleObject12.bin"/><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EAD120-2A39-4E95-B35A-900D9441A22E}" type="datetime1">
              <a:rPr lang="en-US" smtClean="0">
                <a:solidFill>
                  <a:prstClr val="black">
                    <a:tint val="75000"/>
                  </a:prstClr>
                </a:solidFill>
              </a:rPr>
              <a:pPr>
                <a:defRPr/>
              </a:pPr>
              <a:t>4/22/2021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0D54715-C98C-48DA-B0D7-91A96D2CA1F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37972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28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4DD5BDD-0EF3-4EAE-81F4-BCDCDBD76F9D}"/>
              </a:ext>
            </a:extLst>
          </p:cNvPr>
          <p:cNvGraphicFramePr>
            <a:graphicFrameLocks noChangeAspect="1"/>
          </p:cNvGraphicFramePr>
          <p:nvPr userDrawn="1">
            <p:custDataLst>
              <p:tags r:id="rId13"/>
            </p:custDataLst>
            <p:extLst/>
          </p:nvPr>
        </p:nvGraphicFramePr>
        <p:xfrm>
          <a:off x="1589" y="1596"/>
          <a:ext cx="1587" cy="1587"/>
        </p:xfrm>
        <a:graphic>
          <a:graphicData uri="http://schemas.openxmlformats.org/presentationml/2006/ole">
            <mc:AlternateContent xmlns:mc="http://schemas.openxmlformats.org/markup-compatibility/2006">
              <mc:Choice xmlns:v="urn:schemas-microsoft-com:vml" Requires="v">
                <p:oleObj spid="_x0000_s1234" name="think-cell Slide" r:id="rId15" imgW="395" imgH="394" progId="TCLayout.ActiveDocument.1">
                  <p:embed/>
                </p:oleObj>
              </mc:Choice>
              <mc:Fallback>
                <p:oleObj name="think-cell Slide" r:id="rId15" imgW="395" imgH="394" progId="TCLayout.ActiveDocument.1">
                  <p:embed/>
                  <p:pic>
                    <p:nvPicPr>
                      <p:cNvPr id="4" name="Object 3" hidden="1">
                        <a:extLst>
                          <a:ext uri="{FF2B5EF4-FFF2-40B4-BE49-F238E27FC236}">
                            <a16:creationId xmlns:a16="http://schemas.microsoft.com/office/drawing/2014/main" id="{C4DD5BDD-0EF3-4EAE-81F4-BCDCDBD76F9D}"/>
                          </a:ext>
                        </a:extLst>
                      </p:cNvPr>
                      <p:cNvPicPr/>
                      <p:nvPr/>
                    </p:nvPicPr>
                    <p:blipFill>
                      <a:blip r:embed="rId16"/>
                      <a:stretch>
                        <a:fillRect/>
                      </a:stretch>
                    </p:blipFill>
                    <p:spPr>
                      <a:xfrm>
                        <a:off x="1589" y="1596"/>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DFEA488-B13E-4BE4-9DB4-BEFF8A810035}"/>
              </a:ext>
            </a:extLst>
          </p:cNvPr>
          <p:cNvSpPr/>
          <p:nvPr userDrawn="1">
            <p:custDataLst>
              <p:tags r:id="rId14"/>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330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94"/>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6140688"/>
            <a:ext cx="9144000" cy="731839"/>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fontAlgn="base">
              <a:spcBef>
                <a:spcPct val="0"/>
              </a:spcBef>
              <a:spcAft>
                <a:spcPct val="0"/>
              </a:spcAft>
            </a:pPr>
            <a:endParaRPr lang="en-US" sz="135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6" name="Slide Number Placeholder 5"/>
          <p:cNvSpPr>
            <a:spLocks noGrp="1"/>
          </p:cNvSpPr>
          <p:nvPr>
            <p:ph type="sldNum" sz="quarter" idx="4"/>
          </p:nvPr>
        </p:nvSpPr>
        <p:spPr>
          <a:xfrm>
            <a:off x="6937831" y="6400240"/>
            <a:ext cx="21336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defTabSz="342900" fontAlgn="base">
              <a:spcBef>
                <a:spcPct val="0"/>
              </a:spcBef>
              <a:spcAft>
                <a:spcPct val="0"/>
              </a:spcAft>
            </a:pPr>
            <a:fld id="{D983F1FA-211D-3044-9E35-958DFBC26156}" type="slidenum">
              <a:rPr lang="en-US" smtClean="0">
                <a:solidFill>
                  <a:prstClr val="white"/>
                </a:solidFill>
              </a:rPr>
              <a:pPr defTabSz="342900" fontAlgn="base">
                <a:spcBef>
                  <a:spcPct val="0"/>
                </a:spcBef>
                <a:spcAft>
                  <a:spcPct val="0"/>
                </a:spcAft>
              </a:pPr>
              <a:t>‹#›</a:t>
            </a:fld>
            <a:endParaRPr lang="en-US" dirty="0">
              <a:solidFill>
                <a:prstClr val="white"/>
              </a:solidFill>
            </a:endParaRPr>
          </a:p>
        </p:txBody>
      </p:sp>
      <p:pic>
        <p:nvPicPr>
          <p:cNvPr id="2050" name="Picture 2" descr="C:\Users\vacoGrovem\AppData\Local\Microsoft\Windows\Temporary Internet Files\Content.Outlook\83QVOJUE\CHOOSE-VA-rev.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4589" y="6163811"/>
            <a:ext cx="2037558" cy="5486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2484120" y="6477007"/>
            <a:ext cx="4526280" cy="219291"/>
          </a:xfrm>
          <a:prstGeom prst="rect">
            <a:avLst/>
          </a:prstGeom>
          <a:noFill/>
        </p:spPr>
        <p:txBody>
          <a:bodyPr wrap="square" rtlCol="0">
            <a:spAutoFit/>
          </a:bodyPr>
          <a:lstStyle/>
          <a:p>
            <a:pPr fontAlgn="base">
              <a:spcBef>
                <a:spcPct val="0"/>
              </a:spcBef>
              <a:spcAft>
                <a:spcPct val="0"/>
              </a:spcAft>
            </a:pPr>
            <a:r>
              <a:rPr lang="en-US" sz="825" dirty="0">
                <a:solidFill>
                  <a:prstClr val="white"/>
                </a:solidFill>
                <a:latin typeface="Arial" panose="020B0604020202020204" pitchFamily="34" charset="0"/>
                <a:cs typeface="Arial" panose="020B0604020202020204" pitchFamily="34" charset="0"/>
                <a:sym typeface="Arial" panose="020B0604020202020204" pitchFamily="34" charset="0"/>
              </a:rPr>
              <a:t>Draft – Pre-Decisional Deliberative Document – Internal VA Use Only</a:t>
            </a:r>
          </a:p>
        </p:txBody>
      </p:sp>
      <p:sp>
        <p:nvSpPr>
          <p:cNvPr id="10" name="Rectangle 9">
            <a:extLst>
              <a:ext uri="{FF2B5EF4-FFF2-40B4-BE49-F238E27FC236}">
                <a16:creationId xmlns:a16="http://schemas.microsoft.com/office/drawing/2014/main" id="{7B1FB390-1747-40D3-92C6-1C90C2EB3779}"/>
              </a:ext>
            </a:extLst>
          </p:cNvPr>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fontAlgn="base">
              <a:spcBef>
                <a:spcPct val="0"/>
              </a:spcBef>
              <a:spcAft>
                <a:spcPct val="0"/>
              </a:spcAft>
            </a:pPr>
            <a:endParaRPr lang="en-US" sz="135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06785540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hf hdr="0" ftr="0" dt="0"/>
  <p:txStyles>
    <p:titleStyle>
      <a:lvl1pPr algn="ctr" defTabSz="342900" rtl="0" eaLnBrk="1" latinLnBrk="0" hangingPunct="1">
        <a:spcBef>
          <a:spcPct val="0"/>
        </a:spcBef>
        <a:buNone/>
        <a:defRPr sz="3300" kern="1200">
          <a:solidFill>
            <a:schemeClr val="tx1"/>
          </a:solidFill>
          <a:latin typeface="Arial" panose="020B0604020202020204" pitchFamily="34" charset="0"/>
          <a:ea typeface="+mj-ea"/>
          <a:cs typeface="Arial" panose="020B0604020202020204" pitchFamily="34" charset="0"/>
          <a:sym typeface="Arial" panose="020B0604020202020204" pitchFamily="34" charset="0"/>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557213" indent="-214313" algn="l" defTabSz="342900" rtl="0" eaLnBrk="1" latinLnBrk="0" hangingPunct="1">
        <a:spcBef>
          <a:spcPct val="20000"/>
        </a:spcBef>
        <a:buFont typeface="Arial"/>
        <a:buChar char="–"/>
        <a:defRPr sz="21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857250" indent="-171450" algn="l" defTabSz="3429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200150" indent="-171450" algn="l" defTabSz="342900" rtl="0" eaLnBrk="1" latinLnBrk="0" hangingPunct="1">
        <a:spcBef>
          <a:spcPct val="20000"/>
        </a:spcBef>
        <a:buFont typeface="Arial"/>
        <a:buChar char="–"/>
        <a:defRPr sz="15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543050" indent="-171450" algn="l" defTabSz="342900" rtl="0" eaLnBrk="1" latinLnBrk="0" hangingPunct="1">
        <a:spcBef>
          <a:spcPct val="20000"/>
        </a:spcBef>
        <a:buFont typeface="Arial"/>
        <a:buChar char="»"/>
        <a:defRPr sz="15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pPr/>
              <a:t>4/22/2021</a:t>
            </a:fld>
            <a:endParaRPr lang="en-US" dirty="0"/>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611163312"/>
      </p:ext>
    </p:extLst>
  </p:cSld>
  <p:clrMap bg1="lt1" tx1="dk1" bg2="lt2" tx2="dk2" accent1="accent1" accent2="accent2" accent3="accent3" accent4="accent4" accent5="accent5" accent6="accent6" hlink="hlink" folHlink="folHlink"/>
  <p:sldLayoutIdLst>
    <p:sldLayoutId id="2147483698" r:id="rId1"/>
    <p:sldLayoutId id="2147483699"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pPr/>
              <a:t>4/22/2021</a:t>
            </a:fld>
            <a:endParaRPr lang="en-US" dirty="0"/>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106325898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4DD5BDD-0EF3-4EAE-81F4-BCDCDBD76F9D}"/>
              </a:ext>
            </a:extLst>
          </p:cNvPr>
          <p:cNvGraphicFramePr>
            <a:graphicFrameLocks noChangeAspect="1"/>
          </p:cNvGraphicFramePr>
          <p:nvPr userDrawn="1">
            <p:custDataLst>
              <p:tags r:id="rId13"/>
            </p:custDataLst>
            <p:ext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14446" name="think-cell Slide" r:id="rId15" imgW="395" imgH="394" progId="TCLayout.ActiveDocument.1">
                  <p:embed/>
                </p:oleObj>
              </mc:Choice>
              <mc:Fallback>
                <p:oleObj name="think-cell Slide" r:id="rId15" imgW="395" imgH="394" progId="TCLayout.ActiveDocument.1">
                  <p:embed/>
                  <p:pic>
                    <p:nvPicPr>
                      <p:cNvPr id="4" name="Object 3" hidden="1">
                        <a:extLst>
                          <a:ext uri="{FF2B5EF4-FFF2-40B4-BE49-F238E27FC236}">
                            <a16:creationId xmlns:a16="http://schemas.microsoft.com/office/drawing/2014/main" id="{C4DD5BDD-0EF3-4EAE-81F4-BCDCDBD76F9D}"/>
                          </a:ext>
                        </a:extLst>
                      </p:cNvPr>
                      <p:cNvPicPr/>
                      <p:nvPr/>
                    </p:nvPicPr>
                    <p:blipFill>
                      <a:blip r:embed="rId16"/>
                      <a:stretch>
                        <a:fillRect/>
                      </a:stretch>
                    </p:blipFill>
                    <p:spPr>
                      <a:xfrm>
                        <a:off x="1589" y="1592"/>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DFEA488-B13E-4BE4-9DB4-BEFF8A810035}"/>
              </a:ext>
            </a:extLst>
          </p:cNvPr>
          <p:cNvSpPr/>
          <p:nvPr userDrawn="1">
            <p:custDataLst>
              <p:tags r:id="rId14"/>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US" sz="330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94"/>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6140684"/>
            <a:ext cx="9144000" cy="731839"/>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fontAlgn="base">
              <a:spcBef>
                <a:spcPct val="0"/>
              </a:spcBef>
              <a:spcAft>
                <a:spcPct val="0"/>
              </a:spcAft>
            </a:pPr>
            <a:endParaRPr lang="en-US" sz="135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
        <p:nvSpPr>
          <p:cNvPr id="6" name="Slide Number Placeholder 5"/>
          <p:cNvSpPr>
            <a:spLocks noGrp="1"/>
          </p:cNvSpPr>
          <p:nvPr>
            <p:ph type="sldNum" sz="quarter" idx="4"/>
          </p:nvPr>
        </p:nvSpPr>
        <p:spPr>
          <a:xfrm>
            <a:off x="6937831" y="6400236"/>
            <a:ext cx="21336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defTabSz="342900" fontAlgn="base">
              <a:spcBef>
                <a:spcPct val="0"/>
              </a:spcBef>
              <a:spcAft>
                <a:spcPct val="0"/>
              </a:spcAft>
            </a:pPr>
            <a:fld id="{D983F1FA-211D-3044-9E35-958DFBC26156}" type="slidenum">
              <a:rPr lang="en-US" smtClean="0">
                <a:solidFill>
                  <a:prstClr val="white"/>
                </a:solidFill>
              </a:rPr>
              <a:pPr defTabSz="342900" fontAlgn="base">
                <a:spcBef>
                  <a:spcPct val="0"/>
                </a:spcBef>
                <a:spcAft>
                  <a:spcPct val="0"/>
                </a:spcAft>
              </a:pPr>
              <a:t>‹#›</a:t>
            </a:fld>
            <a:endParaRPr lang="en-US" dirty="0">
              <a:solidFill>
                <a:prstClr val="white"/>
              </a:solidFill>
            </a:endParaRPr>
          </a:p>
        </p:txBody>
      </p:sp>
      <p:pic>
        <p:nvPicPr>
          <p:cNvPr id="2050" name="Picture 2" descr="C:\Users\vacoGrovem\AppData\Local\Microsoft\Windows\Temporary Internet Files\Content.Outlook\83QVOJUE\CHOOSE-VA-rev.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4589" y="6163811"/>
            <a:ext cx="2037558" cy="5486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2484120" y="6477003"/>
            <a:ext cx="4526280" cy="219291"/>
          </a:xfrm>
          <a:prstGeom prst="rect">
            <a:avLst/>
          </a:prstGeom>
          <a:noFill/>
        </p:spPr>
        <p:txBody>
          <a:bodyPr wrap="square" rtlCol="0">
            <a:spAutoFit/>
          </a:bodyPr>
          <a:lstStyle/>
          <a:p>
            <a:pPr fontAlgn="base">
              <a:spcBef>
                <a:spcPct val="0"/>
              </a:spcBef>
              <a:spcAft>
                <a:spcPct val="0"/>
              </a:spcAft>
            </a:pPr>
            <a:r>
              <a:rPr lang="en-US" sz="825" dirty="0">
                <a:solidFill>
                  <a:prstClr val="white"/>
                </a:solidFill>
                <a:latin typeface="Arial" panose="020B0604020202020204" pitchFamily="34" charset="0"/>
                <a:cs typeface="Arial" panose="020B0604020202020204" pitchFamily="34" charset="0"/>
                <a:sym typeface="Arial" panose="020B0604020202020204" pitchFamily="34" charset="0"/>
              </a:rPr>
              <a:t>Draft – Pre-Decisional Deliberative Document – Internal VA Use Only</a:t>
            </a:r>
          </a:p>
        </p:txBody>
      </p:sp>
      <p:sp>
        <p:nvSpPr>
          <p:cNvPr id="10" name="Rectangle 9">
            <a:extLst>
              <a:ext uri="{FF2B5EF4-FFF2-40B4-BE49-F238E27FC236}">
                <a16:creationId xmlns:a16="http://schemas.microsoft.com/office/drawing/2014/main" id="{7B1FB390-1747-40D3-92C6-1C90C2EB3779}"/>
              </a:ext>
            </a:extLst>
          </p:cNvPr>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fontAlgn="base">
              <a:spcBef>
                <a:spcPct val="0"/>
              </a:spcBef>
              <a:spcAft>
                <a:spcPct val="0"/>
              </a:spcAft>
            </a:pPr>
            <a:endParaRPr lang="en-US" sz="1350" dirty="0">
              <a:solidFill>
                <a:prstClr val="white"/>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72224834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Lst>
  <p:hf hdr="0" ftr="0" dt="0"/>
  <p:txStyles>
    <p:titleStyle>
      <a:lvl1pPr algn="ctr" defTabSz="342900" rtl="0" eaLnBrk="1" latinLnBrk="0" hangingPunct="1">
        <a:spcBef>
          <a:spcPct val="0"/>
        </a:spcBef>
        <a:buNone/>
        <a:defRPr sz="3300" kern="1200">
          <a:solidFill>
            <a:schemeClr val="tx1"/>
          </a:solidFill>
          <a:latin typeface="Arial" panose="020B0604020202020204" pitchFamily="34" charset="0"/>
          <a:ea typeface="+mj-ea"/>
          <a:cs typeface="Arial" panose="020B0604020202020204" pitchFamily="34" charset="0"/>
          <a:sym typeface="Arial" panose="020B0604020202020204" pitchFamily="34" charset="0"/>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557213" indent="-214313" algn="l" defTabSz="342900" rtl="0" eaLnBrk="1" latinLnBrk="0" hangingPunct="1">
        <a:spcBef>
          <a:spcPct val="20000"/>
        </a:spcBef>
        <a:buFont typeface="Arial"/>
        <a:buChar char="–"/>
        <a:defRPr sz="21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857250" indent="-171450" algn="l" defTabSz="3429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200150" indent="-171450" algn="l" defTabSz="342900" rtl="0" eaLnBrk="1" latinLnBrk="0" hangingPunct="1">
        <a:spcBef>
          <a:spcPct val="20000"/>
        </a:spcBef>
        <a:buFont typeface="Arial"/>
        <a:buChar char="–"/>
        <a:defRPr sz="15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543050" indent="-171450" algn="l" defTabSz="342900" rtl="0" eaLnBrk="1" latinLnBrk="0" hangingPunct="1">
        <a:spcBef>
          <a:spcPct val="20000"/>
        </a:spcBef>
        <a:buFont typeface="Arial"/>
        <a:buChar char="»"/>
        <a:defRPr sz="15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www.cfo.gov/financial-assistance/resources/uniform-guidanc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ARP.implementation@omb.eop.gov"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hyperlink" Target="mailto:GrantsTeam@omb.eop.gov" TargetMode="External"/><Relationship Id="rId7"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6.jpg"/><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63570" y="5996940"/>
            <a:ext cx="8096251" cy="731520"/>
            <a:chOff x="563566" y="5996940"/>
            <a:chExt cx="8096251" cy="731520"/>
          </a:xfrm>
        </p:grpSpPr>
        <p:cxnSp>
          <p:nvCxnSpPr>
            <p:cNvPr id="6" name="Straight Connector 5"/>
            <p:cNvCxnSpPr/>
            <p:nvPr/>
          </p:nvCxnSpPr>
          <p:spPr>
            <a:xfrm>
              <a:off x="563566" y="6362700"/>
              <a:ext cx="8096251" cy="0"/>
            </a:xfrm>
            <a:prstGeom prst="line">
              <a:avLst/>
            </a:prstGeom>
            <a:effectLst>
              <a:outerShdw blurRad="50800" dist="38100" dir="5400000" algn="t"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13320" name="TextBox 7"/>
            <p:cNvSpPr txBox="1">
              <a:spLocks noChangeArrowheads="1"/>
            </p:cNvSpPr>
            <p:nvPr/>
          </p:nvSpPr>
          <p:spPr bwMode="auto">
            <a:xfrm>
              <a:off x="1833567" y="6373815"/>
              <a:ext cx="5557838" cy="307777"/>
            </a:xfrm>
            <a:prstGeom prst="rect">
              <a:avLst/>
            </a:prstGeom>
            <a:noFill/>
            <a:ln w="9525">
              <a:noFill/>
              <a:miter lim="800000"/>
              <a:headEnd/>
              <a:tailEnd/>
            </a:ln>
          </p:spPr>
          <p:txBody>
            <a:bodyPr>
              <a:spAutoFit/>
            </a:bodyPr>
            <a:lstStyle/>
            <a:p>
              <a:pPr algn="ctr" eaLnBrk="0" hangingPunct="0"/>
              <a:r>
                <a:rPr lang="en-US" sz="1400" i="1" dirty="0">
                  <a:solidFill>
                    <a:srgbClr val="7F7F7F"/>
                  </a:solidFill>
                </a:rPr>
                <a:t>Office of Management and Budget</a:t>
              </a:r>
            </a:p>
          </p:txBody>
        </p:sp>
        <p:pic>
          <p:nvPicPr>
            <p:cNvPr id="9" name="Picture 8" descr="600px-US-OfficeOfManagementAndBudget-Seal_svg.png"/>
            <p:cNvPicPr>
              <a:picLocks noChangeAspect="1"/>
            </p:cNvPicPr>
            <p:nvPr/>
          </p:nvPicPr>
          <p:blipFill>
            <a:blip r:embed="rId3" cstate="print"/>
            <a:srcRect/>
            <a:stretch>
              <a:fillRect/>
            </a:stretch>
          </p:blipFill>
          <p:spPr bwMode="auto">
            <a:xfrm>
              <a:off x="866445" y="5996940"/>
              <a:ext cx="731520" cy="731520"/>
            </a:xfrm>
            <a:prstGeom prst="rect">
              <a:avLst/>
            </a:prstGeom>
            <a:noFill/>
            <a:ln w="9525">
              <a:noFill/>
              <a:miter lim="800000"/>
              <a:headEnd/>
              <a:tailEnd/>
            </a:ln>
          </p:spPr>
        </p:pic>
      </p:grpSp>
      <p:sp>
        <p:nvSpPr>
          <p:cNvPr id="7" name="Rectangle 7"/>
          <p:cNvSpPr>
            <a:spLocks noChangeArrowheads="1"/>
          </p:cNvSpPr>
          <p:nvPr/>
        </p:nvSpPr>
        <p:spPr bwMode="auto">
          <a:xfrm>
            <a:off x="774703" y="1738971"/>
            <a:ext cx="7589520" cy="1877167"/>
          </a:xfrm>
          <a:prstGeom prst="rect">
            <a:avLst/>
          </a:prstGeom>
          <a:noFill/>
          <a:ln w="9525">
            <a:noFill/>
            <a:miter lim="800000"/>
            <a:headEnd/>
            <a:tailEnd/>
          </a:ln>
        </p:spPr>
        <p:txBody>
          <a:bodyPr lIns="0" tIns="0" rIns="0" bIns="0" anchor="ctr"/>
          <a:lstStyle/>
          <a:p>
            <a:pPr algn="ctr" eaLnBrk="0" hangingPunct="0"/>
            <a:endParaRPr lang="en-US" sz="3600" b="1" dirty="0">
              <a:solidFill>
                <a:schemeClr val="tx2">
                  <a:lumMod val="75000"/>
                </a:schemeClr>
              </a:solidFill>
              <a:latin typeface="Calibri" pitchFamily="34" charset="0"/>
            </a:endParaRPr>
          </a:p>
          <a:p>
            <a:pPr algn="ctr" eaLnBrk="0" hangingPunct="0"/>
            <a:endParaRPr lang="en-US" sz="3600" b="1" dirty="0">
              <a:solidFill>
                <a:schemeClr val="tx2">
                  <a:lumMod val="75000"/>
                </a:schemeClr>
              </a:solidFill>
              <a:latin typeface="Calibri" pitchFamily="34" charset="0"/>
            </a:endParaRPr>
          </a:p>
          <a:p>
            <a:pPr algn="ctr" eaLnBrk="0" hangingPunct="0"/>
            <a:endParaRPr lang="en-US" sz="3600" b="1" dirty="0">
              <a:solidFill>
                <a:schemeClr val="tx2">
                  <a:lumMod val="75000"/>
                </a:schemeClr>
              </a:solidFill>
              <a:latin typeface="Calibri" pitchFamily="34" charset="0"/>
            </a:endParaRPr>
          </a:p>
          <a:p>
            <a:pPr algn="ctr" eaLnBrk="0" hangingPunct="0"/>
            <a:r>
              <a:rPr lang="en-US" sz="3600" b="1" dirty="0">
                <a:solidFill>
                  <a:schemeClr val="tx2">
                    <a:lumMod val="75000"/>
                  </a:schemeClr>
                </a:solidFill>
                <a:latin typeface="Calibri" pitchFamily="34" charset="0"/>
              </a:rPr>
              <a:t>Innovation Exchange </a:t>
            </a:r>
          </a:p>
          <a:p>
            <a:pPr algn="ctr" eaLnBrk="0" hangingPunct="0"/>
            <a:r>
              <a:rPr lang="en-US" sz="3600" b="1" dirty="0">
                <a:solidFill>
                  <a:schemeClr val="tx2">
                    <a:lumMod val="75000"/>
                  </a:schemeClr>
                </a:solidFill>
                <a:latin typeface="Calibri" pitchFamily="34" charset="0"/>
              </a:rPr>
              <a:t>April 2021</a:t>
            </a:r>
          </a:p>
          <a:p>
            <a:pPr algn="ctr" eaLnBrk="0" hangingPunct="0"/>
            <a:endParaRPr lang="en-US" sz="3600" b="1" dirty="0">
              <a:solidFill>
                <a:schemeClr val="tx2">
                  <a:lumMod val="75000"/>
                </a:schemeClr>
              </a:solidFill>
              <a:latin typeface="Calibri" pitchFamily="34" charset="0"/>
            </a:endParaRPr>
          </a:p>
          <a:p>
            <a:pPr algn="ctr" eaLnBrk="0" hangingPunct="0"/>
            <a:endParaRPr lang="en-US" sz="3200" b="1" dirty="0">
              <a:solidFill>
                <a:srgbClr val="FF0000"/>
              </a:solidFill>
              <a:latin typeface="Calibri" pitchFamily="34" charset="0"/>
            </a:endParaRPr>
          </a:p>
          <a:p>
            <a:pPr algn="ctr" eaLnBrk="0" hangingPunct="0"/>
            <a:r>
              <a:rPr lang="en-US" sz="3200" b="1" dirty="0">
                <a:solidFill>
                  <a:srgbClr val="FF0000"/>
                </a:solidFill>
                <a:latin typeface="Calibri" pitchFamily="34" charset="0"/>
              </a:rPr>
              <a:t>OMB Updates: 2 CFR Revisions and M-21-20</a:t>
            </a:r>
          </a:p>
          <a:p>
            <a:pPr algn="ctr" eaLnBrk="0" hangingPunct="0"/>
            <a:endParaRPr lang="en-US" sz="4800" b="1" dirty="0">
              <a:solidFill>
                <a:schemeClr val="tx2">
                  <a:lumMod val="75000"/>
                </a:schemeClr>
              </a:solidFill>
              <a:latin typeface="Calibri" pitchFamily="34" charset="0"/>
            </a:endParaRPr>
          </a:p>
        </p:txBody>
      </p:sp>
    </p:spTree>
    <p:extLst>
      <p:ext uri="{BB962C8B-B14F-4D97-AF65-F5344CB8AC3E}">
        <p14:creationId xmlns:p14="http://schemas.microsoft.com/office/powerpoint/2010/main" val="305457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Major Revisions to 2 CFR</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10</a:t>
            </a:fld>
            <a:endParaRPr lang="en-US">
              <a:solidFill>
                <a:prstClr val="black">
                  <a:tint val="75000"/>
                </a:prstClr>
              </a:solidFill>
            </a:endParaRPr>
          </a:p>
        </p:txBody>
      </p:sp>
      <p:pic>
        <p:nvPicPr>
          <p:cNvPr id="4" name="Content Placeholder 4">
            <a:extLst>
              <a:ext uri="{FF2B5EF4-FFF2-40B4-BE49-F238E27FC236}">
                <a16:creationId xmlns:a16="http://schemas.microsoft.com/office/drawing/2014/main" id="{15DD19FF-ECEF-4ED6-B6A0-B487CA3C81CC}"/>
              </a:ext>
            </a:extLst>
          </p:cNvPr>
          <p:cNvPicPr>
            <a:picLocks noGrp="1" noChangeAspect="1"/>
          </p:cNvPicPr>
          <p:nvPr>
            <p:ph idx="1"/>
          </p:nvPr>
        </p:nvPicPr>
        <p:blipFill>
          <a:blip r:embed="rId3"/>
          <a:stretch>
            <a:fillRect/>
          </a:stretch>
        </p:blipFill>
        <p:spPr>
          <a:xfrm>
            <a:off x="1238864" y="1150374"/>
            <a:ext cx="6518788" cy="5020516"/>
          </a:xfrm>
          <a:prstGeom prst="rect">
            <a:avLst/>
          </a:prstGeom>
        </p:spPr>
      </p:pic>
      <p:pic>
        <p:nvPicPr>
          <p:cNvPr id="6" name="Picture 5" descr="600px-US-OfficeOfManagementAndBudget-Seal_svg.png">
            <a:extLst>
              <a:ext uri="{FF2B5EF4-FFF2-40B4-BE49-F238E27FC236}">
                <a16:creationId xmlns:a16="http://schemas.microsoft.com/office/drawing/2014/main" id="{42651079-8BB3-42D7-A372-7B1CCE77176B}"/>
              </a:ext>
            </a:extLst>
          </p:cNvPr>
          <p:cNvPicPr>
            <a:picLocks noChangeAspect="1"/>
          </p:cNvPicPr>
          <p:nvPr/>
        </p:nvPicPr>
        <p:blipFill>
          <a:blip r:embed="rId4" cstate="print"/>
          <a:srcRect/>
          <a:stretch>
            <a:fillRect/>
          </a:stretch>
        </p:blipFill>
        <p:spPr bwMode="auto">
          <a:xfrm>
            <a:off x="293292" y="5922210"/>
            <a:ext cx="731520" cy="731520"/>
          </a:xfrm>
          <a:prstGeom prst="rect">
            <a:avLst/>
          </a:prstGeom>
          <a:noFill/>
          <a:ln w="9525">
            <a:noFill/>
            <a:miter lim="800000"/>
            <a:headEnd/>
            <a:tailEnd/>
          </a:ln>
        </p:spPr>
      </p:pic>
    </p:spTree>
    <p:extLst>
      <p:ext uri="{BB962C8B-B14F-4D97-AF65-F5344CB8AC3E}">
        <p14:creationId xmlns:p14="http://schemas.microsoft.com/office/powerpoint/2010/main" val="35776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Major Revisions to 2 CFR</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11</a:t>
            </a:fld>
            <a:endParaRPr lang="en-US">
              <a:solidFill>
                <a:prstClr val="black">
                  <a:tint val="75000"/>
                </a:prstClr>
              </a:solidFill>
            </a:endParaRPr>
          </a:p>
        </p:txBody>
      </p:sp>
      <p:sp>
        <p:nvSpPr>
          <p:cNvPr id="4" name="Content Placeholder 2">
            <a:extLst>
              <a:ext uri="{FF2B5EF4-FFF2-40B4-BE49-F238E27FC236}">
                <a16:creationId xmlns:a16="http://schemas.microsoft.com/office/drawing/2014/main" id="{0DD8BA48-3420-491D-A60C-0067E2749CFA}"/>
              </a:ext>
            </a:extLst>
          </p:cNvPr>
          <p:cNvSpPr txBox="1">
            <a:spLocks/>
          </p:cNvSpPr>
          <p:nvPr/>
        </p:nvSpPr>
        <p:spPr bwMode="auto">
          <a:xfrm>
            <a:off x="461818" y="988291"/>
            <a:ext cx="8216064" cy="549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a:r>
              <a:rPr lang="en-US" sz="2400" b="1" dirty="0">
                <a:solidFill>
                  <a:srgbClr val="0B2644"/>
                </a:solidFill>
              </a:rPr>
              <a:t>Meet statutory requirements and align with other authoritative sources</a:t>
            </a:r>
          </a:p>
          <a:p>
            <a:pPr algn="l" defTabSz="914400"/>
            <a:endParaRPr lang="en-US" sz="1600" b="1" dirty="0">
              <a:solidFill>
                <a:srgbClr val="0B2644"/>
              </a:solidFill>
            </a:endParaRPr>
          </a:p>
          <a:p>
            <a:pPr marL="60325" algn="l"/>
            <a:r>
              <a:rPr lang="en-US" sz="1800" u="sng" dirty="0">
                <a:solidFill>
                  <a:srgbClr val="0B2644"/>
                </a:solidFill>
              </a:rPr>
              <a:t>Some revisions include (see preamble for more details) aligning with:</a:t>
            </a:r>
          </a:p>
          <a:p>
            <a:pPr marL="60325" algn="l"/>
            <a:endParaRPr lang="en-US" sz="1200" u="sng" dirty="0">
              <a:solidFill>
                <a:srgbClr val="0B2644"/>
              </a:solidFill>
            </a:endParaRPr>
          </a:p>
          <a:p>
            <a:pPr marL="60325" defTabSz="914400"/>
            <a:endParaRPr lang="en-US" sz="1200" strike="sngStrike" dirty="0">
              <a:solidFill>
                <a:srgbClr val="0B2644"/>
              </a:solidFill>
            </a:endParaRPr>
          </a:p>
          <a:p>
            <a:pPr marL="285750" lvl="1" indent="-285750" algn="l">
              <a:spcAft>
                <a:spcPts val="1000"/>
              </a:spcAft>
              <a:buFont typeface="Arial" panose="020B0604020202020204" pitchFamily="34" charset="0"/>
              <a:buChar char="•"/>
            </a:pPr>
            <a:r>
              <a:rPr lang="en-US" sz="1800" dirty="0">
                <a:solidFill>
                  <a:srgbClr val="FF0000"/>
                </a:solidFill>
              </a:rPr>
              <a:t>The Federal Acquisition Regulation (FAR) and the 2017 and 2018 National Defense Authorization Acts (NDAA) to raise the micro-purchase threshold from $3,500 to $10,000 and the simplified acquisition threshold from $100,000 to $250,000 </a:t>
            </a:r>
            <a:br>
              <a:rPr lang="en-US" sz="1800" dirty="0">
                <a:solidFill>
                  <a:schemeClr val="accent3"/>
                </a:solidFill>
              </a:rPr>
            </a:br>
            <a:r>
              <a:rPr lang="en-US" sz="1400" i="1" dirty="0">
                <a:solidFill>
                  <a:schemeClr val="tx1"/>
                </a:solidFill>
              </a:rPr>
              <a:t>(§§ 200.319, 200.320)</a:t>
            </a:r>
          </a:p>
          <a:p>
            <a:pPr marL="285750" lvl="1" indent="-285750" algn="l">
              <a:spcAft>
                <a:spcPts val="1000"/>
              </a:spcAft>
              <a:buFont typeface="Arial" panose="020B0604020202020204" pitchFamily="34" charset="0"/>
              <a:buChar char="•"/>
            </a:pPr>
            <a:r>
              <a:rPr lang="en-US" sz="1800" dirty="0">
                <a:solidFill>
                  <a:srgbClr val="FF0000"/>
                </a:solidFill>
              </a:rPr>
              <a:t>The 2019 NDAA section 889, Prohibition on certain telecommunications and video surveillance services or equipment </a:t>
            </a:r>
            <a:r>
              <a:rPr lang="en-US" sz="1400" i="1" dirty="0">
                <a:solidFill>
                  <a:srgbClr val="0B2644"/>
                </a:solidFill>
              </a:rPr>
              <a:t>(§ 200.216)</a:t>
            </a:r>
          </a:p>
          <a:p>
            <a:pPr marL="285750" lvl="1" indent="-285750" algn="l">
              <a:spcAft>
                <a:spcPts val="1000"/>
              </a:spcAft>
              <a:buFont typeface="Arial" panose="020B0604020202020204" pitchFamily="34" charset="0"/>
              <a:buChar char="•"/>
            </a:pPr>
            <a:r>
              <a:rPr lang="en-US" sz="1800" dirty="0">
                <a:solidFill>
                  <a:schemeClr val="tx1"/>
                </a:solidFill>
              </a:rPr>
              <a:t>The General Accepted Accounting Principles (GAAP), specifically the Government Accounting Statements Board (GASB) statement 68 and 45, related to pension costs and depreciation </a:t>
            </a:r>
            <a:r>
              <a:rPr lang="en-US" sz="1400" i="1" dirty="0">
                <a:solidFill>
                  <a:srgbClr val="0B2644"/>
                </a:solidFill>
              </a:rPr>
              <a:t>(§ 200.431)</a:t>
            </a:r>
          </a:p>
        </p:txBody>
      </p:sp>
      <p:pic>
        <p:nvPicPr>
          <p:cNvPr id="6" name="Picture 5">
            <a:extLst>
              <a:ext uri="{FF2B5EF4-FFF2-40B4-BE49-F238E27FC236}">
                <a16:creationId xmlns:a16="http://schemas.microsoft.com/office/drawing/2014/main" id="{E196F059-4E2D-46F9-B534-28094B3E85D6}"/>
              </a:ext>
            </a:extLst>
          </p:cNvPr>
          <p:cNvPicPr>
            <a:picLocks noChangeAspect="1"/>
          </p:cNvPicPr>
          <p:nvPr/>
        </p:nvPicPr>
        <p:blipFill>
          <a:blip r:embed="rId3"/>
          <a:stretch>
            <a:fillRect/>
          </a:stretch>
        </p:blipFill>
        <p:spPr>
          <a:xfrm>
            <a:off x="6667475" y="5858806"/>
            <a:ext cx="2264862" cy="611613"/>
          </a:xfrm>
          <a:prstGeom prst="rect">
            <a:avLst/>
          </a:prstGeom>
        </p:spPr>
      </p:pic>
      <p:pic>
        <p:nvPicPr>
          <p:cNvPr id="8" name="Picture 7">
            <a:extLst>
              <a:ext uri="{FF2B5EF4-FFF2-40B4-BE49-F238E27FC236}">
                <a16:creationId xmlns:a16="http://schemas.microsoft.com/office/drawing/2014/main" id="{1D86C30F-D525-4FC5-B781-9A399BB002EE}"/>
              </a:ext>
            </a:extLst>
          </p:cNvPr>
          <p:cNvPicPr>
            <a:picLocks noChangeAspect="1"/>
          </p:cNvPicPr>
          <p:nvPr/>
        </p:nvPicPr>
        <p:blipFill>
          <a:blip r:embed="rId4"/>
          <a:stretch>
            <a:fillRect/>
          </a:stretch>
        </p:blipFill>
        <p:spPr>
          <a:xfrm>
            <a:off x="5888818" y="5949303"/>
            <a:ext cx="778657" cy="430621"/>
          </a:xfrm>
          <a:prstGeom prst="rect">
            <a:avLst/>
          </a:prstGeom>
        </p:spPr>
      </p:pic>
      <p:pic>
        <p:nvPicPr>
          <p:cNvPr id="9" name="Picture 8">
            <a:extLst>
              <a:ext uri="{FF2B5EF4-FFF2-40B4-BE49-F238E27FC236}">
                <a16:creationId xmlns:a16="http://schemas.microsoft.com/office/drawing/2014/main" id="{2CB247EE-EC66-44FD-BD14-A7BB4FD11257}"/>
              </a:ext>
            </a:extLst>
          </p:cNvPr>
          <p:cNvPicPr>
            <a:picLocks noChangeAspect="1"/>
          </p:cNvPicPr>
          <p:nvPr/>
        </p:nvPicPr>
        <p:blipFill>
          <a:blip r:embed="rId5"/>
          <a:stretch>
            <a:fillRect/>
          </a:stretch>
        </p:blipFill>
        <p:spPr>
          <a:xfrm>
            <a:off x="4535097" y="5604563"/>
            <a:ext cx="1152372" cy="1039734"/>
          </a:xfrm>
          <a:prstGeom prst="rect">
            <a:avLst/>
          </a:prstGeom>
        </p:spPr>
      </p:pic>
      <p:pic>
        <p:nvPicPr>
          <p:cNvPr id="10" name="Picture 9" descr="600px-US-OfficeOfManagementAndBudget-Seal_svg.png">
            <a:extLst>
              <a:ext uri="{FF2B5EF4-FFF2-40B4-BE49-F238E27FC236}">
                <a16:creationId xmlns:a16="http://schemas.microsoft.com/office/drawing/2014/main" id="{FE980507-7427-4F2E-95B1-FE30DDB05E59}"/>
              </a:ext>
            </a:extLst>
          </p:cNvPr>
          <p:cNvPicPr>
            <a:picLocks noChangeAspect="1"/>
          </p:cNvPicPr>
          <p:nvPr/>
        </p:nvPicPr>
        <p:blipFill>
          <a:blip r:embed="rId6" cstate="print"/>
          <a:srcRect/>
          <a:stretch>
            <a:fillRect/>
          </a:stretch>
        </p:blipFill>
        <p:spPr bwMode="auto">
          <a:xfrm>
            <a:off x="293292" y="5922210"/>
            <a:ext cx="731520" cy="731520"/>
          </a:xfrm>
          <a:prstGeom prst="rect">
            <a:avLst/>
          </a:prstGeom>
          <a:noFill/>
          <a:ln w="9525">
            <a:noFill/>
            <a:miter lim="800000"/>
            <a:headEnd/>
            <a:tailEnd/>
          </a:ln>
        </p:spPr>
      </p:pic>
    </p:spTree>
    <p:extLst>
      <p:ext uri="{BB962C8B-B14F-4D97-AF65-F5344CB8AC3E}">
        <p14:creationId xmlns:p14="http://schemas.microsoft.com/office/powerpoint/2010/main" val="2087312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Revisions to 2 CFR</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12</a:t>
            </a:fld>
            <a:endParaRPr lang="en-US">
              <a:solidFill>
                <a:prstClr val="black">
                  <a:tint val="75000"/>
                </a:prstClr>
              </a:solidFill>
            </a:endParaRPr>
          </a:p>
        </p:txBody>
      </p:sp>
      <p:pic>
        <p:nvPicPr>
          <p:cNvPr id="4" name="Picture 3" descr="Six men — including five hitmen — have been charged with “intentional homicide” in Chinese court last Thursday, after all individuals attempted to subcontract the killing to another hitman.">
            <a:extLst>
              <a:ext uri="{FF2B5EF4-FFF2-40B4-BE49-F238E27FC236}">
                <a16:creationId xmlns:a16="http://schemas.microsoft.com/office/drawing/2014/main" id="{C460C1F6-3AC4-4BE3-B989-90E372BC65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91823" y="1332089"/>
            <a:ext cx="7075310" cy="4199466"/>
          </a:xfrm>
          <a:prstGeom prst="rect">
            <a:avLst/>
          </a:prstGeom>
          <a:noFill/>
          <a:ln>
            <a:noFill/>
          </a:ln>
        </p:spPr>
      </p:pic>
      <p:sp>
        <p:nvSpPr>
          <p:cNvPr id="6" name="TextBox 5">
            <a:extLst>
              <a:ext uri="{FF2B5EF4-FFF2-40B4-BE49-F238E27FC236}">
                <a16:creationId xmlns:a16="http://schemas.microsoft.com/office/drawing/2014/main" id="{0BF159CA-A79F-4D08-810A-3ED810AF105E}"/>
              </a:ext>
            </a:extLst>
          </p:cNvPr>
          <p:cNvSpPr txBox="1"/>
          <p:nvPr/>
        </p:nvSpPr>
        <p:spPr>
          <a:xfrm>
            <a:off x="1016000" y="5971822"/>
            <a:ext cx="6784622" cy="307777"/>
          </a:xfrm>
          <a:prstGeom prst="rect">
            <a:avLst/>
          </a:prstGeom>
          <a:noFill/>
        </p:spPr>
        <p:txBody>
          <a:bodyPr wrap="square" rtlCol="0">
            <a:spAutoFit/>
          </a:bodyPr>
          <a:lstStyle/>
          <a:p>
            <a:pPr algn="ctr"/>
            <a:r>
              <a:rPr lang="en-US" dirty="0">
                <a:solidFill>
                  <a:srgbClr val="FF0000"/>
                </a:solidFill>
              </a:rPr>
              <a:t>USA Today 10/25/19 – Case of Extreme Subcontracting </a:t>
            </a:r>
          </a:p>
        </p:txBody>
      </p:sp>
      <p:pic>
        <p:nvPicPr>
          <p:cNvPr id="8" name="Picture 7" descr="600px-US-OfficeOfManagementAndBudget-Seal_svg.png">
            <a:extLst>
              <a:ext uri="{FF2B5EF4-FFF2-40B4-BE49-F238E27FC236}">
                <a16:creationId xmlns:a16="http://schemas.microsoft.com/office/drawing/2014/main" id="{63472DEF-C583-4ED5-8C1F-F2E6384C5BB9}"/>
              </a:ext>
            </a:extLst>
          </p:cNvPr>
          <p:cNvPicPr>
            <a:picLocks noChangeAspect="1"/>
          </p:cNvPicPr>
          <p:nvPr/>
        </p:nvPicPr>
        <p:blipFill>
          <a:blip r:embed="rId4" cstate="print"/>
          <a:srcRect/>
          <a:stretch>
            <a:fillRect/>
          </a:stretch>
        </p:blipFill>
        <p:spPr bwMode="auto">
          <a:xfrm>
            <a:off x="293292" y="5922210"/>
            <a:ext cx="731520" cy="731520"/>
          </a:xfrm>
          <a:prstGeom prst="rect">
            <a:avLst/>
          </a:prstGeom>
          <a:noFill/>
          <a:ln w="9525">
            <a:noFill/>
            <a:miter lim="800000"/>
            <a:headEnd/>
            <a:tailEnd/>
          </a:ln>
        </p:spPr>
      </p:pic>
    </p:spTree>
    <p:extLst>
      <p:ext uri="{BB962C8B-B14F-4D97-AF65-F5344CB8AC3E}">
        <p14:creationId xmlns:p14="http://schemas.microsoft.com/office/powerpoint/2010/main" val="2933408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Major Revisions to 2 CFR</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13</a:t>
            </a:fld>
            <a:endParaRPr lang="en-US">
              <a:solidFill>
                <a:prstClr val="black">
                  <a:tint val="75000"/>
                </a:prstClr>
              </a:solidFill>
            </a:endParaRPr>
          </a:p>
        </p:txBody>
      </p:sp>
      <p:sp>
        <p:nvSpPr>
          <p:cNvPr id="4" name="Content Placeholder 2">
            <a:extLst>
              <a:ext uri="{FF2B5EF4-FFF2-40B4-BE49-F238E27FC236}">
                <a16:creationId xmlns:a16="http://schemas.microsoft.com/office/drawing/2014/main" id="{D32F5BC7-2BC8-4FCC-BEFF-ADB3A91E6ABE}"/>
              </a:ext>
            </a:extLst>
          </p:cNvPr>
          <p:cNvSpPr txBox="1">
            <a:spLocks/>
          </p:cNvSpPr>
          <p:nvPr/>
        </p:nvSpPr>
        <p:spPr bwMode="auto">
          <a:xfrm>
            <a:off x="461818" y="988291"/>
            <a:ext cx="8216064" cy="549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a:r>
              <a:rPr lang="en-US" sz="2400" b="1" dirty="0">
                <a:solidFill>
                  <a:srgbClr val="0B2644"/>
                </a:solidFill>
              </a:rPr>
              <a:t>Clarifying existing requirements</a:t>
            </a:r>
          </a:p>
          <a:p>
            <a:pPr algn="l" defTabSz="914400"/>
            <a:endParaRPr lang="en-US" sz="1600" b="1" dirty="0">
              <a:solidFill>
                <a:srgbClr val="0B2644"/>
              </a:solidFill>
            </a:endParaRPr>
          </a:p>
          <a:p>
            <a:pPr marL="60325" algn="l"/>
            <a:r>
              <a:rPr lang="en-US" sz="1800" u="sng" dirty="0">
                <a:solidFill>
                  <a:srgbClr val="0B2644"/>
                </a:solidFill>
              </a:rPr>
              <a:t>Some revisions include (see preamble for more details):</a:t>
            </a:r>
          </a:p>
          <a:p>
            <a:pPr marL="60325" algn="l"/>
            <a:endParaRPr lang="en-US" sz="1200" u="sng" dirty="0">
              <a:solidFill>
                <a:srgbClr val="0B2644"/>
              </a:solidFill>
            </a:endParaRPr>
          </a:p>
          <a:p>
            <a:pPr marL="60325" defTabSz="914400"/>
            <a:endParaRPr lang="en-US" sz="1200" strike="sngStrike" dirty="0">
              <a:solidFill>
                <a:srgbClr val="0B2644"/>
              </a:solidFill>
            </a:endParaRPr>
          </a:p>
          <a:p>
            <a:pPr marL="742950" lvl="1" indent="-285750" algn="l">
              <a:spcAft>
                <a:spcPts val="1000"/>
              </a:spcAft>
              <a:buFont typeface="Arial" panose="020B0604020202020204" pitchFamily="34" charset="0"/>
              <a:buChar char="•"/>
            </a:pPr>
            <a:r>
              <a:rPr lang="en-US" sz="1800" dirty="0">
                <a:solidFill>
                  <a:srgbClr val="0B2644"/>
                </a:solidFill>
              </a:rPr>
              <a:t>Codifying some frequently asked questions related to the prior release to 2 CFR </a:t>
            </a:r>
            <a:r>
              <a:rPr lang="en-US" sz="1400" i="1" dirty="0">
                <a:solidFill>
                  <a:srgbClr val="0B2644"/>
                </a:solidFill>
              </a:rPr>
              <a:t>(§§ 200.101, 200.332, 200.414)</a:t>
            </a:r>
          </a:p>
          <a:p>
            <a:pPr marL="742950" lvl="1" indent="-285750" algn="l" defTabSz="914400">
              <a:spcAft>
                <a:spcPts val="1000"/>
              </a:spcAft>
              <a:buFont typeface="Arial" panose="020B0604020202020204" pitchFamily="34" charset="0"/>
              <a:buChar char="•"/>
            </a:pPr>
            <a:r>
              <a:rPr lang="en-US" sz="1800" dirty="0">
                <a:solidFill>
                  <a:srgbClr val="FF0000"/>
                </a:solidFill>
              </a:rPr>
              <a:t>Clarifying the responsibilities of the pass-through entity to address only a subrecipient’s audit findings related to their specific subaward</a:t>
            </a:r>
            <a:r>
              <a:rPr lang="en-US" sz="1800" dirty="0">
                <a:solidFill>
                  <a:srgbClr val="0B2644"/>
                </a:solidFill>
              </a:rPr>
              <a:t> </a:t>
            </a:r>
            <a:r>
              <a:rPr lang="en-US" sz="1400" i="1" dirty="0">
                <a:solidFill>
                  <a:srgbClr val="0B2644"/>
                </a:solidFill>
              </a:rPr>
              <a:t>(§ 200.332)</a:t>
            </a:r>
          </a:p>
          <a:p>
            <a:pPr marL="742950" lvl="1" indent="-285750" algn="l">
              <a:spcAft>
                <a:spcPts val="1000"/>
              </a:spcAft>
              <a:buFont typeface="Arial" panose="020B0604020202020204" pitchFamily="34" charset="0"/>
              <a:buChar char="•"/>
            </a:pPr>
            <a:r>
              <a:rPr lang="en-US" sz="1800" dirty="0">
                <a:solidFill>
                  <a:srgbClr val="FF0000"/>
                </a:solidFill>
              </a:rPr>
              <a:t>Clarifying the documentation requirement for using the de </a:t>
            </a:r>
            <a:r>
              <a:rPr lang="en-US" sz="1800" dirty="0" err="1">
                <a:solidFill>
                  <a:srgbClr val="FF0000"/>
                </a:solidFill>
              </a:rPr>
              <a:t>minimis</a:t>
            </a:r>
            <a:r>
              <a:rPr lang="en-US" sz="1800" dirty="0">
                <a:solidFill>
                  <a:srgbClr val="FF0000"/>
                </a:solidFill>
              </a:rPr>
              <a:t> indirect cost rate </a:t>
            </a:r>
            <a:r>
              <a:rPr lang="en-US" sz="1400" i="1" dirty="0">
                <a:solidFill>
                  <a:srgbClr val="0B2644"/>
                </a:solidFill>
              </a:rPr>
              <a:t>(§ 200.414)</a:t>
            </a:r>
            <a:endParaRPr lang="en-US" sz="1400" dirty="0">
              <a:solidFill>
                <a:srgbClr val="0B2644"/>
              </a:solidFill>
            </a:endParaRPr>
          </a:p>
        </p:txBody>
      </p:sp>
      <p:pic>
        <p:nvPicPr>
          <p:cNvPr id="8" name="Picture 7" descr="600px-US-OfficeOfManagementAndBudget-Seal_svg.png">
            <a:extLst>
              <a:ext uri="{FF2B5EF4-FFF2-40B4-BE49-F238E27FC236}">
                <a16:creationId xmlns:a16="http://schemas.microsoft.com/office/drawing/2014/main" id="{1989A20A-6AAB-47B8-8398-C7970C9E5EF3}"/>
              </a:ext>
            </a:extLst>
          </p:cNvPr>
          <p:cNvPicPr>
            <a:picLocks noChangeAspect="1"/>
          </p:cNvPicPr>
          <p:nvPr/>
        </p:nvPicPr>
        <p:blipFill>
          <a:blip r:embed="rId3" cstate="print"/>
          <a:srcRect/>
          <a:stretch>
            <a:fillRect/>
          </a:stretch>
        </p:blipFill>
        <p:spPr bwMode="auto">
          <a:xfrm>
            <a:off x="293292" y="5922210"/>
            <a:ext cx="731520" cy="731520"/>
          </a:xfrm>
          <a:prstGeom prst="rect">
            <a:avLst/>
          </a:prstGeom>
          <a:noFill/>
          <a:ln w="9525">
            <a:noFill/>
            <a:miter lim="800000"/>
            <a:headEnd/>
            <a:tailEnd/>
          </a:ln>
        </p:spPr>
      </p:pic>
      <p:pic>
        <p:nvPicPr>
          <p:cNvPr id="2" name="Picture 1">
            <a:extLst>
              <a:ext uri="{FF2B5EF4-FFF2-40B4-BE49-F238E27FC236}">
                <a16:creationId xmlns:a16="http://schemas.microsoft.com/office/drawing/2014/main" id="{AC8113D6-890D-44CA-BE76-6F4AF6275065}"/>
              </a:ext>
            </a:extLst>
          </p:cNvPr>
          <p:cNvPicPr>
            <a:picLocks noChangeAspect="1"/>
          </p:cNvPicPr>
          <p:nvPr/>
        </p:nvPicPr>
        <p:blipFill>
          <a:blip r:embed="rId4"/>
          <a:stretch>
            <a:fillRect/>
          </a:stretch>
        </p:blipFill>
        <p:spPr>
          <a:xfrm>
            <a:off x="4490108" y="4702085"/>
            <a:ext cx="3555029" cy="1714594"/>
          </a:xfrm>
          <a:prstGeom prst="rect">
            <a:avLst/>
          </a:prstGeom>
          <a:ln w="25400">
            <a:solidFill>
              <a:srgbClr val="FF0000"/>
            </a:solidFill>
          </a:ln>
        </p:spPr>
      </p:pic>
    </p:spTree>
    <p:extLst>
      <p:ext uri="{BB962C8B-B14F-4D97-AF65-F5344CB8AC3E}">
        <p14:creationId xmlns:p14="http://schemas.microsoft.com/office/powerpoint/2010/main" val="87255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Major Revisions to 2 CFR</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14</a:t>
            </a:fld>
            <a:endParaRPr lang="en-US">
              <a:solidFill>
                <a:prstClr val="black">
                  <a:tint val="75000"/>
                </a:prstClr>
              </a:solidFill>
            </a:endParaRPr>
          </a:p>
        </p:txBody>
      </p:sp>
      <p:sp>
        <p:nvSpPr>
          <p:cNvPr id="4" name="Content Placeholder 2">
            <a:extLst>
              <a:ext uri="{FF2B5EF4-FFF2-40B4-BE49-F238E27FC236}">
                <a16:creationId xmlns:a16="http://schemas.microsoft.com/office/drawing/2014/main" id="{D32F5BC7-2BC8-4FCC-BEFF-ADB3A91E6ABE}"/>
              </a:ext>
            </a:extLst>
          </p:cNvPr>
          <p:cNvSpPr txBox="1">
            <a:spLocks/>
          </p:cNvSpPr>
          <p:nvPr/>
        </p:nvSpPr>
        <p:spPr bwMode="auto">
          <a:xfrm>
            <a:off x="461818" y="988291"/>
            <a:ext cx="8216064" cy="549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60325" defTabSz="914400"/>
            <a:endParaRPr lang="en-US" sz="1200" strike="sngStrike" dirty="0">
              <a:solidFill>
                <a:srgbClr val="0B2644"/>
              </a:solidFill>
            </a:endParaRPr>
          </a:p>
          <a:p>
            <a:pPr marL="742950" lvl="1" indent="-285750" algn="l">
              <a:spcAft>
                <a:spcPts val="1000"/>
              </a:spcAft>
              <a:buFont typeface="Arial" panose="020B0604020202020204" pitchFamily="34" charset="0"/>
              <a:buChar char="•"/>
            </a:pPr>
            <a:r>
              <a:rPr lang="en-US" dirty="0">
                <a:solidFill>
                  <a:srgbClr val="0B2644"/>
                </a:solidFill>
              </a:rPr>
              <a:t>Frequently Asked Questions</a:t>
            </a:r>
          </a:p>
          <a:p>
            <a:pPr marL="742950" lvl="1" indent="-285750" algn="l">
              <a:spcAft>
                <a:spcPts val="1000"/>
              </a:spcAft>
              <a:buFont typeface="Arial" panose="020B0604020202020204" pitchFamily="34" charset="0"/>
              <a:buChar char="•"/>
            </a:pPr>
            <a:r>
              <a:rPr lang="en-US" dirty="0">
                <a:solidFill>
                  <a:srgbClr val="0B2644"/>
                </a:solidFill>
              </a:rPr>
              <a:t>Additional Information on the 2 CFR Revisions</a:t>
            </a:r>
          </a:p>
          <a:p>
            <a:r>
              <a:rPr lang="en-US" sz="2000" u="sng" dirty="0">
                <a:hlinkClick r:id="rId3"/>
              </a:rPr>
              <a:t>https://www.cfo.gov/financial-assistance/resources/uniform-guidance.html</a:t>
            </a:r>
          </a:p>
          <a:p>
            <a:r>
              <a:rPr lang="en-US" sz="2000" u="sng" dirty="0">
                <a:solidFill>
                  <a:srgbClr val="7030A0"/>
                </a:solidFill>
              </a:rPr>
              <a:t>https://www.cfo.gov/grants-training/</a:t>
            </a:r>
          </a:p>
        </p:txBody>
      </p:sp>
      <p:pic>
        <p:nvPicPr>
          <p:cNvPr id="8" name="Picture 7" descr="600px-US-OfficeOfManagementAndBudget-Seal_svg.png">
            <a:extLst>
              <a:ext uri="{FF2B5EF4-FFF2-40B4-BE49-F238E27FC236}">
                <a16:creationId xmlns:a16="http://schemas.microsoft.com/office/drawing/2014/main" id="{1989A20A-6AAB-47B8-8398-C7970C9E5EF3}"/>
              </a:ext>
            </a:extLst>
          </p:cNvPr>
          <p:cNvPicPr>
            <a:picLocks noChangeAspect="1"/>
          </p:cNvPicPr>
          <p:nvPr/>
        </p:nvPicPr>
        <p:blipFill>
          <a:blip r:embed="rId4" cstate="print"/>
          <a:srcRect/>
          <a:stretch>
            <a:fillRect/>
          </a:stretch>
        </p:blipFill>
        <p:spPr bwMode="auto">
          <a:xfrm>
            <a:off x="293292" y="5922210"/>
            <a:ext cx="731520" cy="731520"/>
          </a:xfrm>
          <a:prstGeom prst="rect">
            <a:avLst/>
          </a:prstGeom>
          <a:noFill/>
          <a:ln w="9525">
            <a:noFill/>
            <a:miter lim="800000"/>
            <a:headEnd/>
            <a:tailEnd/>
          </a:ln>
        </p:spPr>
      </p:pic>
      <p:pic>
        <p:nvPicPr>
          <p:cNvPr id="2" name="Picture 1">
            <a:extLst>
              <a:ext uri="{FF2B5EF4-FFF2-40B4-BE49-F238E27FC236}">
                <a16:creationId xmlns:a16="http://schemas.microsoft.com/office/drawing/2014/main" id="{BCC86D70-F3DF-4E11-AFF1-B9EAE9B5A727}"/>
              </a:ext>
            </a:extLst>
          </p:cNvPr>
          <p:cNvPicPr>
            <a:picLocks noChangeAspect="1"/>
          </p:cNvPicPr>
          <p:nvPr/>
        </p:nvPicPr>
        <p:blipFill>
          <a:blip r:embed="rId5"/>
          <a:stretch>
            <a:fillRect/>
          </a:stretch>
        </p:blipFill>
        <p:spPr>
          <a:xfrm>
            <a:off x="1674628" y="3467798"/>
            <a:ext cx="5794744" cy="3019494"/>
          </a:xfrm>
          <a:prstGeom prst="rect">
            <a:avLst/>
          </a:prstGeom>
          <a:ln w="25400">
            <a:solidFill>
              <a:schemeClr val="accent1"/>
            </a:solidFill>
          </a:ln>
        </p:spPr>
      </p:pic>
    </p:spTree>
    <p:extLst>
      <p:ext uri="{BB962C8B-B14F-4D97-AF65-F5344CB8AC3E}">
        <p14:creationId xmlns:p14="http://schemas.microsoft.com/office/powerpoint/2010/main" val="35715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American Rescue Plan Act of 2021 (ARPA)</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15</a:t>
            </a:fld>
            <a:endParaRPr lang="en-US">
              <a:solidFill>
                <a:prstClr val="black">
                  <a:tint val="75000"/>
                </a:prstClr>
              </a:solidFill>
            </a:endParaRPr>
          </a:p>
        </p:txBody>
      </p:sp>
      <p:sp>
        <p:nvSpPr>
          <p:cNvPr id="4" name="Rectangle 3">
            <a:extLst>
              <a:ext uri="{FF2B5EF4-FFF2-40B4-BE49-F238E27FC236}">
                <a16:creationId xmlns:a16="http://schemas.microsoft.com/office/drawing/2014/main" id="{F8DBD3FD-21C1-48BE-828F-711B715AABBA}"/>
              </a:ext>
            </a:extLst>
          </p:cNvPr>
          <p:cNvSpPr/>
          <p:nvPr/>
        </p:nvSpPr>
        <p:spPr>
          <a:xfrm>
            <a:off x="171007" y="889101"/>
            <a:ext cx="8688542" cy="3354765"/>
          </a:xfrm>
          <a:prstGeom prst="rect">
            <a:avLst/>
          </a:prstGeom>
        </p:spPr>
        <p:txBody>
          <a:bodyPr wrap="square">
            <a:spAutoFit/>
          </a:bodyPr>
          <a:lstStyle/>
          <a:p>
            <a:endParaRPr lang="en-US" sz="1800" b="1" dirty="0">
              <a:solidFill>
                <a:srgbClr val="00254C"/>
              </a:solidFill>
            </a:endParaRPr>
          </a:p>
          <a:p>
            <a:pPr marL="285750" lvl="0" indent="-285750">
              <a:buFont typeface="Arial" panose="020B0604020202020204" pitchFamily="34" charset="0"/>
              <a:buChar char="•"/>
            </a:pPr>
            <a:r>
              <a:rPr lang="en-US" sz="1600" dirty="0">
                <a:solidFill>
                  <a:srgbClr val="00254C"/>
                </a:solidFill>
              </a:rPr>
              <a:t>6</a:t>
            </a:r>
            <a:r>
              <a:rPr lang="en-US" sz="1600" baseline="30000" dirty="0">
                <a:solidFill>
                  <a:srgbClr val="00254C"/>
                </a:solidFill>
              </a:rPr>
              <a:t>th</a:t>
            </a:r>
            <a:r>
              <a:rPr lang="en-US" sz="1600" dirty="0">
                <a:solidFill>
                  <a:srgbClr val="00254C"/>
                </a:solidFill>
              </a:rPr>
              <a:t> COVID Relief Act – P.L.117-2 (P.L. 116-123, 116-127,116-136, 116-139, 116-260)</a:t>
            </a:r>
          </a:p>
          <a:p>
            <a:pPr marL="285750" lvl="0" indent="-285750">
              <a:buFont typeface="Arial" panose="020B0604020202020204" pitchFamily="34" charset="0"/>
              <a:buChar char="•"/>
            </a:pPr>
            <a:r>
              <a:rPr lang="en-US" sz="1600" dirty="0">
                <a:solidFill>
                  <a:srgbClr val="00254C"/>
                </a:solidFill>
              </a:rPr>
              <a:t>$1.9 Trillion Dollars </a:t>
            </a:r>
          </a:p>
          <a:p>
            <a:pPr marL="742950" lvl="1" indent="-285750">
              <a:buFont typeface="Arial" panose="020B0604020202020204" pitchFamily="34" charset="0"/>
              <a:buChar char="•"/>
            </a:pPr>
            <a:r>
              <a:rPr lang="en-US" sz="1600" dirty="0">
                <a:solidFill>
                  <a:srgbClr val="00254C"/>
                </a:solidFill>
              </a:rPr>
              <a:t>Assistance to Individuals - $400 Billion</a:t>
            </a:r>
          </a:p>
          <a:p>
            <a:pPr marL="742950" lvl="1" indent="-285750">
              <a:buFont typeface="Arial" panose="020B0604020202020204" pitchFamily="34" charset="0"/>
              <a:buChar char="•"/>
            </a:pPr>
            <a:r>
              <a:rPr lang="en-US" sz="1600" dirty="0">
                <a:solidFill>
                  <a:srgbClr val="00254C"/>
                </a:solidFill>
              </a:rPr>
              <a:t>State and Local Support - $362 Billion</a:t>
            </a:r>
          </a:p>
          <a:p>
            <a:pPr marL="742950" lvl="1" indent="-285750">
              <a:buFont typeface="Arial" panose="020B0604020202020204" pitchFamily="34" charset="0"/>
              <a:buChar char="•"/>
            </a:pPr>
            <a:r>
              <a:rPr lang="en-US" sz="1600" dirty="0">
                <a:solidFill>
                  <a:srgbClr val="00254C"/>
                </a:solidFill>
              </a:rPr>
              <a:t>Unemployment Insurance - $246 Billion</a:t>
            </a:r>
          </a:p>
          <a:p>
            <a:pPr marL="742950" lvl="1" indent="-285750">
              <a:buFont typeface="Arial" panose="020B0604020202020204" pitchFamily="34" charset="0"/>
              <a:buChar char="•"/>
            </a:pPr>
            <a:r>
              <a:rPr lang="en-US" sz="1600" dirty="0">
                <a:solidFill>
                  <a:srgbClr val="00254C"/>
                </a:solidFill>
              </a:rPr>
              <a:t>Health and Vaccines – $228 Billion</a:t>
            </a:r>
          </a:p>
          <a:p>
            <a:pPr marL="742950" lvl="1" indent="-285750">
              <a:buFont typeface="Arial" panose="020B0604020202020204" pitchFamily="34" charset="0"/>
              <a:buChar char="•"/>
            </a:pPr>
            <a:r>
              <a:rPr lang="en-US" sz="1600" dirty="0">
                <a:solidFill>
                  <a:srgbClr val="00254C"/>
                </a:solidFill>
              </a:rPr>
              <a:t>Child Care, Head Start - $194 Billion</a:t>
            </a:r>
          </a:p>
          <a:p>
            <a:pPr marL="742950" lvl="1" indent="-285750">
              <a:buFont typeface="Arial" panose="020B0604020202020204" pitchFamily="34" charset="0"/>
              <a:buChar char="•"/>
            </a:pPr>
            <a:r>
              <a:rPr lang="en-US" sz="1600" dirty="0">
                <a:solidFill>
                  <a:srgbClr val="00254C"/>
                </a:solidFill>
              </a:rPr>
              <a:t>Other Provisions  (Schools) -$ 173 Billion</a:t>
            </a:r>
          </a:p>
          <a:p>
            <a:pPr marL="742950" lvl="1" indent="-285750">
              <a:buFont typeface="Arial" panose="020B0604020202020204" pitchFamily="34" charset="0"/>
              <a:buChar char="•"/>
            </a:pPr>
            <a:r>
              <a:rPr lang="en-US" sz="1600" dirty="0">
                <a:solidFill>
                  <a:srgbClr val="00254C"/>
                </a:solidFill>
              </a:rPr>
              <a:t>Tax Credits for Organizations - $143</a:t>
            </a:r>
          </a:p>
          <a:p>
            <a:pPr marL="742950" lvl="1" indent="-285750">
              <a:buFont typeface="Arial" panose="020B0604020202020204" pitchFamily="34" charset="0"/>
              <a:buChar char="•"/>
            </a:pPr>
            <a:r>
              <a:rPr lang="en-US" sz="1600" dirty="0">
                <a:solidFill>
                  <a:srgbClr val="00254C"/>
                </a:solidFill>
              </a:rPr>
              <a:t>Civic and Community Infrastructure - $85 Billion</a:t>
            </a:r>
          </a:p>
          <a:p>
            <a:pPr marL="742950" lvl="1" indent="-285750">
              <a:buFont typeface="Arial" panose="020B0604020202020204" pitchFamily="34" charset="0"/>
              <a:buChar char="•"/>
            </a:pPr>
            <a:r>
              <a:rPr lang="en-US" sz="1600" dirty="0">
                <a:solidFill>
                  <a:srgbClr val="00254C"/>
                </a:solidFill>
              </a:rPr>
              <a:t>Small Business Administration Programs - $84 Billion</a:t>
            </a:r>
          </a:p>
          <a:p>
            <a:pPr lvl="0"/>
            <a:endParaRPr lang="en-US" sz="1800" dirty="0">
              <a:solidFill>
                <a:srgbClr val="00254C"/>
              </a:solidFill>
            </a:endParaRPr>
          </a:p>
        </p:txBody>
      </p:sp>
      <p:sp>
        <p:nvSpPr>
          <p:cNvPr id="6" name="TextBox 5">
            <a:extLst>
              <a:ext uri="{FF2B5EF4-FFF2-40B4-BE49-F238E27FC236}">
                <a16:creationId xmlns:a16="http://schemas.microsoft.com/office/drawing/2014/main" id="{10AC345D-016F-45C0-BAFA-F6579928E5DF}"/>
              </a:ext>
            </a:extLst>
          </p:cNvPr>
          <p:cNvSpPr txBox="1"/>
          <p:nvPr/>
        </p:nvSpPr>
        <p:spPr>
          <a:xfrm>
            <a:off x="756532" y="4563546"/>
            <a:ext cx="3815468" cy="369332"/>
          </a:xfrm>
          <a:prstGeom prst="rect">
            <a:avLst/>
          </a:prstGeom>
          <a:noFill/>
        </p:spPr>
        <p:txBody>
          <a:bodyPr wrap="none" rtlCol="0">
            <a:spAutoFit/>
          </a:bodyPr>
          <a:lstStyle/>
          <a:p>
            <a:r>
              <a:rPr lang="en-US" dirty="0">
                <a:highlight>
                  <a:srgbClr val="FFFF00"/>
                </a:highlight>
              </a:rPr>
              <a:t>https://www.pandemicoversight.gov/</a:t>
            </a:r>
          </a:p>
        </p:txBody>
      </p:sp>
      <p:pic>
        <p:nvPicPr>
          <p:cNvPr id="8" name="Picture 7">
            <a:extLst>
              <a:ext uri="{FF2B5EF4-FFF2-40B4-BE49-F238E27FC236}">
                <a16:creationId xmlns:a16="http://schemas.microsoft.com/office/drawing/2014/main" id="{F55DAFEB-A7A7-427F-A379-2D2C13B49149}"/>
              </a:ext>
            </a:extLst>
          </p:cNvPr>
          <p:cNvPicPr>
            <a:picLocks noChangeAspect="1"/>
          </p:cNvPicPr>
          <p:nvPr/>
        </p:nvPicPr>
        <p:blipFill>
          <a:blip r:embed="rId3"/>
          <a:stretch>
            <a:fillRect/>
          </a:stretch>
        </p:blipFill>
        <p:spPr>
          <a:xfrm>
            <a:off x="4611358" y="3959157"/>
            <a:ext cx="3904143" cy="2509395"/>
          </a:xfrm>
          <a:prstGeom prst="rect">
            <a:avLst/>
          </a:prstGeom>
          <a:ln w="22225">
            <a:solidFill>
              <a:schemeClr val="accent1"/>
            </a:solidFill>
          </a:ln>
        </p:spPr>
      </p:pic>
      <p:pic>
        <p:nvPicPr>
          <p:cNvPr id="9" name="Picture 8" descr="600px-US-OfficeOfManagementAndBudget-Seal_svg.png">
            <a:extLst>
              <a:ext uri="{FF2B5EF4-FFF2-40B4-BE49-F238E27FC236}">
                <a16:creationId xmlns:a16="http://schemas.microsoft.com/office/drawing/2014/main" id="{F2C9C242-3848-424D-ACD5-0C020B8CE058}"/>
              </a:ext>
            </a:extLst>
          </p:cNvPr>
          <p:cNvPicPr>
            <a:picLocks noChangeAspect="1"/>
          </p:cNvPicPr>
          <p:nvPr/>
        </p:nvPicPr>
        <p:blipFill>
          <a:blip r:embed="rId4" cstate="print"/>
          <a:srcRect/>
          <a:stretch>
            <a:fillRect/>
          </a:stretch>
        </p:blipFill>
        <p:spPr bwMode="auto">
          <a:xfrm>
            <a:off x="293292" y="5922210"/>
            <a:ext cx="731520" cy="731520"/>
          </a:xfrm>
          <a:prstGeom prst="rect">
            <a:avLst/>
          </a:prstGeom>
          <a:noFill/>
          <a:ln w="9525">
            <a:noFill/>
            <a:miter lim="800000"/>
            <a:headEnd/>
            <a:tailEnd/>
          </a:ln>
        </p:spPr>
      </p:pic>
    </p:spTree>
    <p:extLst>
      <p:ext uri="{BB962C8B-B14F-4D97-AF65-F5344CB8AC3E}">
        <p14:creationId xmlns:p14="http://schemas.microsoft.com/office/powerpoint/2010/main" val="938641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American Rescue Plan Act of 2021 (ARPA)</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16</a:t>
            </a:fld>
            <a:endParaRPr lang="en-US">
              <a:solidFill>
                <a:prstClr val="black">
                  <a:tint val="75000"/>
                </a:prstClr>
              </a:solidFill>
            </a:endParaRPr>
          </a:p>
        </p:txBody>
      </p:sp>
      <p:sp>
        <p:nvSpPr>
          <p:cNvPr id="4" name="Rectangle 3">
            <a:extLst>
              <a:ext uri="{FF2B5EF4-FFF2-40B4-BE49-F238E27FC236}">
                <a16:creationId xmlns:a16="http://schemas.microsoft.com/office/drawing/2014/main" id="{240D0FB7-A2DB-4812-8117-18AB591CF95F}"/>
              </a:ext>
            </a:extLst>
          </p:cNvPr>
          <p:cNvSpPr/>
          <p:nvPr/>
        </p:nvSpPr>
        <p:spPr>
          <a:xfrm>
            <a:off x="550333" y="799148"/>
            <a:ext cx="8688542" cy="4247317"/>
          </a:xfrm>
          <a:prstGeom prst="rect">
            <a:avLst/>
          </a:prstGeom>
        </p:spPr>
        <p:txBody>
          <a:bodyPr wrap="square">
            <a:spAutoFit/>
          </a:bodyPr>
          <a:lstStyle/>
          <a:p>
            <a:r>
              <a:rPr lang="en-US" dirty="0">
                <a:solidFill>
                  <a:srgbClr val="2E404C"/>
                </a:solidFill>
                <a:latin typeface="Ubuntu" panose="020B0504030602030204" pitchFamily="34" charset="0"/>
              </a:rPr>
              <a:t>State, Local, and Tribal Government Support – $362 billion</a:t>
            </a:r>
          </a:p>
          <a:p>
            <a:endParaRPr lang="en-US" dirty="0">
              <a:solidFill>
                <a:srgbClr val="2E404C"/>
              </a:solidFill>
              <a:latin typeface="Ubuntu" panose="020B0504030602030204" pitchFamily="34" charset="0"/>
            </a:endParaRPr>
          </a:p>
          <a:p>
            <a:r>
              <a:rPr lang="en-US" b="1" dirty="0">
                <a:solidFill>
                  <a:srgbClr val="27343C"/>
                </a:solidFill>
                <a:latin typeface="-apple-system"/>
              </a:rPr>
              <a:t>Assistance to State Governments and District of Columbia</a:t>
            </a:r>
            <a:r>
              <a:rPr lang="en-US" dirty="0">
                <a:solidFill>
                  <a:srgbClr val="27343C"/>
                </a:solidFill>
                <a:latin typeface="-apple-system"/>
              </a:rPr>
              <a:t> – $195.3 billion</a:t>
            </a:r>
          </a:p>
          <a:p>
            <a:r>
              <a:rPr lang="en-US" b="1" dirty="0">
                <a:solidFill>
                  <a:srgbClr val="27343C"/>
                </a:solidFill>
                <a:latin typeface="-apple-system"/>
              </a:rPr>
              <a:t>Assistance to Local Governments</a:t>
            </a:r>
            <a:r>
              <a:rPr lang="en-US" dirty="0">
                <a:solidFill>
                  <a:srgbClr val="27343C"/>
                </a:solidFill>
                <a:latin typeface="-apple-system"/>
              </a:rPr>
              <a:t> – $130.2 billion</a:t>
            </a:r>
          </a:p>
          <a:p>
            <a:r>
              <a:rPr lang="en-US" b="1" dirty="0">
                <a:solidFill>
                  <a:srgbClr val="27343C"/>
                </a:solidFill>
                <a:latin typeface="-apple-system"/>
              </a:rPr>
              <a:t>Assistance to Tribal Governments</a:t>
            </a:r>
            <a:r>
              <a:rPr lang="en-US" dirty="0">
                <a:solidFill>
                  <a:srgbClr val="27343C"/>
                </a:solidFill>
                <a:latin typeface="-apple-system"/>
              </a:rPr>
              <a:t> – $20 billion</a:t>
            </a:r>
          </a:p>
          <a:p>
            <a:r>
              <a:rPr lang="en-US" b="1" dirty="0">
                <a:solidFill>
                  <a:srgbClr val="27343C"/>
                </a:solidFill>
                <a:latin typeface="-apple-system"/>
              </a:rPr>
              <a:t>Assistance to Territorial Governments</a:t>
            </a:r>
            <a:r>
              <a:rPr lang="en-US" dirty="0">
                <a:solidFill>
                  <a:srgbClr val="27343C"/>
                </a:solidFill>
                <a:latin typeface="-apple-system"/>
              </a:rPr>
              <a:t> – $4.5 billion</a:t>
            </a:r>
          </a:p>
          <a:p>
            <a:r>
              <a:rPr lang="en-US" b="1" dirty="0">
                <a:solidFill>
                  <a:srgbClr val="27343C"/>
                </a:solidFill>
                <a:latin typeface="-apple-system"/>
              </a:rPr>
              <a:t>Coronavirus Capital Projects Fund </a:t>
            </a:r>
            <a:r>
              <a:rPr lang="en-US" dirty="0">
                <a:solidFill>
                  <a:srgbClr val="27343C"/>
                </a:solidFill>
                <a:latin typeface="-apple-system"/>
              </a:rPr>
              <a:t>– $10 billion (A minimum of $100 million will go to each state, Puerto Rico, and the District of Columbia)</a:t>
            </a:r>
          </a:p>
          <a:p>
            <a:r>
              <a:rPr lang="en-US" b="1" dirty="0">
                <a:solidFill>
                  <a:srgbClr val="27343C"/>
                </a:solidFill>
                <a:latin typeface="-apple-system"/>
              </a:rPr>
              <a:t>Local Assistance and Tribal Consistency Fund </a:t>
            </a:r>
            <a:r>
              <a:rPr lang="en-US" dirty="0">
                <a:solidFill>
                  <a:srgbClr val="27343C"/>
                </a:solidFill>
                <a:latin typeface="-apple-system"/>
              </a:rPr>
              <a:t>– $2 billion to counties and tribal governments that face a negative revenue impact due to a federal program or changes to a federal program.</a:t>
            </a:r>
            <a:r>
              <a:rPr lang="en-US" b="1" dirty="0">
                <a:solidFill>
                  <a:srgbClr val="27343C"/>
                </a:solidFill>
                <a:latin typeface="-apple-system"/>
              </a:rPr>
              <a:t> </a:t>
            </a:r>
          </a:p>
          <a:p>
            <a:r>
              <a:rPr lang="en-US" b="1" dirty="0">
                <a:solidFill>
                  <a:srgbClr val="27343C"/>
                </a:solidFill>
                <a:latin typeface="-apple-system"/>
              </a:rPr>
              <a:t>Pandemic Premium Pay </a:t>
            </a:r>
            <a:r>
              <a:rPr lang="en-US" dirty="0">
                <a:solidFill>
                  <a:srgbClr val="27343C"/>
                </a:solidFill>
                <a:latin typeface="-apple-system"/>
              </a:rPr>
              <a:t>–up to $13 per hour extra may be paid to workers “needed to maintain continuity of operations of essential critical infrastructure sectors and additional sectors” as designated by a governor or tribal government.</a:t>
            </a:r>
          </a:p>
          <a:p>
            <a:endParaRPr lang="en-US" b="0" i="0" dirty="0">
              <a:solidFill>
                <a:srgbClr val="27343C"/>
              </a:solidFill>
              <a:effectLst/>
              <a:latin typeface="-apple-system"/>
            </a:endParaRPr>
          </a:p>
        </p:txBody>
      </p:sp>
      <p:pic>
        <p:nvPicPr>
          <p:cNvPr id="6" name="Picture 5">
            <a:extLst>
              <a:ext uri="{FF2B5EF4-FFF2-40B4-BE49-F238E27FC236}">
                <a16:creationId xmlns:a16="http://schemas.microsoft.com/office/drawing/2014/main" id="{651BC45D-056A-4AE2-A0F3-731D128B5121}"/>
              </a:ext>
            </a:extLst>
          </p:cNvPr>
          <p:cNvPicPr>
            <a:picLocks noChangeAspect="1"/>
          </p:cNvPicPr>
          <p:nvPr/>
        </p:nvPicPr>
        <p:blipFill>
          <a:blip r:embed="rId3"/>
          <a:stretch>
            <a:fillRect/>
          </a:stretch>
        </p:blipFill>
        <p:spPr>
          <a:xfrm>
            <a:off x="5669082" y="4737374"/>
            <a:ext cx="2732119" cy="1672951"/>
          </a:xfrm>
          <a:prstGeom prst="rect">
            <a:avLst/>
          </a:prstGeom>
          <a:ln w="15875">
            <a:solidFill>
              <a:srgbClr val="A50021"/>
            </a:solidFill>
          </a:ln>
        </p:spPr>
      </p:pic>
      <p:pic>
        <p:nvPicPr>
          <p:cNvPr id="8" name="Picture 7" descr="600px-US-OfficeOfManagementAndBudget-Seal_svg.png">
            <a:extLst>
              <a:ext uri="{FF2B5EF4-FFF2-40B4-BE49-F238E27FC236}">
                <a16:creationId xmlns:a16="http://schemas.microsoft.com/office/drawing/2014/main" id="{18F953FD-0E8C-4395-B42D-F1B25D6BBD02}"/>
              </a:ext>
            </a:extLst>
          </p:cNvPr>
          <p:cNvPicPr>
            <a:picLocks noChangeAspect="1"/>
          </p:cNvPicPr>
          <p:nvPr/>
        </p:nvPicPr>
        <p:blipFill>
          <a:blip r:embed="rId4" cstate="print"/>
          <a:srcRect/>
          <a:stretch>
            <a:fillRect/>
          </a:stretch>
        </p:blipFill>
        <p:spPr bwMode="auto">
          <a:xfrm>
            <a:off x="293292" y="5922210"/>
            <a:ext cx="731520" cy="731520"/>
          </a:xfrm>
          <a:prstGeom prst="rect">
            <a:avLst/>
          </a:prstGeom>
          <a:noFill/>
          <a:ln w="9525">
            <a:noFill/>
            <a:miter lim="800000"/>
            <a:headEnd/>
            <a:tailEnd/>
          </a:ln>
        </p:spPr>
      </p:pic>
    </p:spTree>
    <p:extLst>
      <p:ext uri="{BB962C8B-B14F-4D97-AF65-F5344CB8AC3E}">
        <p14:creationId xmlns:p14="http://schemas.microsoft.com/office/powerpoint/2010/main" val="324357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American Rescue Plan Act of 2021 (ARPA)</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17</a:t>
            </a:fld>
            <a:endParaRPr lang="en-US">
              <a:solidFill>
                <a:prstClr val="black">
                  <a:tint val="75000"/>
                </a:prstClr>
              </a:solidFill>
            </a:endParaRPr>
          </a:p>
        </p:txBody>
      </p:sp>
      <p:sp>
        <p:nvSpPr>
          <p:cNvPr id="4" name="Rectangle 3">
            <a:extLst>
              <a:ext uri="{FF2B5EF4-FFF2-40B4-BE49-F238E27FC236}">
                <a16:creationId xmlns:a16="http://schemas.microsoft.com/office/drawing/2014/main" id="{77FC403D-1479-4BA9-A383-DF91DE302E33}"/>
              </a:ext>
            </a:extLst>
          </p:cNvPr>
          <p:cNvSpPr/>
          <p:nvPr/>
        </p:nvSpPr>
        <p:spPr>
          <a:xfrm>
            <a:off x="550333" y="799148"/>
            <a:ext cx="8688542" cy="6186309"/>
          </a:xfrm>
          <a:prstGeom prst="rect">
            <a:avLst/>
          </a:prstGeom>
        </p:spPr>
        <p:txBody>
          <a:bodyPr wrap="square">
            <a:spAutoFit/>
          </a:bodyPr>
          <a:lstStyle/>
          <a:p>
            <a:endParaRPr lang="en-US" dirty="0">
              <a:solidFill>
                <a:srgbClr val="2E404C"/>
              </a:solidFill>
              <a:latin typeface="Ubuntu" panose="020B0504030602030204" pitchFamily="34" charset="0"/>
            </a:endParaRPr>
          </a:p>
          <a:p>
            <a:r>
              <a:rPr lang="en-US" b="1" dirty="0">
                <a:solidFill>
                  <a:srgbClr val="27343C"/>
                </a:solidFill>
                <a:latin typeface="-apple-system"/>
              </a:rPr>
              <a:t>Some Unusual Assistance Programs</a:t>
            </a:r>
          </a:p>
          <a:p>
            <a:pPr marL="285750" indent="-285750">
              <a:buFont typeface="Arial" panose="020B0604020202020204" pitchFamily="34" charset="0"/>
              <a:buChar char="•"/>
            </a:pPr>
            <a:r>
              <a:rPr lang="en-US" dirty="0">
                <a:solidFill>
                  <a:srgbClr val="27343C"/>
                </a:solidFill>
                <a:latin typeface="-apple-system"/>
              </a:rPr>
              <a:t>Restaurants  – $28.6 billion</a:t>
            </a:r>
          </a:p>
          <a:p>
            <a:pPr marL="285750" indent="-285750">
              <a:buFont typeface="Arial" panose="020B0604020202020204" pitchFamily="34" charset="0"/>
              <a:buChar char="•"/>
            </a:pPr>
            <a:r>
              <a:rPr lang="en-US" dirty="0">
                <a:solidFill>
                  <a:srgbClr val="27343C"/>
                </a:solidFill>
                <a:latin typeface="-apple-system"/>
              </a:rPr>
              <a:t>Rental Assistance – $22.0 billion</a:t>
            </a:r>
          </a:p>
          <a:p>
            <a:pPr marL="285750" indent="-285750">
              <a:buFont typeface="Arial" panose="020B0604020202020204" pitchFamily="34" charset="0"/>
              <a:buChar char="•"/>
            </a:pPr>
            <a:r>
              <a:rPr lang="en-US" dirty="0">
                <a:solidFill>
                  <a:srgbClr val="27343C"/>
                </a:solidFill>
                <a:latin typeface="-apple-system"/>
              </a:rPr>
              <a:t>School Re-Openings - $125 Billion</a:t>
            </a:r>
          </a:p>
          <a:p>
            <a:pPr marL="285750" indent="-285750">
              <a:buFont typeface="Arial" panose="020B0604020202020204" pitchFamily="34" charset="0"/>
              <a:buChar char="•"/>
            </a:pPr>
            <a:r>
              <a:rPr lang="en-US" dirty="0">
                <a:solidFill>
                  <a:srgbClr val="27343C"/>
                </a:solidFill>
                <a:latin typeface="-apple-system"/>
              </a:rPr>
              <a:t>Minority Farmers - $5 Billion</a:t>
            </a:r>
          </a:p>
          <a:p>
            <a:pPr marL="285750" indent="-285750">
              <a:buFont typeface="Arial" panose="020B0604020202020204" pitchFamily="34" charset="0"/>
              <a:buChar char="•"/>
            </a:pPr>
            <a:r>
              <a:rPr lang="en-US" dirty="0">
                <a:solidFill>
                  <a:srgbClr val="27343C"/>
                </a:solidFill>
                <a:latin typeface="-apple-system"/>
              </a:rPr>
              <a:t>Music Venues, Event Venues, Cinema Theaters- $1.25 Billion</a:t>
            </a:r>
          </a:p>
          <a:p>
            <a:pPr marL="285750" indent="-285750">
              <a:buFont typeface="Arial" panose="020B0604020202020204" pitchFamily="34" charset="0"/>
              <a:buChar char="•"/>
            </a:pPr>
            <a:r>
              <a:rPr lang="en-US" dirty="0">
                <a:solidFill>
                  <a:srgbClr val="27343C"/>
                </a:solidFill>
                <a:latin typeface="-apple-system"/>
              </a:rPr>
              <a:t>Libraries, Museums - $470 Million</a:t>
            </a:r>
          </a:p>
          <a:p>
            <a:pPr marL="285750" indent="-285750">
              <a:buFont typeface="Arial" panose="020B0604020202020204" pitchFamily="34" charset="0"/>
              <a:buChar char="•"/>
            </a:pPr>
            <a:r>
              <a:rPr lang="en-US" dirty="0">
                <a:solidFill>
                  <a:srgbClr val="27343C"/>
                </a:solidFill>
                <a:latin typeface="-apple-system"/>
              </a:rPr>
              <a:t>Airports, Airlines - $30 Billion</a:t>
            </a:r>
          </a:p>
          <a:p>
            <a:pPr marL="285750" indent="-285750">
              <a:buFont typeface="Arial" panose="020B0604020202020204" pitchFamily="34" charset="0"/>
              <a:buChar char="•"/>
            </a:pPr>
            <a:endParaRPr lang="en-US" dirty="0">
              <a:solidFill>
                <a:srgbClr val="27343C"/>
              </a:solidFill>
              <a:latin typeface="-apple-system"/>
            </a:endParaRPr>
          </a:p>
          <a:p>
            <a:endParaRPr lang="en-US" b="0" i="0" dirty="0">
              <a:solidFill>
                <a:srgbClr val="27343C"/>
              </a:solidFill>
              <a:effectLst/>
              <a:latin typeface="-apple-system"/>
            </a:endParaRPr>
          </a:p>
          <a:p>
            <a:r>
              <a:rPr lang="en-US" b="1" dirty="0">
                <a:solidFill>
                  <a:srgbClr val="27343C"/>
                </a:solidFill>
                <a:latin typeface="-apple-system"/>
              </a:rPr>
              <a:t>OMB M-21-20 - March 19, 2021</a:t>
            </a:r>
          </a:p>
          <a:p>
            <a:pPr marL="285750" indent="-285750">
              <a:buFont typeface="Arial" panose="020B0604020202020204" pitchFamily="34" charset="0"/>
              <a:buChar char="•"/>
            </a:pPr>
            <a:r>
              <a:rPr lang="en-US" dirty="0"/>
              <a:t>Equity-Oriented Results for Financial Assistance</a:t>
            </a:r>
            <a:endParaRPr lang="en-US" dirty="0">
              <a:solidFill>
                <a:srgbClr val="27343C"/>
              </a:solidFill>
            </a:endParaRPr>
          </a:p>
          <a:p>
            <a:pPr marL="285750" indent="-285750">
              <a:buFont typeface="Arial" panose="020B0604020202020204" pitchFamily="34" charset="0"/>
              <a:buChar char="•"/>
            </a:pPr>
            <a:r>
              <a:rPr lang="en-US" dirty="0">
                <a:solidFill>
                  <a:srgbClr val="27343C"/>
                </a:solidFill>
                <a:latin typeface="-apple-system"/>
              </a:rPr>
              <a:t>Subrecipient reporting requirements apply</a:t>
            </a:r>
          </a:p>
          <a:p>
            <a:pPr marL="285750" indent="-285750">
              <a:buFont typeface="Arial" panose="020B0604020202020204" pitchFamily="34" charset="0"/>
              <a:buChar char="•"/>
            </a:pPr>
            <a:r>
              <a:rPr lang="en-US" dirty="0">
                <a:solidFill>
                  <a:srgbClr val="27343C"/>
                </a:solidFill>
                <a:latin typeface="-apple-system"/>
              </a:rPr>
              <a:t>Appendix 2 </a:t>
            </a:r>
          </a:p>
          <a:p>
            <a:pPr lvl="1"/>
            <a:r>
              <a:rPr lang="en-US" dirty="0">
                <a:solidFill>
                  <a:srgbClr val="27343C"/>
                </a:solidFill>
                <a:latin typeface="-apple-system"/>
              </a:rPr>
              <a:t>-2 CFR applies to ALL recipients</a:t>
            </a:r>
          </a:p>
          <a:p>
            <a:pPr lvl="1"/>
            <a:r>
              <a:rPr lang="en-US" dirty="0">
                <a:solidFill>
                  <a:srgbClr val="27343C"/>
                </a:solidFill>
                <a:latin typeface="-apple-system"/>
              </a:rPr>
              <a:t>-Higher Risk program designation</a:t>
            </a:r>
          </a:p>
          <a:p>
            <a:pPr marL="285750" indent="-285750">
              <a:buFont typeface="Arial" panose="020B0604020202020204" pitchFamily="34" charset="0"/>
              <a:buChar char="•"/>
            </a:pPr>
            <a:r>
              <a:rPr lang="en-US" dirty="0">
                <a:solidFill>
                  <a:srgbClr val="27343C"/>
                </a:solidFill>
                <a:latin typeface="-apple-system"/>
              </a:rPr>
              <a:t>Appendix 3 –12 Flexibilities</a:t>
            </a:r>
          </a:p>
          <a:p>
            <a:pPr lvl="1"/>
            <a:r>
              <a:rPr lang="en-US" dirty="0">
                <a:solidFill>
                  <a:srgbClr val="27343C"/>
                </a:solidFill>
                <a:latin typeface="-apple-system"/>
              </a:rPr>
              <a:t>-Single Audit submission extension – 6 Months</a:t>
            </a:r>
          </a:p>
          <a:p>
            <a:pPr lvl="1"/>
            <a:endParaRPr lang="en-US" dirty="0">
              <a:solidFill>
                <a:srgbClr val="27343C"/>
              </a:solidFill>
              <a:latin typeface="-apple-system"/>
            </a:endParaRPr>
          </a:p>
          <a:p>
            <a:pPr lvl="1"/>
            <a:r>
              <a:rPr lang="en-US" dirty="0">
                <a:solidFill>
                  <a:srgbClr val="27343C"/>
                </a:solidFill>
                <a:latin typeface="-apple-system"/>
              </a:rPr>
              <a:t> </a:t>
            </a:r>
          </a:p>
          <a:p>
            <a:pPr marL="285750" indent="-285750">
              <a:buFont typeface="Arial" panose="020B0604020202020204" pitchFamily="34" charset="0"/>
              <a:buChar char="•"/>
            </a:pPr>
            <a:endParaRPr lang="en-US" b="0" i="0" dirty="0">
              <a:solidFill>
                <a:srgbClr val="27343C"/>
              </a:solidFill>
              <a:effectLst/>
              <a:latin typeface="-apple-system"/>
            </a:endParaRPr>
          </a:p>
        </p:txBody>
      </p:sp>
      <p:sp>
        <p:nvSpPr>
          <p:cNvPr id="6" name="TextBox 5">
            <a:extLst>
              <a:ext uri="{FF2B5EF4-FFF2-40B4-BE49-F238E27FC236}">
                <a16:creationId xmlns:a16="http://schemas.microsoft.com/office/drawing/2014/main" id="{55E76C3C-37AE-4B1F-8868-C23BD875B4FF}"/>
              </a:ext>
            </a:extLst>
          </p:cNvPr>
          <p:cNvSpPr txBox="1"/>
          <p:nvPr/>
        </p:nvSpPr>
        <p:spPr>
          <a:xfrm>
            <a:off x="5724900" y="3429000"/>
            <a:ext cx="3134649" cy="2862322"/>
          </a:xfrm>
          <a:prstGeom prst="rect">
            <a:avLst/>
          </a:prstGeom>
          <a:solidFill>
            <a:schemeClr val="accent1">
              <a:lumMod val="20000"/>
              <a:lumOff val="80000"/>
            </a:schemeClr>
          </a:solidFill>
          <a:ln>
            <a:solidFill>
              <a:schemeClr val="accent1"/>
            </a:solidFill>
          </a:ln>
        </p:spPr>
        <p:txBody>
          <a:bodyPr wrap="square" rtlCol="0">
            <a:spAutoFit/>
          </a:bodyPr>
          <a:lstStyle/>
          <a:p>
            <a:r>
              <a:rPr lang="en-US" i="1" dirty="0">
                <a:solidFill>
                  <a:srgbClr val="FF0000"/>
                </a:solidFill>
              </a:rPr>
              <a:t>“</a:t>
            </a:r>
            <a:r>
              <a:rPr lang="en-US" sz="1400" i="1" dirty="0">
                <a:solidFill>
                  <a:srgbClr val="FF0000"/>
                </a:solidFill>
              </a:rPr>
              <a:t>We have to prove to the American people that their government can deliver for them, and </a:t>
            </a:r>
            <a:r>
              <a:rPr lang="en-US" sz="1400" b="1" i="1" dirty="0">
                <a:solidFill>
                  <a:srgbClr val="FF0000"/>
                </a:solidFill>
              </a:rPr>
              <a:t>do it without waste or fraud; </a:t>
            </a:r>
          </a:p>
          <a:p>
            <a:endParaRPr lang="en-US" sz="1400" i="1" dirty="0">
              <a:solidFill>
                <a:srgbClr val="FF0000"/>
              </a:solidFill>
            </a:endParaRPr>
          </a:p>
          <a:p>
            <a:r>
              <a:rPr lang="en-US" sz="1400" i="1" dirty="0">
                <a:solidFill>
                  <a:srgbClr val="FF0000"/>
                </a:solidFill>
              </a:rPr>
              <a:t>We're going to have to </a:t>
            </a:r>
            <a:r>
              <a:rPr lang="en-US" sz="1400" b="1" i="1" dirty="0">
                <a:solidFill>
                  <a:srgbClr val="FF0000"/>
                </a:solidFill>
              </a:rPr>
              <a:t>stay on top of every dollar spent </a:t>
            </a:r>
            <a:r>
              <a:rPr lang="en-US" sz="1400" i="1" dirty="0">
                <a:solidFill>
                  <a:srgbClr val="FF0000"/>
                </a:solidFill>
              </a:rPr>
              <a:t>through the American Rescue Plan.”</a:t>
            </a:r>
          </a:p>
          <a:p>
            <a:endParaRPr lang="en-US" sz="1400" dirty="0">
              <a:solidFill>
                <a:srgbClr val="FF0000"/>
              </a:solidFill>
            </a:endParaRPr>
          </a:p>
          <a:p>
            <a:r>
              <a:rPr lang="en-US" sz="1400" dirty="0">
                <a:solidFill>
                  <a:srgbClr val="FF0000"/>
                </a:solidFill>
              </a:rPr>
              <a:t>President Biden, March 15, 2021</a:t>
            </a:r>
          </a:p>
          <a:p>
            <a:endParaRPr lang="en-US" dirty="0">
              <a:solidFill>
                <a:srgbClr val="FF0000"/>
              </a:solidFill>
            </a:endParaRPr>
          </a:p>
          <a:p>
            <a:endParaRPr lang="en-US" dirty="0">
              <a:solidFill>
                <a:srgbClr val="FF0000"/>
              </a:solidFill>
            </a:endParaRPr>
          </a:p>
        </p:txBody>
      </p:sp>
      <p:pic>
        <p:nvPicPr>
          <p:cNvPr id="8" name="Picture 7" descr="600px-US-OfficeOfManagementAndBudget-Seal_svg.png">
            <a:extLst>
              <a:ext uri="{FF2B5EF4-FFF2-40B4-BE49-F238E27FC236}">
                <a16:creationId xmlns:a16="http://schemas.microsoft.com/office/drawing/2014/main" id="{20380186-F248-4CD8-A0A4-1CDDC87EF5BC}"/>
              </a:ext>
            </a:extLst>
          </p:cNvPr>
          <p:cNvPicPr>
            <a:picLocks noChangeAspect="1"/>
          </p:cNvPicPr>
          <p:nvPr/>
        </p:nvPicPr>
        <p:blipFill>
          <a:blip r:embed="rId3" cstate="print"/>
          <a:srcRect/>
          <a:stretch>
            <a:fillRect/>
          </a:stretch>
        </p:blipFill>
        <p:spPr bwMode="auto">
          <a:xfrm>
            <a:off x="293292" y="5922210"/>
            <a:ext cx="731520" cy="731520"/>
          </a:xfrm>
          <a:prstGeom prst="rect">
            <a:avLst/>
          </a:prstGeom>
          <a:noFill/>
          <a:ln w="9525">
            <a:noFill/>
            <a:miter lim="800000"/>
            <a:headEnd/>
            <a:tailEnd/>
          </a:ln>
        </p:spPr>
      </p:pic>
    </p:spTree>
    <p:extLst>
      <p:ext uri="{BB962C8B-B14F-4D97-AF65-F5344CB8AC3E}">
        <p14:creationId xmlns:p14="http://schemas.microsoft.com/office/powerpoint/2010/main" val="672680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M-21-20 Equity-Oriented Results  Appendix 2</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18</a:t>
            </a:fld>
            <a:endParaRPr lang="en-US">
              <a:solidFill>
                <a:prstClr val="black">
                  <a:tint val="75000"/>
                </a:prstClr>
              </a:solidFill>
            </a:endParaRPr>
          </a:p>
        </p:txBody>
      </p:sp>
      <p:sp>
        <p:nvSpPr>
          <p:cNvPr id="4" name="Rectangle 3">
            <a:extLst>
              <a:ext uri="{FF2B5EF4-FFF2-40B4-BE49-F238E27FC236}">
                <a16:creationId xmlns:a16="http://schemas.microsoft.com/office/drawing/2014/main" id="{40AF64D1-05F3-42E8-82CF-7B4E701F7AFD}"/>
              </a:ext>
            </a:extLst>
          </p:cNvPr>
          <p:cNvSpPr/>
          <p:nvPr/>
        </p:nvSpPr>
        <p:spPr>
          <a:xfrm>
            <a:off x="255192" y="829848"/>
            <a:ext cx="8688542" cy="5478423"/>
          </a:xfrm>
          <a:prstGeom prst="rect">
            <a:avLst/>
          </a:prstGeom>
        </p:spPr>
        <p:txBody>
          <a:bodyPr wrap="square">
            <a:spAutoFit/>
          </a:bodyPr>
          <a:lstStyle/>
          <a:p>
            <a:endParaRPr lang="en-US" dirty="0">
              <a:solidFill>
                <a:srgbClr val="2E404C"/>
              </a:solidFill>
              <a:latin typeface="Ubuntu" panose="020B0504030602030204" pitchFamily="34" charset="0"/>
            </a:endParaRPr>
          </a:p>
          <a:p>
            <a:r>
              <a:rPr lang="en-US" b="1" dirty="0">
                <a:solidFill>
                  <a:srgbClr val="27343C"/>
                </a:solidFill>
                <a:latin typeface="-apple-system"/>
              </a:rPr>
              <a:t>Achieving More Equity-Oriented Results for Financial Assistance</a:t>
            </a:r>
          </a:p>
          <a:p>
            <a:endParaRPr lang="en-US" b="1" dirty="0">
              <a:solidFill>
                <a:srgbClr val="27343C"/>
              </a:solidFill>
              <a:latin typeface="-apple-system"/>
            </a:endParaRPr>
          </a:p>
          <a:p>
            <a:pPr marL="342900" indent="-342900">
              <a:buFont typeface="+mj-lt"/>
              <a:buAutoNum type="arabicPeriod"/>
            </a:pPr>
            <a:r>
              <a:rPr lang="en-US" sz="1600" dirty="0">
                <a:solidFill>
                  <a:srgbClr val="27343C"/>
                </a:solidFill>
                <a:latin typeface="-apple-system"/>
              </a:rPr>
              <a:t>Program Planning and Design</a:t>
            </a:r>
          </a:p>
          <a:p>
            <a:pPr marL="342900" indent="-342900">
              <a:buFont typeface="+mj-lt"/>
              <a:buAutoNum type="arabicPeriod"/>
            </a:pPr>
            <a:r>
              <a:rPr lang="en-US" sz="1600" dirty="0">
                <a:solidFill>
                  <a:srgbClr val="27343C"/>
                </a:solidFill>
                <a:latin typeface="-apple-system"/>
              </a:rPr>
              <a:t>Public Availability of Notice of Funding Opportunities (NOFOs)</a:t>
            </a:r>
          </a:p>
          <a:p>
            <a:pPr marL="342900" indent="-342900">
              <a:buFont typeface="+mj-lt"/>
              <a:buAutoNum type="arabicPeriod"/>
            </a:pPr>
            <a:r>
              <a:rPr lang="en-US" sz="1600" i="1" dirty="0">
                <a:solidFill>
                  <a:srgbClr val="27343C"/>
                </a:solidFill>
                <a:latin typeface="-apple-system"/>
              </a:rPr>
              <a:t>Performance Reporting</a:t>
            </a:r>
          </a:p>
          <a:p>
            <a:pPr marL="342900" indent="-342900">
              <a:buFont typeface="+mj-lt"/>
              <a:buAutoNum type="arabicPeriod"/>
            </a:pPr>
            <a:r>
              <a:rPr lang="en-US" sz="1600" dirty="0">
                <a:solidFill>
                  <a:srgbClr val="27343C"/>
                </a:solidFill>
                <a:latin typeface="-apple-system"/>
              </a:rPr>
              <a:t>Risk Management</a:t>
            </a:r>
          </a:p>
          <a:p>
            <a:pPr marL="342900" indent="-342900">
              <a:buFont typeface="+mj-lt"/>
              <a:buAutoNum type="arabicPeriod"/>
            </a:pPr>
            <a:r>
              <a:rPr lang="en-US" sz="1600" dirty="0">
                <a:solidFill>
                  <a:srgbClr val="27343C"/>
                </a:solidFill>
                <a:latin typeface="-apple-system"/>
              </a:rPr>
              <a:t>Case-by-Case Exceptions</a:t>
            </a:r>
          </a:p>
          <a:p>
            <a:pPr marL="342900" indent="-342900">
              <a:buFont typeface="+mj-lt"/>
              <a:buAutoNum type="arabicPeriod"/>
            </a:pPr>
            <a:r>
              <a:rPr lang="en-US" sz="1600" i="1" dirty="0">
                <a:solidFill>
                  <a:srgbClr val="27343C"/>
                </a:solidFill>
                <a:latin typeface="-apple-system"/>
              </a:rPr>
              <a:t>Innovative Funding Approaches</a:t>
            </a:r>
          </a:p>
          <a:p>
            <a:pPr marL="342900" indent="-342900">
              <a:buFont typeface="+mj-lt"/>
              <a:buAutoNum type="arabicPeriod"/>
            </a:pPr>
            <a:r>
              <a:rPr lang="en-US" sz="1600" dirty="0">
                <a:solidFill>
                  <a:srgbClr val="27343C"/>
                </a:solidFill>
                <a:latin typeface="-apple-system"/>
              </a:rPr>
              <a:t>Procurement of Common or Shared Goods and Services (Including IT)</a:t>
            </a:r>
          </a:p>
          <a:p>
            <a:pPr marL="342900" indent="-342900">
              <a:buFont typeface="+mj-lt"/>
              <a:buAutoNum type="arabicPeriod"/>
            </a:pPr>
            <a:r>
              <a:rPr lang="en-US" sz="1600" i="1" dirty="0">
                <a:solidFill>
                  <a:srgbClr val="27343C"/>
                </a:solidFill>
                <a:latin typeface="-apple-system"/>
              </a:rPr>
              <a:t>Financial Assistance Awards for For-Profit Organizations</a:t>
            </a:r>
          </a:p>
          <a:p>
            <a:pPr marL="342900" indent="-342900">
              <a:buFont typeface="+mj-lt"/>
              <a:buAutoNum type="arabicPeriod"/>
            </a:pPr>
            <a:r>
              <a:rPr lang="en-US" sz="1600" dirty="0">
                <a:solidFill>
                  <a:srgbClr val="27343C"/>
                </a:solidFill>
                <a:latin typeface="-apple-system"/>
              </a:rPr>
              <a:t>Other Types of Federal Financial Assistance</a:t>
            </a:r>
          </a:p>
          <a:p>
            <a:pPr marL="342900" indent="-342900">
              <a:buFont typeface="+mj-lt"/>
              <a:buAutoNum type="arabicPeriod"/>
            </a:pPr>
            <a:r>
              <a:rPr lang="en-US" sz="1600" dirty="0">
                <a:solidFill>
                  <a:srgbClr val="27343C"/>
                </a:solidFill>
                <a:latin typeface="-apple-system"/>
              </a:rPr>
              <a:t> Use of Single Audit to Drive Accountability and Transparency</a:t>
            </a:r>
          </a:p>
          <a:p>
            <a:pPr marL="342900" indent="-342900">
              <a:buFont typeface="+mj-lt"/>
              <a:buAutoNum type="arabicPeriod"/>
            </a:pPr>
            <a:endParaRPr lang="en-US" sz="1600" dirty="0">
              <a:solidFill>
                <a:srgbClr val="27343C"/>
              </a:solidFill>
              <a:latin typeface="-apple-system"/>
            </a:endParaRPr>
          </a:p>
          <a:p>
            <a:pPr marL="342900" indent="-342900">
              <a:buFont typeface="+mj-lt"/>
              <a:buAutoNum type="arabicPeriod"/>
            </a:pPr>
            <a:endParaRPr lang="en-US" sz="1600" dirty="0">
              <a:solidFill>
                <a:srgbClr val="27343C"/>
              </a:solidFill>
              <a:latin typeface="-apple-system"/>
            </a:endParaRPr>
          </a:p>
          <a:p>
            <a:r>
              <a:rPr lang="en-US" sz="1600" dirty="0">
                <a:solidFill>
                  <a:srgbClr val="27343C"/>
                </a:solidFill>
                <a:latin typeface="-apple-system"/>
              </a:rPr>
              <a:t>For more resources, agencies may leverage </a:t>
            </a:r>
            <a:r>
              <a:rPr lang="en-US" sz="1600" i="1" dirty="0">
                <a:solidFill>
                  <a:srgbClr val="27343C"/>
                </a:solidFill>
                <a:latin typeface="-apple-system"/>
              </a:rPr>
              <a:t>Managing for Results: The Performance Management Playbook for Federal Awarding Agencies </a:t>
            </a:r>
            <a:r>
              <a:rPr lang="en-US" sz="1600" dirty="0">
                <a:solidFill>
                  <a:srgbClr val="27343C"/>
                </a:solidFill>
                <a:latin typeface="-apple-system"/>
              </a:rPr>
              <a:t>and other items at https://www.cfo.gov/financial-assistance</a:t>
            </a:r>
            <a:endParaRPr lang="en-US" dirty="0">
              <a:solidFill>
                <a:srgbClr val="27343C"/>
              </a:solidFill>
              <a:latin typeface="-apple-system"/>
            </a:endParaRPr>
          </a:p>
          <a:p>
            <a:pPr lvl="1"/>
            <a:r>
              <a:rPr lang="en-US" dirty="0">
                <a:solidFill>
                  <a:srgbClr val="27343C"/>
                </a:solidFill>
                <a:latin typeface="-apple-system"/>
              </a:rPr>
              <a:t> </a:t>
            </a:r>
          </a:p>
          <a:p>
            <a:pPr algn="ctr"/>
            <a:endParaRPr lang="en-US" b="1" dirty="0"/>
          </a:p>
          <a:p>
            <a:pPr algn="ctr"/>
            <a:r>
              <a:rPr lang="en-US" b="1" dirty="0"/>
              <a:t>ARP Implementation Questions</a:t>
            </a:r>
            <a:r>
              <a:rPr lang="en-US" dirty="0"/>
              <a:t>: </a:t>
            </a:r>
            <a:r>
              <a:rPr lang="en-US" dirty="0">
                <a:hlinkClick r:id="rId3"/>
              </a:rPr>
              <a:t>ARP.implementation@omb.eop.gov</a:t>
            </a:r>
            <a:endParaRPr lang="en-US" dirty="0"/>
          </a:p>
          <a:p>
            <a:pPr marL="285750" indent="-285750">
              <a:buFont typeface="Arial" panose="020B0604020202020204" pitchFamily="34" charset="0"/>
              <a:buChar char="•"/>
            </a:pPr>
            <a:endParaRPr lang="en-US" b="0" i="0" dirty="0">
              <a:solidFill>
                <a:srgbClr val="27343C"/>
              </a:solidFill>
              <a:effectLst/>
              <a:latin typeface="-apple-system"/>
            </a:endParaRPr>
          </a:p>
        </p:txBody>
      </p:sp>
      <p:pic>
        <p:nvPicPr>
          <p:cNvPr id="6" name="Picture 5" descr="600px-US-OfficeOfManagementAndBudget-Seal_svg.png">
            <a:extLst>
              <a:ext uri="{FF2B5EF4-FFF2-40B4-BE49-F238E27FC236}">
                <a16:creationId xmlns:a16="http://schemas.microsoft.com/office/drawing/2014/main" id="{366EB24B-D6EA-42A6-9E50-CBC3CB8CC7E6}"/>
              </a:ext>
            </a:extLst>
          </p:cNvPr>
          <p:cNvPicPr>
            <a:picLocks noChangeAspect="1"/>
          </p:cNvPicPr>
          <p:nvPr/>
        </p:nvPicPr>
        <p:blipFill>
          <a:blip r:embed="rId4" cstate="print"/>
          <a:srcRect/>
          <a:stretch>
            <a:fillRect/>
          </a:stretch>
        </p:blipFill>
        <p:spPr bwMode="auto">
          <a:xfrm>
            <a:off x="293292" y="5922210"/>
            <a:ext cx="731520" cy="731520"/>
          </a:xfrm>
          <a:prstGeom prst="rect">
            <a:avLst/>
          </a:prstGeom>
          <a:noFill/>
          <a:ln w="9525">
            <a:noFill/>
            <a:miter lim="800000"/>
            <a:headEnd/>
            <a:tailEnd/>
          </a:ln>
        </p:spPr>
      </p:pic>
      <p:sp>
        <p:nvSpPr>
          <p:cNvPr id="2" name="Star: 5 Points 1">
            <a:extLst>
              <a:ext uri="{FF2B5EF4-FFF2-40B4-BE49-F238E27FC236}">
                <a16:creationId xmlns:a16="http://schemas.microsoft.com/office/drawing/2014/main" id="{5A620051-A756-453D-B235-4ADD844B10A9}"/>
              </a:ext>
            </a:extLst>
          </p:cNvPr>
          <p:cNvSpPr/>
          <p:nvPr/>
        </p:nvSpPr>
        <p:spPr>
          <a:xfrm>
            <a:off x="6067425" y="1171575"/>
            <a:ext cx="2952750" cy="2781300"/>
          </a:xfrm>
          <a:prstGeom prst="star5">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3D77E1C-89F2-4DED-8A39-AF9E74B9E5C7}"/>
              </a:ext>
            </a:extLst>
          </p:cNvPr>
          <p:cNvSpPr txBox="1"/>
          <p:nvPr/>
        </p:nvSpPr>
        <p:spPr>
          <a:xfrm>
            <a:off x="7146818" y="2126895"/>
            <a:ext cx="847725" cy="369332"/>
          </a:xfrm>
          <a:prstGeom prst="rect">
            <a:avLst/>
          </a:prstGeom>
          <a:noFill/>
        </p:spPr>
        <p:txBody>
          <a:bodyPr wrap="square" rtlCol="0">
            <a:spAutoFit/>
          </a:bodyPr>
          <a:lstStyle/>
          <a:p>
            <a:r>
              <a:rPr lang="en-US" dirty="0"/>
              <a:t>Results</a:t>
            </a:r>
          </a:p>
        </p:txBody>
      </p:sp>
      <p:sp>
        <p:nvSpPr>
          <p:cNvPr id="8" name="TextBox 7">
            <a:extLst>
              <a:ext uri="{FF2B5EF4-FFF2-40B4-BE49-F238E27FC236}">
                <a16:creationId xmlns:a16="http://schemas.microsoft.com/office/drawing/2014/main" id="{589945B6-5CB1-4E45-A5D9-00114A3B9DFE}"/>
              </a:ext>
            </a:extLst>
          </p:cNvPr>
          <p:cNvSpPr txBox="1"/>
          <p:nvPr/>
        </p:nvSpPr>
        <p:spPr>
          <a:xfrm rot="2128819">
            <a:off x="7373589" y="3253186"/>
            <a:ext cx="1190625" cy="369332"/>
          </a:xfrm>
          <a:prstGeom prst="rect">
            <a:avLst/>
          </a:prstGeom>
          <a:noFill/>
        </p:spPr>
        <p:txBody>
          <a:bodyPr wrap="square" rtlCol="0">
            <a:spAutoFit/>
          </a:bodyPr>
          <a:lstStyle/>
          <a:p>
            <a:r>
              <a:rPr lang="en-US" dirty="0"/>
              <a:t>Innovation</a:t>
            </a:r>
          </a:p>
        </p:txBody>
      </p:sp>
      <p:sp>
        <p:nvSpPr>
          <p:cNvPr id="9" name="TextBox 8">
            <a:extLst>
              <a:ext uri="{FF2B5EF4-FFF2-40B4-BE49-F238E27FC236}">
                <a16:creationId xmlns:a16="http://schemas.microsoft.com/office/drawing/2014/main" id="{FD083EE7-9B91-46E6-BF0B-2D736564BB0C}"/>
              </a:ext>
            </a:extLst>
          </p:cNvPr>
          <p:cNvSpPr txBox="1"/>
          <p:nvPr/>
        </p:nvSpPr>
        <p:spPr>
          <a:xfrm rot="20187446">
            <a:off x="6724472" y="3202531"/>
            <a:ext cx="837304" cy="369332"/>
          </a:xfrm>
          <a:prstGeom prst="rect">
            <a:avLst/>
          </a:prstGeom>
          <a:noFill/>
        </p:spPr>
        <p:txBody>
          <a:bodyPr wrap="square" rtlCol="0">
            <a:spAutoFit/>
          </a:bodyPr>
          <a:lstStyle/>
          <a:p>
            <a:r>
              <a:rPr lang="en-US" dirty="0"/>
              <a:t>Equity</a:t>
            </a:r>
          </a:p>
        </p:txBody>
      </p:sp>
      <p:sp>
        <p:nvSpPr>
          <p:cNvPr id="10" name="TextBox 9">
            <a:extLst>
              <a:ext uri="{FF2B5EF4-FFF2-40B4-BE49-F238E27FC236}">
                <a16:creationId xmlns:a16="http://schemas.microsoft.com/office/drawing/2014/main" id="{E5F378E6-76B6-40B2-B898-E061C0514851}"/>
              </a:ext>
            </a:extLst>
          </p:cNvPr>
          <p:cNvSpPr txBox="1"/>
          <p:nvPr/>
        </p:nvSpPr>
        <p:spPr>
          <a:xfrm rot="617199">
            <a:off x="6336201" y="2346255"/>
            <a:ext cx="1528378" cy="369332"/>
          </a:xfrm>
          <a:prstGeom prst="rect">
            <a:avLst/>
          </a:prstGeom>
          <a:noFill/>
        </p:spPr>
        <p:txBody>
          <a:bodyPr wrap="square" rtlCol="0">
            <a:spAutoFit/>
          </a:bodyPr>
          <a:lstStyle/>
          <a:p>
            <a:r>
              <a:rPr lang="en-US" dirty="0"/>
              <a:t>Transparency</a:t>
            </a:r>
          </a:p>
        </p:txBody>
      </p:sp>
      <p:sp>
        <p:nvSpPr>
          <p:cNvPr id="11" name="TextBox 10">
            <a:extLst>
              <a:ext uri="{FF2B5EF4-FFF2-40B4-BE49-F238E27FC236}">
                <a16:creationId xmlns:a16="http://schemas.microsoft.com/office/drawing/2014/main" id="{2EC27EE4-0AE4-4106-86A3-335E6B6293B2}"/>
              </a:ext>
            </a:extLst>
          </p:cNvPr>
          <p:cNvSpPr txBox="1"/>
          <p:nvPr/>
        </p:nvSpPr>
        <p:spPr>
          <a:xfrm>
            <a:off x="7253788" y="1749914"/>
            <a:ext cx="631485" cy="369332"/>
          </a:xfrm>
          <a:prstGeom prst="rect">
            <a:avLst/>
          </a:prstGeom>
          <a:noFill/>
        </p:spPr>
        <p:txBody>
          <a:bodyPr wrap="square" rtlCol="0">
            <a:spAutoFit/>
          </a:bodyPr>
          <a:lstStyle/>
          <a:p>
            <a:r>
              <a:rPr lang="en-US" dirty="0"/>
              <a:t>Risk</a:t>
            </a:r>
          </a:p>
        </p:txBody>
      </p:sp>
      <p:sp>
        <p:nvSpPr>
          <p:cNvPr id="12" name="TextBox 11">
            <a:extLst>
              <a:ext uri="{FF2B5EF4-FFF2-40B4-BE49-F238E27FC236}">
                <a16:creationId xmlns:a16="http://schemas.microsoft.com/office/drawing/2014/main" id="{34D3BF79-13FD-45CE-A3DA-A88635669AF2}"/>
              </a:ext>
            </a:extLst>
          </p:cNvPr>
          <p:cNvSpPr txBox="1"/>
          <p:nvPr/>
        </p:nvSpPr>
        <p:spPr>
          <a:xfrm rot="20440633">
            <a:off x="7260366" y="2450222"/>
            <a:ext cx="1528378" cy="369332"/>
          </a:xfrm>
          <a:prstGeom prst="rect">
            <a:avLst/>
          </a:prstGeom>
          <a:noFill/>
        </p:spPr>
        <p:txBody>
          <a:bodyPr wrap="square" rtlCol="0">
            <a:spAutoFit/>
          </a:bodyPr>
          <a:lstStyle/>
          <a:p>
            <a:r>
              <a:rPr lang="en-US" dirty="0"/>
              <a:t>Accountability</a:t>
            </a:r>
          </a:p>
        </p:txBody>
      </p:sp>
      <p:sp>
        <p:nvSpPr>
          <p:cNvPr id="13" name="TextBox 12">
            <a:extLst>
              <a:ext uri="{FF2B5EF4-FFF2-40B4-BE49-F238E27FC236}">
                <a16:creationId xmlns:a16="http://schemas.microsoft.com/office/drawing/2014/main" id="{EC5DB1CA-9EDD-4601-B98D-FE905792F736}"/>
              </a:ext>
            </a:extLst>
          </p:cNvPr>
          <p:cNvSpPr txBox="1"/>
          <p:nvPr/>
        </p:nvSpPr>
        <p:spPr>
          <a:xfrm>
            <a:off x="6874099" y="2822308"/>
            <a:ext cx="1390861" cy="369332"/>
          </a:xfrm>
          <a:prstGeom prst="rect">
            <a:avLst/>
          </a:prstGeom>
          <a:noFill/>
        </p:spPr>
        <p:txBody>
          <a:bodyPr wrap="square" rtlCol="0">
            <a:spAutoFit/>
          </a:bodyPr>
          <a:lstStyle/>
          <a:p>
            <a:r>
              <a:rPr lang="en-US" dirty="0"/>
              <a:t>Performance</a:t>
            </a:r>
          </a:p>
        </p:txBody>
      </p:sp>
    </p:spTree>
    <p:extLst>
      <p:ext uri="{BB962C8B-B14F-4D97-AF65-F5344CB8AC3E}">
        <p14:creationId xmlns:p14="http://schemas.microsoft.com/office/powerpoint/2010/main" val="3064607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M-21-20 Flexibilities – Appendix 3</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19</a:t>
            </a:fld>
            <a:endParaRPr lang="en-US">
              <a:solidFill>
                <a:prstClr val="black">
                  <a:tint val="75000"/>
                </a:prstClr>
              </a:solidFill>
            </a:endParaRPr>
          </a:p>
        </p:txBody>
      </p:sp>
      <p:pic>
        <p:nvPicPr>
          <p:cNvPr id="6" name="Picture 5">
            <a:extLst>
              <a:ext uri="{FF2B5EF4-FFF2-40B4-BE49-F238E27FC236}">
                <a16:creationId xmlns:a16="http://schemas.microsoft.com/office/drawing/2014/main" id="{62112681-0B46-4D30-8F8D-072D06866F2C}"/>
              </a:ext>
            </a:extLst>
          </p:cNvPr>
          <p:cNvPicPr>
            <a:picLocks noChangeAspect="1"/>
          </p:cNvPicPr>
          <p:nvPr/>
        </p:nvPicPr>
        <p:blipFill>
          <a:blip r:embed="rId3"/>
          <a:stretch>
            <a:fillRect/>
          </a:stretch>
        </p:blipFill>
        <p:spPr>
          <a:xfrm>
            <a:off x="5107853" y="1035392"/>
            <a:ext cx="3485814" cy="1828800"/>
          </a:xfrm>
          <a:prstGeom prst="rect">
            <a:avLst/>
          </a:prstGeom>
          <a:solidFill>
            <a:schemeClr val="tx2">
              <a:lumMod val="20000"/>
              <a:lumOff val="80000"/>
              <a:alpha val="80000"/>
            </a:schemeClr>
          </a:solidFill>
          <a:ln w="25400">
            <a:solidFill>
              <a:schemeClr val="accent1">
                <a:alpha val="85000"/>
              </a:schemeClr>
            </a:solidFill>
          </a:ln>
        </p:spPr>
      </p:pic>
      <p:sp>
        <p:nvSpPr>
          <p:cNvPr id="9" name="Rectangle 8">
            <a:extLst>
              <a:ext uri="{FF2B5EF4-FFF2-40B4-BE49-F238E27FC236}">
                <a16:creationId xmlns:a16="http://schemas.microsoft.com/office/drawing/2014/main" id="{2BA2E7AE-1318-4471-A477-1173E92C08EF}"/>
              </a:ext>
            </a:extLst>
          </p:cNvPr>
          <p:cNvSpPr/>
          <p:nvPr/>
        </p:nvSpPr>
        <p:spPr>
          <a:xfrm>
            <a:off x="550333" y="799148"/>
            <a:ext cx="8688542" cy="5109091"/>
          </a:xfrm>
          <a:prstGeom prst="rect">
            <a:avLst/>
          </a:prstGeom>
        </p:spPr>
        <p:txBody>
          <a:bodyPr wrap="square">
            <a:spAutoFit/>
          </a:bodyPr>
          <a:lstStyle/>
          <a:p>
            <a:r>
              <a:rPr lang="en-US" b="1" dirty="0">
                <a:solidFill>
                  <a:srgbClr val="27343C"/>
                </a:solidFill>
                <a:latin typeface="-apple-system"/>
              </a:rPr>
              <a:t>The Twelve Flexibilities – Reduce Burden  </a:t>
            </a:r>
          </a:p>
          <a:p>
            <a:pPr marL="342900" indent="-342900">
              <a:buFont typeface="+mj-lt"/>
              <a:buAutoNum type="arabicPeriod"/>
            </a:pPr>
            <a:r>
              <a:rPr lang="en-US" sz="1600" dirty="0">
                <a:solidFill>
                  <a:srgbClr val="27343C"/>
                </a:solidFill>
                <a:latin typeface="-apple-system"/>
              </a:rPr>
              <a:t>SAM Registration</a:t>
            </a:r>
          </a:p>
          <a:p>
            <a:pPr marL="342900" indent="-342900">
              <a:buFont typeface="+mj-lt"/>
              <a:buAutoNum type="arabicPeriod"/>
            </a:pPr>
            <a:r>
              <a:rPr lang="en-US" sz="1600" dirty="0">
                <a:solidFill>
                  <a:srgbClr val="27343C"/>
                </a:solidFill>
                <a:latin typeface="-apple-system"/>
              </a:rPr>
              <a:t>NOFO Publication</a:t>
            </a:r>
          </a:p>
          <a:p>
            <a:pPr marL="342900" indent="-342900">
              <a:buFont typeface="+mj-lt"/>
              <a:buAutoNum type="arabicPeriod"/>
            </a:pPr>
            <a:r>
              <a:rPr lang="en-US" sz="1600" dirty="0">
                <a:solidFill>
                  <a:srgbClr val="27343C"/>
                </a:solidFill>
                <a:latin typeface="-apple-system"/>
              </a:rPr>
              <a:t>Pre-award Costs</a:t>
            </a:r>
          </a:p>
          <a:p>
            <a:pPr marL="342900" indent="-342900">
              <a:buFont typeface="+mj-lt"/>
              <a:buAutoNum type="arabicPeriod"/>
            </a:pPr>
            <a:r>
              <a:rPr lang="en-US" sz="1600" dirty="0">
                <a:solidFill>
                  <a:srgbClr val="27343C"/>
                </a:solidFill>
                <a:latin typeface="-apple-system"/>
              </a:rPr>
              <a:t>No-Cost Extension</a:t>
            </a:r>
          </a:p>
          <a:p>
            <a:pPr marL="342900" indent="-342900">
              <a:buFont typeface="+mj-lt"/>
              <a:buAutoNum type="arabicPeriod"/>
            </a:pPr>
            <a:r>
              <a:rPr lang="en-US" sz="1600" dirty="0">
                <a:solidFill>
                  <a:srgbClr val="27343C"/>
                </a:solidFill>
                <a:latin typeface="-apple-system"/>
              </a:rPr>
              <a:t>Abbreviated Non-Competitive Continuation</a:t>
            </a:r>
          </a:p>
          <a:p>
            <a:pPr marL="342900" indent="-342900">
              <a:buFont typeface="+mj-lt"/>
              <a:buAutoNum type="arabicPeriod"/>
            </a:pPr>
            <a:r>
              <a:rPr lang="en-US" sz="1600" dirty="0">
                <a:solidFill>
                  <a:srgbClr val="27343C"/>
                </a:solidFill>
                <a:latin typeface="-apple-system"/>
              </a:rPr>
              <a:t>Prior Approval Requirements</a:t>
            </a:r>
          </a:p>
          <a:p>
            <a:pPr marL="342900" indent="-342900">
              <a:buFont typeface="+mj-lt"/>
              <a:buAutoNum type="arabicPeriod"/>
            </a:pPr>
            <a:r>
              <a:rPr lang="en-US" sz="1600" dirty="0">
                <a:solidFill>
                  <a:srgbClr val="27343C"/>
                </a:solidFill>
                <a:latin typeface="-apple-system"/>
              </a:rPr>
              <a:t>Procurement Standards</a:t>
            </a:r>
          </a:p>
          <a:p>
            <a:pPr marL="342900" indent="-342900">
              <a:buFont typeface="+mj-lt"/>
              <a:buAutoNum type="arabicPeriod"/>
            </a:pPr>
            <a:r>
              <a:rPr lang="en-US" sz="1600" dirty="0">
                <a:solidFill>
                  <a:srgbClr val="27343C"/>
                </a:solidFill>
                <a:latin typeface="-apple-system"/>
              </a:rPr>
              <a:t>Extension of Financial and Other Reporting</a:t>
            </a:r>
          </a:p>
          <a:p>
            <a:pPr marL="342900" indent="-342900">
              <a:buFont typeface="+mj-lt"/>
              <a:buAutoNum type="arabicPeriod"/>
            </a:pPr>
            <a:r>
              <a:rPr lang="en-US" sz="1600" dirty="0">
                <a:solidFill>
                  <a:srgbClr val="27343C"/>
                </a:solidFill>
                <a:latin typeface="-apple-system"/>
              </a:rPr>
              <a:t>Single Audit Extension</a:t>
            </a:r>
          </a:p>
          <a:p>
            <a:pPr marL="342900" indent="-342900">
              <a:buFont typeface="+mj-lt"/>
              <a:buAutoNum type="arabicPeriod"/>
            </a:pPr>
            <a:r>
              <a:rPr lang="en-US" sz="1600" dirty="0">
                <a:solidFill>
                  <a:srgbClr val="27343C"/>
                </a:solidFill>
                <a:latin typeface="-apple-system"/>
              </a:rPr>
              <a:t>Application Deadlines</a:t>
            </a:r>
          </a:p>
          <a:p>
            <a:pPr marL="342900" indent="-342900">
              <a:buFont typeface="+mj-lt"/>
              <a:buAutoNum type="arabicPeriod"/>
            </a:pPr>
            <a:r>
              <a:rPr lang="en-US" sz="1600" dirty="0">
                <a:solidFill>
                  <a:srgbClr val="27343C"/>
                </a:solidFill>
                <a:latin typeface="-apple-system"/>
              </a:rPr>
              <a:t>Closeout Extension</a:t>
            </a:r>
          </a:p>
          <a:p>
            <a:pPr marL="342900" indent="-342900">
              <a:buFont typeface="+mj-lt"/>
              <a:buAutoNum type="arabicPeriod"/>
            </a:pPr>
            <a:r>
              <a:rPr lang="en-US" sz="1600" dirty="0">
                <a:solidFill>
                  <a:srgbClr val="27343C"/>
                </a:solidFill>
                <a:latin typeface="-apple-system"/>
              </a:rPr>
              <a:t>Physical Inventories </a:t>
            </a:r>
          </a:p>
          <a:p>
            <a:pPr marL="342900" indent="-342900">
              <a:buFont typeface="+mj-lt"/>
              <a:buAutoNum type="arabicPeriod"/>
            </a:pPr>
            <a:endParaRPr lang="en-US" dirty="0">
              <a:solidFill>
                <a:srgbClr val="27343C"/>
              </a:solidFill>
              <a:latin typeface="-apple-system"/>
            </a:endParaRPr>
          </a:p>
          <a:p>
            <a:r>
              <a:rPr lang="en-US" b="1" dirty="0">
                <a:solidFill>
                  <a:srgbClr val="27343C"/>
                </a:solidFill>
                <a:latin typeface="-apple-system"/>
              </a:rPr>
              <a:t>M-21-20 Versus M-20-17 </a:t>
            </a:r>
          </a:p>
          <a:p>
            <a:r>
              <a:rPr lang="en-US" sz="1400" dirty="0">
                <a:solidFill>
                  <a:srgbClr val="FF0000"/>
                </a:solidFill>
                <a:latin typeface="-apple-system"/>
              </a:rPr>
              <a:t>- </a:t>
            </a:r>
            <a:r>
              <a:rPr lang="en-US" sz="1600" dirty="0">
                <a:solidFill>
                  <a:srgbClr val="FF0000"/>
                </a:solidFill>
                <a:latin typeface="-apple-system"/>
              </a:rPr>
              <a:t>Salaries and Other Project costs</a:t>
            </a:r>
          </a:p>
          <a:p>
            <a:r>
              <a:rPr lang="en-US" sz="1600" dirty="0">
                <a:solidFill>
                  <a:srgbClr val="FF0000"/>
                </a:solidFill>
                <a:latin typeface="-apple-system"/>
              </a:rPr>
              <a:t>- Canceled Events, Travel costs</a:t>
            </a:r>
          </a:p>
          <a:p>
            <a:r>
              <a:rPr lang="en-US" sz="1600" dirty="0">
                <a:solidFill>
                  <a:srgbClr val="FF0000"/>
                </a:solidFill>
                <a:latin typeface="-apple-system"/>
              </a:rPr>
              <a:t>- IDC Rate Extension </a:t>
            </a:r>
          </a:p>
          <a:p>
            <a:r>
              <a:rPr lang="en-US" sz="1600" dirty="0">
                <a:solidFill>
                  <a:srgbClr val="77C14A"/>
                </a:solidFill>
                <a:latin typeface="-apple-system"/>
              </a:rPr>
              <a:t>+ Single Audit Extension</a:t>
            </a:r>
          </a:p>
          <a:p>
            <a:r>
              <a:rPr lang="en-US" sz="1600" dirty="0">
                <a:solidFill>
                  <a:srgbClr val="77C14A"/>
                </a:solidFill>
                <a:latin typeface="-apple-system"/>
              </a:rPr>
              <a:t>+ Physical Inventories </a:t>
            </a:r>
            <a:endParaRPr lang="en-US" dirty="0">
              <a:solidFill>
                <a:srgbClr val="27343C"/>
              </a:solidFill>
              <a:latin typeface="-apple-system"/>
            </a:endParaRPr>
          </a:p>
        </p:txBody>
      </p:sp>
      <p:pic>
        <p:nvPicPr>
          <p:cNvPr id="10" name="Picture 9" descr="600px-US-OfficeOfManagementAndBudget-Seal_svg.png">
            <a:extLst>
              <a:ext uri="{FF2B5EF4-FFF2-40B4-BE49-F238E27FC236}">
                <a16:creationId xmlns:a16="http://schemas.microsoft.com/office/drawing/2014/main" id="{ED864EE0-DE3C-4A0E-B2D7-AADEDCA7288E}"/>
              </a:ext>
            </a:extLst>
          </p:cNvPr>
          <p:cNvPicPr>
            <a:picLocks noChangeAspect="1"/>
          </p:cNvPicPr>
          <p:nvPr/>
        </p:nvPicPr>
        <p:blipFill>
          <a:blip r:embed="rId4" cstate="print"/>
          <a:srcRect/>
          <a:stretch>
            <a:fillRect/>
          </a:stretch>
        </p:blipFill>
        <p:spPr bwMode="auto">
          <a:xfrm>
            <a:off x="293292" y="5922210"/>
            <a:ext cx="731520" cy="731520"/>
          </a:xfrm>
          <a:prstGeom prst="rect">
            <a:avLst/>
          </a:prstGeom>
          <a:noFill/>
          <a:ln w="9525">
            <a:noFill/>
            <a:miter lim="800000"/>
            <a:headEnd/>
            <a:tailEnd/>
          </a:ln>
        </p:spPr>
      </p:pic>
      <p:pic>
        <p:nvPicPr>
          <p:cNvPr id="2" name="Picture 1">
            <a:extLst>
              <a:ext uri="{FF2B5EF4-FFF2-40B4-BE49-F238E27FC236}">
                <a16:creationId xmlns:a16="http://schemas.microsoft.com/office/drawing/2014/main" id="{D9EF7843-17C5-47D0-AC96-43781AA10656}"/>
              </a:ext>
            </a:extLst>
          </p:cNvPr>
          <p:cNvPicPr>
            <a:picLocks noChangeAspect="1"/>
          </p:cNvPicPr>
          <p:nvPr/>
        </p:nvPicPr>
        <p:blipFill>
          <a:blip r:embed="rId5"/>
          <a:stretch>
            <a:fillRect/>
          </a:stretch>
        </p:blipFill>
        <p:spPr>
          <a:xfrm>
            <a:off x="5185993" y="3981065"/>
            <a:ext cx="3485814" cy="2163418"/>
          </a:xfrm>
          <a:prstGeom prst="rect">
            <a:avLst/>
          </a:prstGeom>
        </p:spPr>
      </p:pic>
    </p:spTree>
    <p:extLst>
      <p:ext uri="{BB962C8B-B14F-4D97-AF65-F5344CB8AC3E}">
        <p14:creationId xmlns:p14="http://schemas.microsoft.com/office/powerpoint/2010/main" val="247627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31" name="Google Shape;92;p17"/>
          <p:cNvSpPr txBox="1">
            <a:spLocks noGrp="1"/>
          </p:cNvSpPr>
          <p:nvPr>
            <p:ph type="title"/>
          </p:nvPr>
        </p:nvSpPr>
        <p:spPr>
          <a:xfrm>
            <a:off x="2871174" y="281654"/>
            <a:ext cx="3504094" cy="223256"/>
          </a:xfrm>
          <a:prstGeom prst="rect">
            <a:avLst/>
          </a:prstGeom>
          <a:noFill/>
          <a:ln>
            <a:noFill/>
          </a:ln>
        </p:spPr>
        <p:txBody>
          <a:bodyPr spcFirstLastPara="1" vert="horz" wrap="square" lIns="51427" tIns="25706" rIns="51427" bIns="25706" numCol="1" anchor="ctr" anchorCtr="0" compatLnSpc="1">
            <a:prstTxWarp prst="textNoShape">
              <a:avLst/>
            </a:prstTxWarp>
            <a:noAutofit/>
          </a:bodyPr>
          <a:lstStyle/>
          <a:p>
            <a:pPr>
              <a:buSzPts val="1600"/>
            </a:pPr>
            <a:r>
              <a:rPr lang="en-US" sz="1238" dirty="0">
                <a:latin typeface="Arial" panose="020B0604020202020204" pitchFamily="34" charset="0"/>
                <a:cs typeface="Arial" panose="020B0604020202020204" pitchFamily="34" charset="0"/>
              </a:rPr>
              <a:t>Speaker Introductions</a:t>
            </a:r>
            <a:endParaRPr sz="1238" dirty="0">
              <a:latin typeface="Calibri" panose="020F0502020204030204" pitchFamily="34" charset="0"/>
              <a:cs typeface="Calibri" panose="020F0502020204030204" pitchFamily="34" charset="0"/>
            </a:endParaRPr>
          </a:p>
        </p:txBody>
      </p:sp>
      <p:sp>
        <p:nvSpPr>
          <p:cNvPr id="4" name="TextBox 3"/>
          <p:cNvSpPr txBox="1"/>
          <p:nvPr/>
        </p:nvSpPr>
        <p:spPr>
          <a:xfrm>
            <a:off x="971550" y="692332"/>
            <a:ext cx="5874859" cy="1748620"/>
          </a:xfrm>
          <a:prstGeom prst="rect">
            <a:avLst/>
          </a:prstGeom>
          <a:noFill/>
        </p:spPr>
        <p:txBody>
          <a:bodyPr wrap="square" rtlCol="0">
            <a:spAutoFit/>
          </a:bodyPr>
          <a:lstStyle/>
          <a:p>
            <a:r>
              <a:rPr lang="en-US" sz="975" b="1" dirty="0"/>
              <a:t>Rhea Hubbard </a:t>
            </a:r>
            <a:r>
              <a:rPr lang="en-US" sz="975" dirty="0"/>
              <a:t>is a Senior Policy Analyst with the Office of Management and Budget (OMB), Office of Federal Financial Management (OFFM). She contributes to government-wide initiatives to improve Federal financial assistance policies, processes, and systems.  In this role, she engages with relevant Government and non-Federal stakeholders on key issues to foster more efficient and effective Federal management.  She is currently the OMB staff lead for the Results-Oriented Accountability Cross-Agency Priority Goal under the President’s Management Agenda.  She started her decade long Federal career in grants management operations and later transitioned into policy.  She is passionate about solving long-standing grants management challenges to ensure successful results for the American taxpayer while finding opportunities to alleviate recipient burden.  Rhea has a Master of Public Policy Degree from American University and a Bachelor in Arts Degree in Psychology from the University of Missouri – Columbia.</a:t>
            </a:r>
          </a:p>
          <a:p>
            <a:pPr defTabSz="514350">
              <a:defRPr/>
            </a:pPr>
            <a:r>
              <a:rPr lang="en-US" sz="1013" dirty="0">
                <a:solidFill>
                  <a:srgbClr val="0B2644"/>
                </a:solidFill>
                <a:latin typeface="Calibri" panose="020F0502020204030204"/>
              </a:rPr>
              <a:t> </a:t>
            </a:r>
          </a:p>
        </p:txBody>
      </p:sp>
      <p:sp>
        <p:nvSpPr>
          <p:cNvPr id="8" name="Rectangle 7"/>
          <p:cNvSpPr/>
          <p:nvPr/>
        </p:nvSpPr>
        <p:spPr>
          <a:xfrm>
            <a:off x="2871174" y="2852132"/>
            <a:ext cx="5488633" cy="1592744"/>
          </a:xfrm>
          <a:prstGeom prst="rect">
            <a:avLst/>
          </a:prstGeom>
        </p:spPr>
        <p:txBody>
          <a:bodyPr wrap="square">
            <a:spAutoFit/>
          </a:bodyPr>
          <a:lstStyle/>
          <a:p>
            <a:r>
              <a:rPr lang="en-US" sz="975" b="1" dirty="0"/>
              <a:t>Gil Tran </a:t>
            </a:r>
            <a:r>
              <a:rPr lang="en-US" sz="975" dirty="0"/>
              <a:t>is a Senior Policy Analyst with the Office of Management and Budget (OMB), Office of Federal Financial Management (OFFM).  His main responsibilities are to develop and analyze policies and standards for cost principles and audit requirements for federal programs, including the Uniform Guidance at 2 CFR Part 200 – Uniform Administrative Requirements, Cost Principles, and Audit requirements for Federal Awards, for which he serves as the point of contact for all Federal agencies on its implementation and interpretation.  He also serves a liaison to the audit communities, including GAO and the IG Offices for the implementation of the Single Audit Act.  He joined OFFM in February 1995. Gil received a Bachelor of Science degree in Accounting from George Mason University, Virginia.  He is a Certified Public Accountant.  He chaired the Diversity Committee for the U.S. Tennis Association (Mid–Atlantic Section). </a:t>
            </a:r>
          </a:p>
        </p:txBody>
      </p:sp>
      <p:cxnSp>
        <p:nvCxnSpPr>
          <p:cNvPr id="12" name="Straight Connector 11"/>
          <p:cNvCxnSpPr/>
          <p:nvPr/>
        </p:nvCxnSpPr>
        <p:spPr>
          <a:xfrm>
            <a:off x="1398854" y="2711243"/>
            <a:ext cx="6346292" cy="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0188" y="715977"/>
            <a:ext cx="1399619" cy="18658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768" y="2885902"/>
            <a:ext cx="1562867" cy="1709012"/>
          </a:xfrm>
          <a:prstGeom prst="rect">
            <a:avLst/>
          </a:prstGeom>
        </p:spPr>
      </p:pic>
      <p:cxnSp>
        <p:nvCxnSpPr>
          <p:cNvPr id="9" name="Straight Connector 8">
            <a:extLst>
              <a:ext uri="{FF2B5EF4-FFF2-40B4-BE49-F238E27FC236}">
                <a16:creationId xmlns:a16="http://schemas.microsoft.com/office/drawing/2014/main" id="{02B46A88-3AB7-461A-8880-18B6FE384525}"/>
              </a:ext>
            </a:extLst>
          </p:cNvPr>
          <p:cNvCxnSpPr/>
          <p:nvPr/>
        </p:nvCxnSpPr>
        <p:spPr>
          <a:xfrm>
            <a:off x="1398854" y="4797218"/>
            <a:ext cx="6346292" cy="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CC2060B-A808-4BE2-B4BF-EEE2278714CB}"/>
              </a:ext>
            </a:extLst>
          </p:cNvPr>
          <p:cNvSpPr txBox="1"/>
          <p:nvPr/>
        </p:nvSpPr>
        <p:spPr>
          <a:xfrm>
            <a:off x="971549" y="4900999"/>
            <a:ext cx="5800725" cy="1274195"/>
          </a:xfrm>
          <a:prstGeom prst="rect">
            <a:avLst/>
          </a:prstGeom>
          <a:noFill/>
        </p:spPr>
        <p:txBody>
          <a:bodyPr wrap="square" rtlCol="0">
            <a:spAutoFit/>
          </a:bodyPr>
          <a:lstStyle/>
          <a:p>
            <a:r>
              <a:rPr lang="en-US" sz="980" b="1" dirty="0"/>
              <a:t>Alyssa Cogen </a:t>
            </a:r>
            <a:r>
              <a:rPr lang="en-US" sz="980" dirty="0"/>
              <a:t>is a Pathways Graduate Student Trainee with the Office of Management and Budget (OMB), Office of Federal Financial Management. She</a:t>
            </a:r>
            <a:r>
              <a:rPr lang="en-US" sz="980" b="1" dirty="0"/>
              <a:t> </a:t>
            </a:r>
            <a:r>
              <a:rPr lang="en-US" sz="980" dirty="0"/>
              <a:t>is currently pursuing a Masters of Public Administration, with a concentration in Non-Profit Management, at the George Washington University Trachtenberg School of Public Policy and Public Affairs. Alyssa has a degree in Human Ecology from College of the Atlantic, in Bar Harbor, ME. Before joining OFFM, Alyssa worked in the non-profit and philanthropy sectors. She has experience with grant writing and private foundation management.</a:t>
            </a:r>
          </a:p>
          <a:p>
            <a:endParaRPr lang="en-US" dirty="0"/>
          </a:p>
        </p:txBody>
      </p:sp>
      <p:pic>
        <p:nvPicPr>
          <p:cNvPr id="7" name="Picture 6">
            <a:extLst>
              <a:ext uri="{FF2B5EF4-FFF2-40B4-BE49-F238E27FC236}">
                <a16:creationId xmlns:a16="http://schemas.microsoft.com/office/drawing/2014/main" id="{A2A17E88-83B4-4CDB-85E9-F8B406D665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0187" y="4886977"/>
            <a:ext cx="1399619" cy="1749524"/>
          </a:xfrm>
          <a:prstGeom prst="rect">
            <a:avLst/>
          </a:prstGeom>
        </p:spPr>
      </p:pic>
    </p:spTree>
    <p:extLst>
      <p:ext uri="{BB962C8B-B14F-4D97-AF65-F5344CB8AC3E}">
        <p14:creationId xmlns:p14="http://schemas.microsoft.com/office/powerpoint/2010/main" val="98357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OMB Guidance and Resource Highlights</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20</a:t>
            </a:fld>
            <a:endParaRPr lang="en-US">
              <a:solidFill>
                <a:prstClr val="black">
                  <a:tint val="75000"/>
                </a:prstClr>
              </a:solidFill>
            </a:endParaRPr>
          </a:p>
        </p:txBody>
      </p:sp>
      <p:sp>
        <p:nvSpPr>
          <p:cNvPr id="8" name="Content Placeholder 2">
            <a:extLst>
              <a:ext uri="{FF2B5EF4-FFF2-40B4-BE49-F238E27FC236}">
                <a16:creationId xmlns:a16="http://schemas.microsoft.com/office/drawing/2014/main" id="{27021022-18BE-4F2D-A362-DFACF2EBEE9B}"/>
              </a:ext>
            </a:extLst>
          </p:cNvPr>
          <p:cNvSpPr txBox="1">
            <a:spLocks/>
          </p:cNvSpPr>
          <p:nvPr/>
        </p:nvSpPr>
        <p:spPr bwMode="auto">
          <a:xfrm>
            <a:off x="493753" y="838671"/>
            <a:ext cx="8193047" cy="4929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60325" algn="l"/>
            <a:r>
              <a:rPr lang="en-US" sz="2000" b="1" dirty="0">
                <a:solidFill>
                  <a:srgbClr val="0B2644"/>
                </a:solidFill>
                <a:latin typeface="Source Sans Pro"/>
              </a:rPr>
              <a:t>Presidential Directives:</a:t>
            </a:r>
          </a:p>
          <a:p>
            <a:pPr marL="403225" indent="-342900" algn="l">
              <a:buFont typeface="Arial" panose="020B0604020202020204" pitchFamily="34" charset="0"/>
              <a:buChar char="•"/>
            </a:pPr>
            <a:r>
              <a:rPr lang="en-US" sz="2000" dirty="0">
                <a:solidFill>
                  <a:srgbClr val="0B2644"/>
                </a:solidFill>
                <a:latin typeface="Source Sans Pro"/>
              </a:rPr>
              <a:t>EO - </a:t>
            </a:r>
            <a:r>
              <a:rPr lang="en-US" sz="2000" i="1" dirty="0">
                <a:solidFill>
                  <a:srgbClr val="0B2644"/>
                </a:solidFill>
                <a:latin typeface="Source Sans Pro"/>
              </a:rPr>
              <a:t> Advancing Racial Equity and Support for Underserved Communities through the Federal Government – </a:t>
            </a:r>
            <a:r>
              <a:rPr lang="en-US" sz="1800" i="1" dirty="0">
                <a:solidFill>
                  <a:srgbClr val="0B2644"/>
                </a:solidFill>
                <a:latin typeface="Source Sans Pro"/>
              </a:rPr>
              <a:t>January 20,2021</a:t>
            </a:r>
            <a:endParaRPr lang="en-US" sz="2000" i="1" dirty="0">
              <a:solidFill>
                <a:srgbClr val="0B2644"/>
              </a:solidFill>
              <a:latin typeface="Source Sans Pro"/>
            </a:endParaRPr>
          </a:p>
          <a:p>
            <a:pPr marL="403225" indent="-342900" algn="l">
              <a:buFont typeface="Arial" panose="020B0604020202020204" pitchFamily="34" charset="0"/>
              <a:buChar char="•"/>
            </a:pPr>
            <a:r>
              <a:rPr lang="en-US" sz="2000" dirty="0">
                <a:solidFill>
                  <a:srgbClr val="0B2644"/>
                </a:solidFill>
                <a:latin typeface="Source Sans Pro"/>
              </a:rPr>
              <a:t>EO - </a:t>
            </a:r>
            <a:r>
              <a:rPr lang="en-US" sz="2000" i="1" dirty="0">
                <a:solidFill>
                  <a:srgbClr val="0B2644"/>
                </a:solidFill>
                <a:latin typeface="Source Sans Pro"/>
              </a:rPr>
              <a:t>Restoring Trust in Government through Scientific Integrity and Evidence-Based Policymaking – </a:t>
            </a:r>
            <a:r>
              <a:rPr lang="en-US" sz="1800" i="1" dirty="0">
                <a:solidFill>
                  <a:srgbClr val="0B2644"/>
                </a:solidFill>
                <a:latin typeface="Source Sans Pro"/>
              </a:rPr>
              <a:t>January 27, 2021</a:t>
            </a:r>
            <a:endParaRPr lang="en-US" sz="2000" i="1" dirty="0">
              <a:solidFill>
                <a:srgbClr val="0B2644"/>
              </a:solidFill>
              <a:latin typeface="Source Sans Pro"/>
            </a:endParaRPr>
          </a:p>
          <a:p>
            <a:pPr marL="60325" algn="l"/>
            <a:endParaRPr lang="en-US" sz="2000" b="1" dirty="0">
              <a:solidFill>
                <a:srgbClr val="0B2644"/>
              </a:solidFill>
              <a:latin typeface="Source Sans Pro"/>
            </a:endParaRPr>
          </a:p>
          <a:p>
            <a:pPr marL="60325" algn="l"/>
            <a:r>
              <a:rPr lang="en-US" sz="2000" b="1" dirty="0">
                <a:solidFill>
                  <a:srgbClr val="0B2644"/>
                </a:solidFill>
                <a:latin typeface="Source Sans Pro"/>
              </a:rPr>
              <a:t>Recent Guidance Highlights:</a:t>
            </a:r>
          </a:p>
          <a:p>
            <a:pPr marL="403225" indent="-342900" algn="l">
              <a:buFont typeface="Arial" panose="020B0604020202020204" pitchFamily="34" charset="0"/>
              <a:buChar char="•"/>
            </a:pPr>
            <a:r>
              <a:rPr lang="en-US" sz="2000" dirty="0">
                <a:solidFill>
                  <a:srgbClr val="0B2644"/>
                </a:solidFill>
                <a:latin typeface="Source Sans Pro"/>
              </a:rPr>
              <a:t>2 CFR 200 (</a:t>
            </a:r>
            <a:r>
              <a:rPr lang="en-US" sz="1800" dirty="0">
                <a:solidFill>
                  <a:srgbClr val="0B2644"/>
                </a:solidFill>
                <a:latin typeface="Source Sans Pro"/>
              </a:rPr>
              <a:t>Revised August 12, 2020</a:t>
            </a:r>
            <a:r>
              <a:rPr lang="en-US" sz="2000" dirty="0">
                <a:solidFill>
                  <a:srgbClr val="0B2644"/>
                </a:solidFill>
                <a:latin typeface="Source Sans Pro"/>
              </a:rPr>
              <a:t>)</a:t>
            </a:r>
          </a:p>
          <a:p>
            <a:pPr marL="403225" indent="-342900" algn="l">
              <a:buFont typeface="Arial" panose="020B0604020202020204" pitchFamily="34" charset="0"/>
              <a:buChar char="•"/>
            </a:pPr>
            <a:r>
              <a:rPr lang="en-US" sz="2000" dirty="0">
                <a:solidFill>
                  <a:srgbClr val="0B2644"/>
                </a:solidFill>
                <a:latin typeface="Source Sans Pro"/>
              </a:rPr>
              <a:t>M-21-20: </a:t>
            </a:r>
            <a:r>
              <a:rPr lang="en-US" sz="2000" i="1" dirty="0">
                <a:solidFill>
                  <a:srgbClr val="0B2644"/>
                </a:solidFill>
                <a:latin typeface="Source Sans Pro"/>
              </a:rPr>
              <a:t>Promoting Public Trust in the Federal Government through Effective Implementation of the American Rescue Plan Act and Stewardship of the Taxpayer Resources – </a:t>
            </a:r>
            <a:r>
              <a:rPr lang="en-US" sz="1800" i="1" dirty="0">
                <a:solidFill>
                  <a:srgbClr val="0B2644"/>
                </a:solidFill>
                <a:latin typeface="Source Sans Pro"/>
              </a:rPr>
              <a:t>March 19, 2021</a:t>
            </a:r>
          </a:p>
          <a:p>
            <a:pPr marL="403225" indent="-342900" algn="l">
              <a:buFont typeface="Arial" panose="020B0604020202020204" pitchFamily="34" charset="0"/>
              <a:buChar char="•"/>
            </a:pPr>
            <a:endParaRPr lang="en-US" sz="2000" b="1" dirty="0">
              <a:solidFill>
                <a:srgbClr val="0B2644"/>
              </a:solidFill>
              <a:latin typeface="Source Sans Pro"/>
            </a:endParaRPr>
          </a:p>
          <a:p>
            <a:pPr marL="60325" algn="l"/>
            <a:r>
              <a:rPr lang="en-US" sz="2000" b="1" dirty="0">
                <a:solidFill>
                  <a:srgbClr val="0B2644"/>
                </a:solidFill>
                <a:latin typeface="Source Sans Pro"/>
              </a:rPr>
              <a:t>Resources:</a:t>
            </a:r>
          </a:p>
          <a:p>
            <a:pPr marL="403225" indent="-342900" algn="l">
              <a:buFont typeface="Arial" panose="020B0604020202020204" pitchFamily="34" charset="0"/>
              <a:buChar char="•"/>
            </a:pPr>
            <a:r>
              <a:rPr lang="en-US" sz="2000" dirty="0">
                <a:solidFill>
                  <a:srgbClr val="0B2644"/>
                </a:solidFill>
                <a:latin typeface="Source Sans Pro"/>
              </a:rPr>
              <a:t>Managing for Results: The Performance Management Playbook for Federal Awarding Agencies</a:t>
            </a:r>
          </a:p>
          <a:p>
            <a:pPr marL="403225" indent="-342900" algn="l">
              <a:buFont typeface="Arial" panose="020B0604020202020204" pitchFamily="34" charset="0"/>
              <a:buChar char="•"/>
            </a:pPr>
            <a:endParaRPr lang="en-US" sz="2000" i="1" dirty="0">
              <a:solidFill>
                <a:srgbClr val="0B2644"/>
              </a:solidFill>
              <a:latin typeface="Source Sans Pro"/>
            </a:endParaRPr>
          </a:p>
          <a:p>
            <a:pPr marL="60325" algn="l"/>
            <a:endParaRPr lang="en-US" sz="2000" b="1" dirty="0">
              <a:solidFill>
                <a:srgbClr val="0B2644"/>
              </a:solidFill>
              <a:latin typeface="Source Sans Pro"/>
            </a:endParaRPr>
          </a:p>
          <a:p>
            <a:pPr marL="403225" indent="-342900" algn="l">
              <a:buFont typeface="Arial" panose="020B0604020202020204" pitchFamily="34" charset="0"/>
              <a:buChar char="•"/>
            </a:pPr>
            <a:endParaRPr lang="en-US" sz="2000" i="1" dirty="0">
              <a:solidFill>
                <a:srgbClr val="0B2644"/>
              </a:solidFill>
              <a:latin typeface="Source Sans Pro"/>
            </a:endParaRPr>
          </a:p>
          <a:p>
            <a:pPr marL="403225" indent="-342900" algn="l">
              <a:buFont typeface="Arial" panose="020B0604020202020204" pitchFamily="34" charset="0"/>
              <a:buChar char="•"/>
            </a:pPr>
            <a:endParaRPr lang="en-US" sz="2000" i="1" dirty="0">
              <a:solidFill>
                <a:srgbClr val="0B2644"/>
              </a:solidFill>
              <a:latin typeface="Source Sans Pro"/>
            </a:endParaRPr>
          </a:p>
          <a:p>
            <a:pPr marL="403225" indent="-342900" algn="l">
              <a:buFont typeface="Arial" panose="020B0604020202020204" pitchFamily="34" charset="0"/>
              <a:buChar char="•"/>
            </a:pPr>
            <a:endParaRPr lang="en-US" sz="2000" i="1" dirty="0">
              <a:solidFill>
                <a:srgbClr val="0B2644"/>
              </a:solidFill>
              <a:latin typeface="Source Sans Pro"/>
            </a:endParaRPr>
          </a:p>
          <a:p>
            <a:pPr marL="403225" indent="-342900" algn="l">
              <a:buFont typeface="Arial" panose="020B0604020202020204" pitchFamily="34" charset="0"/>
              <a:buChar char="•"/>
            </a:pPr>
            <a:endParaRPr lang="en-US" sz="2000" dirty="0">
              <a:solidFill>
                <a:srgbClr val="0B2644"/>
              </a:solidFill>
              <a:latin typeface="Source Sans Pro"/>
            </a:endParaRPr>
          </a:p>
        </p:txBody>
      </p:sp>
      <p:pic>
        <p:nvPicPr>
          <p:cNvPr id="6" name="Picture 5" descr="600px-US-OfficeOfManagementAndBudget-Seal_svg.png">
            <a:extLst>
              <a:ext uri="{FF2B5EF4-FFF2-40B4-BE49-F238E27FC236}">
                <a16:creationId xmlns:a16="http://schemas.microsoft.com/office/drawing/2014/main" id="{38E37F7F-3AEE-4071-B0EF-E7DCFFFCA1F7}"/>
              </a:ext>
            </a:extLst>
          </p:cNvPr>
          <p:cNvPicPr>
            <a:picLocks noChangeAspect="1"/>
          </p:cNvPicPr>
          <p:nvPr/>
        </p:nvPicPr>
        <p:blipFill>
          <a:blip r:embed="rId3" cstate="print"/>
          <a:srcRect/>
          <a:stretch>
            <a:fillRect/>
          </a:stretch>
        </p:blipFill>
        <p:spPr bwMode="auto">
          <a:xfrm>
            <a:off x="293292" y="5922210"/>
            <a:ext cx="731520" cy="731520"/>
          </a:xfrm>
          <a:prstGeom prst="rect">
            <a:avLst/>
          </a:prstGeom>
          <a:noFill/>
          <a:ln w="9525">
            <a:noFill/>
            <a:miter lim="800000"/>
            <a:headEnd/>
            <a:tailEnd/>
          </a:ln>
        </p:spPr>
      </p:pic>
      <p:pic>
        <p:nvPicPr>
          <p:cNvPr id="2" name="Picture 1">
            <a:extLst>
              <a:ext uri="{FF2B5EF4-FFF2-40B4-BE49-F238E27FC236}">
                <a16:creationId xmlns:a16="http://schemas.microsoft.com/office/drawing/2014/main" id="{03E1D998-719E-4FE8-A714-81EDD78E9C70}"/>
              </a:ext>
            </a:extLst>
          </p:cNvPr>
          <p:cNvPicPr>
            <a:picLocks noChangeAspect="1"/>
          </p:cNvPicPr>
          <p:nvPr/>
        </p:nvPicPr>
        <p:blipFill>
          <a:blip r:embed="rId4"/>
          <a:stretch>
            <a:fillRect/>
          </a:stretch>
        </p:blipFill>
        <p:spPr>
          <a:xfrm>
            <a:off x="7158813" y="76196"/>
            <a:ext cx="1644945" cy="1084522"/>
          </a:xfrm>
          <a:prstGeom prst="rect">
            <a:avLst/>
          </a:prstGeom>
        </p:spPr>
      </p:pic>
    </p:spTree>
    <p:extLst>
      <p:ext uri="{BB962C8B-B14F-4D97-AF65-F5344CB8AC3E}">
        <p14:creationId xmlns:p14="http://schemas.microsoft.com/office/powerpoint/2010/main" val="106626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Contact OMB with Questions</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21</a:t>
            </a:fld>
            <a:endParaRPr lang="en-US">
              <a:solidFill>
                <a:prstClr val="black">
                  <a:tint val="75000"/>
                </a:prstClr>
              </a:solidFill>
            </a:endParaRPr>
          </a:p>
        </p:txBody>
      </p:sp>
      <p:sp>
        <p:nvSpPr>
          <p:cNvPr id="8" name="Content Placeholder 2">
            <a:extLst>
              <a:ext uri="{FF2B5EF4-FFF2-40B4-BE49-F238E27FC236}">
                <a16:creationId xmlns:a16="http://schemas.microsoft.com/office/drawing/2014/main" id="{2480115D-326B-498A-B87F-B849B2C40EEB}"/>
              </a:ext>
            </a:extLst>
          </p:cNvPr>
          <p:cNvSpPr txBox="1">
            <a:spLocks/>
          </p:cNvSpPr>
          <p:nvPr/>
        </p:nvSpPr>
        <p:spPr bwMode="auto">
          <a:xfrm>
            <a:off x="1931733" y="831286"/>
            <a:ext cx="5066188" cy="16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400"/>
            <a:r>
              <a:rPr lang="en-US" sz="2400" dirty="0">
                <a:solidFill>
                  <a:srgbClr val="0B2644"/>
                </a:solidFill>
              </a:rPr>
              <a:t>We are here to help! </a:t>
            </a:r>
          </a:p>
          <a:p>
            <a:pPr defTabSz="914400"/>
            <a:r>
              <a:rPr lang="en-US" sz="2400" dirty="0">
                <a:solidFill>
                  <a:srgbClr val="0B2644"/>
                </a:solidFill>
              </a:rPr>
              <a:t>Email us your questions: </a:t>
            </a:r>
            <a:r>
              <a:rPr lang="en-US" sz="2400" dirty="0">
                <a:solidFill>
                  <a:srgbClr val="0B2644"/>
                </a:solidFill>
                <a:hlinkClick r:id="rId3"/>
              </a:rPr>
              <a:t>GrantsTeam@omb.eop.gov</a:t>
            </a:r>
            <a:endParaRPr lang="en-US" sz="2400" dirty="0">
              <a:solidFill>
                <a:srgbClr val="0B2644"/>
              </a:solidFill>
            </a:endParaRPr>
          </a:p>
          <a:p>
            <a:pPr algn="l" defTabSz="914400"/>
            <a:endParaRPr lang="en-US" dirty="0">
              <a:solidFill>
                <a:srgbClr val="0B2644"/>
              </a:solidFill>
            </a:endParaRPr>
          </a:p>
          <a:p>
            <a:pPr marL="60325" defTabSz="914400"/>
            <a:endParaRPr lang="en-US" sz="1200" strike="sngStrike" dirty="0">
              <a:solidFill>
                <a:srgbClr val="0B2644"/>
              </a:solidFill>
            </a:endParaRPr>
          </a:p>
          <a:p>
            <a:pPr marL="60325" defTabSz="914400"/>
            <a:endParaRPr lang="en-US" sz="1200" dirty="0">
              <a:solidFill>
                <a:srgbClr val="333B46"/>
              </a:solidFill>
            </a:endParaRPr>
          </a:p>
        </p:txBody>
      </p:sp>
      <p:pic>
        <p:nvPicPr>
          <p:cNvPr id="9" name="Picture 8">
            <a:extLst>
              <a:ext uri="{FF2B5EF4-FFF2-40B4-BE49-F238E27FC236}">
                <a16:creationId xmlns:a16="http://schemas.microsoft.com/office/drawing/2014/main" id="{CDB1C8EA-9043-427A-981F-4CC52D1343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7811" y="4772430"/>
            <a:ext cx="2108105" cy="1581079"/>
          </a:xfrm>
          <a:prstGeom prst="rect">
            <a:avLst/>
          </a:prstGeom>
        </p:spPr>
      </p:pic>
      <p:pic>
        <p:nvPicPr>
          <p:cNvPr id="10" name="Picture 9">
            <a:extLst>
              <a:ext uri="{FF2B5EF4-FFF2-40B4-BE49-F238E27FC236}">
                <a16:creationId xmlns:a16="http://schemas.microsoft.com/office/drawing/2014/main" id="{F7272873-A573-4E61-9003-8F56E18AE7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884" y="2209800"/>
            <a:ext cx="3251200" cy="2438400"/>
          </a:xfrm>
          <a:prstGeom prst="rect">
            <a:avLst/>
          </a:prstGeom>
        </p:spPr>
      </p:pic>
      <p:pic>
        <p:nvPicPr>
          <p:cNvPr id="12" name="Picture 11" descr="600px-US-OfficeOfManagementAndBudget-Seal_svg.png">
            <a:extLst>
              <a:ext uri="{FF2B5EF4-FFF2-40B4-BE49-F238E27FC236}">
                <a16:creationId xmlns:a16="http://schemas.microsoft.com/office/drawing/2014/main" id="{0709AC55-4AD9-412F-BE6E-3819AE8A3F39}"/>
              </a:ext>
            </a:extLst>
          </p:cNvPr>
          <p:cNvPicPr>
            <a:picLocks noChangeAspect="1"/>
          </p:cNvPicPr>
          <p:nvPr/>
        </p:nvPicPr>
        <p:blipFill>
          <a:blip r:embed="rId6" cstate="print"/>
          <a:srcRect/>
          <a:stretch>
            <a:fillRect/>
          </a:stretch>
        </p:blipFill>
        <p:spPr bwMode="auto">
          <a:xfrm>
            <a:off x="293292" y="5922210"/>
            <a:ext cx="731520" cy="731520"/>
          </a:xfrm>
          <a:prstGeom prst="rect">
            <a:avLst/>
          </a:prstGeom>
          <a:noFill/>
          <a:ln w="9525">
            <a:noFill/>
            <a:miter lim="800000"/>
            <a:headEnd/>
            <a:tailEnd/>
          </a:ln>
        </p:spPr>
      </p:pic>
      <p:pic>
        <p:nvPicPr>
          <p:cNvPr id="3" name="Picture 2">
            <a:extLst>
              <a:ext uri="{FF2B5EF4-FFF2-40B4-BE49-F238E27FC236}">
                <a16:creationId xmlns:a16="http://schemas.microsoft.com/office/drawing/2014/main" id="{E20D6FCE-1D0C-4C52-94D1-140748C8F5E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67584" y="2209800"/>
            <a:ext cx="3131866" cy="4175821"/>
          </a:xfrm>
          <a:prstGeom prst="rect">
            <a:avLst/>
          </a:prstGeom>
        </p:spPr>
      </p:pic>
    </p:spTree>
    <p:extLst>
      <p:ext uri="{BB962C8B-B14F-4D97-AF65-F5344CB8AC3E}">
        <p14:creationId xmlns:p14="http://schemas.microsoft.com/office/powerpoint/2010/main" val="36976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Grants Overview</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3</a:t>
            </a:fld>
            <a:endParaRPr lang="en-US">
              <a:solidFill>
                <a:prstClr val="black">
                  <a:tint val="75000"/>
                </a:prstClr>
              </a:solidFill>
            </a:endParaRPr>
          </a:p>
        </p:txBody>
      </p:sp>
      <p:graphicFrame>
        <p:nvGraphicFramePr>
          <p:cNvPr id="8" name="Chart 7">
            <a:extLst>
              <a:ext uri="{FF2B5EF4-FFF2-40B4-BE49-F238E27FC236}">
                <a16:creationId xmlns:a16="http://schemas.microsoft.com/office/drawing/2014/main" id="{9A469DD4-81E2-4F5C-AA44-9B3BD7E18368}"/>
              </a:ext>
            </a:extLst>
          </p:cNvPr>
          <p:cNvGraphicFramePr/>
          <p:nvPr>
            <p:extLst/>
          </p:nvPr>
        </p:nvGraphicFramePr>
        <p:xfrm>
          <a:off x="808281" y="1346906"/>
          <a:ext cx="7527439" cy="4812354"/>
        </p:xfrm>
        <a:graphic>
          <a:graphicData uri="http://schemas.openxmlformats.org/drawingml/2006/chart">
            <c:chart xmlns:c="http://schemas.openxmlformats.org/drawingml/2006/chart" xmlns:r="http://schemas.openxmlformats.org/officeDocument/2006/relationships" r:id="rId3"/>
          </a:graphicData>
        </a:graphic>
      </p:graphicFrame>
      <p:pic>
        <p:nvPicPr>
          <p:cNvPr id="12" name="Picture 11" descr="600px-US-OfficeOfManagementAndBudget-Seal_svg.png">
            <a:extLst>
              <a:ext uri="{FF2B5EF4-FFF2-40B4-BE49-F238E27FC236}">
                <a16:creationId xmlns:a16="http://schemas.microsoft.com/office/drawing/2014/main" id="{834ABA69-8619-4171-AE9D-13958D76B61C}"/>
              </a:ext>
            </a:extLst>
          </p:cNvPr>
          <p:cNvPicPr>
            <a:picLocks noChangeAspect="1"/>
          </p:cNvPicPr>
          <p:nvPr/>
        </p:nvPicPr>
        <p:blipFill>
          <a:blip r:embed="rId4" cstate="print"/>
          <a:srcRect/>
          <a:stretch>
            <a:fillRect/>
          </a:stretch>
        </p:blipFill>
        <p:spPr bwMode="auto">
          <a:xfrm>
            <a:off x="293292" y="5922210"/>
            <a:ext cx="731520" cy="731520"/>
          </a:xfrm>
          <a:prstGeom prst="rect">
            <a:avLst/>
          </a:prstGeom>
          <a:noFill/>
          <a:ln w="9525">
            <a:noFill/>
            <a:miter lim="800000"/>
            <a:headEnd/>
            <a:tailEnd/>
          </a:ln>
        </p:spPr>
      </p:pic>
    </p:spTree>
    <p:extLst>
      <p:ext uri="{BB962C8B-B14F-4D97-AF65-F5344CB8AC3E}">
        <p14:creationId xmlns:p14="http://schemas.microsoft.com/office/powerpoint/2010/main" val="144333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Revisions to 2 CFR – Uniform Guidance</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4</a:t>
            </a:fld>
            <a:endParaRPr lang="en-US">
              <a:solidFill>
                <a:prstClr val="black">
                  <a:tint val="75000"/>
                </a:prstClr>
              </a:solidFill>
            </a:endParaRPr>
          </a:p>
        </p:txBody>
      </p:sp>
      <p:sp>
        <p:nvSpPr>
          <p:cNvPr id="16" name="Rectangle 15">
            <a:extLst>
              <a:ext uri="{FF2B5EF4-FFF2-40B4-BE49-F238E27FC236}">
                <a16:creationId xmlns:a16="http://schemas.microsoft.com/office/drawing/2014/main" id="{EDDC9C0E-B263-4F5D-B4CA-DFF5017B657C}"/>
              </a:ext>
            </a:extLst>
          </p:cNvPr>
          <p:cNvSpPr/>
          <p:nvPr/>
        </p:nvSpPr>
        <p:spPr>
          <a:xfrm>
            <a:off x="227729" y="1104777"/>
            <a:ext cx="8688542" cy="4162678"/>
          </a:xfrm>
          <a:prstGeom prst="rect">
            <a:avLst/>
          </a:prstGeom>
        </p:spPr>
        <p:txBody>
          <a:bodyPr wrap="square">
            <a:spAutoFit/>
          </a:bodyPr>
          <a:lstStyle/>
          <a:p>
            <a:pPr marL="285750" indent="-285750">
              <a:buFont typeface="Arial" panose="020B0604020202020204" pitchFamily="34" charset="0"/>
              <a:buChar char="•"/>
            </a:pPr>
            <a:r>
              <a:rPr lang="en-US" b="1" dirty="0">
                <a:solidFill>
                  <a:srgbClr val="00254C"/>
                </a:solidFill>
              </a:rPr>
              <a:t>Scopes of the revision: </a:t>
            </a:r>
          </a:p>
          <a:p>
            <a:pPr marL="800100" lvl="1" indent="-342900">
              <a:buFont typeface="+mj-lt"/>
              <a:buAutoNum type="arabicPeriod"/>
            </a:pPr>
            <a:r>
              <a:rPr lang="en-US" dirty="0">
                <a:solidFill>
                  <a:srgbClr val="00254C"/>
                </a:solidFill>
              </a:rPr>
              <a:t>Supporting of implementation of the President’s Management Agenda and administration priorities </a:t>
            </a:r>
          </a:p>
          <a:p>
            <a:pPr marL="800100" lvl="1" indent="-342900">
              <a:buFont typeface="+mj-lt"/>
              <a:buAutoNum type="arabicPeriod"/>
            </a:pPr>
            <a:r>
              <a:rPr lang="en-US" dirty="0">
                <a:solidFill>
                  <a:srgbClr val="00254C"/>
                </a:solidFill>
              </a:rPr>
              <a:t>Meeting statutory requirements and to align with other authoritative source requirements</a:t>
            </a:r>
          </a:p>
          <a:p>
            <a:pPr marL="800100" lvl="1" indent="-342900">
              <a:buFont typeface="+mj-lt"/>
              <a:buAutoNum type="arabicPeriod"/>
            </a:pPr>
            <a:r>
              <a:rPr lang="en-US" dirty="0">
                <a:solidFill>
                  <a:srgbClr val="00254C"/>
                </a:solidFill>
              </a:rPr>
              <a:t>Clarifying existing requirements</a:t>
            </a:r>
          </a:p>
          <a:p>
            <a:pPr marL="800100" lvl="1" indent="-342900">
              <a:buFont typeface="+mj-lt"/>
              <a:buAutoNum type="arabicPeriod"/>
            </a:pPr>
            <a:endParaRPr lang="en-US" dirty="0">
              <a:solidFill>
                <a:srgbClr val="00254C"/>
              </a:solidFill>
            </a:endParaRPr>
          </a:p>
          <a:p>
            <a:pPr marL="342900" indent="-342900">
              <a:buFont typeface="Arial" panose="020B0604020202020204" pitchFamily="34" charset="0"/>
              <a:buChar char="•"/>
            </a:pPr>
            <a:r>
              <a:rPr lang="en-US" b="1" dirty="0">
                <a:solidFill>
                  <a:srgbClr val="0B2644"/>
                </a:solidFill>
              </a:rPr>
              <a:t>Effective Dates</a:t>
            </a:r>
          </a:p>
          <a:p>
            <a:pPr marL="742950" lvl="1" indent="-285750">
              <a:buFont typeface="Arial" panose="020B0604020202020204" pitchFamily="34" charset="0"/>
              <a:buChar char="•"/>
            </a:pPr>
            <a:r>
              <a:rPr lang="en-US" dirty="0">
                <a:solidFill>
                  <a:srgbClr val="0B2644"/>
                </a:solidFill>
              </a:rPr>
              <a:t>200.216, 200.340, 200.471 – </a:t>
            </a:r>
            <a:r>
              <a:rPr lang="en-US" u="sng" dirty="0">
                <a:solidFill>
                  <a:srgbClr val="0B2644"/>
                </a:solidFill>
              </a:rPr>
              <a:t>August 13, 2020</a:t>
            </a:r>
          </a:p>
          <a:p>
            <a:pPr marL="742950" lvl="1" indent="-285750">
              <a:spcAft>
                <a:spcPts val="1500"/>
              </a:spcAft>
              <a:buFont typeface="Arial" panose="020B0604020202020204" pitchFamily="34" charset="0"/>
              <a:buChar char="•"/>
            </a:pPr>
            <a:r>
              <a:rPr lang="en-US" dirty="0">
                <a:solidFill>
                  <a:srgbClr val="0B2644"/>
                </a:solidFill>
              </a:rPr>
              <a:t>Other Sections – </a:t>
            </a:r>
            <a:r>
              <a:rPr lang="en-US" u="sng" dirty="0">
                <a:solidFill>
                  <a:srgbClr val="0B2644"/>
                </a:solidFill>
              </a:rPr>
              <a:t>November 12, 2020</a:t>
            </a:r>
          </a:p>
          <a:p>
            <a:pPr marL="342900" indent="-342900">
              <a:buAutoNum type="arabicPeriod"/>
            </a:pPr>
            <a:endParaRPr lang="en-US" b="1" dirty="0">
              <a:solidFill>
                <a:srgbClr val="0B2644"/>
              </a:solidFill>
            </a:endParaRPr>
          </a:p>
          <a:p>
            <a:pPr lvl="1"/>
            <a:endParaRPr lang="en-US" dirty="0">
              <a:solidFill>
                <a:srgbClr val="00254C"/>
              </a:solidFill>
            </a:endParaRPr>
          </a:p>
          <a:p>
            <a:pPr marL="800100" lvl="1" indent="-342900">
              <a:buFont typeface="+mj-lt"/>
              <a:buAutoNum type="arabicPeriod"/>
            </a:pPr>
            <a:endParaRPr lang="en-US" dirty="0">
              <a:solidFill>
                <a:srgbClr val="00254C"/>
              </a:solidFill>
            </a:endParaRPr>
          </a:p>
          <a:p>
            <a:pPr lvl="1"/>
            <a:endParaRPr lang="en-US" dirty="0">
              <a:solidFill>
                <a:srgbClr val="00254C"/>
              </a:solidFill>
            </a:endParaRPr>
          </a:p>
        </p:txBody>
      </p:sp>
      <p:pic>
        <p:nvPicPr>
          <p:cNvPr id="6" name="Picture 5" descr="600px-US-OfficeOfManagementAndBudget-Seal_svg.png">
            <a:extLst>
              <a:ext uri="{FF2B5EF4-FFF2-40B4-BE49-F238E27FC236}">
                <a16:creationId xmlns:a16="http://schemas.microsoft.com/office/drawing/2014/main" id="{91419CF2-DF36-4D74-B845-558409256C08}"/>
              </a:ext>
            </a:extLst>
          </p:cNvPr>
          <p:cNvPicPr>
            <a:picLocks noChangeAspect="1"/>
          </p:cNvPicPr>
          <p:nvPr/>
        </p:nvPicPr>
        <p:blipFill>
          <a:blip r:embed="rId3" cstate="print"/>
          <a:srcRect/>
          <a:stretch>
            <a:fillRect/>
          </a:stretch>
        </p:blipFill>
        <p:spPr bwMode="auto">
          <a:xfrm>
            <a:off x="293292" y="5922210"/>
            <a:ext cx="731520" cy="731520"/>
          </a:xfrm>
          <a:prstGeom prst="rect">
            <a:avLst/>
          </a:prstGeom>
          <a:noFill/>
          <a:ln w="9525">
            <a:noFill/>
            <a:miter lim="800000"/>
            <a:headEnd/>
            <a:tailEnd/>
          </a:ln>
        </p:spPr>
      </p:pic>
      <p:pic>
        <p:nvPicPr>
          <p:cNvPr id="8" name="Picture 7" descr="image001">
            <a:extLst>
              <a:ext uri="{FF2B5EF4-FFF2-40B4-BE49-F238E27FC236}">
                <a16:creationId xmlns:a16="http://schemas.microsoft.com/office/drawing/2014/main" id="{3E0EA95E-BA2E-4221-8FF7-6C1DFEF09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8190" y="4005834"/>
            <a:ext cx="2895600" cy="2033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649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Major Revisions to 2 CFR</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5</a:t>
            </a:fld>
            <a:endParaRPr lang="en-US">
              <a:solidFill>
                <a:prstClr val="black">
                  <a:tint val="75000"/>
                </a:prstClr>
              </a:solidFill>
            </a:endParaRPr>
          </a:p>
        </p:txBody>
      </p:sp>
      <p:sp>
        <p:nvSpPr>
          <p:cNvPr id="4" name="Content Placeholder 2">
            <a:extLst>
              <a:ext uri="{FF2B5EF4-FFF2-40B4-BE49-F238E27FC236}">
                <a16:creationId xmlns:a16="http://schemas.microsoft.com/office/drawing/2014/main" id="{D11793BC-D20B-4F3B-9F8A-81C8C4923B8F}"/>
              </a:ext>
            </a:extLst>
          </p:cNvPr>
          <p:cNvSpPr txBox="1">
            <a:spLocks/>
          </p:cNvSpPr>
          <p:nvPr/>
        </p:nvSpPr>
        <p:spPr bwMode="auto">
          <a:xfrm>
            <a:off x="881812" y="831286"/>
            <a:ext cx="7755160" cy="5565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b="1" dirty="0">
                <a:solidFill>
                  <a:srgbClr val="0B2644"/>
                </a:solidFill>
              </a:rPr>
              <a:t>Support the President’s Management Agenda Results-Oriented Accountability for Grants CAP Goal and other Administration priorities</a:t>
            </a:r>
          </a:p>
          <a:p>
            <a:pPr algn="l"/>
            <a:endParaRPr lang="en-US" sz="1800" u="sng" dirty="0">
              <a:solidFill>
                <a:srgbClr val="0B2644"/>
              </a:solidFill>
            </a:endParaRPr>
          </a:p>
          <a:p>
            <a:pPr algn="l"/>
            <a:r>
              <a:rPr lang="en-US" sz="1800" u="sng" dirty="0">
                <a:solidFill>
                  <a:srgbClr val="0B2644"/>
                </a:solidFill>
              </a:rPr>
              <a:t>Some revisions include (see preamble for more details):</a:t>
            </a:r>
          </a:p>
          <a:p>
            <a:pPr marL="285750" indent="-285750" algn="l">
              <a:spcAft>
                <a:spcPts val="1000"/>
              </a:spcAft>
              <a:buFont typeface="Arial" panose="020B0604020202020204" pitchFamily="34" charset="0"/>
              <a:buChar char="•"/>
            </a:pPr>
            <a:r>
              <a:rPr lang="en-US" sz="1800" dirty="0">
                <a:solidFill>
                  <a:srgbClr val="FF0000"/>
                </a:solidFill>
              </a:rPr>
              <a:t>Emphasizing stewardship and results-oriented accountability for grant program results </a:t>
            </a:r>
            <a:r>
              <a:rPr lang="en-US" sz="1400" i="1" dirty="0">
                <a:solidFill>
                  <a:srgbClr val="0B2644"/>
                </a:solidFill>
              </a:rPr>
              <a:t>(§§ 200.102(d), 200.202, 200.205, 200.207, 200.211(a), 200.211(c)(1)(iv), 200.211(c)(1)(v), 200.211(c)(2), §200.301, 200.339(a)(2), Appendix I (A) &amp; (B))</a:t>
            </a:r>
          </a:p>
          <a:p>
            <a:pPr marL="285750" lvl="1" indent="-285750" algn="l">
              <a:spcAft>
                <a:spcPts val="1000"/>
              </a:spcAft>
              <a:buFont typeface="Arial" panose="020B0604020202020204" pitchFamily="34" charset="0"/>
              <a:buChar char="•"/>
            </a:pPr>
            <a:r>
              <a:rPr lang="en-US" sz="1800" dirty="0">
                <a:solidFill>
                  <a:srgbClr val="0B2644"/>
                </a:solidFill>
              </a:rPr>
              <a:t>Standardizing terminology to implement standard data elements </a:t>
            </a:r>
            <a:r>
              <a:rPr lang="en-US" sz="1400" i="1" dirty="0">
                <a:solidFill>
                  <a:srgbClr val="0B2644"/>
                </a:solidFill>
              </a:rPr>
              <a:t>(§§ 200.1, 200.207, 200.301, 200.328(c)(2))</a:t>
            </a:r>
          </a:p>
          <a:p>
            <a:pPr marL="285750" lvl="1" indent="-285750" algn="l">
              <a:spcAft>
                <a:spcPts val="1000"/>
              </a:spcAft>
              <a:buFont typeface="Arial" panose="020B0604020202020204" pitchFamily="34" charset="0"/>
              <a:buChar char="•"/>
            </a:pPr>
            <a:r>
              <a:rPr lang="en-US" sz="1800" dirty="0">
                <a:solidFill>
                  <a:srgbClr val="0B2644"/>
                </a:solidFill>
              </a:rPr>
              <a:t>Making indirect cost rates transparent </a:t>
            </a:r>
            <a:r>
              <a:rPr lang="en-US" sz="1400" i="1" dirty="0">
                <a:solidFill>
                  <a:srgbClr val="0B2644"/>
                </a:solidFill>
              </a:rPr>
              <a:t>(§ 200.414(h))</a:t>
            </a:r>
          </a:p>
          <a:p>
            <a:pPr marL="285750" lvl="1" indent="-285750" algn="l">
              <a:spcAft>
                <a:spcPts val="1000"/>
              </a:spcAft>
              <a:buFont typeface="Arial" panose="020B0604020202020204" pitchFamily="34" charset="0"/>
              <a:buChar char="•"/>
            </a:pPr>
            <a:r>
              <a:rPr lang="en-US" sz="1800" dirty="0">
                <a:solidFill>
                  <a:srgbClr val="0B2644"/>
                </a:solidFill>
              </a:rPr>
              <a:t>Strengthening merit review requirements for discretionary grants </a:t>
            </a:r>
            <a:r>
              <a:rPr lang="en-US" sz="1400" i="1" dirty="0">
                <a:solidFill>
                  <a:srgbClr val="0B2644"/>
                </a:solidFill>
              </a:rPr>
              <a:t>(§ 200.205)</a:t>
            </a:r>
          </a:p>
          <a:p>
            <a:pPr marL="285750" lvl="1" indent="-285750" algn="l">
              <a:spcAft>
                <a:spcPts val="1000"/>
              </a:spcAft>
              <a:buFont typeface="Arial" panose="020B0604020202020204" pitchFamily="34" charset="0"/>
              <a:buChar char="•"/>
            </a:pPr>
            <a:r>
              <a:rPr lang="en-US" sz="1800" dirty="0">
                <a:solidFill>
                  <a:srgbClr val="0B2644"/>
                </a:solidFill>
              </a:rPr>
              <a:t>Eliminating references to agency non-authoritative guidance </a:t>
            </a:r>
            <a:r>
              <a:rPr lang="en-US" sz="1400" dirty="0">
                <a:solidFill>
                  <a:srgbClr val="0B2644"/>
                </a:solidFill>
              </a:rPr>
              <a:t>(</a:t>
            </a:r>
            <a:r>
              <a:rPr lang="en-US" sz="1400" i="1" dirty="0">
                <a:solidFill>
                  <a:srgbClr val="0B2644"/>
                </a:solidFill>
              </a:rPr>
              <a:t>§ 200.105)</a:t>
            </a:r>
            <a:endParaRPr lang="en-US" sz="1400" dirty="0">
              <a:solidFill>
                <a:srgbClr val="0B2644"/>
              </a:solidFill>
            </a:endParaRPr>
          </a:p>
          <a:p>
            <a:pPr marL="285750" lvl="1" indent="-285750" algn="l">
              <a:spcAft>
                <a:spcPts val="1000"/>
              </a:spcAft>
              <a:buFont typeface="Arial" panose="020B0604020202020204" pitchFamily="34" charset="0"/>
              <a:buChar char="•"/>
            </a:pPr>
            <a:r>
              <a:rPr lang="en-US" sz="1800" dirty="0">
                <a:solidFill>
                  <a:srgbClr val="FF0000"/>
                </a:solidFill>
              </a:rPr>
              <a:t>Clarifying the termination provisions</a:t>
            </a:r>
            <a:r>
              <a:rPr lang="en-US" sz="1800" dirty="0">
                <a:solidFill>
                  <a:srgbClr val="0B2644"/>
                </a:solidFill>
              </a:rPr>
              <a:t> </a:t>
            </a:r>
            <a:r>
              <a:rPr lang="en-US" sz="1400" i="1" dirty="0">
                <a:solidFill>
                  <a:srgbClr val="0B2644"/>
                </a:solidFill>
              </a:rPr>
              <a:t>(§ 200.340)</a:t>
            </a:r>
            <a:endParaRPr lang="en-US" sz="1400" dirty="0">
              <a:solidFill>
                <a:srgbClr val="0B2644"/>
              </a:solidFill>
            </a:endParaRPr>
          </a:p>
          <a:p>
            <a:pPr algn="l" defTabSz="914400"/>
            <a:endParaRPr lang="en-US" sz="1600" b="1" dirty="0">
              <a:solidFill>
                <a:srgbClr val="0B2644"/>
              </a:solidFill>
            </a:endParaRPr>
          </a:p>
          <a:p>
            <a:pPr algn="l" defTabSz="914400"/>
            <a:endParaRPr lang="en-US" sz="1400" dirty="0">
              <a:solidFill>
                <a:srgbClr val="0B2644"/>
              </a:solidFill>
            </a:endParaRPr>
          </a:p>
          <a:p>
            <a:pPr marL="60325" defTabSz="914400"/>
            <a:endParaRPr lang="en-US" sz="1200" strike="sngStrike" dirty="0">
              <a:solidFill>
                <a:srgbClr val="0B2644"/>
              </a:solidFill>
            </a:endParaRPr>
          </a:p>
          <a:p>
            <a:pPr marL="60325" defTabSz="914400"/>
            <a:endParaRPr lang="en-US" sz="1200" dirty="0">
              <a:solidFill>
                <a:srgbClr val="333B46"/>
              </a:solidFill>
            </a:endParaRPr>
          </a:p>
        </p:txBody>
      </p:sp>
      <p:pic>
        <p:nvPicPr>
          <p:cNvPr id="6" name="Picture 5" descr="600px-US-OfficeOfManagementAndBudget-Seal_svg.png">
            <a:extLst>
              <a:ext uri="{FF2B5EF4-FFF2-40B4-BE49-F238E27FC236}">
                <a16:creationId xmlns:a16="http://schemas.microsoft.com/office/drawing/2014/main" id="{B5073F0A-8ABD-4484-A26C-67F8CE0E9F14}"/>
              </a:ext>
            </a:extLst>
          </p:cNvPr>
          <p:cNvPicPr>
            <a:picLocks noChangeAspect="1"/>
          </p:cNvPicPr>
          <p:nvPr/>
        </p:nvPicPr>
        <p:blipFill>
          <a:blip r:embed="rId3" cstate="print"/>
          <a:srcRect/>
          <a:stretch>
            <a:fillRect/>
          </a:stretch>
        </p:blipFill>
        <p:spPr bwMode="auto">
          <a:xfrm>
            <a:off x="293292" y="5922210"/>
            <a:ext cx="731520" cy="731520"/>
          </a:xfrm>
          <a:prstGeom prst="rect">
            <a:avLst/>
          </a:prstGeom>
          <a:noFill/>
          <a:ln w="9525">
            <a:noFill/>
            <a:miter lim="800000"/>
            <a:headEnd/>
            <a:tailEnd/>
          </a:ln>
        </p:spPr>
      </p:pic>
    </p:spTree>
    <p:extLst>
      <p:ext uri="{BB962C8B-B14F-4D97-AF65-F5344CB8AC3E}">
        <p14:creationId xmlns:p14="http://schemas.microsoft.com/office/powerpoint/2010/main" val="223017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Grant Performance Management</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6</a:t>
            </a:fld>
            <a:endParaRPr lang="en-US">
              <a:solidFill>
                <a:prstClr val="black">
                  <a:tint val="75000"/>
                </a:prstClr>
              </a:solidFill>
            </a:endParaRPr>
          </a:p>
        </p:txBody>
      </p:sp>
      <p:sp>
        <p:nvSpPr>
          <p:cNvPr id="4" name="Rectangle 3">
            <a:extLst>
              <a:ext uri="{FF2B5EF4-FFF2-40B4-BE49-F238E27FC236}">
                <a16:creationId xmlns:a16="http://schemas.microsoft.com/office/drawing/2014/main" id="{7FBB6BA2-1FDC-41DB-9EEC-2D37C10490A6}"/>
              </a:ext>
            </a:extLst>
          </p:cNvPr>
          <p:cNvSpPr/>
          <p:nvPr/>
        </p:nvSpPr>
        <p:spPr>
          <a:xfrm>
            <a:off x="455458" y="1076069"/>
            <a:ext cx="8688542" cy="5293757"/>
          </a:xfrm>
          <a:prstGeom prst="rect">
            <a:avLst/>
          </a:prstGeom>
        </p:spPr>
        <p:txBody>
          <a:bodyPr wrap="square">
            <a:spAutoFit/>
          </a:bodyPr>
          <a:lstStyle/>
          <a:p>
            <a:r>
              <a:rPr lang="en-US" sz="2000" b="1" dirty="0">
                <a:solidFill>
                  <a:srgbClr val="0B2644"/>
                </a:solidFill>
                <a:latin typeface="Source Sans Pro"/>
              </a:rPr>
              <a:t>What do we mean by Performance Management?</a:t>
            </a:r>
          </a:p>
          <a:p>
            <a:pPr marL="342900" indent="-342900">
              <a:buFont typeface="Arial" panose="020B0604020202020204" pitchFamily="34" charset="0"/>
              <a:buChar char="•"/>
            </a:pPr>
            <a:r>
              <a:rPr lang="en-US" sz="2000" dirty="0">
                <a:solidFill>
                  <a:srgbClr val="0B2644"/>
                </a:solidFill>
                <a:latin typeface="Source Sans Pro"/>
              </a:rPr>
              <a:t>“The use of goals, measurement, evaluation, analysis and data-driven reviews to improve the effectiveness and efficiency of agency operations” </a:t>
            </a:r>
          </a:p>
          <a:p>
            <a:endParaRPr lang="en-US" sz="2000" dirty="0">
              <a:solidFill>
                <a:srgbClr val="0B2644"/>
              </a:solidFill>
              <a:latin typeface="Source Sans Pro"/>
            </a:endParaRPr>
          </a:p>
          <a:p>
            <a:pPr marL="342900" indent="-342900">
              <a:buFont typeface="Arial" panose="020B0604020202020204" pitchFamily="34" charset="0"/>
              <a:buChar char="•"/>
            </a:pPr>
            <a:endParaRPr lang="en-US" sz="2000" dirty="0">
              <a:solidFill>
                <a:srgbClr val="0B2644"/>
              </a:solidFill>
              <a:latin typeface="Source Sans Pro"/>
            </a:endParaRPr>
          </a:p>
          <a:p>
            <a:r>
              <a:rPr lang="en-US" sz="2000" b="1" dirty="0">
                <a:solidFill>
                  <a:srgbClr val="0B2644"/>
                </a:solidFill>
                <a:latin typeface="Source Sans Pro"/>
              </a:rPr>
              <a:t>Why does this matter to me?</a:t>
            </a:r>
          </a:p>
          <a:p>
            <a:pPr marL="342900" indent="-342900">
              <a:buFont typeface="Arial" panose="020B0604020202020204" pitchFamily="34" charset="0"/>
              <a:buChar char="•"/>
            </a:pPr>
            <a:r>
              <a:rPr lang="en-US" sz="2000" dirty="0">
                <a:solidFill>
                  <a:srgbClr val="0B2644"/>
                </a:solidFill>
                <a:latin typeface="Source Sans Pro"/>
              </a:rPr>
              <a:t>Recent revisions to Title 2 of the Code of Federal Regulations</a:t>
            </a:r>
          </a:p>
          <a:p>
            <a:pPr marL="342900" indent="-342900">
              <a:buFont typeface="Arial" panose="020B0604020202020204" pitchFamily="34" charset="0"/>
              <a:buChar char="•"/>
            </a:pPr>
            <a:endParaRPr lang="en-US" sz="2000" dirty="0">
              <a:solidFill>
                <a:srgbClr val="0B2644"/>
              </a:solidFill>
              <a:latin typeface="Source Sans Pro"/>
            </a:endParaRPr>
          </a:p>
          <a:p>
            <a:pPr marL="342900" indent="-342900">
              <a:buFont typeface="Arial" panose="020B0604020202020204" pitchFamily="34" charset="0"/>
              <a:buChar char="•"/>
            </a:pPr>
            <a:endParaRPr lang="en-US" sz="2000" dirty="0">
              <a:solidFill>
                <a:srgbClr val="0B2644"/>
              </a:solidFill>
              <a:latin typeface="Source Sans Pro"/>
            </a:endParaRPr>
          </a:p>
          <a:p>
            <a:r>
              <a:rPr lang="en-US" sz="2000" b="1" dirty="0">
                <a:solidFill>
                  <a:srgbClr val="0B2644"/>
                </a:solidFill>
                <a:latin typeface="Source Sans Pro"/>
              </a:rPr>
              <a:t>How can I improve program and project performance management to focus on results? </a:t>
            </a:r>
          </a:p>
          <a:p>
            <a:pPr marL="342900" indent="-342900">
              <a:buFont typeface="Arial" panose="020B0604020202020204" pitchFamily="34" charset="0"/>
              <a:buChar char="•"/>
            </a:pPr>
            <a:r>
              <a:rPr lang="en-US" sz="2000" i="1" dirty="0">
                <a:solidFill>
                  <a:srgbClr val="0B2644"/>
                </a:solidFill>
                <a:latin typeface="Source Sans Pro"/>
              </a:rPr>
              <a:t>Reference:  Managing for Results: </a:t>
            </a:r>
          </a:p>
          <a:p>
            <a:r>
              <a:rPr lang="en-US" sz="2000" i="1" dirty="0">
                <a:solidFill>
                  <a:srgbClr val="0B2644"/>
                </a:solidFill>
                <a:latin typeface="Source Sans Pro"/>
              </a:rPr>
              <a:t>The Performance Management Playbook </a:t>
            </a:r>
          </a:p>
          <a:p>
            <a:r>
              <a:rPr lang="en-US" sz="2000" i="1" dirty="0">
                <a:solidFill>
                  <a:srgbClr val="0B2644"/>
                </a:solidFill>
                <a:latin typeface="Source Sans Pro"/>
              </a:rPr>
              <a:t>for Federal Awarding Agencies</a:t>
            </a:r>
          </a:p>
          <a:p>
            <a:endParaRPr lang="en-US" sz="2000" i="1" dirty="0">
              <a:solidFill>
                <a:srgbClr val="0B2644"/>
              </a:solidFill>
              <a:latin typeface="Source Sans Pro"/>
            </a:endParaRPr>
          </a:p>
          <a:p>
            <a:pPr marL="342900" indent="-342900">
              <a:buFont typeface="Arial" panose="020B0604020202020204" pitchFamily="34" charset="0"/>
              <a:buChar char="•"/>
            </a:pPr>
            <a:endParaRPr lang="en-US" sz="2000" dirty="0">
              <a:solidFill>
                <a:srgbClr val="27343C"/>
              </a:solidFill>
              <a:latin typeface="-apple-system"/>
            </a:endParaRPr>
          </a:p>
          <a:p>
            <a:pPr marL="285750" indent="-285750">
              <a:buFont typeface="Arial" panose="020B0604020202020204" pitchFamily="34" charset="0"/>
              <a:buChar char="•"/>
            </a:pPr>
            <a:endParaRPr lang="en-US" dirty="0">
              <a:solidFill>
                <a:srgbClr val="27343C"/>
              </a:solidFill>
              <a:latin typeface="-apple-system"/>
            </a:endParaRPr>
          </a:p>
        </p:txBody>
      </p:sp>
      <p:pic>
        <p:nvPicPr>
          <p:cNvPr id="6" name="Picture 5" descr="600px-US-OfficeOfManagementAndBudget-Seal_svg.png">
            <a:extLst>
              <a:ext uri="{FF2B5EF4-FFF2-40B4-BE49-F238E27FC236}">
                <a16:creationId xmlns:a16="http://schemas.microsoft.com/office/drawing/2014/main" id="{11274C27-7D14-4A76-9871-3AE4BC6BD520}"/>
              </a:ext>
            </a:extLst>
          </p:cNvPr>
          <p:cNvPicPr>
            <a:picLocks noChangeAspect="1"/>
          </p:cNvPicPr>
          <p:nvPr/>
        </p:nvPicPr>
        <p:blipFill>
          <a:blip r:embed="rId3" cstate="print"/>
          <a:srcRect/>
          <a:stretch>
            <a:fillRect/>
          </a:stretch>
        </p:blipFill>
        <p:spPr bwMode="auto">
          <a:xfrm>
            <a:off x="293292" y="5922210"/>
            <a:ext cx="731520" cy="731520"/>
          </a:xfrm>
          <a:prstGeom prst="rect">
            <a:avLst/>
          </a:prstGeom>
          <a:noFill/>
          <a:ln w="9525">
            <a:noFill/>
            <a:miter lim="800000"/>
            <a:headEnd/>
            <a:tailEnd/>
          </a:ln>
        </p:spPr>
      </p:pic>
      <p:pic>
        <p:nvPicPr>
          <p:cNvPr id="2" name="Picture 1">
            <a:extLst>
              <a:ext uri="{FF2B5EF4-FFF2-40B4-BE49-F238E27FC236}">
                <a16:creationId xmlns:a16="http://schemas.microsoft.com/office/drawing/2014/main" id="{733C17FB-9272-4700-819F-060B3B28197B}"/>
              </a:ext>
            </a:extLst>
          </p:cNvPr>
          <p:cNvPicPr>
            <a:picLocks noChangeAspect="1"/>
          </p:cNvPicPr>
          <p:nvPr/>
        </p:nvPicPr>
        <p:blipFill>
          <a:blip r:embed="rId4"/>
          <a:stretch>
            <a:fillRect/>
          </a:stretch>
        </p:blipFill>
        <p:spPr>
          <a:xfrm>
            <a:off x="5448179" y="4296380"/>
            <a:ext cx="1948638" cy="2561620"/>
          </a:xfrm>
          <a:prstGeom prst="rect">
            <a:avLst/>
          </a:prstGeom>
        </p:spPr>
      </p:pic>
    </p:spTree>
    <p:extLst>
      <p:ext uri="{BB962C8B-B14F-4D97-AF65-F5344CB8AC3E}">
        <p14:creationId xmlns:p14="http://schemas.microsoft.com/office/powerpoint/2010/main" val="196701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Federal Grants Lifecycle - Performance</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7</a:t>
            </a:fld>
            <a:endParaRPr lang="en-US">
              <a:solidFill>
                <a:prstClr val="black">
                  <a:tint val="75000"/>
                </a:prstClr>
              </a:solidFill>
            </a:endParaRPr>
          </a:p>
        </p:txBody>
      </p:sp>
      <p:grpSp>
        <p:nvGrpSpPr>
          <p:cNvPr id="4" name="Group 3">
            <a:extLst>
              <a:ext uri="{FF2B5EF4-FFF2-40B4-BE49-F238E27FC236}">
                <a16:creationId xmlns:a16="http://schemas.microsoft.com/office/drawing/2014/main" id="{57362B7E-4BE8-4069-B8C0-527C414DE685}"/>
              </a:ext>
            </a:extLst>
          </p:cNvPr>
          <p:cNvGrpSpPr/>
          <p:nvPr/>
        </p:nvGrpSpPr>
        <p:grpSpPr>
          <a:xfrm>
            <a:off x="701177" y="1720688"/>
            <a:ext cx="7909423" cy="3416624"/>
            <a:chOff x="875367" y="1555126"/>
            <a:chExt cx="10291071" cy="4495605"/>
          </a:xfrm>
        </p:grpSpPr>
        <p:sp>
          <p:nvSpPr>
            <p:cNvPr id="6" name="Freeform 5">
              <a:extLst>
                <a:ext uri="{FF2B5EF4-FFF2-40B4-BE49-F238E27FC236}">
                  <a16:creationId xmlns:a16="http://schemas.microsoft.com/office/drawing/2014/main" id="{7356A67C-BEF0-43C6-97E7-C57CF8AAD716}"/>
                </a:ext>
              </a:extLst>
            </p:cNvPr>
            <p:cNvSpPr>
              <a:spLocks/>
            </p:cNvSpPr>
            <p:nvPr/>
          </p:nvSpPr>
          <p:spPr bwMode="auto">
            <a:xfrm>
              <a:off x="9150684" y="2633324"/>
              <a:ext cx="2015754" cy="1569983"/>
            </a:xfrm>
            <a:custGeom>
              <a:avLst/>
              <a:gdLst>
                <a:gd name="T0" fmla="*/ 0 w 828"/>
                <a:gd name="T1" fmla="*/ 296 h 644"/>
                <a:gd name="T2" fmla="*/ 111 w 828"/>
                <a:gd name="T3" fmla="*/ 328 h 644"/>
                <a:gd name="T4" fmla="*/ 111 w 828"/>
                <a:gd name="T5" fmla="*/ 453 h 644"/>
                <a:gd name="T6" fmla="*/ 691 w 828"/>
                <a:gd name="T7" fmla="*/ 644 h 644"/>
                <a:gd name="T8" fmla="*/ 828 w 828"/>
                <a:gd name="T9" fmla="*/ 618 h 644"/>
                <a:gd name="T10" fmla="*/ 824 w 828"/>
                <a:gd name="T11" fmla="*/ 490 h 644"/>
                <a:gd name="T12" fmla="*/ 0 w 828"/>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8" h="644">
                  <a:moveTo>
                    <a:pt x="0" y="296"/>
                  </a:moveTo>
                  <a:cubicBezTo>
                    <a:pt x="111" y="328"/>
                    <a:pt x="111" y="328"/>
                    <a:pt x="111" y="328"/>
                  </a:cubicBezTo>
                  <a:cubicBezTo>
                    <a:pt x="111" y="453"/>
                    <a:pt x="111" y="453"/>
                    <a:pt x="111" y="453"/>
                  </a:cubicBezTo>
                  <a:cubicBezTo>
                    <a:pt x="111" y="453"/>
                    <a:pt x="423" y="249"/>
                    <a:pt x="691" y="644"/>
                  </a:cubicBezTo>
                  <a:cubicBezTo>
                    <a:pt x="828" y="618"/>
                    <a:pt x="828" y="618"/>
                    <a:pt x="828" y="618"/>
                  </a:cubicBezTo>
                  <a:cubicBezTo>
                    <a:pt x="824" y="490"/>
                    <a:pt x="824" y="490"/>
                    <a:pt x="824" y="490"/>
                  </a:cubicBezTo>
                  <a:cubicBezTo>
                    <a:pt x="824" y="490"/>
                    <a:pt x="492" y="0"/>
                    <a:pt x="0" y="296"/>
                  </a:cubicBezTo>
                  <a:close/>
                </a:path>
              </a:pathLst>
            </a:custGeom>
            <a:solidFill>
              <a:srgbClr val="F7F8F8">
                <a:lumMod val="75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sp>
          <p:nvSpPr>
            <p:cNvPr id="8" name="Freeform 7">
              <a:extLst>
                <a:ext uri="{FF2B5EF4-FFF2-40B4-BE49-F238E27FC236}">
                  <a16:creationId xmlns:a16="http://schemas.microsoft.com/office/drawing/2014/main" id="{C4F0B632-2A89-4EFB-BDCB-EF1AC5D14B2C}"/>
                </a:ext>
              </a:extLst>
            </p:cNvPr>
            <p:cNvSpPr>
              <a:spLocks/>
            </p:cNvSpPr>
            <p:nvPr/>
          </p:nvSpPr>
          <p:spPr bwMode="auto">
            <a:xfrm>
              <a:off x="1580796" y="2633324"/>
              <a:ext cx="2012665" cy="1569983"/>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rgbClr val="F7F8F8">
                <a:lumMod val="75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sp>
          <p:nvSpPr>
            <p:cNvPr id="9" name="Freeform 8">
              <a:extLst>
                <a:ext uri="{FF2B5EF4-FFF2-40B4-BE49-F238E27FC236}">
                  <a16:creationId xmlns:a16="http://schemas.microsoft.com/office/drawing/2014/main" id="{F026A67A-51E9-49DE-BAEF-91B1CCF67AEC}"/>
                </a:ext>
              </a:extLst>
            </p:cNvPr>
            <p:cNvSpPr>
              <a:spLocks/>
            </p:cNvSpPr>
            <p:nvPr/>
          </p:nvSpPr>
          <p:spPr bwMode="auto">
            <a:xfrm>
              <a:off x="3476098" y="3479570"/>
              <a:ext cx="2017813" cy="1569983"/>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rgbClr val="F7F8F8">
                <a:lumMod val="75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sp>
          <p:nvSpPr>
            <p:cNvPr id="10" name="Freeform 9">
              <a:extLst>
                <a:ext uri="{FF2B5EF4-FFF2-40B4-BE49-F238E27FC236}">
                  <a16:creationId xmlns:a16="http://schemas.microsoft.com/office/drawing/2014/main" id="{4D3BF9C5-A0CC-4B0F-AEAF-D89130F3F41B}"/>
                </a:ext>
              </a:extLst>
            </p:cNvPr>
            <p:cNvSpPr>
              <a:spLocks/>
            </p:cNvSpPr>
            <p:nvPr/>
          </p:nvSpPr>
          <p:spPr bwMode="auto">
            <a:xfrm>
              <a:off x="5379643" y="2633324"/>
              <a:ext cx="2011636" cy="1569983"/>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rgbClr val="F7F8F8">
                <a:lumMod val="75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sp>
          <p:nvSpPr>
            <p:cNvPr id="11" name="Freeform 10">
              <a:extLst>
                <a:ext uri="{FF2B5EF4-FFF2-40B4-BE49-F238E27FC236}">
                  <a16:creationId xmlns:a16="http://schemas.microsoft.com/office/drawing/2014/main" id="{A3FF9B57-D90B-4E42-96C6-89B3075220A1}"/>
                </a:ext>
              </a:extLst>
            </p:cNvPr>
            <p:cNvSpPr>
              <a:spLocks/>
            </p:cNvSpPr>
            <p:nvPr/>
          </p:nvSpPr>
          <p:spPr bwMode="auto">
            <a:xfrm>
              <a:off x="7274941" y="3479570"/>
              <a:ext cx="2017813" cy="1569983"/>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rgbClr val="F7F8F8">
                <a:lumMod val="75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CC36E539-5DB4-4EA9-BA3E-CB6CF8950D32}"/>
                </a:ext>
              </a:extLst>
            </p:cNvPr>
            <p:cNvGrpSpPr/>
            <p:nvPr/>
          </p:nvGrpSpPr>
          <p:grpSpPr>
            <a:xfrm>
              <a:off x="1623777" y="3886221"/>
              <a:ext cx="1282753" cy="1284812"/>
              <a:chOff x="942898" y="3703938"/>
              <a:chExt cx="1174055" cy="1175939"/>
            </a:xfrm>
          </p:grpSpPr>
          <p:sp>
            <p:nvSpPr>
              <p:cNvPr id="30" name="Oval 12">
                <a:extLst>
                  <a:ext uri="{FF2B5EF4-FFF2-40B4-BE49-F238E27FC236}">
                    <a16:creationId xmlns:a16="http://schemas.microsoft.com/office/drawing/2014/main" id="{E12FCF3F-8F2E-4357-B3AE-D77AC891019D}"/>
                  </a:ext>
                </a:extLst>
              </p:cNvPr>
              <p:cNvSpPr>
                <a:spLocks noChangeArrowheads="1"/>
              </p:cNvSpPr>
              <p:nvPr/>
            </p:nvSpPr>
            <p:spPr bwMode="auto">
              <a:xfrm>
                <a:off x="942898" y="3703938"/>
                <a:ext cx="1174055" cy="1175939"/>
              </a:xfrm>
              <a:prstGeom prst="ellipse">
                <a:avLst/>
              </a:prstGeom>
              <a:solidFill>
                <a:srgbClr val="F7F8F8"/>
              </a:solidFill>
              <a:ln w="15875" cap="flat">
                <a:noFill/>
                <a:prstDash val="solid"/>
                <a:miter lim="800000"/>
                <a:headEnd/>
                <a:tailEnd/>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sp>
            <p:nvSpPr>
              <p:cNvPr id="31" name="Oval 11">
                <a:extLst>
                  <a:ext uri="{FF2B5EF4-FFF2-40B4-BE49-F238E27FC236}">
                    <a16:creationId xmlns:a16="http://schemas.microsoft.com/office/drawing/2014/main" id="{EA2A34CB-B3BB-4A23-BF99-47CCB336DC07}"/>
                  </a:ext>
                </a:extLst>
              </p:cNvPr>
              <p:cNvSpPr>
                <a:spLocks noChangeArrowheads="1"/>
              </p:cNvSpPr>
              <p:nvPr/>
            </p:nvSpPr>
            <p:spPr bwMode="auto">
              <a:xfrm>
                <a:off x="1058796" y="3819832"/>
                <a:ext cx="942259" cy="944144"/>
              </a:xfrm>
              <a:prstGeom prst="ellipse">
                <a:avLst/>
              </a:prstGeom>
              <a:solidFill>
                <a:srgbClr val="EC3A51"/>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4D2F1B64-E101-47B6-8F2D-C457364412CC}"/>
                </a:ext>
              </a:extLst>
            </p:cNvPr>
            <p:cNvGrpSpPr/>
            <p:nvPr/>
          </p:nvGrpSpPr>
          <p:grpSpPr>
            <a:xfrm>
              <a:off x="3552434" y="2481988"/>
              <a:ext cx="1279664" cy="1282753"/>
              <a:chOff x="2708124" y="2418697"/>
              <a:chExt cx="1171228" cy="1174055"/>
            </a:xfrm>
          </p:grpSpPr>
          <p:sp>
            <p:nvSpPr>
              <p:cNvPr id="28" name="Oval 14">
                <a:extLst>
                  <a:ext uri="{FF2B5EF4-FFF2-40B4-BE49-F238E27FC236}">
                    <a16:creationId xmlns:a16="http://schemas.microsoft.com/office/drawing/2014/main" id="{6EEE2DE6-77B9-43A6-98FF-F4C172188A86}"/>
                  </a:ext>
                </a:extLst>
              </p:cNvPr>
              <p:cNvSpPr>
                <a:spLocks noChangeArrowheads="1"/>
              </p:cNvSpPr>
              <p:nvPr/>
            </p:nvSpPr>
            <p:spPr bwMode="auto">
              <a:xfrm>
                <a:off x="2708124" y="2418697"/>
                <a:ext cx="1171228" cy="1174055"/>
              </a:xfrm>
              <a:prstGeom prst="ellipse">
                <a:avLst/>
              </a:prstGeom>
              <a:solidFill>
                <a:srgbClr val="F7F8F8"/>
              </a:solidFill>
              <a:ln w="15875" cap="flat">
                <a:noFill/>
                <a:prstDash val="solid"/>
                <a:miter lim="800000"/>
                <a:headEnd/>
                <a:tailEnd/>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sp>
            <p:nvSpPr>
              <p:cNvPr id="29" name="Oval 13">
                <a:extLst>
                  <a:ext uri="{FF2B5EF4-FFF2-40B4-BE49-F238E27FC236}">
                    <a16:creationId xmlns:a16="http://schemas.microsoft.com/office/drawing/2014/main" id="{B49F35D5-85C1-4C52-BA24-112DBB86427A}"/>
                  </a:ext>
                </a:extLst>
              </p:cNvPr>
              <p:cNvSpPr>
                <a:spLocks noChangeArrowheads="1"/>
              </p:cNvSpPr>
              <p:nvPr/>
            </p:nvSpPr>
            <p:spPr bwMode="auto">
              <a:xfrm>
                <a:off x="2823080" y="2532706"/>
                <a:ext cx="941317" cy="946028"/>
              </a:xfrm>
              <a:prstGeom prst="ellipse">
                <a:avLst/>
              </a:prstGeom>
              <a:solidFill>
                <a:srgbClr val="00B6C9"/>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BCCAE560-3ABA-49B8-80C1-BABE1978B834}"/>
                </a:ext>
              </a:extLst>
            </p:cNvPr>
            <p:cNvGrpSpPr/>
            <p:nvPr/>
          </p:nvGrpSpPr>
          <p:grpSpPr>
            <a:xfrm>
              <a:off x="5479547" y="3886221"/>
              <a:ext cx="1279664" cy="1284812"/>
              <a:chOff x="4471937" y="3703938"/>
              <a:chExt cx="1171228" cy="1175939"/>
            </a:xfrm>
          </p:grpSpPr>
          <p:sp>
            <p:nvSpPr>
              <p:cNvPr id="26" name="Oval 16">
                <a:extLst>
                  <a:ext uri="{FF2B5EF4-FFF2-40B4-BE49-F238E27FC236}">
                    <a16:creationId xmlns:a16="http://schemas.microsoft.com/office/drawing/2014/main" id="{01EA2BDD-D40A-4EBA-A863-48B0D69DA3C9}"/>
                  </a:ext>
                </a:extLst>
              </p:cNvPr>
              <p:cNvSpPr>
                <a:spLocks noChangeArrowheads="1"/>
              </p:cNvSpPr>
              <p:nvPr/>
            </p:nvSpPr>
            <p:spPr bwMode="auto">
              <a:xfrm>
                <a:off x="4471937" y="3703938"/>
                <a:ext cx="1171228" cy="1175939"/>
              </a:xfrm>
              <a:prstGeom prst="ellipse">
                <a:avLst/>
              </a:prstGeom>
              <a:solidFill>
                <a:srgbClr val="F7F8F8"/>
              </a:solidFill>
              <a:ln w="15875" cap="flat">
                <a:noFill/>
                <a:prstDash val="solid"/>
                <a:miter lim="800000"/>
                <a:headEnd/>
                <a:tailEnd/>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sp>
            <p:nvSpPr>
              <p:cNvPr id="27" name="Oval 15">
                <a:extLst>
                  <a:ext uri="{FF2B5EF4-FFF2-40B4-BE49-F238E27FC236}">
                    <a16:creationId xmlns:a16="http://schemas.microsoft.com/office/drawing/2014/main" id="{DFA0F450-0D16-4F89-9286-0851C27C6D77}"/>
                  </a:ext>
                </a:extLst>
              </p:cNvPr>
              <p:cNvSpPr>
                <a:spLocks noChangeArrowheads="1"/>
              </p:cNvSpPr>
              <p:nvPr/>
            </p:nvSpPr>
            <p:spPr bwMode="auto">
              <a:xfrm>
                <a:off x="4586422" y="3819832"/>
                <a:ext cx="942259" cy="944144"/>
              </a:xfrm>
              <a:prstGeom prst="ellipse">
                <a:avLst/>
              </a:prstGeom>
              <a:solidFill>
                <a:srgbClr val="A40084"/>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0DCB0518-11D3-4B47-849F-EF14BC212BBE}"/>
                </a:ext>
              </a:extLst>
            </p:cNvPr>
            <p:cNvGrpSpPr/>
            <p:nvPr/>
          </p:nvGrpSpPr>
          <p:grpSpPr>
            <a:xfrm>
              <a:off x="7385286" y="2481988"/>
              <a:ext cx="1282753" cy="1282753"/>
              <a:chOff x="6216188" y="2418697"/>
              <a:chExt cx="1174055" cy="1174055"/>
            </a:xfrm>
          </p:grpSpPr>
          <p:sp>
            <p:nvSpPr>
              <p:cNvPr id="24" name="Oval 18">
                <a:extLst>
                  <a:ext uri="{FF2B5EF4-FFF2-40B4-BE49-F238E27FC236}">
                    <a16:creationId xmlns:a16="http://schemas.microsoft.com/office/drawing/2014/main" id="{3274B07D-ACEE-4D9D-9C43-0FC952BEB4E2}"/>
                  </a:ext>
                </a:extLst>
              </p:cNvPr>
              <p:cNvSpPr>
                <a:spLocks noChangeArrowheads="1"/>
              </p:cNvSpPr>
              <p:nvPr/>
            </p:nvSpPr>
            <p:spPr bwMode="auto">
              <a:xfrm>
                <a:off x="6216188" y="2418697"/>
                <a:ext cx="1174055" cy="1174055"/>
              </a:xfrm>
              <a:prstGeom prst="ellipse">
                <a:avLst/>
              </a:prstGeom>
              <a:solidFill>
                <a:srgbClr val="F7F8F8"/>
              </a:solidFill>
              <a:ln w="15875" cap="flat">
                <a:noFill/>
                <a:prstDash val="solid"/>
                <a:miter lim="800000"/>
                <a:headEnd/>
                <a:tailEnd/>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sp>
            <p:nvSpPr>
              <p:cNvPr id="25" name="Oval 17">
                <a:extLst>
                  <a:ext uri="{FF2B5EF4-FFF2-40B4-BE49-F238E27FC236}">
                    <a16:creationId xmlns:a16="http://schemas.microsoft.com/office/drawing/2014/main" id="{DDFE748A-1D6D-4735-9166-7B009A0A85F0}"/>
                  </a:ext>
                </a:extLst>
              </p:cNvPr>
              <p:cNvSpPr>
                <a:spLocks noChangeArrowheads="1"/>
              </p:cNvSpPr>
              <p:nvPr/>
            </p:nvSpPr>
            <p:spPr bwMode="auto">
              <a:xfrm>
                <a:off x="6332086" y="2532706"/>
                <a:ext cx="942259" cy="946028"/>
              </a:xfrm>
              <a:prstGeom prst="ellipse">
                <a:avLst/>
              </a:prstGeom>
              <a:solidFill>
                <a:srgbClr val="A7C539"/>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7DCE8A62-6136-4820-9B90-3153528C183A}"/>
                </a:ext>
              </a:extLst>
            </p:cNvPr>
            <p:cNvGrpSpPr/>
            <p:nvPr/>
          </p:nvGrpSpPr>
          <p:grpSpPr>
            <a:xfrm>
              <a:off x="9332229" y="3886221"/>
              <a:ext cx="1282753" cy="1284812"/>
              <a:chOff x="7998150" y="3703938"/>
              <a:chExt cx="1174055" cy="1175939"/>
            </a:xfrm>
          </p:grpSpPr>
          <p:sp>
            <p:nvSpPr>
              <p:cNvPr id="22" name="Oval 21">
                <a:extLst>
                  <a:ext uri="{FF2B5EF4-FFF2-40B4-BE49-F238E27FC236}">
                    <a16:creationId xmlns:a16="http://schemas.microsoft.com/office/drawing/2014/main" id="{A12C50FB-8D86-4417-BEB1-8B9E45A356E7}"/>
                  </a:ext>
                </a:extLst>
              </p:cNvPr>
              <p:cNvSpPr>
                <a:spLocks noChangeArrowheads="1"/>
              </p:cNvSpPr>
              <p:nvPr/>
            </p:nvSpPr>
            <p:spPr bwMode="auto">
              <a:xfrm>
                <a:off x="7998150" y="3703938"/>
                <a:ext cx="1174055" cy="1175939"/>
              </a:xfrm>
              <a:prstGeom prst="ellipse">
                <a:avLst/>
              </a:prstGeom>
              <a:solidFill>
                <a:srgbClr val="F7F8F8"/>
              </a:solidFill>
              <a:ln w="15875" cap="flat">
                <a:noFill/>
                <a:prstDash val="solid"/>
                <a:miter lim="800000"/>
                <a:headEnd/>
                <a:tailEnd/>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sp>
            <p:nvSpPr>
              <p:cNvPr id="23" name="Oval 19">
                <a:extLst>
                  <a:ext uri="{FF2B5EF4-FFF2-40B4-BE49-F238E27FC236}">
                    <a16:creationId xmlns:a16="http://schemas.microsoft.com/office/drawing/2014/main" id="{22C171D1-300A-42C2-9616-8A911ECCB178}"/>
                  </a:ext>
                </a:extLst>
              </p:cNvPr>
              <p:cNvSpPr>
                <a:spLocks noChangeArrowheads="1"/>
              </p:cNvSpPr>
              <p:nvPr/>
            </p:nvSpPr>
            <p:spPr bwMode="auto">
              <a:xfrm>
                <a:off x="8114048" y="3819832"/>
                <a:ext cx="942259" cy="944144"/>
              </a:xfrm>
              <a:prstGeom prst="ellipse">
                <a:avLst/>
              </a:prstGeom>
              <a:solidFill>
                <a:srgbClr val="00B299"/>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B2644"/>
                  </a:solidFill>
                  <a:effectLst/>
                  <a:uLnTx/>
                  <a:uFillTx/>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400181B5-D541-4E36-8E28-6FB91300BBFE}"/>
                </a:ext>
              </a:extLst>
            </p:cNvPr>
            <p:cNvSpPr txBox="1"/>
            <p:nvPr/>
          </p:nvSpPr>
          <p:spPr>
            <a:xfrm>
              <a:off x="875367" y="5329697"/>
              <a:ext cx="2850697" cy="637671"/>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EC3A51"/>
                  </a:solidFill>
                  <a:effectLst/>
                  <a:uLnTx/>
                  <a:uFillTx/>
                  <a:latin typeface="Source Sans Pro"/>
                  <a:cs typeface="Arial" panose="020B0604020202020204" pitchFamily="34" charset="0"/>
                </a:rPr>
                <a:t>Phase 1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B2644"/>
                  </a:solidFill>
                  <a:effectLst/>
                  <a:uLnTx/>
                  <a:uFillTx/>
                  <a:latin typeface="Source Sans Pro"/>
                  <a:cs typeface="Arial" panose="020B0604020202020204" pitchFamily="34" charset="0"/>
                </a:rPr>
                <a:t>Program Administration</a:t>
              </a:r>
            </a:p>
          </p:txBody>
        </p:sp>
        <p:sp>
          <p:nvSpPr>
            <p:cNvPr id="18" name="TextBox 17">
              <a:extLst>
                <a:ext uri="{FF2B5EF4-FFF2-40B4-BE49-F238E27FC236}">
                  <a16:creationId xmlns:a16="http://schemas.microsoft.com/office/drawing/2014/main" id="{C88BAFA7-B8C5-4113-BDF7-F8AB828C9217}"/>
                </a:ext>
              </a:extLst>
            </p:cNvPr>
            <p:cNvSpPr txBox="1"/>
            <p:nvPr/>
          </p:nvSpPr>
          <p:spPr>
            <a:xfrm>
              <a:off x="2808666" y="1843299"/>
              <a:ext cx="2835936" cy="637671"/>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B6C9"/>
                  </a:solidFill>
                  <a:effectLst/>
                  <a:uLnTx/>
                  <a:uFillTx/>
                  <a:latin typeface="Source Sans Pro"/>
                  <a:cs typeface="Arial" panose="020B0604020202020204" pitchFamily="34" charset="0"/>
                </a:rPr>
                <a:t>Phase 2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B2644"/>
                  </a:solidFill>
                  <a:effectLst/>
                  <a:uLnTx/>
                  <a:uFillTx/>
                  <a:latin typeface="Source Sans Pro"/>
                  <a:cs typeface="Arial" panose="020B0604020202020204" pitchFamily="34" charset="0"/>
                </a:rPr>
                <a:t>Pre-Award Management</a:t>
              </a:r>
            </a:p>
          </p:txBody>
        </p:sp>
        <p:sp>
          <p:nvSpPr>
            <p:cNvPr id="19" name="TextBox 18">
              <a:extLst>
                <a:ext uri="{FF2B5EF4-FFF2-40B4-BE49-F238E27FC236}">
                  <a16:creationId xmlns:a16="http://schemas.microsoft.com/office/drawing/2014/main" id="{369598A7-1726-495C-B126-E2A8E8E51A74}"/>
                </a:ext>
              </a:extLst>
            </p:cNvPr>
            <p:cNvSpPr txBox="1"/>
            <p:nvPr/>
          </p:nvSpPr>
          <p:spPr>
            <a:xfrm>
              <a:off x="4961682" y="5413059"/>
              <a:ext cx="2345136" cy="637671"/>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A40084"/>
                  </a:solidFill>
                  <a:effectLst/>
                  <a:uLnTx/>
                  <a:uFillTx/>
                  <a:latin typeface="Source Sans Pro"/>
                  <a:cs typeface="Arial" panose="020B0604020202020204" pitchFamily="34" charset="0"/>
                </a:rPr>
                <a:t>Phase 3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B2644"/>
                  </a:solidFill>
                  <a:effectLst/>
                  <a:uLnTx/>
                  <a:uFillTx/>
                  <a:latin typeface="Source Sans Pro"/>
                  <a:cs typeface="Arial" panose="020B0604020202020204" pitchFamily="34" charset="0"/>
                </a:rPr>
                <a:t>Award Management</a:t>
              </a:r>
            </a:p>
          </p:txBody>
        </p:sp>
        <p:sp>
          <p:nvSpPr>
            <p:cNvPr id="20" name="TextBox 19">
              <a:extLst>
                <a:ext uri="{FF2B5EF4-FFF2-40B4-BE49-F238E27FC236}">
                  <a16:creationId xmlns:a16="http://schemas.microsoft.com/office/drawing/2014/main" id="{6C262A84-8EFB-4A50-A333-B58FA17061FA}"/>
                </a:ext>
              </a:extLst>
            </p:cNvPr>
            <p:cNvSpPr txBox="1"/>
            <p:nvPr/>
          </p:nvSpPr>
          <p:spPr>
            <a:xfrm>
              <a:off x="6546882" y="1555126"/>
              <a:ext cx="2959559" cy="95650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A7C539"/>
                  </a:solidFill>
                  <a:effectLst/>
                  <a:uLnTx/>
                  <a:uFillTx/>
                  <a:latin typeface="Source Sans Pro"/>
                  <a:cs typeface="Arial" panose="020B0604020202020204" pitchFamily="34" charset="0"/>
                </a:rPr>
                <a:t>Phase 4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B2644"/>
                  </a:solidFill>
                  <a:effectLst/>
                  <a:uLnTx/>
                  <a:uFillTx/>
                  <a:latin typeface="Source Sans Pro"/>
                  <a:cs typeface="Arial" panose="020B0604020202020204" pitchFamily="34" charset="0"/>
                </a:rPr>
                <a:t>Post-Award Management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B2644"/>
                  </a:solidFill>
                  <a:effectLst/>
                  <a:uLnTx/>
                  <a:uFillTx/>
                  <a:latin typeface="Source Sans Pro"/>
                  <a:cs typeface="Arial" panose="020B0604020202020204" pitchFamily="34" charset="0"/>
                </a:rPr>
                <a:t> and Closeout</a:t>
              </a:r>
            </a:p>
          </p:txBody>
        </p:sp>
        <p:sp>
          <p:nvSpPr>
            <p:cNvPr id="21" name="TextBox 20">
              <a:extLst>
                <a:ext uri="{FF2B5EF4-FFF2-40B4-BE49-F238E27FC236}">
                  <a16:creationId xmlns:a16="http://schemas.microsoft.com/office/drawing/2014/main" id="{DBFBC1C0-0762-4DD9-8458-7FD11137E333}"/>
                </a:ext>
              </a:extLst>
            </p:cNvPr>
            <p:cNvSpPr txBox="1"/>
            <p:nvPr/>
          </p:nvSpPr>
          <p:spPr>
            <a:xfrm>
              <a:off x="8859158" y="5413060"/>
              <a:ext cx="2228894" cy="637671"/>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B299"/>
                  </a:solidFill>
                  <a:effectLst/>
                  <a:uLnTx/>
                  <a:uFillTx/>
                  <a:latin typeface="Source Sans Pro"/>
                  <a:cs typeface="Arial" panose="020B0604020202020204" pitchFamily="34" charset="0"/>
                </a:rPr>
                <a:t>Phase 5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B2644"/>
                  </a:solidFill>
                  <a:effectLst/>
                  <a:uLnTx/>
                  <a:uFillTx/>
                  <a:latin typeface="Source Sans Pro"/>
                  <a:cs typeface="Arial" panose="020B0604020202020204" pitchFamily="34" charset="0"/>
                </a:rPr>
                <a:t>Program Oversight</a:t>
              </a:r>
            </a:p>
          </p:txBody>
        </p:sp>
      </p:grpSp>
      <p:pic>
        <p:nvPicPr>
          <p:cNvPr id="32" name="Picture 31" descr="600px-US-OfficeOfManagementAndBudget-Seal_svg.png">
            <a:extLst>
              <a:ext uri="{FF2B5EF4-FFF2-40B4-BE49-F238E27FC236}">
                <a16:creationId xmlns:a16="http://schemas.microsoft.com/office/drawing/2014/main" id="{F36BE5AC-40DC-4D10-B335-CEC46CE7624A}"/>
              </a:ext>
            </a:extLst>
          </p:cNvPr>
          <p:cNvPicPr>
            <a:picLocks noChangeAspect="1"/>
          </p:cNvPicPr>
          <p:nvPr/>
        </p:nvPicPr>
        <p:blipFill>
          <a:blip r:embed="rId3" cstate="print"/>
          <a:srcRect/>
          <a:stretch>
            <a:fillRect/>
          </a:stretch>
        </p:blipFill>
        <p:spPr bwMode="auto">
          <a:xfrm>
            <a:off x="293292" y="5922210"/>
            <a:ext cx="731520" cy="731520"/>
          </a:xfrm>
          <a:prstGeom prst="rect">
            <a:avLst/>
          </a:prstGeom>
          <a:noFill/>
          <a:ln w="9525">
            <a:noFill/>
            <a:miter lim="800000"/>
            <a:headEnd/>
            <a:tailEnd/>
          </a:ln>
        </p:spPr>
      </p:pic>
    </p:spTree>
    <p:extLst>
      <p:ext uri="{BB962C8B-B14F-4D97-AF65-F5344CB8AC3E}">
        <p14:creationId xmlns:p14="http://schemas.microsoft.com/office/powerpoint/2010/main" val="332541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Procurement “Claw” (Section 200.320)</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8</a:t>
            </a:fld>
            <a:endParaRPr lang="en-US">
              <a:solidFill>
                <a:prstClr val="black">
                  <a:tint val="75000"/>
                </a:prstClr>
              </a:solidFill>
            </a:endParaRPr>
          </a:p>
        </p:txBody>
      </p:sp>
      <p:pic>
        <p:nvPicPr>
          <p:cNvPr id="4" name="Picture 3">
            <a:extLst>
              <a:ext uri="{FF2B5EF4-FFF2-40B4-BE49-F238E27FC236}">
                <a16:creationId xmlns:a16="http://schemas.microsoft.com/office/drawing/2014/main" id="{19326364-834E-4F8A-A421-3FFE008297A6}"/>
              </a:ext>
            </a:extLst>
          </p:cNvPr>
          <p:cNvPicPr>
            <a:picLocks noChangeAspect="1"/>
          </p:cNvPicPr>
          <p:nvPr/>
        </p:nvPicPr>
        <p:blipFill>
          <a:blip r:embed="rId3"/>
          <a:stretch>
            <a:fillRect/>
          </a:stretch>
        </p:blipFill>
        <p:spPr>
          <a:xfrm>
            <a:off x="328773" y="1721616"/>
            <a:ext cx="5532606" cy="4572000"/>
          </a:xfrm>
          <a:prstGeom prst="rect">
            <a:avLst/>
          </a:prstGeom>
        </p:spPr>
      </p:pic>
      <p:sp>
        <p:nvSpPr>
          <p:cNvPr id="6" name="Rounded Rectangular Callout 5">
            <a:extLst>
              <a:ext uri="{FF2B5EF4-FFF2-40B4-BE49-F238E27FC236}">
                <a16:creationId xmlns:a16="http://schemas.microsoft.com/office/drawing/2014/main" id="{0BF63270-8F7C-4266-B07F-4FBC08C9C12D}"/>
              </a:ext>
            </a:extLst>
          </p:cNvPr>
          <p:cNvSpPr/>
          <p:nvPr/>
        </p:nvSpPr>
        <p:spPr>
          <a:xfrm>
            <a:off x="3095076" y="1439173"/>
            <a:ext cx="2743200" cy="1188720"/>
          </a:xfrm>
          <a:prstGeom prst="wedgeRoundRectCallout">
            <a:avLst>
              <a:gd name="adj1" fmla="val -71147"/>
              <a:gd name="adj2" fmla="val 8033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latin typeface="Arial" panose="020B0604020202020204" pitchFamily="34" charset="0"/>
                <a:cs typeface="Arial" panose="020B0604020202020204" pitchFamily="34" charset="0"/>
              </a:rPr>
              <a:t>ALEXA, please order a scientific bioprocessing centrifuge for our NIH grant  </a:t>
            </a:r>
          </a:p>
        </p:txBody>
      </p:sp>
      <p:sp>
        <p:nvSpPr>
          <p:cNvPr id="8" name="Rounded Rectangular Callout 15">
            <a:extLst>
              <a:ext uri="{FF2B5EF4-FFF2-40B4-BE49-F238E27FC236}">
                <a16:creationId xmlns:a16="http://schemas.microsoft.com/office/drawing/2014/main" id="{73D76855-04E7-4B8C-872C-82171C553A47}"/>
              </a:ext>
            </a:extLst>
          </p:cNvPr>
          <p:cNvSpPr/>
          <p:nvPr/>
        </p:nvSpPr>
        <p:spPr>
          <a:xfrm>
            <a:off x="5455006" y="3145378"/>
            <a:ext cx="3172160" cy="1463040"/>
          </a:xfrm>
          <a:prstGeom prst="wedgeRoundRectCallout">
            <a:avLst>
              <a:gd name="adj1" fmla="val -92412"/>
              <a:gd name="adj2" fmla="val 4514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70C0"/>
                </a:solidFill>
                <a:latin typeface="Arial" panose="020B0604020202020204" pitchFamily="34" charset="0"/>
                <a:cs typeface="Arial" panose="020B0604020202020204" pitchFamily="34" charset="0"/>
              </a:rPr>
              <a:t>Sure! The average price of a bioprocessing centrifuge is $20,000 so I will need at least two quotes.  See Tran’s Bear Claw!</a:t>
            </a:r>
          </a:p>
        </p:txBody>
      </p:sp>
      <p:pic>
        <p:nvPicPr>
          <p:cNvPr id="9" name="Picture 8" descr="600px-US-OfficeOfManagementAndBudget-Seal_svg.png">
            <a:extLst>
              <a:ext uri="{FF2B5EF4-FFF2-40B4-BE49-F238E27FC236}">
                <a16:creationId xmlns:a16="http://schemas.microsoft.com/office/drawing/2014/main" id="{936EA088-22AF-43A9-A7A0-5BA61376E3C0}"/>
              </a:ext>
            </a:extLst>
          </p:cNvPr>
          <p:cNvPicPr>
            <a:picLocks noChangeAspect="1"/>
          </p:cNvPicPr>
          <p:nvPr/>
        </p:nvPicPr>
        <p:blipFill>
          <a:blip r:embed="rId4" cstate="print"/>
          <a:srcRect/>
          <a:stretch>
            <a:fillRect/>
          </a:stretch>
        </p:blipFill>
        <p:spPr bwMode="auto">
          <a:xfrm>
            <a:off x="293292" y="5922210"/>
            <a:ext cx="731520" cy="731520"/>
          </a:xfrm>
          <a:prstGeom prst="rect">
            <a:avLst/>
          </a:prstGeom>
          <a:noFill/>
          <a:ln w="9525">
            <a:noFill/>
            <a:miter lim="800000"/>
            <a:headEnd/>
            <a:tailEnd/>
          </a:ln>
        </p:spPr>
      </p:pic>
    </p:spTree>
    <p:extLst>
      <p:ext uri="{BB962C8B-B14F-4D97-AF65-F5344CB8AC3E}">
        <p14:creationId xmlns:p14="http://schemas.microsoft.com/office/powerpoint/2010/main" val="272128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57200" y="232991"/>
            <a:ext cx="8229600" cy="488449"/>
          </a:xfrm>
          <a:prstGeom prst="rect">
            <a:avLst/>
          </a:prstGeom>
          <a:solidFill>
            <a:schemeClr val="tx2">
              <a:lumMod val="75000"/>
            </a:schemeClr>
          </a:solidFill>
          <a:ln w="12700">
            <a:noFill/>
            <a:miter lim="800000"/>
            <a:headEnd/>
            <a:tailEnd/>
          </a:ln>
          <a:effectLst/>
        </p:spPr>
        <p:txBody>
          <a:bodyPr wrap="square" lIns="72000" tIns="72000" rIns="72000" bIns="72000" anchor="ctr">
            <a:spAutoFit/>
          </a:bodyPr>
          <a:lstStyle/>
          <a:p>
            <a:pPr eaLnBrk="0" hangingPunct="0">
              <a:lnSpc>
                <a:spcPct val="85000"/>
              </a:lnSpc>
              <a:defRPr/>
            </a:pPr>
            <a:r>
              <a:rPr lang="en-US" sz="2600" b="1" kern="0" dirty="0">
                <a:solidFill>
                  <a:srgbClr val="FFFFFF"/>
                </a:solidFill>
              </a:rPr>
              <a:t>Major Revisions to 2 CFR</a:t>
            </a:r>
          </a:p>
        </p:txBody>
      </p:sp>
      <p:sp>
        <p:nvSpPr>
          <p:cNvPr id="7" name="Slide Number Placeholder 6"/>
          <p:cNvSpPr>
            <a:spLocks noGrp="1"/>
          </p:cNvSpPr>
          <p:nvPr>
            <p:ph type="sldNum" sz="quarter" idx="12"/>
          </p:nvPr>
        </p:nvSpPr>
        <p:spPr>
          <a:xfrm>
            <a:off x="6553200" y="6416679"/>
            <a:ext cx="2133600" cy="365125"/>
          </a:xfrm>
        </p:spPr>
        <p:txBody>
          <a:bodyPr/>
          <a:lstStyle/>
          <a:p>
            <a:fld id="{E76333D6-9FC9-4168-8138-9CF84F907E32}" type="slidenum">
              <a:rPr lang="en-US" smtClean="0">
                <a:solidFill>
                  <a:prstClr val="black">
                    <a:tint val="75000"/>
                  </a:prstClr>
                </a:solidFill>
              </a:rPr>
              <a:pPr/>
              <a:t>9</a:t>
            </a:fld>
            <a:endParaRPr lang="en-US">
              <a:solidFill>
                <a:prstClr val="black">
                  <a:tint val="75000"/>
                </a:prstClr>
              </a:solidFill>
            </a:endParaRPr>
          </a:p>
        </p:txBody>
      </p:sp>
      <p:pic>
        <p:nvPicPr>
          <p:cNvPr id="4" name="Picture 3">
            <a:extLst>
              <a:ext uri="{FF2B5EF4-FFF2-40B4-BE49-F238E27FC236}">
                <a16:creationId xmlns:a16="http://schemas.microsoft.com/office/drawing/2014/main" id="{10700A71-F77A-41B3-952C-0ED148DD95BF}"/>
              </a:ext>
            </a:extLst>
          </p:cNvPr>
          <p:cNvPicPr>
            <a:picLocks noChangeAspect="1"/>
          </p:cNvPicPr>
          <p:nvPr/>
        </p:nvPicPr>
        <p:blipFill rotWithShape="1">
          <a:blip r:embed="rId3"/>
          <a:srcRect l="2355"/>
          <a:stretch/>
        </p:blipFill>
        <p:spPr>
          <a:xfrm>
            <a:off x="1024811" y="976850"/>
            <a:ext cx="6614853" cy="5407819"/>
          </a:xfrm>
          <a:prstGeom prst="rect">
            <a:avLst/>
          </a:prstGeom>
        </p:spPr>
      </p:pic>
      <p:pic>
        <p:nvPicPr>
          <p:cNvPr id="6" name="Picture 5" descr="600px-US-OfficeOfManagementAndBudget-Seal_svg.png">
            <a:extLst>
              <a:ext uri="{FF2B5EF4-FFF2-40B4-BE49-F238E27FC236}">
                <a16:creationId xmlns:a16="http://schemas.microsoft.com/office/drawing/2014/main" id="{61F5804B-C474-4B71-BE72-4D695B9C6107}"/>
              </a:ext>
            </a:extLst>
          </p:cNvPr>
          <p:cNvPicPr>
            <a:picLocks noChangeAspect="1"/>
          </p:cNvPicPr>
          <p:nvPr/>
        </p:nvPicPr>
        <p:blipFill>
          <a:blip r:embed="rId4" cstate="print"/>
          <a:srcRect/>
          <a:stretch>
            <a:fillRect/>
          </a:stretch>
        </p:blipFill>
        <p:spPr bwMode="auto">
          <a:xfrm>
            <a:off x="293292" y="5922210"/>
            <a:ext cx="731520" cy="731520"/>
          </a:xfrm>
          <a:prstGeom prst="rect">
            <a:avLst/>
          </a:prstGeom>
          <a:noFill/>
          <a:ln w="9525">
            <a:noFill/>
            <a:miter lim="800000"/>
            <a:headEnd/>
            <a:tailEnd/>
          </a:ln>
        </p:spPr>
      </p:pic>
    </p:spTree>
    <p:extLst>
      <p:ext uri="{BB962C8B-B14F-4D97-AF65-F5344CB8AC3E}">
        <p14:creationId xmlns:p14="http://schemas.microsoft.com/office/powerpoint/2010/main" val="227417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EqNpGyHPRgmPcMgzYNCb.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F3Os9IHqSZuzl5yQO9zg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aOLKF2QXRKeMDLsebjrO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9RA.z9TCW2.XFHN4OE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lhpyM4uFQ1O.hFO5rFUkr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lhpyM4uFQ1O.hFO5rFUkr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tT3Uyw2_T1Wj90SPW1vf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q6TFT3H0TNevVMM4QryAS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IrLC5xQ3QB.wmD4ZkfTmB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EqNpGyHPRgmPcMgzYNCb.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3Os9IHqSZuzl5yQO9zgf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aOLKF2QXRKeMDLsebjrOC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9RA.z9TCW2.XFHN4OEF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tT3Uyw2_T1Wj90SPW1vfi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q6TFT3H0TNevVMM4QryAS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IrLC5xQ3QB.wmD4ZkfTmB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4_Office Theme">
  <a:themeElements>
    <a:clrScheme name="myVA">
      <a:dk1>
        <a:srgbClr val="000000"/>
      </a:dk1>
      <a:lt1>
        <a:sysClr val="window" lastClr="FFFFFF"/>
      </a:lt1>
      <a:dk2>
        <a:srgbClr val="003F72"/>
      </a:dk2>
      <a:lt2>
        <a:srgbClr val="EEECE1"/>
      </a:lt2>
      <a:accent1>
        <a:srgbClr val="C62630"/>
      </a:accent1>
      <a:accent2>
        <a:srgbClr val="0083BE"/>
      </a:accent2>
      <a:accent3>
        <a:srgbClr val="F3CF45"/>
      </a:accent3>
      <a:accent4>
        <a:srgbClr val="F7955B"/>
      </a:accent4>
      <a:accent5>
        <a:srgbClr val="839097"/>
      </a:accent5>
      <a:accent6>
        <a:srgbClr val="DCDDDE"/>
      </a:accent6>
      <a:hlink>
        <a:srgbClr val="C2B48F"/>
      </a:hlink>
      <a:folHlink>
        <a:srgbClr val="A3A8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Office Theme">
  <a:themeElements>
    <a:clrScheme name="myVA">
      <a:dk1>
        <a:srgbClr val="000000"/>
      </a:dk1>
      <a:lt1>
        <a:sysClr val="window" lastClr="FFFFFF"/>
      </a:lt1>
      <a:dk2>
        <a:srgbClr val="003F72"/>
      </a:dk2>
      <a:lt2>
        <a:srgbClr val="EEECE1"/>
      </a:lt2>
      <a:accent1>
        <a:srgbClr val="C62630"/>
      </a:accent1>
      <a:accent2>
        <a:srgbClr val="0083BE"/>
      </a:accent2>
      <a:accent3>
        <a:srgbClr val="F3CF45"/>
      </a:accent3>
      <a:accent4>
        <a:srgbClr val="F7955B"/>
      </a:accent4>
      <a:accent5>
        <a:srgbClr val="839097"/>
      </a:accent5>
      <a:accent6>
        <a:srgbClr val="DCDDDE"/>
      </a:accent6>
      <a:hlink>
        <a:srgbClr val="C2B48F"/>
      </a:hlink>
      <a:folHlink>
        <a:srgbClr val="A3A8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5A5EFCE43BE148B2381713F765DDD3" ma:contentTypeVersion="0" ma:contentTypeDescription="Create a new document." ma:contentTypeScope="" ma:versionID="83a22536f862a53dc1540cdacdd9b09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F72D6A-F080-4DA6-9201-267A3CBE1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29CD3E2-29F9-421C-9A68-9D2E0BF6095E}">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www.w3.org/XML/1998/namespace"/>
    <ds:schemaRef ds:uri="http://purl.org/dc/elements/1.1/"/>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AE3407C-DB6D-4E3D-95DE-F88A4A9CF7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39785</TotalTime>
  <Words>1867</Words>
  <Application>Microsoft Office PowerPoint</Application>
  <PresentationFormat>On-screen Show (4:3)</PresentationFormat>
  <Paragraphs>266</Paragraphs>
  <Slides>21</Slides>
  <Notes>21</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21</vt:i4>
      </vt:variant>
    </vt:vector>
  </HeadingPairs>
  <TitlesOfParts>
    <vt:vector size="35" baseType="lpstr">
      <vt:lpstr>-apple-system</vt:lpstr>
      <vt:lpstr>Arial</vt:lpstr>
      <vt:lpstr>Calibri</vt:lpstr>
      <vt:lpstr>Courier New</vt:lpstr>
      <vt:lpstr>Source Sans Pro</vt:lpstr>
      <vt:lpstr>Tahoma</vt:lpstr>
      <vt:lpstr>Ubuntu</vt:lpstr>
      <vt:lpstr>Wingdings</vt:lpstr>
      <vt:lpstr>1_Office Theme</vt:lpstr>
      <vt:lpstr>4_Office Theme</vt:lpstr>
      <vt:lpstr>Title</vt:lpstr>
      <vt:lpstr>Content</vt:lpstr>
      <vt:lpstr>5_Office Theme</vt:lpstr>
      <vt:lpstr>think-cell Slide</vt:lpstr>
      <vt:lpstr>PowerPoint Presentation</vt:lpstr>
      <vt:lpstr>Speaker Introductions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Social Security Administration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dc:title>
  <dc:creator>David Yi</dc:creator>
  <cp:lastModifiedBy>Cogen, Alyssa N. EOP/OMB</cp:lastModifiedBy>
  <cp:revision>1739</cp:revision>
  <cp:lastPrinted>2019-04-11T15:29:40Z</cp:lastPrinted>
  <dcterms:created xsi:type="dcterms:W3CDTF">2014-05-09T13:16:46Z</dcterms:created>
  <dcterms:modified xsi:type="dcterms:W3CDTF">2021-04-22T12:41:33Z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0x010100845A5EFCE43BE148B2381713F765DDD3</vt:lpwstr>
  </property>
</Properties>
</file>