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66" r:id="rId4"/>
    <p:sldId id="267" r:id="rId5"/>
    <p:sldId id="261" r:id="rId6"/>
    <p:sldId id="262" r:id="rId7"/>
    <p:sldId id="269" r:id="rId8"/>
    <p:sldId id="264" r:id="rId9"/>
    <p:sldId id="265" r:id="rId10"/>
    <p:sldId id="268" r:id="rId11"/>
    <p:sldId id="259"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9A05F9-9522-4759-82A4-1930911D04A9}"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8B99C-842E-4948-AE63-EEE5BB5498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77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A05F9-9522-4759-82A4-1930911D04A9}"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8B99C-842E-4948-AE63-EEE5BB54988E}" type="slidenum">
              <a:rPr lang="en-US" smtClean="0"/>
              <a:t>‹#›</a:t>
            </a:fld>
            <a:endParaRPr lang="en-US"/>
          </a:p>
        </p:txBody>
      </p:sp>
    </p:spTree>
    <p:extLst>
      <p:ext uri="{BB962C8B-B14F-4D97-AF65-F5344CB8AC3E}">
        <p14:creationId xmlns:p14="http://schemas.microsoft.com/office/powerpoint/2010/main" val="12313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A05F9-9522-4759-82A4-1930911D04A9}"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8B99C-842E-4948-AE63-EEE5BB54988E}" type="slidenum">
              <a:rPr lang="en-US" smtClean="0"/>
              <a:t>‹#›</a:t>
            </a:fld>
            <a:endParaRPr lang="en-US"/>
          </a:p>
        </p:txBody>
      </p:sp>
    </p:spTree>
    <p:extLst>
      <p:ext uri="{BB962C8B-B14F-4D97-AF65-F5344CB8AC3E}">
        <p14:creationId xmlns:p14="http://schemas.microsoft.com/office/powerpoint/2010/main" val="243345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A05F9-9522-4759-82A4-1930911D04A9}"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8B99C-842E-4948-AE63-EEE5BB54988E}" type="slidenum">
              <a:rPr lang="en-US" smtClean="0"/>
              <a:t>‹#›</a:t>
            </a:fld>
            <a:endParaRPr lang="en-US"/>
          </a:p>
        </p:txBody>
      </p:sp>
    </p:spTree>
    <p:extLst>
      <p:ext uri="{BB962C8B-B14F-4D97-AF65-F5344CB8AC3E}">
        <p14:creationId xmlns:p14="http://schemas.microsoft.com/office/powerpoint/2010/main" val="240052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9A05F9-9522-4759-82A4-1930911D04A9}"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8B99C-842E-4948-AE63-EEE5BB5498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01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9A05F9-9522-4759-82A4-1930911D04A9}" type="datetimeFigureOut">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8B99C-842E-4948-AE63-EEE5BB54988E}" type="slidenum">
              <a:rPr lang="en-US" smtClean="0"/>
              <a:t>‹#›</a:t>
            </a:fld>
            <a:endParaRPr lang="en-US"/>
          </a:p>
        </p:txBody>
      </p:sp>
    </p:spTree>
    <p:extLst>
      <p:ext uri="{BB962C8B-B14F-4D97-AF65-F5344CB8AC3E}">
        <p14:creationId xmlns:p14="http://schemas.microsoft.com/office/powerpoint/2010/main" val="397654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9A05F9-9522-4759-82A4-1930911D04A9}" type="datetimeFigureOut">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28B99C-842E-4948-AE63-EEE5BB54988E}" type="slidenum">
              <a:rPr lang="en-US" smtClean="0"/>
              <a:t>‹#›</a:t>
            </a:fld>
            <a:endParaRPr lang="en-US"/>
          </a:p>
        </p:txBody>
      </p:sp>
    </p:spTree>
    <p:extLst>
      <p:ext uri="{BB962C8B-B14F-4D97-AF65-F5344CB8AC3E}">
        <p14:creationId xmlns:p14="http://schemas.microsoft.com/office/powerpoint/2010/main" val="121071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9A05F9-9522-4759-82A4-1930911D04A9}" type="datetimeFigureOut">
              <a:rPr lang="en-US" smtClean="0"/>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28B99C-842E-4948-AE63-EEE5BB54988E}" type="slidenum">
              <a:rPr lang="en-US" smtClean="0"/>
              <a:t>‹#›</a:t>
            </a:fld>
            <a:endParaRPr lang="en-US"/>
          </a:p>
        </p:txBody>
      </p:sp>
    </p:spTree>
    <p:extLst>
      <p:ext uri="{BB962C8B-B14F-4D97-AF65-F5344CB8AC3E}">
        <p14:creationId xmlns:p14="http://schemas.microsoft.com/office/powerpoint/2010/main" val="353898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A9A05F9-9522-4759-82A4-1930911D04A9}" type="datetimeFigureOut">
              <a:rPr lang="en-US" smtClean="0"/>
              <a:t>12/20/2021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228B99C-842E-4948-AE63-EEE5BB54988E}" type="slidenum">
              <a:rPr lang="en-US" smtClean="0"/>
              <a:t>‹#›</a:t>
            </a:fld>
            <a:endParaRPr lang="en-US"/>
          </a:p>
        </p:txBody>
      </p:sp>
    </p:spTree>
    <p:extLst>
      <p:ext uri="{BB962C8B-B14F-4D97-AF65-F5344CB8AC3E}">
        <p14:creationId xmlns:p14="http://schemas.microsoft.com/office/powerpoint/2010/main" val="201295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A9A05F9-9522-4759-82A4-1930911D04A9}" type="datetimeFigureOut">
              <a:rPr lang="en-US" smtClean="0"/>
              <a:t>12/20/2021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228B99C-842E-4948-AE63-EEE5BB54988E}" type="slidenum">
              <a:rPr lang="en-US" smtClean="0"/>
              <a:t>‹#›</a:t>
            </a:fld>
            <a:endParaRPr lang="en-US"/>
          </a:p>
        </p:txBody>
      </p:sp>
    </p:spTree>
    <p:extLst>
      <p:ext uri="{BB962C8B-B14F-4D97-AF65-F5344CB8AC3E}">
        <p14:creationId xmlns:p14="http://schemas.microsoft.com/office/powerpoint/2010/main" val="360165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9A05F9-9522-4759-82A4-1930911D04A9}" type="datetimeFigureOut">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8B99C-842E-4948-AE63-EEE5BB54988E}" type="slidenum">
              <a:rPr lang="en-US" smtClean="0"/>
              <a:t>‹#›</a:t>
            </a:fld>
            <a:endParaRPr lang="en-US"/>
          </a:p>
        </p:txBody>
      </p:sp>
    </p:spTree>
    <p:extLst>
      <p:ext uri="{BB962C8B-B14F-4D97-AF65-F5344CB8AC3E}">
        <p14:creationId xmlns:p14="http://schemas.microsoft.com/office/powerpoint/2010/main" val="665076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9A05F9-9522-4759-82A4-1930911D04A9}" type="datetimeFigureOut">
              <a:rPr lang="en-US" smtClean="0"/>
              <a:t>12/20/2021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228B99C-842E-4948-AE63-EEE5BB5498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78944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cfo.gov/wp-content/uploads/2021/11/ControllerAlertApplicantEligibilityForFinancialAssistanceAndTypesOfNonprofitOrganizations.pdf"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mailto:Grantsteam@omb.eop.gov"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fo.gov/wp-content/uploads/2021/11/ControllerAlertApplicantEligibilityForFinancialAssistanceAndTypesOfNonprofitOrganizations.pdf"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E7D3-C0A0-41BF-BAD8-0273FA7857AE}"/>
              </a:ext>
            </a:extLst>
          </p:cNvPr>
          <p:cNvSpPr>
            <a:spLocks noGrp="1"/>
          </p:cNvSpPr>
          <p:nvPr>
            <p:ph type="ctrTitle"/>
          </p:nvPr>
        </p:nvSpPr>
        <p:spPr/>
        <p:txBody>
          <a:bodyPr>
            <a:normAutofit/>
          </a:bodyPr>
          <a:lstStyle/>
          <a:p>
            <a:r>
              <a:rPr lang="en-US" sz="4800" dirty="0"/>
              <a:t>Grants Innovation Exchange Session</a:t>
            </a:r>
            <a:br>
              <a:rPr lang="en-US" sz="4800" dirty="0"/>
            </a:br>
            <a:r>
              <a:rPr lang="en-US" sz="4800" dirty="0"/>
              <a:t>Innovative Equity Practices</a:t>
            </a:r>
          </a:p>
        </p:txBody>
      </p:sp>
      <p:sp>
        <p:nvSpPr>
          <p:cNvPr id="3" name="Subtitle 2">
            <a:extLst>
              <a:ext uri="{FF2B5EF4-FFF2-40B4-BE49-F238E27FC236}">
                <a16:creationId xmlns:a16="http://schemas.microsoft.com/office/drawing/2014/main" id="{D46AB5E0-2CA7-41E2-A403-33468414C12D}"/>
              </a:ext>
            </a:extLst>
          </p:cNvPr>
          <p:cNvSpPr>
            <a:spLocks noGrp="1"/>
          </p:cNvSpPr>
          <p:nvPr>
            <p:ph type="subTitle" idx="1"/>
          </p:nvPr>
        </p:nvSpPr>
        <p:spPr/>
        <p:txBody>
          <a:bodyPr/>
          <a:lstStyle/>
          <a:p>
            <a:r>
              <a:rPr lang="en-US" i="1" dirty="0"/>
              <a:t>December 16, 2021</a:t>
            </a:r>
          </a:p>
        </p:txBody>
      </p:sp>
    </p:spTree>
    <p:extLst>
      <p:ext uri="{BB962C8B-B14F-4D97-AF65-F5344CB8AC3E}">
        <p14:creationId xmlns:p14="http://schemas.microsoft.com/office/powerpoint/2010/main" val="3472773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3A5-0220-46AA-AB22-A7543F72A61D}"/>
              </a:ext>
            </a:extLst>
          </p:cNvPr>
          <p:cNvSpPr>
            <a:spLocks noGrp="1"/>
          </p:cNvSpPr>
          <p:nvPr>
            <p:ph type="title" idx="4294967295"/>
          </p:nvPr>
        </p:nvSpPr>
        <p:spPr>
          <a:xfrm>
            <a:off x="304799" y="259056"/>
            <a:ext cx="10058400" cy="787400"/>
          </a:xfrm>
        </p:spPr>
        <p:txBody>
          <a:bodyPr/>
          <a:lstStyle/>
          <a:p>
            <a:r>
              <a:rPr lang="en-US" dirty="0"/>
              <a:t>Summary</a:t>
            </a:r>
          </a:p>
        </p:txBody>
      </p:sp>
      <p:sp>
        <p:nvSpPr>
          <p:cNvPr id="3" name="Content Placeholder 2">
            <a:extLst>
              <a:ext uri="{FF2B5EF4-FFF2-40B4-BE49-F238E27FC236}">
                <a16:creationId xmlns:a16="http://schemas.microsoft.com/office/drawing/2014/main" id="{ECC0BB31-DCFE-4D5E-8977-C775041DD749}"/>
              </a:ext>
            </a:extLst>
          </p:cNvPr>
          <p:cNvSpPr>
            <a:spLocks noGrp="1"/>
          </p:cNvSpPr>
          <p:nvPr>
            <p:ph idx="4294967295"/>
          </p:nvPr>
        </p:nvSpPr>
        <p:spPr>
          <a:xfrm>
            <a:off x="311085" y="1223046"/>
            <a:ext cx="11576115" cy="4734693"/>
          </a:xfrm>
        </p:spPr>
        <p:txBody>
          <a:bodyPr>
            <a:normAutofit/>
          </a:bodyPr>
          <a:lstStyle/>
          <a:p>
            <a:pPr marL="457200" indent="-457200">
              <a:buFont typeface="Calibri" panose="020F0502020204030204" pitchFamily="34" charset="0"/>
              <a:buAutoNum type="arabicPeriod"/>
            </a:pPr>
            <a:r>
              <a:rPr lang="en-US" sz="2400" dirty="0"/>
              <a:t>The Controller Alert “Applicant Eligibility for Financial Assistance and Types of Nonprofit Organizations (e.g., Labor Organizations and Neighborhood Associations)” was issued on November 5, 2021 for agency implementation.</a:t>
            </a:r>
          </a:p>
          <a:p>
            <a:pPr marL="761238" lvl="2" indent="-285750">
              <a:buFont typeface="Wingdings" panose="05000000000000000000" pitchFamily="2" charset="2"/>
              <a:buChar char="§"/>
            </a:pPr>
            <a:r>
              <a:rPr lang="en-US" dirty="0">
                <a:hlinkClick r:id="rId2"/>
              </a:rPr>
              <a:t>https://www.cfo.gov/wp-content/uploads/2021/11/ControllerAlertApplicantEligibilityForFinancialAssistanceAndTypesOfNonprofitOrganizations.pdf</a:t>
            </a:r>
            <a:r>
              <a:rPr lang="en-US" dirty="0"/>
              <a:t> </a:t>
            </a:r>
          </a:p>
          <a:p>
            <a:pPr marL="457200" indent="-457200">
              <a:buAutoNum type="arabicPeriod"/>
            </a:pPr>
            <a:r>
              <a:rPr lang="en-US" sz="2400" dirty="0"/>
              <a:t>Agencies are already taking steps to implement this Controller Alert, as seen today by DOL and USDA.</a:t>
            </a:r>
          </a:p>
          <a:p>
            <a:pPr marL="457200" indent="-457200">
              <a:buAutoNum type="arabicPeriod"/>
            </a:pPr>
            <a:r>
              <a:rPr lang="en-US" sz="2400" dirty="0"/>
              <a:t>We look forward to further discussion on this topic.</a:t>
            </a:r>
          </a:p>
        </p:txBody>
      </p:sp>
    </p:spTree>
    <p:extLst>
      <p:ext uri="{BB962C8B-B14F-4D97-AF65-F5344CB8AC3E}">
        <p14:creationId xmlns:p14="http://schemas.microsoft.com/office/powerpoint/2010/main" val="729405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7599-4D03-4536-887E-24356D3A344C}"/>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7B4C9C33-1AA1-4914-A469-39B6EA4D13D9}"/>
              </a:ext>
            </a:extLst>
          </p:cNvPr>
          <p:cNvSpPr>
            <a:spLocks noGrp="1"/>
          </p:cNvSpPr>
          <p:nvPr>
            <p:ph type="subTitle" idx="1"/>
          </p:nvPr>
        </p:nvSpPr>
        <p:spPr/>
        <p:txBody>
          <a:bodyPr/>
          <a:lstStyle/>
          <a:p>
            <a:r>
              <a:rPr lang="en-US" dirty="0"/>
              <a:t>Use the raise hand feature</a:t>
            </a:r>
          </a:p>
        </p:txBody>
      </p:sp>
    </p:spTree>
    <p:extLst>
      <p:ext uri="{BB962C8B-B14F-4D97-AF65-F5344CB8AC3E}">
        <p14:creationId xmlns:p14="http://schemas.microsoft.com/office/powerpoint/2010/main" val="3457702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DA9F36-B7C2-4F27-88D4-7759B459859E}"/>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BB5FEBB4-3C95-442E-92EB-82AB3B65303E}"/>
              </a:ext>
            </a:extLst>
          </p:cNvPr>
          <p:cNvSpPr>
            <a:spLocks noGrp="1"/>
          </p:cNvSpPr>
          <p:nvPr>
            <p:ph type="subTitle" idx="1"/>
          </p:nvPr>
        </p:nvSpPr>
        <p:spPr/>
        <p:txBody>
          <a:bodyPr/>
          <a:lstStyle/>
          <a:p>
            <a:r>
              <a:rPr lang="en-US" dirty="0"/>
              <a:t>Please reach out to the Grants Team at </a:t>
            </a:r>
            <a:r>
              <a:rPr lang="en-US" dirty="0">
                <a:hlinkClick r:id="rId2"/>
              </a:rPr>
              <a:t>Grantsteam@omb.eop.gov</a:t>
            </a:r>
            <a:r>
              <a:rPr lang="en-US" dirty="0"/>
              <a:t> with any follow-up questions.</a:t>
            </a:r>
          </a:p>
        </p:txBody>
      </p:sp>
    </p:spTree>
    <p:extLst>
      <p:ext uri="{BB962C8B-B14F-4D97-AF65-F5344CB8AC3E}">
        <p14:creationId xmlns:p14="http://schemas.microsoft.com/office/powerpoint/2010/main" val="681051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3A5-0220-46AA-AB22-A7543F72A61D}"/>
              </a:ext>
            </a:extLst>
          </p:cNvPr>
          <p:cNvSpPr>
            <a:spLocks noGrp="1"/>
          </p:cNvSpPr>
          <p:nvPr>
            <p:ph type="title" idx="4294967295"/>
          </p:nvPr>
        </p:nvSpPr>
        <p:spPr>
          <a:xfrm>
            <a:off x="304799" y="259056"/>
            <a:ext cx="10058400" cy="787400"/>
          </a:xfrm>
        </p:spPr>
        <p:txBody>
          <a:bodyPr/>
          <a:lstStyle/>
          <a:p>
            <a:r>
              <a:rPr lang="en-US" dirty="0"/>
              <a:t>Today’s presenters</a:t>
            </a:r>
          </a:p>
        </p:txBody>
      </p:sp>
      <p:sp>
        <p:nvSpPr>
          <p:cNvPr id="3" name="Content Placeholder 2">
            <a:extLst>
              <a:ext uri="{FF2B5EF4-FFF2-40B4-BE49-F238E27FC236}">
                <a16:creationId xmlns:a16="http://schemas.microsoft.com/office/drawing/2014/main" id="{ECC0BB31-DCFE-4D5E-8977-C775041DD749}"/>
              </a:ext>
            </a:extLst>
          </p:cNvPr>
          <p:cNvSpPr>
            <a:spLocks noGrp="1"/>
          </p:cNvSpPr>
          <p:nvPr>
            <p:ph idx="4294967295"/>
          </p:nvPr>
        </p:nvSpPr>
        <p:spPr>
          <a:xfrm>
            <a:off x="386499" y="1223046"/>
            <a:ext cx="11500701" cy="4734693"/>
          </a:xfrm>
        </p:spPr>
        <p:txBody>
          <a:bodyPr>
            <a:normAutofit fontScale="92500" lnSpcReduction="10000"/>
          </a:bodyPr>
          <a:lstStyle/>
          <a:p>
            <a:pPr marL="0" indent="0">
              <a:buNone/>
            </a:pPr>
            <a:r>
              <a:rPr lang="en-US" b="1" dirty="0"/>
              <a:t>Laura Watson, Administrator, Office of Grants Management, DOL</a:t>
            </a:r>
          </a:p>
          <a:p>
            <a:pPr marL="292608" lvl="1" indent="0">
              <a:buNone/>
            </a:pPr>
            <a:r>
              <a:rPr lang="en-US" dirty="0"/>
              <a:t>Ms. Laura Patton Watson has extensive experience in all phases the federal assistance arena with the Department of Labor.  Initially, she worked under the Assistant Secretary for Administration &amp; Management in the Division of Cost Determination overseeing indirect costs rate negotiations. After 12 years in ASAM, she moved to the Employment &amp; Training Administration where she has overseen all aspects of grant grants management – from solicitations to closeout/audit.  Ms. Watson currently represents the Department on the Grants Executive Board under the guidance of the Office of Management &amp; Budget and has participated in a number of other cross agency workgroups.  In 2016, Laura was named the Administrator of the Office of Grants Management.  Laura is a graduate of North Carolina State University, the Federal Executive Institute and the John F. Kennedy School of Government.  Laura is also a licensed CPA in the District of Columbia and resides in Arlington, VA with her husband, two children and two dogs.  </a:t>
            </a:r>
          </a:p>
          <a:p>
            <a:pPr marL="0" indent="0">
              <a:buNone/>
            </a:pPr>
            <a:r>
              <a:rPr lang="en-US" b="1" dirty="0"/>
              <a:t>Lynn Rhinehart, Senior Advisor, DOL</a:t>
            </a:r>
          </a:p>
          <a:p>
            <a:pPr marL="292608" lvl="1" indent="0">
              <a:buNone/>
            </a:pPr>
            <a:r>
              <a:rPr lang="en-US" dirty="0"/>
              <a:t>Lynn Rhinehart is a Senior Advisor at the U.S. Department of Labor, where she assists the Secretary of Labor in his role as Vice Chair of the White House Task Force on Worker Organizing and Empowerment, established by Executive Order 14025.  </a:t>
            </a:r>
          </a:p>
          <a:p>
            <a:pPr marL="292608" lvl="1" indent="0">
              <a:buNone/>
            </a:pPr>
            <a:r>
              <a:rPr lang="en-US" dirty="0"/>
              <a:t>Until her appointment at the Labor Department, Lynn was a Senior Fellow focused on labor policy, unions and collective bargaining at the Economic Policy Institute, a Washington, D.C.-based think tank that provides research and analysis on economic issues as they affect working people.  She served as Special Counsel to Actors’ Equity, the union for stage actors and stage managers and consulted with labor organizations on a variety of union issues.</a:t>
            </a:r>
          </a:p>
          <a:p>
            <a:pPr marL="292608" lvl="1" indent="0">
              <a:buNone/>
            </a:pPr>
            <a:r>
              <a:rPr lang="en-US" dirty="0"/>
              <a:t>Until July 2018, Lynn was General Counsel of the national AFL-CIO, a federation of 56 national and international labor unions, and executive director of the AFL-CIO Union Lawyers Alliance, a national organization of 2,100 union-side labor lawyers.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88574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3A5-0220-46AA-AB22-A7543F72A61D}"/>
              </a:ext>
            </a:extLst>
          </p:cNvPr>
          <p:cNvSpPr>
            <a:spLocks noGrp="1"/>
          </p:cNvSpPr>
          <p:nvPr>
            <p:ph type="title" idx="4294967295"/>
          </p:nvPr>
        </p:nvSpPr>
        <p:spPr>
          <a:xfrm>
            <a:off x="304799" y="259056"/>
            <a:ext cx="10058400" cy="787400"/>
          </a:xfrm>
        </p:spPr>
        <p:txBody>
          <a:bodyPr/>
          <a:lstStyle/>
          <a:p>
            <a:r>
              <a:rPr lang="en-US" dirty="0"/>
              <a:t>Today’s presenters</a:t>
            </a:r>
          </a:p>
        </p:txBody>
      </p:sp>
      <p:sp>
        <p:nvSpPr>
          <p:cNvPr id="3" name="Content Placeholder 2">
            <a:extLst>
              <a:ext uri="{FF2B5EF4-FFF2-40B4-BE49-F238E27FC236}">
                <a16:creationId xmlns:a16="http://schemas.microsoft.com/office/drawing/2014/main" id="{ECC0BB31-DCFE-4D5E-8977-C775041DD749}"/>
              </a:ext>
            </a:extLst>
          </p:cNvPr>
          <p:cNvSpPr>
            <a:spLocks noGrp="1"/>
          </p:cNvSpPr>
          <p:nvPr>
            <p:ph idx="4294967295"/>
          </p:nvPr>
        </p:nvSpPr>
        <p:spPr>
          <a:xfrm>
            <a:off x="405353" y="1223046"/>
            <a:ext cx="11481848" cy="4734693"/>
          </a:xfrm>
        </p:spPr>
        <p:txBody>
          <a:bodyPr>
            <a:normAutofit/>
          </a:bodyPr>
          <a:lstStyle/>
          <a:p>
            <a:pPr marL="0" indent="0">
              <a:buNone/>
            </a:pPr>
            <a:r>
              <a:rPr lang="en-US" b="1" dirty="0"/>
              <a:t>Lynn Overman, Senior Advisor, USDA</a:t>
            </a:r>
          </a:p>
          <a:p>
            <a:pPr marL="201168" lvl="1" indent="0">
              <a:buNone/>
            </a:pPr>
            <a:r>
              <a:rPr lang="en-US" dirty="0"/>
              <a:t>Lynn Overmann currently serves as Senior Advisor for Data and Technology in the U.S. Department of Agriculture. At USDA, Lynn helps lead work to ensure the equitable delivery of services, to effectively leverage data to address climate change, and to modernize programs that provide critical support to America’s farmers and rural entrepreneurs. Prior to USDA, Lynn was the Senior Data Strategist at Opportunity Insights, a research and policy institute based at Harvard University that focuses on improving economic opportunity. During the Obama Administration, served as a Senior Policy Advisor to the U.S. Chief Technology Officer in the White House Office of Science and Technology policy, where she created and launched the Data-Driven Justice initiative. Lynn also served in senior policy positions at the U.S. Department of Justice and as Deputy Chief Data Officer in the U.S. Department of Commerce. Prior to joining the federal government, Lynn was a civil rights attorney and public defender in Miami, Florida. </a:t>
            </a:r>
          </a:p>
          <a:p>
            <a:pPr marL="0" indent="0">
              <a:buNone/>
            </a:pPr>
            <a:endParaRPr lang="en-US" dirty="0"/>
          </a:p>
        </p:txBody>
      </p:sp>
    </p:spTree>
    <p:extLst>
      <p:ext uri="{BB962C8B-B14F-4D97-AF65-F5344CB8AC3E}">
        <p14:creationId xmlns:p14="http://schemas.microsoft.com/office/powerpoint/2010/main" val="409777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3A5-0220-46AA-AB22-A7543F72A61D}"/>
              </a:ext>
            </a:extLst>
          </p:cNvPr>
          <p:cNvSpPr>
            <a:spLocks noGrp="1"/>
          </p:cNvSpPr>
          <p:nvPr>
            <p:ph type="title" idx="4294967295"/>
          </p:nvPr>
        </p:nvSpPr>
        <p:spPr>
          <a:xfrm>
            <a:off x="304799" y="259056"/>
            <a:ext cx="10058400" cy="787400"/>
          </a:xfrm>
        </p:spPr>
        <p:txBody>
          <a:bodyPr/>
          <a:lstStyle/>
          <a:p>
            <a:r>
              <a:rPr lang="en-US" dirty="0"/>
              <a:t>Objectives</a:t>
            </a:r>
          </a:p>
        </p:txBody>
      </p:sp>
      <p:sp>
        <p:nvSpPr>
          <p:cNvPr id="3" name="Content Placeholder 2">
            <a:extLst>
              <a:ext uri="{FF2B5EF4-FFF2-40B4-BE49-F238E27FC236}">
                <a16:creationId xmlns:a16="http://schemas.microsoft.com/office/drawing/2014/main" id="{ECC0BB31-DCFE-4D5E-8977-C775041DD749}"/>
              </a:ext>
            </a:extLst>
          </p:cNvPr>
          <p:cNvSpPr>
            <a:spLocks noGrp="1"/>
          </p:cNvSpPr>
          <p:nvPr>
            <p:ph idx="4294967295"/>
          </p:nvPr>
        </p:nvSpPr>
        <p:spPr>
          <a:xfrm>
            <a:off x="311085" y="1223046"/>
            <a:ext cx="11576115" cy="4734693"/>
          </a:xfrm>
        </p:spPr>
        <p:txBody>
          <a:bodyPr>
            <a:normAutofit/>
          </a:bodyPr>
          <a:lstStyle/>
          <a:p>
            <a:pPr marL="457200" indent="-457200">
              <a:buAutoNum type="arabicPeriod"/>
            </a:pPr>
            <a:r>
              <a:rPr lang="en-US" sz="2400" dirty="0"/>
              <a:t>Discuss the impact that thoughtful use of eligibility criteria can have on equitable outcomes of awards.</a:t>
            </a:r>
          </a:p>
          <a:p>
            <a:pPr marL="457200" indent="-457200">
              <a:buAutoNum type="arabicPeriod"/>
            </a:pPr>
            <a:r>
              <a:rPr lang="en-US" sz="2400" dirty="0"/>
              <a:t>Learn about the recent Controller Alert and underlying OMB guidance to agencies to carefully consider various types of eligible nonprofit organizations and conduct outreach to potential applicants.</a:t>
            </a:r>
          </a:p>
          <a:p>
            <a:pPr marL="457200" indent="-457200">
              <a:buAutoNum type="arabicPeriod"/>
            </a:pPr>
            <a:r>
              <a:rPr lang="en-US" sz="2400" dirty="0"/>
              <a:t>Learn about innovative practices that DOL and USDA are doing to implement the Controller Alert. </a:t>
            </a:r>
          </a:p>
          <a:p>
            <a:pPr marL="457200" indent="-457200">
              <a:buAutoNum type="arabicPeriod"/>
            </a:pPr>
            <a:r>
              <a:rPr lang="en-US" sz="2400" dirty="0"/>
              <a:t>Provide a forum for questions and answers related to the topic.</a:t>
            </a:r>
          </a:p>
          <a:p>
            <a:pPr marL="0" indent="0">
              <a:buNone/>
            </a:pPr>
            <a:endParaRPr lang="en-US" dirty="0"/>
          </a:p>
        </p:txBody>
      </p:sp>
    </p:spTree>
    <p:extLst>
      <p:ext uri="{BB962C8B-B14F-4D97-AF65-F5344CB8AC3E}">
        <p14:creationId xmlns:p14="http://schemas.microsoft.com/office/powerpoint/2010/main" val="2732270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09722"/>
            <a:ext cx="9601200" cy="1150366"/>
          </a:xfrm>
        </p:spPr>
        <p:txBody>
          <a:bodyPr>
            <a:normAutofit fontScale="90000"/>
          </a:bodyPr>
          <a:lstStyle/>
          <a:p>
            <a:pPr algn="ctr"/>
            <a:r>
              <a:rPr lang="en-US" b="1" dirty="0">
                <a:solidFill>
                  <a:schemeClr val="accent5">
                    <a:lumMod val="50000"/>
                  </a:schemeClr>
                </a:solidFill>
              </a:rPr>
              <a:t>White House Task Force </a:t>
            </a:r>
            <a:br>
              <a:rPr lang="en-US" b="1" dirty="0">
                <a:solidFill>
                  <a:schemeClr val="accent5">
                    <a:lumMod val="50000"/>
                  </a:schemeClr>
                </a:solidFill>
              </a:rPr>
            </a:br>
            <a:r>
              <a:rPr lang="en-US" b="1" dirty="0">
                <a:solidFill>
                  <a:schemeClr val="accent5">
                    <a:lumMod val="50000"/>
                  </a:schemeClr>
                </a:solidFill>
              </a:rPr>
              <a:t>on Worker Organizing and Empowerment</a:t>
            </a:r>
          </a:p>
        </p:txBody>
      </p:sp>
      <p:pic>
        <p:nvPicPr>
          <p:cNvPr id="3074" name="Picture 2" descr="https://pbs.twimg.com/media/Ez7l4gFXMAUNhX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743" y="2164692"/>
            <a:ext cx="5775008" cy="3851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146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53040" y="372326"/>
            <a:ext cx="11085921" cy="3565525"/>
          </a:xfrm>
        </p:spPr>
        <p:txBody>
          <a:bodyPr>
            <a:normAutofit/>
          </a:bodyPr>
          <a:lstStyle/>
          <a:p>
            <a:r>
              <a:rPr lang="en-US" sz="3600" b="1" dirty="0">
                <a:latin typeface="+mn-lt"/>
              </a:rPr>
              <a:t>Controller Alert -- Applicant Eligibility for Financial Assistance and Types of Nonprofit Organizations (e.g., Labor Organizations and</a:t>
            </a:r>
            <a:br>
              <a:rPr lang="en-US" sz="3600" b="1" dirty="0">
                <a:latin typeface="+mn-lt"/>
              </a:rPr>
            </a:br>
            <a:r>
              <a:rPr lang="en-US" sz="3600" b="1" dirty="0">
                <a:latin typeface="+mn-lt"/>
              </a:rPr>
              <a:t>Neighborhood Associations)</a:t>
            </a:r>
            <a:br>
              <a:rPr lang="en-US" sz="3200" b="1" dirty="0">
                <a:latin typeface="+mn-lt"/>
              </a:rPr>
            </a:br>
            <a:r>
              <a:rPr lang="en-US" sz="3200" dirty="0">
                <a:latin typeface="+mn-lt"/>
              </a:rPr>
              <a:t>Issued on November 5, 2021</a:t>
            </a:r>
          </a:p>
        </p:txBody>
      </p:sp>
      <p:sp>
        <p:nvSpPr>
          <p:cNvPr id="3" name="Subtitle 2"/>
          <p:cNvSpPr>
            <a:spLocks noGrp="1"/>
          </p:cNvSpPr>
          <p:nvPr>
            <p:ph type="body" idx="4294967295"/>
          </p:nvPr>
        </p:nvSpPr>
        <p:spPr>
          <a:xfrm>
            <a:off x="584462" y="4057012"/>
            <a:ext cx="10787406" cy="1143000"/>
          </a:xfrm>
        </p:spPr>
        <p:txBody>
          <a:bodyPr>
            <a:normAutofit/>
          </a:bodyPr>
          <a:lstStyle/>
          <a:p>
            <a:r>
              <a:rPr lang="en-US" dirty="0">
                <a:hlinkClick r:id="rId2"/>
              </a:rPr>
              <a:t>https://www.cfo.gov/wp-content/uploads/2021/11/ControllerAlertApplicantEligibilityForFinancialAssistanceAndTypesOfNonprofitOrganizations.pdf</a:t>
            </a:r>
            <a:r>
              <a:rPr lang="en-US" dirty="0"/>
              <a:t> </a:t>
            </a:r>
          </a:p>
        </p:txBody>
      </p:sp>
    </p:spTree>
    <p:extLst>
      <p:ext uri="{BB962C8B-B14F-4D97-AF65-F5344CB8AC3E}">
        <p14:creationId xmlns:p14="http://schemas.microsoft.com/office/powerpoint/2010/main" val="366920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4D95-5A92-45E9-9BC1-26A58620A7CB}"/>
              </a:ext>
            </a:extLst>
          </p:cNvPr>
          <p:cNvSpPr>
            <a:spLocks noGrp="1"/>
          </p:cNvSpPr>
          <p:nvPr>
            <p:ph type="title"/>
          </p:nvPr>
        </p:nvSpPr>
        <p:spPr/>
        <p:txBody>
          <a:bodyPr/>
          <a:lstStyle/>
          <a:p>
            <a:r>
              <a:rPr lang="en-US" dirty="0"/>
              <a:t>Key Takeaways from the Controller Alert</a:t>
            </a:r>
          </a:p>
        </p:txBody>
      </p:sp>
      <p:sp>
        <p:nvSpPr>
          <p:cNvPr id="3" name="Content Placeholder 2">
            <a:extLst>
              <a:ext uri="{FF2B5EF4-FFF2-40B4-BE49-F238E27FC236}">
                <a16:creationId xmlns:a16="http://schemas.microsoft.com/office/drawing/2014/main" id="{F61B448C-96F2-41F9-8BC1-F0BED431C37F}"/>
              </a:ext>
            </a:extLst>
          </p:cNvPr>
          <p:cNvSpPr>
            <a:spLocks noGrp="1"/>
          </p:cNvSpPr>
          <p:nvPr>
            <p:ph idx="1"/>
          </p:nvPr>
        </p:nvSpPr>
        <p:spPr>
          <a:xfrm>
            <a:off x="1097280" y="1845733"/>
            <a:ext cx="10058400" cy="4545639"/>
          </a:xfrm>
        </p:spPr>
        <p:txBody>
          <a:bodyPr>
            <a:normAutofit/>
          </a:bodyPr>
          <a:lstStyle/>
          <a:p>
            <a:pPr>
              <a:buFont typeface="Arial" panose="020B0604020202020204" pitchFamily="34" charset="0"/>
              <a:buChar char="•"/>
            </a:pPr>
            <a:r>
              <a:rPr lang="en-US" dirty="0"/>
              <a:t> The importance of properly </a:t>
            </a:r>
            <a:r>
              <a:rPr lang="en-US" b="1" dirty="0"/>
              <a:t>identifying all eligible applicants </a:t>
            </a:r>
            <a:r>
              <a:rPr lang="en-US" dirty="0"/>
              <a:t>for Federal financial assistance awards, </a:t>
            </a:r>
            <a:r>
              <a:rPr lang="en-US" i="1" dirty="0"/>
              <a:t>for example 501(c) 4 or 501(c) 5 nonprofit organizations that are labor unions, neighborhood associations, or other types of eligible organizations, including those that reach or represent potentially underserved communities</a:t>
            </a:r>
            <a:r>
              <a:rPr lang="en-US" dirty="0"/>
              <a:t>.</a:t>
            </a:r>
          </a:p>
          <a:p>
            <a:pPr>
              <a:buFont typeface="Arial" panose="020B0604020202020204" pitchFamily="34" charset="0"/>
              <a:buChar char="•"/>
            </a:pPr>
            <a:r>
              <a:rPr lang="en-US" dirty="0"/>
              <a:t> At the program planning and design stage, agencies should review statutory authorizing language to determine the broadest range of eligible organizations, and ensure that these are explicitly reflected in their Assistance Listings on SAM.gov.</a:t>
            </a:r>
          </a:p>
          <a:p>
            <a:pPr>
              <a:buFont typeface="Arial" panose="020B0604020202020204" pitchFamily="34" charset="0"/>
              <a:buChar char="•"/>
            </a:pPr>
            <a:r>
              <a:rPr lang="en-US" dirty="0"/>
              <a:t> Agencies should review their </a:t>
            </a:r>
            <a:r>
              <a:rPr lang="en-US" b="1" dirty="0"/>
              <a:t>outreach and stakeholder engagement plans </a:t>
            </a:r>
            <a:r>
              <a:rPr lang="en-US" dirty="0"/>
              <a:t>to be sure that awareness of publicly posted notices of funding opportunities appropriately reaches potentially interested audiences. This should include targeted outreach to entities that may have been excluded in the past, such as labor organizations.</a:t>
            </a:r>
          </a:p>
          <a:p>
            <a:pPr>
              <a:buFont typeface="Arial" panose="020B0604020202020204" pitchFamily="34" charset="0"/>
              <a:buChar char="•"/>
            </a:pPr>
            <a:r>
              <a:rPr lang="en-US" dirty="0"/>
              <a:t> Actively consider the full range of potentially eligible applicant types when formulating new and managing long-established programs.</a:t>
            </a:r>
            <a:endParaRPr lang="en-US" dirty="0">
              <a:latin typeface="TimesNewRomanPSMT"/>
            </a:endParaRP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59775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9184" y="889844"/>
            <a:ext cx="11373633" cy="3693319"/>
          </a:xfrm>
          <a:prstGeom prst="rect">
            <a:avLst/>
          </a:prstGeom>
        </p:spPr>
        <p:txBody>
          <a:bodyPr wrap="square">
            <a:spAutoFit/>
          </a:bodyPr>
          <a:lstStyle/>
          <a:p>
            <a:r>
              <a:rPr lang="en-US" dirty="0">
                <a:solidFill>
                  <a:srgbClr val="000000"/>
                </a:solidFill>
                <a:latin typeface="Calibri" panose="020F0502020204030204" pitchFamily="34" charset="0"/>
                <a:ea typeface="Calibri" panose="020F0502020204030204" pitchFamily="34" charset="0"/>
              </a:rPr>
              <a:t>WORC 3 included requirements for at least 2 employer/industry representatives and added labor unions/labor management partnerships to the list of the potential partners.</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pPr marL="457200" marR="0">
              <a:spcBef>
                <a:spcPts val="0"/>
              </a:spcBef>
              <a:spcAft>
                <a:spcPts val="0"/>
              </a:spcAft>
            </a:pPr>
            <a:r>
              <a:rPr lang="en-US" dirty="0">
                <a:latin typeface="Calibri" panose="020F0502020204030204" pitchFamily="34" charset="0"/>
                <a:ea typeface="Calibri" panose="020F0502020204030204" pitchFamily="34" charset="0"/>
              </a:rPr>
              <a:t>In addition to the two types of required partners, partnerships may include, but are not limited to:</a:t>
            </a:r>
          </a:p>
          <a:p>
            <a:pPr marL="457200" marR="0">
              <a:spcBef>
                <a:spcPts val="0"/>
              </a:spcBef>
              <a:spcAft>
                <a:spcPts val="0"/>
              </a:spcAft>
            </a:pPr>
            <a:r>
              <a:rPr lang="en-US" dirty="0">
                <a:latin typeface="Calibri" panose="020F0502020204030204" pitchFamily="34" charset="0"/>
                <a:ea typeface="Calibri" panose="020F0502020204030204" pitchFamily="34" charset="0"/>
              </a:rPr>
              <a:t>• local and regional employer/industry networks; </a:t>
            </a:r>
          </a:p>
          <a:p>
            <a:pPr marL="457200" marR="0">
              <a:spcBef>
                <a:spcPts val="0"/>
              </a:spcBef>
              <a:spcAft>
                <a:spcPts val="0"/>
              </a:spcAft>
            </a:pPr>
            <a:r>
              <a:rPr lang="en-US" dirty="0">
                <a:latin typeface="Calibri" panose="020F0502020204030204" pitchFamily="34" charset="0"/>
                <a:ea typeface="Calibri" panose="020F0502020204030204" pitchFamily="34" charset="0"/>
              </a:rPr>
              <a:t>• local economic development organizations; </a:t>
            </a:r>
          </a:p>
          <a:p>
            <a:pPr marL="457200" marR="0">
              <a:spcBef>
                <a:spcPts val="0"/>
              </a:spcBef>
              <a:spcAft>
                <a:spcPts val="0"/>
              </a:spcAft>
            </a:pPr>
            <a:r>
              <a:rPr lang="en-US" dirty="0">
                <a:latin typeface="Calibri" panose="020F0502020204030204" pitchFamily="34" charset="0"/>
                <a:ea typeface="Calibri" panose="020F0502020204030204" pitchFamily="34" charset="0"/>
              </a:rPr>
              <a:t>• local governments; </a:t>
            </a:r>
          </a:p>
          <a:p>
            <a:pPr marL="457200" marR="0">
              <a:spcBef>
                <a:spcPts val="0"/>
              </a:spcBef>
              <a:spcAft>
                <a:spcPts val="0"/>
              </a:spcAft>
            </a:pPr>
            <a:r>
              <a:rPr lang="en-US" dirty="0">
                <a:latin typeface="Calibri" panose="020F0502020204030204" pitchFamily="34" charset="0"/>
                <a:ea typeface="Calibri" panose="020F0502020204030204" pitchFamily="34" charset="0"/>
              </a:rPr>
              <a:t>• regional planning organizations; </a:t>
            </a:r>
          </a:p>
          <a:p>
            <a:pPr marL="457200" marR="0">
              <a:spcBef>
                <a:spcPts val="0"/>
              </a:spcBef>
              <a:spcAft>
                <a:spcPts val="0"/>
              </a:spcAft>
            </a:pPr>
            <a:r>
              <a:rPr lang="en-US" dirty="0">
                <a:highlight>
                  <a:srgbClr val="FFFF00"/>
                </a:highlight>
                <a:latin typeface="Calibri" panose="020F0502020204030204" pitchFamily="34" charset="0"/>
                <a:ea typeface="Calibri" panose="020F0502020204030204" pitchFamily="34" charset="0"/>
              </a:rPr>
              <a:t>• labor unions or labor management partnerships;</a:t>
            </a:r>
            <a:r>
              <a:rPr lang="en-US" dirty="0">
                <a:latin typeface="Calibri" panose="020F0502020204030204" pitchFamily="34" charset="0"/>
                <a:ea typeface="Calibri" panose="020F0502020204030204" pitchFamily="34" charset="0"/>
              </a:rPr>
              <a:t> </a:t>
            </a:r>
          </a:p>
          <a:p>
            <a:pPr marL="457200" marR="0">
              <a:spcBef>
                <a:spcPts val="0"/>
              </a:spcBef>
              <a:spcAft>
                <a:spcPts val="0"/>
              </a:spcAft>
            </a:pPr>
            <a:r>
              <a:rPr lang="en-US" dirty="0">
                <a:latin typeface="Calibri" panose="020F0502020204030204" pitchFamily="34" charset="0"/>
                <a:ea typeface="Calibri" panose="020F0502020204030204" pitchFamily="34" charset="0"/>
              </a:rPr>
              <a:t>• institutions of higher education and other job training and adult education providers; </a:t>
            </a:r>
          </a:p>
          <a:p>
            <a:pPr marL="457200" marR="0">
              <a:spcBef>
                <a:spcPts val="0"/>
              </a:spcBef>
              <a:spcAft>
                <a:spcPts val="0"/>
              </a:spcAft>
            </a:pPr>
            <a:r>
              <a:rPr lang="en-US" dirty="0">
                <a:latin typeface="Calibri" panose="020F0502020204030204" pitchFamily="34" charset="0"/>
                <a:ea typeface="Calibri" panose="020F0502020204030204" pitchFamily="34" charset="0"/>
              </a:rPr>
              <a:t>• supportive and human services providers; and </a:t>
            </a:r>
          </a:p>
          <a:p>
            <a:pPr marL="457200" marR="0">
              <a:spcBef>
                <a:spcPts val="0"/>
              </a:spcBef>
              <a:spcAft>
                <a:spcPts val="0"/>
              </a:spcAft>
            </a:pPr>
            <a:r>
              <a:rPr lang="en-US" dirty="0">
                <a:latin typeface="Calibri" panose="020F0502020204030204" pitchFamily="34" charset="0"/>
                <a:ea typeface="Calibri" panose="020F0502020204030204" pitchFamily="34" charset="0"/>
              </a:rPr>
              <a:t>• other relevant community, economic and workforce development partners.</a:t>
            </a:r>
          </a:p>
          <a:p>
            <a:r>
              <a:rPr lang="en-US" dirty="0">
                <a:latin typeface="Calibri" panose="020F0502020204030204" pitchFamily="34" charset="0"/>
                <a:ea typeface="Calibri" panose="020F0502020204030204" pitchFamily="34" charset="0"/>
              </a:rPr>
              <a:t> </a:t>
            </a:r>
          </a:p>
        </p:txBody>
      </p:sp>
    </p:spTree>
    <p:extLst>
      <p:ext uri="{BB962C8B-B14F-4D97-AF65-F5344CB8AC3E}">
        <p14:creationId xmlns:p14="http://schemas.microsoft.com/office/powerpoint/2010/main" val="172811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343" y="367748"/>
            <a:ext cx="11461315" cy="5632311"/>
          </a:xfrm>
          <a:prstGeom prst="rect">
            <a:avLst/>
          </a:prstGeom>
        </p:spPr>
        <p:txBody>
          <a:bodyPr wrap="square">
            <a:spAutoFit/>
          </a:bodyPr>
          <a:lstStyle/>
          <a:p>
            <a:r>
              <a:rPr lang="en-US" dirty="0">
                <a:solidFill>
                  <a:srgbClr val="000000"/>
                </a:solidFill>
                <a:latin typeface="Calibri" panose="020F0502020204030204" pitchFamily="34" charset="0"/>
                <a:ea typeface="Calibri" panose="020F0502020204030204" pitchFamily="34" charset="0"/>
              </a:rPr>
              <a:t>A.  ELIGIBLE APPLICANTS</a:t>
            </a:r>
            <a:endParaRPr lang="en-US" dirty="0">
              <a:latin typeface="Calibri" panose="020F050202020403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Eligible applicants for these grants are public or private non-profit agencies.  These organizations include rural, urban, or Native American agencies that have previously served disadvantaged youth in a YouthBuild or other similar program.  These agencies or organizations may include, but are not limited to, the following:</a:t>
            </a:r>
            <a:endParaRPr lang="en-US" dirty="0">
              <a:latin typeface="Calibri" panose="020F050202020403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Community and faith-based organizations including those with IRS 501(c)(3) non-profit status;</a:t>
            </a:r>
            <a:endParaRPr lang="en-US"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An entity carrying out activities under WIOA, such as a local workforce development board or one-stop career center partner program;</a:t>
            </a:r>
            <a:endParaRPr lang="en-US"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highlight>
                  <a:srgbClr val="FFFF00"/>
                </a:highlight>
                <a:latin typeface="Calibri" panose="020F0502020204030204" pitchFamily="34" charset="0"/>
                <a:ea typeface="Calibri" panose="020F0502020204030204" pitchFamily="34" charset="0"/>
              </a:rPr>
              <a:t>Labor unions, labor-management partnerships, a central labor council, other labor council, state conference of a union, or state labor federation, or worker centers;</a:t>
            </a:r>
            <a:endParaRPr lang="en-US"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Educational institutions, including a local school board, public school district, or community college;</a:t>
            </a:r>
            <a:endParaRPr lang="en-US"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A community action agency;</a:t>
            </a:r>
            <a:endParaRPr lang="en-US"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A state or local housing development agency;</a:t>
            </a:r>
            <a:endParaRPr lang="en-US"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Any Indian and Native American entity eligible for grants under Sec. 166 of WIOA, including federally and other than federally-recognized Tribes, Native American non- profit organizations, and Native Hawaiian and Alaska Native organizations;</a:t>
            </a:r>
            <a:endParaRPr lang="en-US"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A community development corporation;</a:t>
            </a:r>
            <a:endParaRPr lang="en-US"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A state or local youth service conservation corps; and</a:t>
            </a:r>
            <a:endParaRPr lang="en-US"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Any other public or private non-profit entity that is eligible to provide education or employment training under a federal program and can meet the required elements of the grant.</a:t>
            </a:r>
            <a:endParaRPr lang="en-US"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19710875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2720</TotalTime>
  <Words>1347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TimesNewRomanPSMT</vt:lpstr>
      <vt:lpstr>Wingdings</vt:lpstr>
      <vt:lpstr>Retrospect</vt:lpstr>
      <vt:lpstr>Grants Innovation Exchange Session Innovative Equity Practices</vt:lpstr>
      <vt:lpstr>Today’s presenters</vt:lpstr>
      <vt:lpstr>Today’s presenters</vt:lpstr>
      <vt:lpstr>Objectives</vt:lpstr>
      <vt:lpstr>White House Task Force  on Worker Organizing and Empowerment</vt:lpstr>
      <vt:lpstr>Controller Alert -- Applicant Eligibility for Financial Assistance and Types of Nonprofit Organizations (e.g., Labor Organizations and Neighborhood Associations) Issued on November 5, 2021</vt:lpstr>
      <vt:lpstr>Key Takeaways from the Controller Alert</vt:lpstr>
      <vt:lpstr>PowerPoint Presentation</vt:lpstr>
      <vt:lpstr>PowerPoint Presentation</vt:lpstr>
      <vt:lpstr>Summary</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Grants Innovation Exchange Session Innovative Equity Practices</dc:title>
  <dc:creator>Cogen, Alyssa N. EOP/OMB</dc:creator>
  <cp:lastModifiedBy>Cogen, Alyssa N. EOP/OMB</cp:lastModifiedBy>
  <cp:revision>15</cp:revision>
  <dcterms:created xsi:type="dcterms:W3CDTF">2021-12-13T18:24:30Z</dcterms:created>
  <dcterms:modified xsi:type="dcterms:W3CDTF">2021-12-20T21:30:34Z</dcterms:modified>
</cp:coreProperties>
</file>