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12.xml" ContentType="application/vnd.openxmlformats-officedocument.presentationml.notesSlide+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drawing7.xml" ContentType="application/vnd.ms-office.drawingml.diagramDrawing+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charts/chart1.xml" ContentType="application/vnd.openxmlformats-officedocument.drawingml.chart+xml"/>
  <Override PartName="/ppt/diagrams/drawing10.xml" ContentType="application/vnd.ms-office.drawingml.diagramDrawing+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Default Extension="xls" ContentType="application/vnd.ms-excel"/>
  <Override PartName="/ppt/diagrams/data11.xml" ContentType="application/vnd.openxmlformats-officedocument.drawingml.diagramData+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diagrams/drawing9.xml" ContentType="application/vnd.ms-office.drawingml.diagramDrawing+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09" r:id="rId2"/>
    <p:sldId id="310" r:id="rId3"/>
    <p:sldId id="311" r:id="rId4"/>
    <p:sldId id="312" r:id="rId5"/>
    <p:sldId id="313" r:id="rId6"/>
    <p:sldId id="334" r:id="rId7"/>
    <p:sldId id="315" r:id="rId8"/>
    <p:sldId id="345" r:id="rId9"/>
    <p:sldId id="314" r:id="rId10"/>
    <p:sldId id="323" r:id="rId11"/>
    <p:sldId id="335" r:id="rId12"/>
    <p:sldId id="336" r:id="rId13"/>
    <p:sldId id="338" r:id="rId14"/>
    <p:sldId id="339" r:id="rId15"/>
    <p:sldId id="340" r:id="rId16"/>
    <p:sldId id="341" r:id="rId17"/>
    <p:sldId id="331" r:id="rId18"/>
    <p:sldId id="333" r:id="rId19"/>
    <p:sldId id="342" r:id="rId20"/>
    <p:sldId id="343" r:id="rId21"/>
    <p:sldId id="327" r:id="rId22"/>
    <p:sldId id="344" r:id="rId23"/>
    <p:sldId id="324" r:id="rId2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955981F4-764F-4E5B-94E8-B4B538D3E60D}">
          <p14:sldIdLst>
            <p14:sldId id="309"/>
            <p14:sldId id="310"/>
            <p14:sldId id="311"/>
            <p14:sldId id="312"/>
            <p14:sldId id="313"/>
            <p14:sldId id="334"/>
            <p14:sldId id="315"/>
            <p14:sldId id="345"/>
            <p14:sldId id="314"/>
            <p14:sldId id="323"/>
            <p14:sldId id="335"/>
            <p14:sldId id="336"/>
            <p14:sldId id="338"/>
            <p14:sldId id="339"/>
            <p14:sldId id="340"/>
            <p14:sldId id="341"/>
            <p14:sldId id="331"/>
            <p14:sldId id="333"/>
            <p14:sldId id="342"/>
            <p14:sldId id="343"/>
            <p14:sldId id="327"/>
            <p14:sldId id="344"/>
            <p14:sldId id="32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87574" autoAdjust="0"/>
  </p:normalViewPr>
  <p:slideViewPr>
    <p:cSldViewPr>
      <p:cViewPr varScale="1">
        <p:scale>
          <a:sx n="64" d="100"/>
          <a:sy n="64" d="100"/>
        </p:scale>
        <p:origin x="-1554" y="-90"/>
      </p:cViewPr>
      <p:guideLst>
        <p:guide orient="horz" pos="2160"/>
        <p:guide pos="2880"/>
      </p:guideLst>
    </p:cSldViewPr>
  </p:slideViewPr>
  <p:notesTextViewPr>
    <p:cViewPr>
      <p:scale>
        <a:sx n="1" d="1"/>
        <a:sy n="1" d="1"/>
      </p:scale>
      <p:origin x="0" y="0"/>
    </p:cViewPr>
  </p:notesTextViewPr>
  <p:notesViewPr>
    <p:cSldViewPr>
      <p:cViewPr>
        <p:scale>
          <a:sx n="100" d="100"/>
          <a:sy n="100" d="100"/>
        </p:scale>
        <p:origin x="-1776" y="950"/>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2598375984251969"/>
          <c:y val="0"/>
          <c:w val="0.74265042650918667"/>
          <c:h val="1"/>
        </c:manualLayout>
      </c:layout>
      <c:pieChart>
        <c:varyColors val="1"/>
        <c:ser>
          <c:idx val="0"/>
          <c:order val="0"/>
          <c:tx>
            <c:strRef>
              <c:f>Sheet1!$B$1</c:f>
              <c:strCache>
                <c:ptCount val="1"/>
                <c:pt idx="0">
                  <c:v>Series 1</c:v>
                </c:pt>
              </c:strCache>
            </c:strRef>
          </c:tx>
          <c:explosion val="6"/>
          <c:dLbls>
            <c:dLbl>
              <c:idx val="0"/>
              <c:layout>
                <c:manualLayout>
                  <c:x val="-0.19241141732283473"/>
                  <c:y val="0.17100464365031295"/>
                </c:manualLayout>
              </c:layout>
              <c:tx>
                <c:rich>
                  <a:bodyPr/>
                  <a:lstStyle/>
                  <a:p>
                    <a:r>
                      <a:rPr lang="en-US" dirty="0" smtClean="0"/>
                      <a:t>Grants Management</a:t>
                    </a:r>
                    <a:endParaRPr lang="en-US" dirty="0"/>
                  </a:p>
                </c:rich>
              </c:tx>
              <c:dLblPos val="bestFit"/>
              <c:showCatName val="1"/>
            </c:dLbl>
            <c:dLblPos val="bestFit"/>
            <c:showCatName val="1"/>
            <c:showLeaderLines val="1"/>
          </c:dLbls>
          <c:cat>
            <c:strRef>
              <c:f>Sheet1!$A$2:$A$6</c:f>
              <c:strCache>
                <c:ptCount val="5"/>
                <c:pt idx="0">
                  <c:v>Grants Management</c:v>
                </c:pt>
                <c:pt idx="1">
                  <c:v>Laws, Regulations, and Guidelines</c:v>
                </c:pt>
                <c:pt idx="2">
                  <c:v>Financial Analysis</c:v>
                </c:pt>
                <c:pt idx="3">
                  <c:v>Financial Assistance Mechanisms</c:v>
                </c:pt>
                <c:pt idx="4">
                  <c:v>Compliance</c:v>
                </c:pt>
              </c:strCache>
            </c:strRef>
          </c:cat>
          <c:val>
            <c:numRef>
              <c:f>Sheet1!$B$2:$B$6</c:f>
              <c:numCache>
                <c:formatCode>General</c:formatCode>
                <c:ptCount val="5"/>
                <c:pt idx="0">
                  <c:v>5</c:v>
                </c:pt>
                <c:pt idx="1">
                  <c:v>5</c:v>
                </c:pt>
                <c:pt idx="2">
                  <c:v>5</c:v>
                </c:pt>
                <c:pt idx="3">
                  <c:v>5</c:v>
                </c:pt>
                <c:pt idx="4">
                  <c:v>5</c:v>
                </c:pt>
              </c:numCache>
            </c:numRef>
          </c:val>
        </c:ser>
        <c:dLbls>
          <c:showCatName val="1"/>
        </c:dLbls>
        <c:firstSliceAng val="0"/>
      </c:pieChart>
    </c:plotArea>
    <c:plotVisOnly val="1"/>
    <c:dispBlanksAs val="zero"/>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7CD51-085A-4AA5-9740-EFD87CDC1C3D}"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4A581527-578D-4B7A-8260-EAB48A94CD02}">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ctr"/>
          <a:r>
            <a:rPr lang="en-US" sz="1600" b="1" dirty="0" smtClean="0"/>
            <a:t>Guidance Targets Risk &amp; Minimizes Burden</a:t>
          </a:r>
          <a:endParaRPr lang="en-US" sz="1600" b="1" dirty="0"/>
        </a:p>
      </dgm:t>
    </dgm:pt>
    <dgm:pt modelId="{B3449ECA-1237-4A06-BEF9-3944E632EF35}" type="parTrans" cxnId="{46B2719B-E5E4-4CFF-95EE-876421F7D51D}">
      <dgm:prSet/>
      <dgm:spPr/>
      <dgm:t>
        <a:bodyPr/>
        <a:lstStyle/>
        <a:p>
          <a:pPr algn="ctr"/>
          <a:endParaRPr lang="en-US" sz="1600"/>
        </a:p>
      </dgm:t>
    </dgm:pt>
    <dgm:pt modelId="{DD4F9077-B9B9-4CD0-A92B-FA63EA674DEA}" type="sibTrans" cxnId="{46B2719B-E5E4-4CFF-95EE-876421F7D51D}">
      <dgm:prSet/>
      <dgm:spPr/>
      <dgm:t>
        <a:bodyPr/>
        <a:lstStyle/>
        <a:p>
          <a:pPr algn="ctr"/>
          <a:endParaRPr lang="en-US" sz="1600"/>
        </a:p>
      </dgm:t>
    </dgm:pt>
    <dgm:pt modelId="{EBDDCC8A-8603-4800-92FC-211231E84DA6}">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ctr"/>
          <a:r>
            <a:rPr lang="en-US" sz="1600" b="1" dirty="0" smtClean="0"/>
            <a:t>Standardized Business Processes &amp; Data</a:t>
          </a:r>
          <a:endParaRPr lang="en-US" sz="1600" b="1" dirty="0"/>
        </a:p>
      </dgm:t>
    </dgm:pt>
    <dgm:pt modelId="{5417EBDC-440C-4EA0-986B-C2CAE001B00F}" type="parTrans" cxnId="{7C410B87-7323-4B2C-BD83-976764DD5177}">
      <dgm:prSet/>
      <dgm:spPr/>
      <dgm:t>
        <a:bodyPr/>
        <a:lstStyle/>
        <a:p>
          <a:pPr algn="ctr"/>
          <a:endParaRPr lang="en-US" sz="1600"/>
        </a:p>
      </dgm:t>
    </dgm:pt>
    <dgm:pt modelId="{F6A9C057-4887-447A-9975-05A79012A029}" type="sibTrans" cxnId="{7C410B87-7323-4B2C-BD83-976764DD5177}">
      <dgm:prSet/>
      <dgm:spPr/>
      <dgm:t>
        <a:bodyPr/>
        <a:lstStyle/>
        <a:p>
          <a:pPr algn="ctr"/>
          <a:endParaRPr lang="en-US" sz="1600"/>
        </a:p>
      </dgm:t>
    </dgm:pt>
    <dgm:pt modelId="{ADF1A431-4A0E-42D4-9BCA-26446398C323}">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ctr"/>
          <a:r>
            <a:rPr lang="en-US" sz="1600" b="1" dirty="0" smtClean="0"/>
            <a:t>Well Trained Workforce </a:t>
          </a:r>
          <a:endParaRPr lang="en-US" sz="1600" b="1" dirty="0"/>
        </a:p>
      </dgm:t>
    </dgm:pt>
    <dgm:pt modelId="{A06E6B92-2B6E-4F93-AC19-0016C1F9DA8D}" type="parTrans" cxnId="{B01682BA-1AD9-48B4-943A-A31463DC7489}">
      <dgm:prSet/>
      <dgm:spPr/>
      <dgm:t>
        <a:bodyPr/>
        <a:lstStyle/>
        <a:p>
          <a:pPr algn="ctr"/>
          <a:endParaRPr lang="en-US" sz="1600"/>
        </a:p>
      </dgm:t>
    </dgm:pt>
    <dgm:pt modelId="{15DF4AB5-423A-4036-9292-3486C1C2C1F1}" type="sibTrans" cxnId="{B01682BA-1AD9-48B4-943A-A31463DC7489}">
      <dgm:prSet/>
      <dgm:spPr/>
      <dgm:t>
        <a:bodyPr/>
        <a:lstStyle/>
        <a:p>
          <a:pPr algn="ctr"/>
          <a:endParaRPr lang="en-US" sz="1600"/>
        </a:p>
      </dgm:t>
    </dgm:pt>
    <dgm:pt modelId="{71199339-1114-4280-AF2B-324A1DB9688E}">
      <dgm:prSet phldrT="[Text]" custT="1">
        <dgm:style>
          <a:lnRef idx="2">
            <a:schemeClr val="accent1">
              <a:shade val="50000"/>
            </a:schemeClr>
          </a:lnRef>
          <a:fillRef idx="1">
            <a:schemeClr val="accent1"/>
          </a:fillRef>
          <a:effectRef idx="0">
            <a:schemeClr val="accent1"/>
          </a:effectRef>
          <a:fontRef idx="minor">
            <a:schemeClr val="lt1"/>
          </a:fontRef>
        </dgm:style>
      </dgm:prSet>
      <dgm:spPr/>
      <dgm:t>
        <a:bodyPr/>
        <a:lstStyle/>
        <a:p>
          <a:pPr algn="ctr"/>
          <a:r>
            <a:rPr lang="en-US" sz="1600" b="1" dirty="0" smtClean="0"/>
            <a:t>Strong Program Oversight:</a:t>
          </a:r>
        </a:p>
        <a:p>
          <a:pPr algn="ctr"/>
          <a:r>
            <a:rPr lang="en-US" sz="1600" b="1" dirty="0" smtClean="0"/>
            <a:t>Audit Resolution</a:t>
          </a:r>
          <a:endParaRPr lang="en-US" sz="1600" b="1" dirty="0"/>
        </a:p>
      </dgm:t>
    </dgm:pt>
    <dgm:pt modelId="{7AFFA87E-1F9A-4983-B5F4-9DC3B5FDD445}" type="parTrans" cxnId="{9DA4061E-41BB-4D2E-ABB1-0034A3F97826}">
      <dgm:prSet/>
      <dgm:spPr/>
      <dgm:t>
        <a:bodyPr/>
        <a:lstStyle/>
        <a:p>
          <a:pPr algn="ctr"/>
          <a:endParaRPr lang="en-US" sz="1600"/>
        </a:p>
      </dgm:t>
    </dgm:pt>
    <dgm:pt modelId="{69EAFBC0-E54C-4F3E-AB0B-DACF80A4E1D1}" type="sibTrans" cxnId="{9DA4061E-41BB-4D2E-ABB1-0034A3F97826}">
      <dgm:prSet/>
      <dgm:spPr/>
      <dgm:t>
        <a:bodyPr/>
        <a:lstStyle/>
        <a:p>
          <a:pPr algn="ctr"/>
          <a:endParaRPr lang="en-US" sz="1600"/>
        </a:p>
      </dgm:t>
    </dgm:pt>
    <dgm:pt modelId="{2554232F-C4AB-4A72-AA1D-DBE1636CD3DE}" type="pres">
      <dgm:prSet presAssocID="{8757CD51-085A-4AA5-9740-EFD87CDC1C3D}" presName="cycle" presStyleCnt="0">
        <dgm:presLayoutVars>
          <dgm:dir/>
          <dgm:resizeHandles val="exact"/>
        </dgm:presLayoutVars>
      </dgm:prSet>
      <dgm:spPr/>
      <dgm:t>
        <a:bodyPr/>
        <a:lstStyle/>
        <a:p>
          <a:endParaRPr lang="en-US"/>
        </a:p>
      </dgm:t>
    </dgm:pt>
    <dgm:pt modelId="{BBC3CBDA-4473-4642-9E01-19121B978E3A}" type="pres">
      <dgm:prSet presAssocID="{4A581527-578D-4B7A-8260-EAB48A94CD02}" presName="node" presStyleLbl="node1" presStyleIdx="0" presStyleCnt="4">
        <dgm:presLayoutVars>
          <dgm:bulletEnabled val="1"/>
        </dgm:presLayoutVars>
      </dgm:prSet>
      <dgm:spPr/>
      <dgm:t>
        <a:bodyPr/>
        <a:lstStyle/>
        <a:p>
          <a:endParaRPr lang="en-US"/>
        </a:p>
      </dgm:t>
    </dgm:pt>
    <dgm:pt modelId="{D9B19FF7-0AAE-480B-95C1-A94C11483E84}" type="pres">
      <dgm:prSet presAssocID="{4A581527-578D-4B7A-8260-EAB48A94CD02}" presName="spNode" presStyleCnt="0"/>
      <dgm:spPr/>
    </dgm:pt>
    <dgm:pt modelId="{9A867B09-F090-44D3-AD50-A99D86E3C82D}" type="pres">
      <dgm:prSet presAssocID="{DD4F9077-B9B9-4CD0-A92B-FA63EA674DEA}" presName="sibTrans" presStyleLbl="sibTrans1D1" presStyleIdx="0" presStyleCnt="4"/>
      <dgm:spPr/>
      <dgm:t>
        <a:bodyPr/>
        <a:lstStyle/>
        <a:p>
          <a:endParaRPr lang="en-US"/>
        </a:p>
      </dgm:t>
    </dgm:pt>
    <dgm:pt modelId="{445AFF0A-A29F-469F-9BA2-D5D00B7CDB35}" type="pres">
      <dgm:prSet presAssocID="{EBDDCC8A-8603-4800-92FC-211231E84DA6}" presName="node" presStyleLbl="node1" presStyleIdx="1" presStyleCnt="4">
        <dgm:presLayoutVars>
          <dgm:bulletEnabled val="1"/>
        </dgm:presLayoutVars>
      </dgm:prSet>
      <dgm:spPr/>
      <dgm:t>
        <a:bodyPr/>
        <a:lstStyle/>
        <a:p>
          <a:endParaRPr lang="en-US"/>
        </a:p>
      </dgm:t>
    </dgm:pt>
    <dgm:pt modelId="{C6E4586F-741E-4A8C-8EAE-74EBEB8EA611}" type="pres">
      <dgm:prSet presAssocID="{EBDDCC8A-8603-4800-92FC-211231E84DA6}" presName="spNode" presStyleCnt="0"/>
      <dgm:spPr/>
    </dgm:pt>
    <dgm:pt modelId="{51BCD51E-A1F3-4E99-9438-075462092CBE}" type="pres">
      <dgm:prSet presAssocID="{F6A9C057-4887-447A-9975-05A79012A029}" presName="sibTrans" presStyleLbl="sibTrans1D1" presStyleIdx="1" presStyleCnt="4"/>
      <dgm:spPr/>
      <dgm:t>
        <a:bodyPr/>
        <a:lstStyle/>
        <a:p>
          <a:endParaRPr lang="en-US"/>
        </a:p>
      </dgm:t>
    </dgm:pt>
    <dgm:pt modelId="{A73CA3EC-B06B-4DE0-9846-F13C50885F30}" type="pres">
      <dgm:prSet presAssocID="{ADF1A431-4A0E-42D4-9BCA-26446398C323}" presName="node" presStyleLbl="node1" presStyleIdx="2" presStyleCnt="4">
        <dgm:presLayoutVars>
          <dgm:bulletEnabled val="1"/>
        </dgm:presLayoutVars>
      </dgm:prSet>
      <dgm:spPr/>
      <dgm:t>
        <a:bodyPr/>
        <a:lstStyle/>
        <a:p>
          <a:endParaRPr lang="en-US"/>
        </a:p>
      </dgm:t>
    </dgm:pt>
    <dgm:pt modelId="{34B9D966-60C0-4D38-9F61-D69E7B23BB67}" type="pres">
      <dgm:prSet presAssocID="{ADF1A431-4A0E-42D4-9BCA-26446398C323}" presName="spNode" presStyleCnt="0"/>
      <dgm:spPr/>
    </dgm:pt>
    <dgm:pt modelId="{CF1D71A9-9733-4E3D-B7E7-A75388965C80}" type="pres">
      <dgm:prSet presAssocID="{15DF4AB5-423A-4036-9292-3486C1C2C1F1}" presName="sibTrans" presStyleLbl="sibTrans1D1" presStyleIdx="2" presStyleCnt="4"/>
      <dgm:spPr/>
      <dgm:t>
        <a:bodyPr/>
        <a:lstStyle/>
        <a:p>
          <a:endParaRPr lang="en-US"/>
        </a:p>
      </dgm:t>
    </dgm:pt>
    <dgm:pt modelId="{BDCEBBF0-FB28-483D-BE84-24D0CB71C9EF}" type="pres">
      <dgm:prSet presAssocID="{71199339-1114-4280-AF2B-324A1DB9688E}" presName="node" presStyleLbl="node1" presStyleIdx="3" presStyleCnt="4">
        <dgm:presLayoutVars>
          <dgm:bulletEnabled val="1"/>
        </dgm:presLayoutVars>
      </dgm:prSet>
      <dgm:spPr/>
      <dgm:t>
        <a:bodyPr/>
        <a:lstStyle/>
        <a:p>
          <a:endParaRPr lang="en-US"/>
        </a:p>
      </dgm:t>
    </dgm:pt>
    <dgm:pt modelId="{611371AB-A35B-4F03-A507-BE42F66B7F69}" type="pres">
      <dgm:prSet presAssocID="{71199339-1114-4280-AF2B-324A1DB9688E}" presName="spNode" presStyleCnt="0"/>
      <dgm:spPr/>
    </dgm:pt>
    <dgm:pt modelId="{6ADF1B62-03B1-45A2-88BF-79F49F7A83B0}" type="pres">
      <dgm:prSet presAssocID="{69EAFBC0-E54C-4F3E-AB0B-DACF80A4E1D1}" presName="sibTrans" presStyleLbl="sibTrans1D1" presStyleIdx="3" presStyleCnt="4"/>
      <dgm:spPr/>
      <dgm:t>
        <a:bodyPr/>
        <a:lstStyle/>
        <a:p>
          <a:endParaRPr lang="en-US"/>
        </a:p>
      </dgm:t>
    </dgm:pt>
  </dgm:ptLst>
  <dgm:cxnLst>
    <dgm:cxn modelId="{B9DB19B7-F484-49A0-8D22-AD370FDB52C9}" type="presOf" srcId="{DD4F9077-B9B9-4CD0-A92B-FA63EA674DEA}" destId="{9A867B09-F090-44D3-AD50-A99D86E3C82D}" srcOrd="0" destOrd="0" presId="urn:microsoft.com/office/officeart/2005/8/layout/cycle6"/>
    <dgm:cxn modelId="{BCE966A2-E55F-4CC1-9103-AAAA138CDC3D}" type="presOf" srcId="{15DF4AB5-423A-4036-9292-3486C1C2C1F1}" destId="{CF1D71A9-9733-4E3D-B7E7-A75388965C80}" srcOrd="0" destOrd="0" presId="urn:microsoft.com/office/officeart/2005/8/layout/cycle6"/>
    <dgm:cxn modelId="{B01682BA-1AD9-48B4-943A-A31463DC7489}" srcId="{8757CD51-085A-4AA5-9740-EFD87CDC1C3D}" destId="{ADF1A431-4A0E-42D4-9BCA-26446398C323}" srcOrd="2" destOrd="0" parTransId="{A06E6B92-2B6E-4F93-AC19-0016C1F9DA8D}" sibTransId="{15DF4AB5-423A-4036-9292-3486C1C2C1F1}"/>
    <dgm:cxn modelId="{7C410B87-7323-4B2C-BD83-976764DD5177}" srcId="{8757CD51-085A-4AA5-9740-EFD87CDC1C3D}" destId="{EBDDCC8A-8603-4800-92FC-211231E84DA6}" srcOrd="1" destOrd="0" parTransId="{5417EBDC-440C-4EA0-986B-C2CAE001B00F}" sibTransId="{F6A9C057-4887-447A-9975-05A79012A029}"/>
    <dgm:cxn modelId="{46B2719B-E5E4-4CFF-95EE-876421F7D51D}" srcId="{8757CD51-085A-4AA5-9740-EFD87CDC1C3D}" destId="{4A581527-578D-4B7A-8260-EAB48A94CD02}" srcOrd="0" destOrd="0" parTransId="{B3449ECA-1237-4A06-BEF9-3944E632EF35}" sibTransId="{DD4F9077-B9B9-4CD0-A92B-FA63EA674DEA}"/>
    <dgm:cxn modelId="{AF1AD221-FAAF-4D98-BB98-3B5FFD65F4F3}" type="presOf" srcId="{EBDDCC8A-8603-4800-92FC-211231E84DA6}" destId="{445AFF0A-A29F-469F-9BA2-D5D00B7CDB35}" srcOrd="0" destOrd="0" presId="urn:microsoft.com/office/officeart/2005/8/layout/cycle6"/>
    <dgm:cxn modelId="{E08522E7-E303-4BBC-B008-618FAF26BC75}" type="presOf" srcId="{71199339-1114-4280-AF2B-324A1DB9688E}" destId="{BDCEBBF0-FB28-483D-BE84-24D0CB71C9EF}" srcOrd="0" destOrd="0" presId="urn:microsoft.com/office/officeart/2005/8/layout/cycle6"/>
    <dgm:cxn modelId="{E1D40C86-FF6D-41B8-8136-9A36F3E2CE84}" type="presOf" srcId="{4A581527-578D-4B7A-8260-EAB48A94CD02}" destId="{BBC3CBDA-4473-4642-9E01-19121B978E3A}" srcOrd="0" destOrd="0" presId="urn:microsoft.com/office/officeart/2005/8/layout/cycle6"/>
    <dgm:cxn modelId="{5935D4DE-3A11-4AE1-A1AE-08916165B4AC}" type="presOf" srcId="{F6A9C057-4887-447A-9975-05A79012A029}" destId="{51BCD51E-A1F3-4E99-9438-075462092CBE}" srcOrd="0" destOrd="0" presId="urn:microsoft.com/office/officeart/2005/8/layout/cycle6"/>
    <dgm:cxn modelId="{9DA4061E-41BB-4D2E-ABB1-0034A3F97826}" srcId="{8757CD51-085A-4AA5-9740-EFD87CDC1C3D}" destId="{71199339-1114-4280-AF2B-324A1DB9688E}" srcOrd="3" destOrd="0" parTransId="{7AFFA87E-1F9A-4983-B5F4-9DC3B5FDD445}" sibTransId="{69EAFBC0-E54C-4F3E-AB0B-DACF80A4E1D1}"/>
    <dgm:cxn modelId="{E9974A36-E390-4879-9641-66C42CC74A7A}" type="presOf" srcId="{ADF1A431-4A0E-42D4-9BCA-26446398C323}" destId="{A73CA3EC-B06B-4DE0-9846-F13C50885F30}" srcOrd="0" destOrd="0" presId="urn:microsoft.com/office/officeart/2005/8/layout/cycle6"/>
    <dgm:cxn modelId="{9E35EE23-EF68-4D0A-8C44-14FF2903DC3B}" type="presOf" srcId="{69EAFBC0-E54C-4F3E-AB0B-DACF80A4E1D1}" destId="{6ADF1B62-03B1-45A2-88BF-79F49F7A83B0}" srcOrd="0" destOrd="0" presId="urn:microsoft.com/office/officeart/2005/8/layout/cycle6"/>
    <dgm:cxn modelId="{A311EC73-2F51-400F-8628-3EBE55EB3864}" type="presOf" srcId="{8757CD51-085A-4AA5-9740-EFD87CDC1C3D}" destId="{2554232F-C4AB-4A72-AA1D-DBE1636CD3DE}" srcOrd="0" destOrd="0" presId="urn:microsoft.com/office/officeart/2005/8/layout/cycle6"/>
    <dgm:cxn modelId="{309933CB-0A24-4B4E-A81A-6D0292D3124C}" type="presParOf" srcId="{2554232F-C4AB-4A72-AA1D-DBE1636CD3DE}" destId="{BBC3CBDA-4473-4642-9E01-19121B978E3A}" srcOrd="0" destOrd="0" presId="urn:microsoft.com/office/officeart/2005/8/layout/cycle6"/>
    <dgm:cxn modelId="{448F3FE0-41C8-46AB-8317-B184BE9D7E40}" type="presParOf" srcId="{2554232F-C4AB-4A72-AA1D-DBE1636CD3DE}" destId="{D9B19FF7-0AAE-480B-95C1-A94C11483E84}" srcOrd="1" destOrd="0" presId="urn:microsoft.com/office/officeart/2005/8/layout/cycle6"/>
    <dgm:cxn modelId="{3CD5D33D-DEFB-4FB2-B275-D454AC71F868}" type="presParOf" srcId="{2554232F-C4AB-4A72-AA1D-DBE1636CD3DE}" destId="{9A867B09-F090-44D3-AD50-A99D86E3C82D}" srcOrd="2" destOrd="0" presId="urn:microsoft.com/office/officeart/2005/8/layout/cycle6"/>
    <dgm:cxn modelId="{00C00140-C8D0-450C-8EEA-17B579007DFE}" type="presParOf" srcId="{2554232F-C4AB-4A72-AA1D-DBE1636CD3DE}" destId="{445AFF0A-A29F-469F-9BA2-D5D00B7CDB35}" srcOrd="3" destOrd="0" presId="urn:microsoft.com/office/officeart/2005/8/layout/cycle6"/>
    <dgm:cxn modelId="{F0060FEB-6DCC-4B84-A7A8-B4F7589734DC}" type="presParOf" srcId="{2554232F-C4AB-4A72-AA1D-DBE1636CD3DE}" destId="{C6E4586F-741E-4A8C-8EAE-74EBEB8EA611}" srcOrd="4" destOrd="0" presId="urn:microsoft.com/office/officeart/2005/8/layout/cycle6"/>
    <dgm:cxn modelId="{CDA31683-FE5B-48CC-A1CE-8DA8F1198CEF}" type="presParOf" srcId="{2554232F-C4AB-4A72-AA1D-DBE1636CD3DE}" destId="{51BCD51E-A1F3-4E99-9438-075462092CBE}" srcOrd="5" destOrd="0" presId="urn:microsoft.com/office/officeart/2005/8/layout/cycle6"/>
    <dgm:cxn modelId="{11129884-1AB9-402D-88A8-88111B376743}" type="presParOf" srcId="{2554232F-C4AB-4A72-AA1D-DBE1636CD3DE}" destId="{A73CA3EC-B06B-4DE0-9846-F13C50885F30}" srcOrd="6" destOrd="0" presId="urn:microsoft.com/office/officeart/2005/8/layout/cycle6"/>
    <dgm:cxn modelId="{D7FBDD24-2BCC-4DB9-AB0B-1A39FA0D58ED}" type="presParOf" srcId="{2554232F-C4AB-4A72-AA1D-DBE1636CD3DE}" destId="{34B9D966-60C0-4D38-9F61-D69E7B23BB67}" srcOrd="7" destOrd="0" presId="urn:microsoft.com/office/officeart/2005/8/layout/cycle6"/>
    <dgm:cxn modelId="{68799A8C-4CB3-4E44-B98C-A21EDBAC69CE}" type="presParOf" srcId="{2554232F-C4AB-4A72-AA1D-DBE1636CD3DE}" destId="{CF1D71A9-9733-4E3D-B7E7-A75388965C80}" srcOrd="8" destOrd="0" presId="urn:microsoft.com/office/officeart/2005/8/layout/cycle6"/>
    <dgm:cxn modelId="{262BFCFE-0B19-4D0D-A5FE-A441ADBA475E}" type="presParOf" srcId="{2554232F-C4AB-4A72-AA1D-DBE1636CD3DE}" destId="{BDCEBBF0-FB28-483D-BE84-24D0CB71C9EF}" srcOrd="9" destOrd="0" presId="urn:microsoft.com/office/officeart/2005/8/layout/cycle6"/>
    <dgm:cxn modelId="{0D665D04-07BB-4D00-B4DF-5B248ADBC0F3}" type="presParOf" srcId="{2554232F-C4AB-4A72-AA1D-DBE1636CD3DE}" destId="{611371AB-A35B-4F03-A507-BE42F66B7F69}" srcOrd="10" destOrd="0" presId="urn:microsoft.com/office/officeart/2005/8/layout/cycle6"/>
    <dgm:cxn modelId="{E6EB0FEB-86E7-487C-B73D-464FC006BAE9}" type="presParOf" srcId="{2554232F-C4AB-4A72-AA1D-DBE1636CD3DE}" destId="{6ADF1B62-03B1-45A2-88BF-79F49F7A83B0}" srcOrd="11" destOrd="0" presId="urn:microsoft.com/office/officeart/2005/8/layout/cycle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23443A2-D3BE-43C3-976C-14775433D9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8FA03ED-12F6-4F89-842E-36E42DBC17D6}">
      <dgm:prSet phldrT="[Text]"/>
      <dgm:spPr/>
      <dgm:t>
        <a:bodyPr/>
        <a:lstStyle/>
        <a:p>
          <a:r>
            <a:rPr lang="en-US" dirty="0" smtClean="0"/>
            <a:t>Over 700 distinct grant related forms approved in OMB database</a:t>
          </a:r>
          <a:endParaRPr lang="en-US" dirty="0"/>
        </a:p>
      </dgm:t>
    </dgm:pt>
    <dgm:pt modelId="{EAF58FE6-B520-46B6-A0EE-BE1C23ACBC25}" type="parTrans" cxnId="{024933F6-90D4-4315-8883-02F9C9129AB0}">
      <dgm:prSet/>
      <dgm:spPr/>
      <dgm:t>
        <a:bodyPr/>
        <a:lstStyle/>
        <a:p>
          <a:endParaRPr lang="en-US"/>
        </a:p>
      </dgm:t>
    </dgm:pt>
    <dgm:pt modelId="{8BAC6689-F602-4A02-93B6-9C6CA34CEDB4}" type="sibTrans" cxnId="{024933F6-90D4-4315-8883-02F9C9129AB0}">
      <dgm:prSet/>
      <dgm:spPr/>
      <dgm:t>
        <a:bodyPr/>
        <a:lstStyle/>
        <a:p>
          <a:endParaRPr lang="en-US"/>
        </a:p>
      </dgm:t>
    </dgm:pt>
    <dgm:pt modelId="{41955017-A20A-46F9-915F-18CD23633C07}">
      <dgm:prSet phldrT="[Text]"/>
      <dgm:spPr/>
      <dgm:t>
        <a:bodyPr/>
        <a:lstStyle/>
        <a:p>
          <a:r>
            <a:rPr lang="en-US" dirty="0" smtClean="0"/>
            <a:t>Non-standard data definitions compromise quality of publicly reported financial data</a:t>
          </a:r>
          <a:endParaRPr lang="en-US" dirty="0"/>
        </a:p>
      </dgm:t>
    </dgm:pt>
    <dgm:pt modelId="{8A65E2EB-95CD-438A-A166-99A5E7D22711}" type="parTrans" cxnId="{0C67FDA5-1BBA-486D-8731-E9980E3E4CE4}">
      <dgm:prSet/>
      <dgm:spPr/>
      <dgm:t>
        <a:bodyPr/>
        <a:lstStyle/>
        <a:p>
          <a:endParaRPr lang="en-US"/>
        </a:p>
      </dgm:t>
    </dgm:pt>
    <dgm:pt modelId="{5F7035FF-26F9-4596-A6C5-596322F5BC25}" type="sibTrans" cxnId="{0C67FDA5-1BBA-486D-8731-E9980E3E4CE4}">
      <dgm:prSet/>
      <dgm:spPr/>
      <dgm:t>
        <a:bodyPr/>
        <a:lstStyle/>
        <a:p>
          <a:endParaRPr lang="en-US"/>
        </a:p>
      </dgm:t>
    </dgm:pt>
    <dgm:pt modelId="{14662891-9D40-4DB4-98FC-AA793722DA90}">
      <dgm:prSet phldrT="[Text]"/>
      <dgm:spPr/>
      <dgm:t>
        <a:bodyPr/>
        <a:lstStyle/>
        <a:p>
          <a:r>
            <a:rPr lang="en-US" dirty="0" smtClean="0"/>
            <a:t>No current process to vet and validate existing data elements nor to create and validate new data elements</a:t>
          </a:r>
          <a:endParaRPr lang="en-US" dirty="0"/>
        </a:p>
      </dgm:t>
    </dgm:pt>
    <dgm:pt modelId="{4A147619-3E94-4DC1-81A3-40FA96068EB5}" type="parTrans" cxnId="{4E990637-8998-451C-AA5D-DF8EC68F7FA2}">
      <dgm:prSet/>
      <dgm:spPr/>
      <dgm:t>
        <a:bodyPr/>
        <a:lstStyle/>
        <a:p>
          <a:endParaRPr lang="en-US"/>
        </a:p>
      </dgm:t>
    </dgm:pt>
    <dgm:pt modelId="{2A521DC9-5934-44C7-B00A-1C4E05F50329}" type="sibTrans" cxnId="{4E990637-8998-451C-AA5D-DF8EC68F7FA2}">
      <dgm:prSet/>
      <dgm:spPr/>
      <dgm:t>
        <a:bodyPr/>
        <a:lstStyle/>
        <a:p>
          <a:endParaRPr lang="en-US"/>
        </a:p>
      </dgm:t>
    </dgm:pt>
    <dgm:pt modelId="{41F2501A-4545-4B15-A287-6CA4762152F1}">
      <dgm:prSet phldrT="[Text]"/>
      <dgm:spPr/>
      <dgm:t>
        <a:bodyPr/>
        <a:lstStyle/>
        <a:p>
          <a:r>
            <a:rPr lang="en-US" dirty="0" smtClean="0"/>
            <a:t>Multiple stakeholders must be engaged to fully explore grants data standards and chart a successful path forward</a:t>
          </a:r>
          <a:endParaRPr lang="en-US" dirty="0"/>
        </a:p>
      </dgm:t>
    </dgm:pt>
    <dgm:pt modelId="{D2ACCC13-61F6-48AD-8BA7-A01C75489479}" type="parTrans" cxnId="{D1B65433-4AA8-476D-A6B6-0814CF71E43B}">
      <dgm:prSet/>
      <dgm:spPr/>
      <dgm:t>
        <a:bodyPr/>
        <a:lstStyle/>
        <a:p>
          <a:endParaRPr lang="en-US"/>
        </a:p>
      </dgm:t>
    </dgm:pt>
    <dgm:pt modelId="{B76D0528-BC1F-4249-89FB-E749182F882A}" type="sibTrans" cxnId="{D1B65433-4AA8-476D-A6B6-0814CF71E43B}">
      <dgm:prSet/>
      <dgm:spPr/>
      <dgm:t>
        <a:bodyPr/>
        <a:lstStyle/>
        <a:p>
          <a:endParaRPr lang="en-US"/>
        </a:p>
      </dgm:t>
    </dgm:pt>
    <dgm:pt modelId="{C88D9F46-992D-4903-82B1-240B844FEE2E}">
      <dgm:prSet phldrT="[Text]"/>
      <dgm:spPr/>
      <dgm:t>
        <a:bodyPr/>
        <a:lstStyle/>
        <a:p>
          <a:r>
            <a:rPr lang="en-US" dirty="0" smtClean="0"/>
            <a:t>Accomplishments</a:t>
          </a:r>
          <a:endParaRPr lang="en-US" dirty="0"/>
        </a:p>
      </dgm:t>
    </dgm:pt>
    <dgm:pt modelId="{1F768E88-9208-486F-B6E5-E8CC6EEF099F}" type="sibTrans" cxnId="{39E3BB64-FC7E-4E85-B20A-1F2A283ED37B}">
      <dgm:prSet/>
      <dgm:spPr/>
      <dgm:t>
        <a:bodyPr/>
        <a:lstStyle/>
        <a:p>
          <a:endParaRPr lang="en-US"/>
        </a:p>
      </dgm:t>
    </dgm:pt>
    <dgm:pt modelId="{94579276-03EF-4014-9E09-D1B72D98E650}" type="parTrans" cxnId="{39E3BB64-FC7E-4E85-B20A-1F2A283ED37B}">
      <dgm:prSet/>
      <dgm:spPr/>
      <dgm:t>
        <a:bodyPr/>
        <a:lstStyle/>
        <a:p>
          <a:endParaRPr lang="en-US"/>
        </a:p>
      </dgm:t>
    </dgm:pt>
    <dgm:pt modelId="{AEB7034E-C1AB-4FDB-824D-75DC8D023252}">
      <dgm:prSet phldrT="[Text]"/>
      <dgm:spPr/>
      <dgm:t>
        <a:bodyPr/>
        <a:lstStyle/>
        <a:p>
          <a:r>
            <a:rPr lang="en-US" dirty="0" smtClean="0"/>
            <a:t>December 2013: 99 standard definitions in final guidance</a:t>
          </a:r>
          <a:endParaRPr lang="en-US" dirty="0"/>
        </a:p>
      </dgm:t>
    </dgm:pt>
    <dgm:pt modelId="{1731BB84-2D43-4624-9611-1C582F20D7A4}" type="sibTrans" cxnId="{F56B2887-D838-48E2-985F-C740D332FDFE}">
      <dgm:prSet/>
      <dgm:spPr/>
      <dgm:t>
        <a:bodyPr/>
        <a:lstStyle/>
        <a:p>
          <a:endParaRPr lang="en-US"/>
        </a:p>
      </dgm:t>
    </dgm:pt>
    <dgm:pt modelId="{EAD6DBB0-5711-4206-A675-200568A1422B}" type="parTrans" cxnId="{F56B2887-D838-48E2-985F-C740D332FDFE}">
      <dgm:prSet/>
      <dgm:spPr/>
      <dgm:t>
        <a:bodyPr/>
        <a:lstStyle/>
        <a:p>
          <a:endParaRPr lang="en-US"/>
        </a:p>
      </dgm:t>
    </dgm:pt>
    <dgm:pt modelId="{0BD9D848-8C81-4306-A340-1C18DF6731CE}">
      <dgm:prSet phldrT="[Text]"/>
      <dgm:spPr/>
      <dgm:t>
        <a:bodyPr/>
        <a:lstStyle/>
        <a:p>
          <a:r>
            <a:rPr lang="en-US" dirty="0" smtClean="0"/>
            <a:t>Challenges</a:t>
          </a:r>
          <a:endParaRPr lang="en-US" dirty="0"/>
        </a:p>
      </dgm:t>
    </dgm:pt>
    <dgm:pt modelId="{2E41EAB4-9F3D-4A2E-9FF0-68D2E91A2812}" type="sibTrans" cxnId="{34FD1C6D-0DF8-4B92-864E-0DB1FA1EDBDC}">
      <dgm:prSet/>
      <dgm:spPr/>
      <dgm:t>
        <a:bodyPr/>
        <a:lstStyle/>
        <a:p>
          <a:endParaRPr lang="en-US"/>
        </a:p>
      </dgm:t>
    </dgm:pt>
    <dgm:pt modelId="{CD7CBCF4-0927-46F2-816C-C6E4855E5A58}" type="parTrans" cxnId="{34FD1C6D-0DF8-4B92-864E-0DB1FA1EDBDC}">
      <dgm:prSet/>
      <dgm:spPr/>
      <dgm:t>
        <a:bodyPr/>
        <a:lstStyle/>
        <a:p>
          <a:endParaRPr lang="en-US"/>
        </a:p>
      </dgm:t>
    </dgm:pt>
    <dgm:pt modelId="{7BFDD760-68B3-4A57-B35D-52691FCD1451}">
      <dgm:prSet phldrT="[Text]"/>
      <dgm:spPr/>
      <dgm:t>
        <a:bodyPr/>
        <a:lstStyle/>
        <a:p>
          <a:endParaRPr lang="en-US" dirty="0"/>
        </a:p>
      </dgm:t>
    </dgm:pt>
    <dgm:pt modelId="{BBFACD67-0B67-4CCF-9424-220720F2AFCB}" type="parTrans" cxnId="{DED62B76-3A2A-4AAB-9EB2-0C6871323FE1}">
      <dgm:prSet/>
      <dgm:spPr/>
      <dgm:t>
        <a:bodyPr/>
        <a:lstStyle/>
        <a:p>
          <a:endParaRPr lang="en-US"/>
        </a:p>
      </dgm:t>
    </dgm:pt>
    <dgm:pt modelId="{9F01CE42-B569-46BC-A92A-2B9FD45EBEBC}" type="sibTrans" cxnId="{DED62B76-3A2A-4AAB-9EB2-0C6871323FE1}">
      <dgm:prSet/>
      <dgm:spPr/>
      <dgm:t>
        <a:bodyPr/>
        <a:lstStyle/>
        <a:p>
          <a:endParaRPr lang="en-US"/>
        </a:p>
      </dgm:t>
    </dgm:pt>
    <dgm:pt modelId="{0FFD97FE-F867-4A9F-85A4-B0A5245B55DF}">
      <dgm:prSet phldrT="[Text]"/>
      <dgm:spPr/>
      <dgm:t>
        <a:bodyPr/>
        <a:lstStyle/>
        <a:p>
          <a:r>
            <a:rPr lang="en-US" dirty="0" smtClean="0"/>
            <a:t>September 2013: Preliminary analysis of 1100 data elements</a:t>
          </a:r>
          <a:endParaRPr lang="en-US" dirty="0"/>
        </a:p>
      </dgm:t>
    </dgm:pt>
    <dgm:pt modelId="{C2B2B268-4FA0-484D-8B09-6AC84D7365BC}" type="parTrans" cxnId="{F8D76003-0FE0-4573-8911-3614498C756A}">
      <dgm:prSet/>
      <dgm:spPr/>
      <dgm:t>
        <a:bodyPr/>
        <a:lstStyle/>
        <a:p>
          <a:endParaRPr lang="en-US"/>
        </a:p>
      </dgm:t>
    </dgm:pt>
    <dgm:pt modelId="{8A7614AF-9B01-44E8-BF5A-A2379F9E2C8D}" type="sibTrans" cxnId="{F8D76003-0FE0-4573-8911-3614498C756A}">
      <dgm:prSet/>
      <dgm:spPr/>
      <dgm:t>
        <a:bodyPr/>
        <a:lstStyle/>
        <a:p>
          <a:endParaRPr lang="en-US"/>
        </a:p>
      </dgm:t>
    </dgm:pt>
    <dgm:pt modelId="{D086C614-A2BE-43BE-911D-D836019F2F59}">
      <dgm:prSet phldrT="[Text]"/>
      <dgm:spPr/>
      <dgm:t>
        <a:bodyPr/>
        <a:lstStyle/>
        <a:p>
          <a:r>
            <a:rPr lang="en-US" dirty="0" smtClean="0"/>
            <a:t>September 2013: Contract awarded to support further analysis of data elements and development of governance framework</a:t>
          </a:r>
          <a:endParaRPr lang="en-US" dirty="0"/>
        </a:p>
      </dgm:t>
    </dgm:pt>
    <dgm:pt modelId="{56C142BA-6E42-48E3-A3A7-A60807223A26}" type="parTrans" cxnId="{FF397D1E-4DC2-49B2-8B2B-9E8B410A3FB4}">
      <dgm:prSet/>
      <dgm:spPr/>
      <dgm:t>
        <a:bodyPr/>
        <a:lstStyle/>
        <a:p>
          <a:endParaRPr lang="en-US"/>
        </a:p>
      </dgm:t>
    </dgm:pt>
    <dgm:pt modelId="{2A0BA428-CCFC-4AB4-8A61-DB9FDDD7CFBA}" type="sibTrans" cxnId="{FF397D1E-4DC2-49B2-8B2B-9E8B410A3FB4}">
      <dgm:prSet/>
      <dgm:spPr/>
      <dgm:t>
        <a:bodyPr/>
        <a:lstStyle/>
        <a:p>
          <a:endParaRPr lang="en-US"/>
        </a:p>
      </dgm:t>
    </dgm:pt>
    <dgm:pt modelId="{55BEDAEA-3B7C-45D9-9689-07A91BDB45BE}" type="pres">
      <dgm:prSet presAssocID="{F23443A2-D3BE-43C3-976C-14775433D9DE}" presName="linear" presStyleCnt="0">
        <dgm:presLayoutVars>
          <dgm:dir/>
          <dgm:animLvl val="lvl"/>
          <dgm:resizeHandles val="exact"/>
        </dgm:presLayoutVars>
      </dgm:prSet>
      <dgm:spPr/>
      <dgm:t>
        <a:bodyPr/>
        <a:lstStyle/>
        <a:p>
          <a:endParaRPr lang="en-US"/>
        </a:p>
      </dgm:t>
    </dgm:pt>
    <dgm:pt modelId="{F4CA760D-1998-494B-A7BC-4970DE67F856}" type="pres">
      <dgm:prSet presAssocID="{0BD9D848-8C81-4306-A340-1C18DF6731CE}" presName="parentLin" presStyleCnt="0"/>
      <dgm:spPr/>
      <dgm:t>
        <a:bodyPr/>
        <a:lstStyle/>
        <a:p>
          <a:endParaRPr lang="en-US"/>
        </a:p>
      </dgm:t>
    </dgm:pt>
    <dgm:pt modelId="{EDDC3CB3-8596-4583-82F5-667C0FFBC3E2}" type="pres">
      <dgm:prSet presAssocID="{0BD9D848-8C81-4306-A340-1C18DF6731CE}" presName="parentLeftMargin" presStyleLbl="node1" presStyleIdx="0" presStyleCnt="2"/>
      <dgm:spPr/>
      <dgm:t>
        <a:bodyPr/>
        <a:lstStyle/>
        <a:p>
          <a:endParaRPr lang="en-US"/>
        </a:p>
      </dgm:t>
    </dgm:pt>
    <dgm:pt modelId="{0477585E-29B5-4141-BD89-E60F85570C89}" type="pres">
      <dgm:prSet presAssocID="{0BD9D848-8C81-4306-A340-1C18DF6731CE}" presName="parentText" presStyleLbl="node1" presStyleIdx="0" presStyleCnt="2">
        <dgm:presLayoutVars>
          <dgm:chMax val="0"/>
          <dgm:bulletEnabled val="1"/>
        </dgm:presLayoutVars>
      </dgm:prSet>
      <dgm:spPr/>
      <dgm:t>
        <a:bodyPr/>
        <a:lstStyle/>
        <a:p>
          <a:endParaRPr lang="en-US"/>
        </a:p>
      </dgm:t>
    </dgm:pt>
    <dgm:pt modelId="{1B424D43-B20A-48A3-B693-537AF0D80E63}" type="pres">
      <dgm:prSet presAssocID="{0BD9D848-8C81-4306-A340-1C18DF6731CE}" presName="negativeSpace" presStyleCnt="0"/>
      <dgm:spPr/>
      <dgm:t>
        <a:bodyPr/>
        <a:lstStyle/>
        <a:p>
          <a:endParaRPr lang="en-US"/>
        </a:p>
      </dgm:t>
    </dgm:pt>
    <dgm:pt modelId="{DD76970C-7F4B-42FD-A4E1-FEA72A505978}" type="pres">
      <dgm:prSet presAssocID="{0BD9D848-8C81-4306-A340-1C18DF6731CE}" presName="childText" presStyleLbl="conFgAcc1" presStyleIdx="0" presStyleCnt="2">
        <dgm:presLayoutVars>
          <dgm:bulletEnabled val="1"/>
        </dgm:presLayoutVars>
      </dgm:prSet>
      <dgm:spPr/>
      <dgm:t>
        <a:bodyPr/>
        <a:lstStyle/>
        <a:p>
          <a:endParaRPr lang="en-US"/>
        </a:p>
      </dgm:t>
    </dgm:pt>
    <dgm:pt modelId="{BBC6885C-4C32-4CDB-91AE-00168EBB2B44}" type="pres">
      <dgm:prSet presAssocID="{2E41EAB4-9F3D-4A2E-9FF0-68D2E91A2812}" presName="spaceBetweenRectangles" presStyleCnt="0"/>
      <dgm:spPr/>
      <dgm:t>
        <a:bodyPr/>
        <a:lstStyle/>
        <a:p>
          <a:endParaRPr lang="en-US"/>
        </a:p>
      </dgm:t>
    </dgm:pt>
    <dgm:pt modelId="{A54F3777-68C4-4F25-B50B-B143A2EC44EA}" type="pres">
      <dgm:prSet presAssocID="{C88D9F46-992D-4903-82B1-240B844FEE2E}" presName="parentLin" presStyleCnt="0"/>
      <dgm:spPr/>
      <dgm:t>
        <a:bodyPr/>
        <a:lstStyle/>
        <a:p>
          <a:endParaRPr lang="en-US"/>
        </a:p>
      </dgm:t>
    </dgm:pt>
    <dgm:pt modelId="{0473A7C1-7F67-455D-8CC4-A530E9142758}" type="pres">
      <dgm:prSet presAssocID="{C88D9F46-992D-4903-82B1-240B844FEE2E}" presName="parentLeftMargin" presStyleLbl="node1" presStyleIdx="0" presStyleCnt="2"/>
      <dgm:spPr/>
      <dgm:t>
        <a:bodyPr/>
        <a:lstStyle/>
        <a:p>
          <a:endParaRPr lang="en-US"/>
        </a:p>
      </dgm:t>
    </dgm:pt>
    <dgm:pt modelId="{9BEF47FE-5B5E-4723-8394-411E2195B905}" type="pres">
      <dgm:prSet presAssocID="{C88D9F46-992D-4903-82B1-240B844FEE2E}" presName="parentText" presStyleLbl="node1" presStyleIdx="1" presStyleCnt="2">
        <dgm:presLayoutVars>
          <dgm:chMax val="0"/>
          <dgm:bulletEnabled val="1"/>
        </dgm:presLayoutVars>
      </dgm:prSet>
      <dgm:spPr/>
      <dgm:t>
        <a:bodyPr/>
        <a:lstStyle/>
        <a:p>
          <a:endParaRPr lang="en-US"/>
        </a:p>
      </dgm:t>
    </dgm:pt>
    <dgm:pt modelId="{BD894E3A-4134-49B7-A48F-F0D37E3A28EE}" type="pres">
      <dgm:prSet presAssocID="{C88D9F46-992D-4903-82B1-240B844FEE2E}" presName="negativeSpace" presStyleCnt="0"/>
      <dgm:spPr/>
      <dgm:t>
        <a:bodyPr/>
        <a:lstStyle/>
        <a:p>
          <a:endParaRPr lang="en-US"/>
        </a:p>
      </dgm:t>
    </dgm:pt>
    <dgm:pt modelId="{F717F4A4-EEF4-4E8F-A50F-969F3531066D}" type="pres">
      <dgm:prSet presAssocID="{C88D9F46-992D-4903-82B1-240B844FEE2E}" presName="childText" presStyleLbl="conFgAcc1" presStyleIdx="1" presStyleCnt="2">
        <dgm:presLayoutVars>
          <dgm:bulletEnabled val="1"/>
        </dgm:presLayoutVars>
      </dgm:prSet>
      <dgm:spPr/>
      <dgm:t>
        <a:bodyPr/>
        <a:lstStyle/>
        <a:p>
          <a:endParaRPr lang="en-US"/>
        </a:p>
      </dgm:t>
    </dgm:pt>
  </dgm:ptLst>
  <dgm:cxnLst>
    <dgm:cxn modelId="{5DDD9631-5F67-44FB-9A69-5716BC474E03}" type="presOf" srcId="{41955017-A20A-46F9-915F-18CD23633C07}" destId="{DD76970C-7F4B-42FD-A4E1-FEA72A505978}" srcOrd="0" destOrd="3" presId="urn:microsoft.com/office/officeart/2005/8/layout/list1"/>
    <dgm:cxn modelId="{8738DEC2-1898-48AA-83BC-94E2855D0B40}" type="presOf" srcId="{41F2501A-4545-4B15-A287-6CA4762152F1}" destId="{DD76970C-7F4B-42FD-A4E1-FEA72A505978}" srcOrd="0" destOrd="2" presId="urn:microsoft.com/office/officeart/2005/8/layout/list1"/>
    <dgm:cxn modelId="{D1B65433-4AA8-476D-A6B6-0814CF71E43B}" srcId="{0BD9D848-8C81-4306-A340-1C18DF6731CE}" destId="{41F2501A-4545-4B15-A287-6CA4762152F1}" srcOrd="2" destOrd="0" parTransId="{D2ACCC13-61F6-48AD-8BA7-A01C75489479}" sibTransId="{B76D0528-BC1F-4249-89FB-E749182F882A}"/>
    <dgm:cxn modelId="{024933F6-90D4-4315-8883-02F9C9129AB0}" srcId="{0BD9D848-8C81-4306-A340-1C18DF6731CE}" destId="{C8FA03ED-12F6-4F89-842E-36E42DBC17D6}" srcOrd="0" destOrd="0" parTransId="{EAF58FE6-B520-46B6-A0EE-BE1C23ACBC25}" sibTransId="{8BAC6689-F602-4A02-93B6-9C6CA34CEDB4}"/>
    <dgm:cxn modelId="{42C097DD-F749-4D0B-A7EC-A10C9ED1A7EA}" type="presOf" srcId="{0BD9D848-8C81-4306-A340-1C18DF6731CE}" destId="{0477585E-29B5-4141-BD89-E60F85570C89}" srcOrd="1" destOrd="0" presId="urn:microsoft.com/office/officeart/2005/8/layout/list1"/>
    <dgm:cxn modelId="{D596560E-DE82-42DF-9851-6A83B06E9DE8}" type="presOf" srcId="{0FFD97FE-F867-4A9F-85A4-B0A5245B55DF}" destId="{F717F4A4-EEF4-4E8F-A50F-969F3531066D}" srcOrd="0" destOrd="0" presId="urn:microsoft.com/office/officeart/2005/8/layout/list1"/>
    <dgm:cxn modelId="{8974D101-06BE-4850-A97F-C9D0AF6CAA42}" type="presOf" srcId="{7BFDD760-68B3-4A57-B35D-52691FCD1451}" destId="{F717F4A4-EEF4-4E8F-A50F-969F3531066D}" srcOrd="0" destOrd="3" presId="urn:microsoft.com/office/officeart/2005/8/layout/list1"/>
    <dgm:cxn modelId="{4E990637-8998-451C-AA5D-DF8EC68F7FA2}" srcId="{0BD9D848-8C81-4306-A340-1C18DF6731CE}" destId="{14662891-9D40-4DB4-98FC-AA793722DA90}" srcOrd="1" destOrd="0" parTransId="{4A147619-3E94-4DC1-81A3-40FA96068EB5}" sibTransId="{2A521DC9-5934-44C7-B00A-1C4E05F50329}"/>
    <dgm:cxn modelId="{BA1F2E05-412C-4E78-87E3-53008667D255}" type="presOf" srcId="{F23443A2-D3BE-43C3-976C-14775433D9DE}" destId="{55BEDAEA-3B7C-45D9-9689-07A91BDB45BE}" srcOrd="0" destOrd="0" presId="urn:microsoft.com/office/officeart/2005/8/layout/list1"/>
    <dgm:cxn modelId="{1A73CA6E-A36A-4789-A153-9A9E36921CB0}" type="presOf" srcId="{C8FA03ED-12F6-4F89-842E-36E42DBC17D6}" destId="{DD76970C-7F4B-42FD-A4E1-FEA72A505978}" srcOrd="0" destOrd="0" presId="urn:microsoft.com/office/officeart/2005/8/layout/list1"/>
    <dgm:cxn modelId="{0C67FDA5-1BBA-486D-8731-E9980E3E4CE4}" srcId="{0BD9D848-8C81-4306-A340-1C18DF6731CE}" destId="{41955017-A20A-46F9-915F-18CD23633C07}" srcOrd="3" destOrd="0" parTransId="{8A65E2EB-95CD-438A-A166-99A5E7D22711}" sibTransId="{5F7035FF-26F9-4596-A6C5-596322F5BC25}"/>
    <dgm:cxn modelId="{F56B2887-D838-48E2-985F-C740D332FDFE}" srcId="{C88D9F46-992D-4903-82B1-240B844FEE2E}" destId="{AEB7034E-C1AB-4FDB-824D-75DC8D023252}" srcOrd="2" destOrd="0" parTransId="{EAD6DBB0-5711-4206-A675-200568A1422B}" sibTransId="{1731BB84-2D43-4624-9611-1C582F20D7A4}"/>
    <dgm:cxn modelId="{F8D76003-0FE0-4573-8911-3614498C756A}" srcId="{C88D9F46-992D-4903-82B1-240B844FEE2E}" destId="{0FFD97FE-F867-4A9F-85A4-B0A5245B55DF}" srcOrd="0" destOrd="0" parTransId="{C2B2B268-4FA0-484D-8B09-6AC84D7365BC}" sibTransId="{8A7614AF-9B01-44E8-BF5A-A2379F9E2C8D}"/>
    <dgm:cxn modelId="{D3D787F8-444D-453E-92FD-F40D09A543D4}" type="presOf" srcId="{D086C614-A2BE-43BE-911D-D836019F2F59}" destId="{F717F4A4-EEF4-4E8F-A50F-969F3531066D}" srcOrd="0" destOrd="1" presId="urn:microsoft.com/office/officeart/2005/8/layout/list1"/>
    <dgm:cxn modelId="{2099A30C-8D3C-4512-BB9C-DD7B62A9A16D}" type="presOf" srcId="{C88D9F46-992D-4903-82B1-240B844FEE2E}" destId="{9BEF47FE-5B5E-4723-8394-411E2195B905}" srcOrd="1" destOrd="0" presId="urn:microsoft.com/office/officeart/2005/8/layout/list1"/>
    <dgm:cxn modelId="{FF397D1E-4DC2-49B2-8B2B-9E8B410A3FB4}" srcId="{C88D9F46-992D-4903-82B1-240B844FEE2E}" destId="{D086C614-A2BE-43BE-911D-D836019F2F59}" srcOrd="1" destOrd="0" parTransId="{56C142BA-6E42-48E3-A3A7-A60807223A26}" sibTransId="{2A0BA428-CCFC-4AB4-8A61-DB9FDDD7CFBA}"/>
    <dgm:cxn modelId="{D938F214-A99A-4848-8187-F6073ACDB0DA}" type="presOf" srcId="{C88D9F46-992D-4903-82B1-240B844FEE2E}" destId="{0473A7C1-7F67-455D-8CC4-A530E9142758}" srcOrd="0" destOrd="0" presId="urn:microsoft.com/office/officeart/2005/8/layout/list1"/>
    <dgm:cxn modelId="{34FD1C6D-0DF8-4B92-864E-0DB1FA1EDBDC}" srcId="{F23443A2-D3BE-43C3-976C-14775433D9DE}" destId="{0BD9D848-8C81-4306-A340-1C18DF6731CE}" srcOrd="0" destOrd="0" parTransId="{CD7CBCF4-0927-46F2-816C-C6E4855E5A58}" sibTransId="{2E41EAB4-9F3D-4A2E-9FF0-68D2E91A2812}"/>
    <dgm:cxn modelId="{4FB86210-636D-4717-A3B2-7FC51262D6E3}" type="presOf" srcId="{14662891-9D40-4DB4-98FC-AA793722DA90}" destId="{DD76970C-7F4B-42FD-A4E1-FEA72A505978}" srcOrd="0" destOrd="1" presId="urn:microsoft.com/office/officeart/2005/8/layout/list1"/>
    <dgm:cxn modelId="{0704F6DE-13D4-40B8-A7CD-B73288D289A3}" type="presOf" srcId="{0BD9D848-8C81-4306-A340-1C18DF6731CE}" destId="{EDDC3CB3-8596-4583-82F5-667C0FFBC3E2}" srcOrd="0" destOrd="0" presId="urn:microsoft.com/office/officeart/2005/8/layout/list1"/>
    <dgm:cxn modelId="{16856E58-14C0-490D-B346-AD571D11C89D}" type="presOf" srcId="{AEB7034E-C1AB-4FDB-824D-75DC8D023252}" destId="{F717F4A4-EEF4-4E8F-A50F-969F3531066D}" srcOrd="0" destOrd="2" presId="urn:microsoft.com/office/officeart/2005/8/layout/list1"/>
    <dgm:cxn modelId="{39E3BB64-FC7E-4E85-B20A-1F2A283ED37B}" srcId="{F23443A2-D3BE-43C3-976C-14775433D9DE}" destId="{C88D9F46-992D-4903-82B1-240B844FEE2E}" srcOrd="1" destOrd="0" parTransId="{94579276-03EF-4014-9E09-D1B72D98E650}" sibTransId="{1F768E88-9208-486F-B6E5-E8CC6EEF099F}"/>
    <dgm:cxn modelId="{DED62B76-3A2A-4AAB-9EB2-0C6871323FE1}" srcId="{C88D9F46-992D-4903-82B1-240B844FEE2E}" destId="{7BFDD760-68B3-4A57-B35D-52691FCD1451}" srcOrd="3" destOrd="0" parTransId="{BBFACD67-0B67-4CCF-9424-220720F2AFCB}" sibTransId="{9F01CE42-B569-46BC-A92A-2B9FD45EBEBC}"/>
    <dgm:cxn modelId="{B044B2F5-5283-4FCC-8ED1-2C970C9E3CDA}" type="presParOf" srcId="{55BEDAEA-3B7C-45D9-9689-07A91BDB45BE}" destId="{F4CA760D-1998-494B-A7BC-4970DE67F856}" srcOrd="0" destOrd="0" presId="urn:microsoft.com/office/officeart/2005/8/layout/list1"/>
    <dgm:cxn modelId="{8E3DB887-40AB-4F7B-9192-D532D2CED8C5}" type="presParOf" srcId="{F4CA760D-1998-494B-A7BC-4970DE67F856}" destId="{EDDC3CB3-8596-4583-82F5-667C0FFBC3E2}" srcOrd="0" destOrd="0" presId="urn:microsoft.com/office/officeart/2005/8/layout/list1"/>
    <dgm:cxn modelId="{FD81B637-B0AB-4115-9AF8-C4EB9FA0696C}" type="presParOf" srcId="{F4CA760D-1998-494B-A7BC-4970DE67F856}" destId="{0477585E-29B5-4141-BD89-E60F85570C89}" srcOrd="1" destOrd="0" presId="urn:microsoft.com/office/officeart/2005/8/layout/list1"/>
    <dgm:cxn modelId="{2544F3BF-7C68-43C0-8AEC-E638F2CB46F2}" type="presParOf" srcId="{55BEDAEA-3B7C-45D9-9689-07A91BDB45BE}" destId="{1B424D43-B20A-48A3-B693-537AF0D80E63}" srcOrd="1" destOrd="0" presId="urn:microsoft.com/office/officeart/2005/8/layout/list1"/>
    <dgm:cxn modelId="{83473214-A236-4716-8297-44393D03F223}" type="presParOf" srcId="{55BEDAEA-3B7C-45D9-9689-07A91BDB45BE}" destId="{DD76970C-7F4B-42FD-A4E1-FEA72A505978}" srcOrd="2" destOrd="0" presId="urn:microsoft.com/office/officeart/2005/8/layout/list1"/>
    <dgm:cxn modelId="{82607385-9B3B-49A5-B02A-3D7B80FB557F}" type="presParOf" srcId="{55BEDAEA-3B7C-45D9-9689-07A91BDB45BE}" destId="{BBC6885C-4C32-4CDB-91AE-00168EBB2B44}" srcOrd="3" destOrd="0" presId="urn:microsoft.com/office/officeart/2005/8/layout/list1"/>
    <dgm:cxn modelId="{5D7C721E-DEAC-4CDD-8B3A-7AEC6C46FCFF}" type="presParOf" srcId="{55BEDAEA-3B7C-45D9-9689-07A91BDB45BE}" destId="{A54F3777-68C4-4F25-B50B-B143A2EC44EA}" srcOrd="4" destOrd="0" presId="urn:microsoft.com/office/officeart/2005/8/layout/list1"/>
    <dgm:cxn modelId="{98697FC3-ED7E-4026-B8B9-22F4D1C707F2}" type="presParOf" srcId="{A54F3777-68C4-4F25-B50B-B143A2EC44EA}" destId="{0473A7C1-7F67-455D-8CC4-A530E9142758}" srcOrd="0" destOrd="0" presId="urn:microsoft.com/office/officeart/2005/8/layout/list1"/>
    <dgm:cxn modelId="{15D04542-13C9-4D67-923D-35366BCC15B5}" type="presParOf" srcId="{A54F3777-68C4-4F25-B50B-B143A2EC44EA}" destId="{9BEF47FE-5B5E-4723-8394-411E2195B905}" srcOrd="1" destOrd="0" presId="urn:microsoft.com/office/officeart/2005/8/layout/list1"/>
    <dgm:cxn modelId="{EEACA19E-4242-4ADD-89A1-C708CDED853D}" type="presParOf" srcId="{55BEDAEA-3B7C-45D9-9689-07A91BDB45BE}" destId="{BD894E3A-4134-49B7-A48F-F0D37E3A28EE}" srcOrd="5" destOrd="0" presId="urn:microsoft.com/office/officeart/2005/8/layout/list1"/>
    <dgm:cxn modelId="{50D94EF1-149E-42EB-B243-D837C41F710D}" type="presParOf" srcId="{55BEDAEA-3B7C-45D9-9689-07A91BDB45BE}" destId="{F717F4A4-EEF4-4E8F-A50F-969F3531066D}"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23443A2-D3BE-43C3-976C-14775433D9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8FA03ED-12F6-4F89-842E-36E42DBC17D6}">
      <dgm:prSet phldrT="[Text]"/>
      <dgm:spPr/>
      <dgm:t>
        <a:bodyPr/>
        <a:lstStyle/>
        <a:p>
          <a:r>
            <a:rPr lang="en-US" dirty="0" smtClean="0"/>
            <a:t>December 2013:  Grants data standardization proposed vision, project outline, and governance framework</a:t>
          </a:r>
          <a:endParaRPr lang="en-US" dirty="0"/>
        </a:p>
      </dgm:t>
    </dgm:pt>
    <dgm:pt modelId="{EAF58FE6-B520-46B6-A0EE-BE1C23ACBC25}" type="parTrans" cxnId="{024933F6-90D4-4315-8883-02F9C9129AB0}">
      <dgm:prSet/>
      <dgm:spPr/>
      <dgm:t>
        <a:bodyPr/>
        <a:lstStyle/>
        <a:p>
          <a:endParaRPr lang="en-US"/>
        </a:p>
      </dgm:t>
    </dgm:pt>
    <dgm:pt modelId="{8BAC6689-F602-4A02-93B6-9C6CA34CEDB4}" type="sibTrans" cxnId="{024933F6-90D4-4315-8883-02F9C9129AB0}">
      <dgm:prSet/>
      <dgm:spPr/>
      <dgm:t>
        <a:bodyPr/>
        <a:lstStyle/>
        <a:p>
          <a:endParaRPr lang="en-US"/>
        </a:p>
      </dgm:t>
    </dgm:pt>
    <dgm:pt modelId="{C88D9F46-992D-4903-82B1-240B844FEE2E}">
      <dgm:prSet phldrT="[Text]"/>
      <dgm:spPr/>
      <dgm:t>
        <a:bodyPr/>
        <a:lstStyle/>
        <a:p>
          <a:r>
            <a:rPr lang="en-US" dirty="0" smtClean="0"/>
            <a:t>Long Term Deliverables</a:t>
          </a:r>
          <a:endParaRPr lang="en-US" dirty="0"/>
        </a:p>
      </dgm:t>
    </dgm:pt>
    <dgm:pt modelId="{1F768E88-9208-486F-B6E5-E8CC6EEF099F}" type="sibTrans" cxnId="{39E3BB64-FC7E-4E85-B20A-1F2A283ED37B}">
      <dgm:prSet/>
      <dgm:spPr/>
      <dgm:t>
        <a:bodyPr/>
        <a:lstStyle/>
        <a:p>
          <a:endParaRPr lang="en-US"/>
        </a:p>
      </dgm:t>
    </dgm:pt>
    <dgm:pt modelId="{94579276-03EF-4014-9E09-D1B72D98E650}" type="parTrans" cxnId="{39E3BB64-FC7E-4E85-B20A-1F2A283ED37B}">
      <dgm:prSet/>
      <dgm:spPr/>
      <dgm:t>
        <a:bodyPr/>
        <a:lstStyle/>
        <a:p>
          <a:endParaRPr lang="en-US"/>
        </a:p>
      </dgm:t>
    </dgm:pt>
    <dgm:pt modelId="{0BD9D848-8C81-4306-A340-1C18DF6731CE}">
      <dgm:prSet phldrT="[Text]"/>
      <dgm:spPr/>
      <dgm:t>
        <a:bodyPr/>
        <a:lstStyle/>
        <a:p>
          <a:r>
            <a:rPr lang="en-US" dirty="0" smtClean="0"/>
            <a:t>Short Term Deliverables</a:t>
          </a:r>
          <a:endParaRPr lang="en-US" dirty="0"/>
        </a:p>
      </dgm:t>
    </dgm:pt>
    <dgm:pt modelId="{2E41EAB4-9F3D-4A2E-9FF0-68D2E91A2812}" type="sibTrans" cxnId="{34FD1C6D-0DF8-4B92-864E-0DB1FA1EDBDC}">
      <dgm:prSet/>
      <dgm:spPr/>
      <dgm:t>
        <a:bodyPr/>
        <a:lstStyle/>
        <a:p>
          <a:endParaRPr lang="en-US"/>
        </a:p>
      </dgm:t>
    </dgm:pt>
    <dgm:pt modelId="{CD7CBCF4-0927-46F2-816C-C6E4855E5A58}" type="parTrans" cxnId="{34FD1C6D-0DF8-4B92-864E-0DB1FA1EDBDC}">
      <dgm:prSet/>
      <dgm:spPr/>
      <dgm:t>
        <a:bodyPr/>
        <a:lstStyle/>
        <a:p>
          <a:endParaRPr lang="en-US"/>
        </a:p>
      </dgm:t>
    </dgm:pt>
    <dgm:pt modelId="{795D9209-6128-41C0-A724-E8EA1FF9F2B1}">
      <dgm:prSet phldrT="[Text]"/>
      <dgm:spPr/>
      <dgm:t>
        <a:bodyPr/>
        <a:lstStyle/>
        <a:p>
          <a:r>
            <a:rPr lang="en-US" dirty="0" smtClean="0"/>
            <a:t>March 2014:  HHS to brief COFAR on grants data standards records repository functional requirements</a:t>
          </a:r>
          <a:endParaRPr lang="en-US" dirty="0"/>
        </a:p>
      </dgm:t>
    </dgm:pt>
    <dgm:pt modelId="{56A95AB8-FC1F-4648-8195-A2BDAD7571D1}" type="parTrans" cxnId="{F8682A00-353F-47F0-8D21-93A23EB38F96}">
      <dgm:prSet/>
      <dgm:spPr/>
      <dgm:t>
        <a:bodyPr/>
        <a:lstStyle/>
        <a:p>
          <a:endParaRPr lang="en-US"/>
        </a:p>
      </dgm:t>
    </dgm:pt>
    <dgm:pt modelId="{C470C12B-DC50-4558-9D50-1B38C21FBD9C}" type="sibTrans" cxnId="{F8682A00-353F-47F0-8D21-93A23EB38F96}">
      <dgm:prSet/>
      <dgm:spPr/>
      <dgm:t>
        <a:bodyPr/>
        <a:lstStyle/>
        <a:p>
          <a:endParaRPr lang="en-US"/>
        </a:p>
      </dgm:t>
    </dgm:pt>
    <dgm:pt modelId="{32B9F7AF-6AAE-4DFA-AB92-82A2600D493E}">
      <dgm:prSet phldrT="[Text]"/>
      <dgm:spPr/>
      <dgm:t>
        <a:bodyPr/>
        <a:lstStyle/>
        <a:p>
          <a:r>
            <a:rPr lang="en-US" dirty="0" smtClean="0"/>
            <a:t>June 2014:  Brief COFAR on proof of concept for grants data standards</a:t>
          </a:r>
          <a:endParaRPr lang="en-US" dirty="0"/>
        </a:p>
      </dgm:t>
    </dgm:pt>
    <dgm:pt modelId="{484A9951-5A2D-412A-B279-619A32F43C10}" type="parTrans" cxnId="{1CB2FD42-74C7-4D2D-9B73-B1BF06EE28A2}">
      <dgm:prSet/>
      <dgm:spPr/>
      <dgm:t>
        <a:bodyPr/>
        <a:lstStyle/>
        <a:p>
          <a:endParaRPr lang="en-US"/>
        </a:p>
      </dgm:t>
    </dgm:pt>
    <dgm:pt modelId="{6E46E6E7-D3A7-4C69-BB40-1D15A6578864}" type="sibTrans" cxnId="{1CB2FD42-74C7-4D2D-9B73-B1BF06EE28A2}">
      <dgm:prSet/>
      <dgm:spPr/>
      <dgm:t>
        <a:bodyPr/>
        <a:lstStyle/>
        <a:p>
          <a:endParaRPr lang="en-US"/>
        </a:p>
      </dgm:t>
    </dgm:pt>
    <dgm:pt modelId="{8BAA356F-779D-4282-BF4C-5AE7BFDD5213}">
      <dgm:prSet phldrT="[Text]"/>
      <dgm:spPr/>
      <dgm:t>
        <a:bodyPr/>
        <a:lstStyle/>
        <a:p>
          <a:r>
            <a:rPr lang="en-US" dirty="0" smtClean="0"/>
            <a:t>July 2014:  Reconvene to plan additional long term deliverables based on HHS and Treasury short term deliverables.</a:t>
          </a:r>
          <a:endParaRPr lang="en-US" dirty="0"/>
        </a:p>
      </dgm:t>
    </dgm:pt>
    <dgm:pt modelId="{3140E504-BA90-46F4-ACB5-3DF98EF51EA0}" type="parTrans" cxnId="{C0B236B5-0371-4933-A6FF-7602CFE8E93A}">
      <dgm:prSet/>
      <dgm:spPr/>
      <dgm:t>
        <a:bodyPr/>
        <a:lstStyle/>
        <a:p>
          <a:endParaRPr lang="en-US"/>
        </a:p>
      </dgm:t>
    </dgm:pt>
    <dgm:pt modelId="{5D938325-F9BD-4294-9340-E8A4E4270C8B}" type="sibTrans" cxnId="{C0B236B5-0371-4933-A6FF-7602CFE8E93A}">
      <dgm:prSet/>
      <dgm:spPr/>
      <dgm:t>
        <a:bodyPr/>
        <a:lstStyle/>
        <a:p>
          <a:endParaRPr lang="en-US"/>
        </a:p>
      </dgm:t>
    </dgm:pt>
    <dgm:pt modelId="{55BEDAEA-3B7C-45D9-9689-07A91BDB45BE}" type="pres">
      <dgm:prSet presAssocID="{F23443A2-D3BE-43C3-976C-14775433D9DE}" presName="linear" presStyleCnt="0">
        <dgm:presLayoutVars>
          <dgm:dir/>
          <dgm:animLvl val="lvl"/>
          <dgm:resizeHandles val="exact"/>
        </dgm:presLayoutVars>
      </dgm:prSet>
      <dgm:spPr/>
      <dgm:t>
        <a:bodyPr/>
        <a:lstStyle/>
        <a:p>
          <a:endParaRPr lang="en-US"/>
        </a:p>
      </dgm:t>
    </dgm:pt>
    <dgm:pt modelId="{F4CA760D-1998-494B-A7BC-4970DE67F856}" type="pres">
      <dgm:prSet presAssocID="{0BD9D848-8C81-4306-A340-1C18DF6731CE}" presName="parentLin" presStyleCnt="0"/>
      <dgm:spPr/>
      <dgm:t>
        <a:bodyPr/>
        <a:lstStyle/>
        <a:p>
          <a:endParaRPr lang="en-US"/>
        </a:p>
      </dgm:t>
    </dgm:pt>
    <dgm:pt modelId="{EDDC3CB3-8596-4583-82F5-667C0FFBC3E2}" type="pres">
      <dgm:prSet presAssocID="{0BD9D848-8C81-4306-A340-1C18DF6731CE}" presName="parentLeftMargin" presStyleLbl="node1" presStyleIdx="0" presStyleCnt="2"/>
      <dgm:spPr/>
      <dgm:t>
        <a:bodyPr/>
        <a:lstStyle/>
        <a:p>
          <a:endParaRPr lang="en-US"/>
        </a:p>
      </dgm:t>
    </dgm:pt>
    <dgm:pt modelId="{0477585E-29B5-4141-BD89-E60F85570C89}" type="pres">
      <dgm:prSet presAssocID="{0BD9D848-8C81-4306-A340-1C18DF6731CE}" presName="parentText" presStyleLbl="node1" presStyleIdx="0" presStyleCnt="2">
        <dgm:presLayoutVars>
          <dgm:chMax val="0"/>
          <dgm:bulletEnabled val="1"/>
        </dgm:presLayoutVars>
      </dgm:prSet>
      <dgm:spPr/>
      <dgm:t>
        <a:bodyPr/>
        <a:lstStyle/>
        <a:p>
          <a:endParaRPr lang="en-US"/>
        </a:p>
      </dgm:t>
    </dgm:pt>
    <dgm:pt modelId="{1B424D43-B20A-48A3-B693-537AF0D80E63}" type="pres">
      <dgm:prSet presAssocID="{0BD9D848-8C81-4306-A340-1C18DF6731CE}" presName="negativeSpace" presStyleCnt="0"/>
      <dgm:spPr/>
      <dgm:t>
        <a:bodyPr/>
        <a:lstStyle/>
        <a:p>
          <a:endParaRPr lang="en-US"/>
        </a:p>
      </dgm:t>
    </dgm:pt>
    <dgm:pt modelId="{DD76970C-7F4B-42FD-A4E1-FEA72A505978}" type="pres">
      <dgm:prSet presAssocID="{0BD9D848-8C81-4306-A340-1C18DF6731CE}" presName="childText" presStyleLbl="conFgAcc1" presStyleIdx="0" presStyleCnt="2">
        <dgm:presLayoutVars>
          <dgm:bulletEnabled val="1"/>
        </dgm:presLayoutVars>
      </dgm:prSet>
      <dgm:spPr/>
      <dgm:t>
        <a:bodyPr/>
        <a:lstStyle/>
        <a:p>
          <a:endParaRPr lang="en-US"/>
        </a:p>
      </dgm:t>
    </dgm:pt>
    <dgm:pt modelId="{BBC6885C-4C32-4CDB-91AE-00168EBB2B44}" type="pres">
      <dgm:prSet presAssocID="{2E41EAB4-9F3D-4A2E-9FF0-68D2E91A2812}" presName="spaceBetweenRectangles" presStyleCnt="0"/>
      <dgm:spPr/>
      <dgm:t>
        <a:bodyPr/>
        <a:lstStyle/>
        <a:p>
          <a:endParaRPr lang="en-US"/>
        </a:p>
      </dgm:t>
    </dgm:pt>
    <dgm:pt modelId="{A54F3777-68C4-4F25-B50B-B143A2EC44EA}" type="pres">
      <dgm:prSet presAssocID="{C88D9F46-992D-4903-82B1-240B844FEE2E}" presName="parentLin" presStyleCnt="0"/>
      <dgm:spPr/>
      <dgm:t>
        <a:bodyPr/>
        <a:lstStyle/>
        <a:p>
          <a:endParaRPr lang="en-US"/>
        </a:p>
      </dgm:t>
    </dgm:pt>
    <dgm:pt modelId="{0473A7C1-7F67-455D-8CC4-A530E9142758}" type="pres">
      <dgm:prSet presAssocID="{C88D9F46-992D-4903-82B1-240B844FEE2E}" presName="parentLeftMargin" presStyleLbl="node1" presStyleIdx="0" presStyleCnt="2"/>
      <dgm:spPr/>
      <dgm:t>
        <a:bodyPr/>
        <a:lstStyle/>
        <a:p>
          <a:endParaRPr lang="en-US"/>
        </a:p>
      </dgm:t>
    </dgm:pt>
    <dgm:pt modelId="{9BEF47FE-5B5E-4723-8394-411E2195B905}" type="pres">
      <dgm:prSet presAssocID="{C88D9F46-992D-4903-82B1-240B844FEE2E}" presName="parentText" presStyleLbl="node1" presStyleIdx="1" presStyleCnt="2">
        <dgm:presLayoutVars>
          <dgm:chMax val="0"/>
          <dgm:bulletEnabled val="1"/>
        </dgm:presLayoutVars>
      </dgm:prSet>
      <dgm:spPr/>
      <dgm:t>
        <a:bodyPr/>
        <a:lstStyle/>
        <a:p>
          <a:endParaRPr lang="en-US"/>
        </a:p>
      </dgm:t>
    </dgm:pt>
    <dgm:pt modelId="{BD894E3A-4134-49B7-A48F-F0D37E3A28EE}" type="pres">
      <dgm:prSet presAssocID="{C88D9F46-992D-4903-82B1-240B844FEE2E}" presName="negativeSpace" presStyleCnt="0"/>
      <dgm:spPr/>
      <dgm:t>
        <a:bodyPr/>
        <a:lstStyle/>
        <a:p>
          <a:endParaRPr lang="en-US"/>
        </a:p>
      </dgm:t>
    </dgm:pt>
    <dgm:pt modelId="{F717F4A4-EEF4-4E8F-A50F-969F3531066D}" type="pres">
      <dgm:prSet presAssocID="{C88D9F46-992D-4903-82B1-240B844FEE2E}" presName="childText" presStyleLbl="conFgAcc1" presStyleIdx="1" presStyleCnt="2">
        <dgm:presLayoutVars>
          <dgm:bulletEnabled val="1"/>
        </dgm:presLayoutVars>
      </dgm:prSet>
      <dgm:spPr/>
      <dgm:t>
        <a:bodyPr/>
        <a:lstStyle/>
        <a:p>
          <a:endParaRPr lang="en-US"/>
        </a:p>
      </dgm:t>
    </dgm:pt>
  </dgm:ptLst>
  <dgm:cxnLst>
    <dgm:cxn modelId="{967148D9-3533-46ED-B5A5-93C5C02D1870}" type="presOf" srcId="{8BAA356F-779D-4282-BF4C-5AE7BFDD5213}" destId="{F717F4A4-EEF4-4E8F-A50F-969F3531066D}" srcOrd="0" destOrd="1" presId="urn:microsoft.com/office/officeart/2005/8/layout/list1"/>
    <dgm:cxn modelId="{5E6CD935-6390-4929-93DC-FD1029731DB8}" type="presOf" srcId="{F23443A2-D3BE-43C3-976C-14775433D9DE}" destId="{55BEDAEA-3B7C-45D9-9689-07A91BDB45BE}" srcOrd="0" destOrd="0" presId="urn:microsoft.com/office/officeart/2005/8/layout/list1"/>
    <dgm:cxn modelId="{024933F6-90D4-4315-8883-02F9C9129AB0}" srcId="{0BD9D848-8C81-4306-A340-1C18DF6731CE}" destId="{C8FA03ED-12F6-4F89-842E-36E42DBC17D6}" srcOrd="0" destOrd="0" parTransId="{EAF58FE6-B520-46B6-A0EE-BE1C23ACBC25}" sibTransId="{8BAC6689-F602-4A02-93B6-9C6CA34CEDB4}"/>
    <dgm:cxn modelId="{F8682A00-353F-47F0-8D21-93A23EB38F96}" srcId="{0BD9D848-8C81-4306-A340-1C18DF6731CE}" destId="{795D9209-6128-41C0-A724-E8EA1FF9F2B1}" srcOrd="1" destOrd="0" parTransId="{56A95AB8-FC1F-4648-8195-A2BDAD7571D1}" sibTransId="{C470C12B-DC50-4558-9D50-1B38C21FBD9C}"/>
    <dgm:cxn modelId="{1CB2FD42-74C7-4D2D-9B73-B1BF06EE28A2}" srcId="{C88D9F46-992D-4903-82B1-240B844FEE2E}" destId="{32B9F7AF-6AAE-4DFA-AB92-82A2600D493E}" srcOrd="0" destOrd="0" parTransId="{484A9951-5A2D-412A-B279-619A32F43C10}" sibTransId="{6E46E6E7-D3A7-4C69-BB40-1D15A6578864}"/>
    <dgm:cxn modelId="{34FD1C6D-0DF8-4B92-864E-0DB1FA1EDBDC}" srcId="{F23443A2-D3BE-43C3-976C-14775433D9DE}" destId="{0BD9D848-8C81-4306-A340-1C18DF6731CE}" srcOrd="0" destOrd="0" parTransId="{CD7CBCF4-0927-46F2-816C-C6E4855E5A58}" sibTransId="{2E41EAB4-9F3D-4A2E-9FF0-68D2E91A2812}"/>
    <dgm:cxn modelId="{39E3BB64-FC7E-4E85-B20A-1F2A283ED37B}" srcId="{F23443A2-D3BE-43C3-976C-14775433D9DE}" destId="{C88D9F46-992D-4903-82B1-240B844FEE2E}" srcOrd="1" destOrd="0" parTransId="{94579276-03EF-4014-9E09-D1B72D98E650}" sibTransId="{1F768E88-9208-486F-B6E5-E8CC6EEF099F}"/>
    <dgm:cxn modelId="{5C207E80-2C01-44BE-A8E2-1A73B6586075}" type="presOf" srcId="{0BD9D848-8C81-4306-A340-1C18DF6731CE}" destId="{EDDC3CB3-8596-4583-82F5-667C0FFBC3E2}" srcOrd="0" destOrd="0" presId="urn:microsoft.com/office/officeart/2005/8/layout/list1"/>
    <dgm:cxn modelId="{F07B2025-7879-490E-A963-B38968225901}" type="presOf" srcId="{795D9209-6128-41C0-A724-E8EA1FF9F2B1}" destId="{DD76970C-7F4B-42FD-A4E1-FEA72A505978}" srcOrd="0" destOrd="1" presId="urn:microsoft.com/office/officeart/2005/8/layout/list1"/>
    <dgm:cxn modelId="{259139FF-D381-4F5F-AF93-AE4204E1CE19}" type="presOf" srcId="{C88D9F46-992D-4903-82B1-240B844FEE2E}" destId="{9BEF47FE-5B5E-4723-8394-411E2195B905}" srcOrd="1" destOrd="0" presId="urn:microsoft.com/office/officeart/2005/8/layout/list1"/>
    <dgm:cxn modelId="{CF937CD0-0340-4DB4-8E11-4CEC553FE31A}" type="presOf" srcId="{C8FA03ED-12F6-4F89-842E-36E42DBC17D6}" destId="{DD76970C-7F4B-42FD-A4E1-FEA72A505978}" srcOrd="0" destOrd="0" presId="urn:microsoft.com/office/officeart/2005/8/layout/list1"/>
    <dgm:cxn modelId="{786A367B-4CCB-4D48-9912-7D617DD63074}" type="presOf" srcId="{C88D9F46-992D-4903-82B1-240B844FEE2E}" destId="{0473A7C1-7F67-455D-8CC4-A530E9142758}" srcOrd="0" destOrd="0" presId="urn:microsoft.com/office/officeart/2005/8/layout/list1"/>
    <dgm:cxn modelId="{91530635-E636-4571-87FD-8AFC0B62FD2E}" type="presOf" srcId="{0BD9D848-8C81-4306-A340-1C18DF6731CE}" destId="{0477585E-29B5-4141-BD89-E60F85570C89}" srcOrd="1" destOrd="0" presId="urn:microsoft.com/office/officeart/2005/8/layout/list1"/>
    <dgm:cxn modelId="{E28E23F0-BF85-4612-B6B1-BAF01438960E}" type="presOf" srcId="{32B9F7AF-6AAE-4DFA-AB92-82A2600D493E}" destId="{F717F4A4-EEF4-4E8F-A50F-969F3531066D}" srcOrd="0" destOrd="0" presId="urn:microsoft.com/office/officeart/2005/8/layout/list1"/>
    <dgm:cxn modelId="{C0B236B5-0371-4933-A6FF-7602CFE8E93A}" srcId="{C88D9F46-992D-4903-82B1-240B844FEE2E}" destId="{8BAA356F-779D-4282-BF4C-5AE7BFDD5213}" srcOrd="1" destOrd="0" parTransId="{3140E504-BA90-46F4-ACB5-3DF98EF51EA0}" sibTransId="{5D938325-F9BD-4294-9340-E8A4E4270C8B}"/>
    <dgm:cxn modelId="{389FC1A9-D44F-4B93-811A-4B50DE871788}" type="presParOf" srcId="{55BEDAEA-3B7C-45D9-9689-07A91BDB45BE}" destId="{F4CA760D-1998-494B-A7BC-4970DE67F856}" srcOrd="0" destOrd="0" presId="urn:microsoft.com/office/officeart/2005/8/layout/list1"/>
    <dgm:cxn modelId="{F0B924D8-1561-436C-84E8-70D5BDFA85B2}" type="presParOf" srcId="{F4CA760D-1998-494B-A7BC-4970DE67F856}" destId="{EDDC3CB3-8596-4583-82F5-667C0FFBC3E2}" srcOrd="0" destOrd="0" presId="urn:microsoft.com/office/officeart/2005/8/layout/list1"/>
    <dgm:cxn modelId="{A7FE4630-C8B4-4B09-9E0C-721ABCC7A2BE}" type="presParOf" srcId="{F4CA760D-1998-494B-A7BC-4970DE67F856}" destId="{0477585E-29B5-4141-BD89-E60F85570C89}" srcOrd="1" destOrd="0" presId="urn:microsoft.com/office/officeart/2005/8/layout/list1"/>
    <dgm:cxn modelId="{1E486EFC-8045-44E9-87EF-6718F55DDF8C}" type="presParOf" srcId="{55BEDAEA-3B7C-45D9-9689-07A91BDB45BE}" destId="{1B424D43-B20A-48A3-B693-537AF0D80E63}" srcOrd="1" destOrd="0" presId="urn:microsoft.com/office/officeart/2005/8/layout/list1"/>
    <dgm:cxn modelId="{00F5F593-7AAE-49C1-AD6A-38918C7ACDE4}" type="presParOf" srcId="{55BEDAEA-3B7C-45D9-9689-07A91BDB45BE}" destId="{DD76970C-7F4B-42FD-A4E1-FEA72A505978}" srcOrd="2" destOrd="0" presId="urn:microsoft.com/office/officeart/2005/8/layout/list1"/>
    <dgm:cxn modelId="{70284D5B-C83D-49B8-A24F-B53790059AC0}" type="presParOf" srcId="{55BEDAEA-3B7C-45D9-9689-07A91BDB45BE}" destId="{BBC6885C-4C32-4CDB-91AE-00168EBB2B44}" srcOrd="3" destOrd="0" presId="urn:microsoft.com/office/officeart/2005/8/layout/list1"/>
    <dgm:cxn modelId="{703D55F6-FEB5-47E7-A2C1-8C758780C36E}" type="presParOf" srcId="{55BEDAEA-3B7C-45D9-9689-07A91BDB45BE}" destId="{A54F3777-68C4-4F25-B50B-B143A2EC44EA}" srcOrd="4" destOrd="0" presId="urn:microsoft.com/office/officeart/2005/8/layout/list1"/>
    <dgm:cxn modelId="{5439D872-8BFB-4450-8E67-32851448A17E}" type="presParOf" srcId="{A54F3777-68C4-4F25-B50B-B143A2EC44EA}" destId="{0473A7C1-7F67-455D-8CC4-A530E9142758}" srcOrd="0" destOrd="0" presId="urn:microsoft.com/office/officeart/2005/8/layout/list1"/>
    <dgm:cxn modelId="{3A7C5FD3-0418-4D88-9C8B-1A7B5E2DD0A3}" type="presParOf" srcId="{A54F3777-68C4-4F25-B50B-B143A2EC44EA}" destId="{9BEF47FE-5B5E-4723-8394-411E2195B905}" srcOrd="1" destOrd="0" presId="urn:microsoft.com/office/officeart/2005/8/layout/list1"/>
    <dgm:cxn modelId="{4025180F-94F2-442F-9469-38E31635BE54}" type="presParOf" srcId="{55BEDAEA-3B7C-45D9-9689-07A91BDB45BE}" destId="{BD894E3A-4134-49B7-A48F-F0D37E3A28EE}" srcOrd="5" destOrd="0" presId="urn:microsoft.com/office/officeart/2005/8/layout/list1"/>
    <dgm:cxn modelId="{62D5CF41-A935-4176-A3BE-0414931AB238}" type="presParOf" srcId="{55BEDAEA-3B7C-45D9-9689-07A91BDB45BE}" destId="{F717F4A4-EEF4-4E8F-A50F-969F3531066D}"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3FF57B-C090-4D4E-9236-157992A78FF5}" type="doc">
      <dgm:prSet loTypeId="urn:microsoft.com/office/officeart/2005/8/layout/hProcess11" loCatId="process" qsTypeId="urn:microsoft.com/office/officeart/2005/8/quickstyle/simple1" qsCatId="simple" csTypeId="urn:microsoft.com/office/officeart/2005/8/colors/accent1_2" csCatId="accent1" phldr="1"/>
      <dgm:spPr/>
    </dgm:pt>
    <dgm:pt modelId="{C46B9E27-B39D-44A2-8AEA-2513FFB659A9}">
      <dgm:prSet phldrT="[Text]" custT="1"/>
      <dgm:spPr/>
      <dgm:t>
        <a:bodyPr/>
        <a:lstStyle/>
        <a:p>
          <a:r>
            <a:rPr lang="en-US" sz="1800" b="1" dirty="0" smtClean="0"/>
            <a:t>Nov. 2009: </a:t>
          </a:r>
          <a:r>
            <a:rPr lang="en-US" sz="1800" dirty="0" smtClean="0"/>
            <a:t>Executive Order: Reduce Improper Payments</a:t>
          </a:r>
          <a:endParaRPr lang="en-US" sz="1800" dirty="0"/>
        </a:p>
      </dgm:t>
    </dgm:pt>
    <dgm:pt modelId="{4C756CC6-8415-4FF7-8D91-5F4795F29B27}" type="parTrans" cxnId="{1F236A27-CDFE-4562-89D7-F8DD0328A6A5}">
      <dgm:prSet/>
      <dgm:spPr/>
      <dgm:t>
        <a:bodyPr/>
        <a:lstStyle/>
        <a:p>
          <a:endParaRPr lang="en-US" sz="1800"/>
        </a:p>
      </dgm:t>
    </dgm:pt>
    <dgm:pt modelId="{9AE3184A-78F5-4166-9BBE-873517E6079D}" type="sibTrans" cxnId="{1F236A27-CDFE-4562-89D7-F8DD0328A6A5}">
      <dgm:prSet/>
      <dgm:spPr/>
      <dgm:t>
        <a:bodyPr/>
        <a:lstStyle/>
        <a:p>
          <a:endParaRPr lang="en-US" sz="1800"/>
        </a:p>
      </dgm:t>
    </dgm:pt>
    <dgm:pt modelId="{1724C153-456D-4639-A83B-CE170E3AA2A5}">
      <dgm:prSet phldrT="[Text]" custT="1"/>
      <dgm:spPr/>
      <dgm:t>
        <a:bodyPr/>
        <a:lstStyle/>
        <a:p>
          <a:r>
            <a:rPr lang="en-US" sz="1800" b="1" dirty="0" smtClean="0"/>
            <a:t>Feb 2013: </a:t>
          </a:r>
          <a:r>
            <a:rPr lang="en-US" sz="1800" dirty="0" smtClean="0"/>
            <a:t>Notice of Proposed Guidance (public comments)</a:t>
          </a:r>
          <a:endParaRPr lang="en-US" sz="1800" dirty="0"/>
        </a:p>
      </dgm:t>
    </dgm:pt>
    <dgm:pt modelId="{9D966D4A-108B-40D7-A781-239B6369DC66}" type="parTrans" cxnId="{A64319CC-DCB0-4EA5-ACFF-199262DBFFFD}">
      <dgm:prSet/>
      <dgm:spPr/>
      <dgm:t>
        <a:bodyPr/>
        <a:lstStyle/>
        <a:p>
          <a:endParaRPr lang="en-US" sz="1800"/>
        </a:p>
      </dgm:t>
    </dgm:pt>
    <dgm:pt modelId="{7167009B-B8B3-4865-9D27-73927FDD6CA7}" type="sibTrans" cxnId="{A64319CC-DCB0-4EA5-ACFF-199262DBFFFD}">
      <dgm:prSet/>
      <dgm:spPr/>
      <dgm:t>
        <a:bodyPr/>
        <a:lstStyle/>
        <a:p>
          <a:endParaRPr lang="en-US" sz="1800"/>
        </a:p>
      </dgm:t>
    </dgm:pt>
    <dgm:pt modelId="{1BF9F644-C148-47A5-AEA3-7B4C0475EE92}">
      <dgm:prSet phldrT="[Text]" custT="1"/>
      <dgm:spPr/>
      <dgm:t>
        <a:bodyPr/>
        <a:lstStyle/>
        <a:p>
          <a:r>
            <a:rPr lang="en-US" sz="1800" b="1" dirty="0" smtClean="0"/>
            <a:t>Dec 2013</a:t>
          </a:r>
          <a:r>
            <a:rPr lang="en-US" sz="1800" dirty="0" smtClean="0"/>
            <a:t>: Final Uniform Guidance</a:t>
          </a:r>
          <a:endParaRPr lang="en-US" sz="1800" dirty="0"/>
        </a:p>
      </dgm:t>
    </dgm:pt>
    <dgm:pt modelId="{027AA147-2686-4843-AAAA-208E7F6BBC8E}" type="parTrans" cxnId="{D1710055-3307-47CE-A0D7-CFB43A8D41ED}">
      <dgm:prSet/>
      <dgm:spPr/>
      <dgm:t>
        <a:bodyPr/>
        <a:lstStyle/>
        <a:p>
          <a:endParaRPr lang="en-US" sz="1800"/>
        </a:p>
      </dgm:t>
    </dgm:pt>
    <dgm:pt modelId="{B72C0438-28E6-4C88-937F-DBC0E2A522AE}" type="sibTrans" cxnId="{D1710055-3307-47CE-A0D7-CFB43A8D41ED}">
      <dgm:prSet/>
      <dgm:spPr/>
      <dgm:t>
        <a:bodyPr/>
        <a:lstStyle/>
        <a:p>
          <a:endParaRPr lang="en-US" sz="1800"/>
        </a:p>
      </dgm:t>
    </dgm:pt>
    <dgm:pt modelId="{3EE54BC6-8F6D-4231-93A8-DAC6651095D2}">
      <dgm:prSet phldrT="[Text]" custT="1"/>
      <dgm:spPr/>
      <dgm:t>
        <a:bodyPr/>
        <a:lstStyle/>
        <a:p>
          <a:r>
            <a:rPr lang="en-US" sz="1800" b="1" dirty="0" smtClean="0"/>
            <a:t>Feb 2011: </a:t>
          </a:r>
          <a:r>
            <a:rPr lang="en-US" sz="1800" dirty="0" smtClean="0"/>
            <a:t>Presidential Memo: Reduce Administrative Burden</a:t>
          </a:r>
          <a:endParaRPr lang="en-US" sz="1800" dirty="0"/>
        </a:p>
      </dgm:t>
    </dgm:pt>
    <dgm:pt modelId="{CEFC3EC5-7477-47C3-9184-49FC3D659563}" type="parTrans" cxnId="{565F33BC-4AF8-458F-B7A7-AC050026634A}">
      <dgm:prSet/>
      <dgm:spPr/>
      <dgm:t>
        <a:bodyPr/>
        <a:lstStyle/>
        <a:p>
          <a:endParaRPr lang="en-US" sz="1800"/>
        </a:p>
      </dgm:t>
    </dgm:pt>
    <dgm:pt modelId="{B97CEE87-9B6B-4C3D-9934-4B9731D23FA8}" type="sibTrans" cxnId="{565F33BC-4AF8-458F-B7A7-AC050026634A}">
      <dgm:prSet/>
      <dgm:spPr/>
      <dgm:t>
        <a:bodyPr/>
        <a:lstStyle/>
        <a:p>
          <a:endParaRPr lang="en-US" sz="1800"/>
        </a:p>
      </dgm:t>
    </dgm:pt>
    <dgm:pt modelId="{4C82E828-7098-4D0E-A4AB-67FAC3C5F265}">
      <dgm:prSet phldrT="[Text]" custT="1"/>
      <dgm:spPr/>
      <dgm:t>
        <a:bodyPr/>
        <a:lstStyle/>
        <a:p>
          <a:r>
            <a:rPr lang="en-US" sz="1800" b="1" dirty="0" smtClean="0"/>
            <a:t>Feb 2012</a:t>
          </a:r>
          <a:r>
            <a:rPr lang="en-US" sz="1800" dirty="0" smtClean="0"/>
            <a:t>: Advance Notice of Proposed Guidance (public comments)</a:t>
          </a:r>
          <a:endParaRPr lang="en-US" sz="1800" dirty="0"/>
        </a:p>
      </dgm:t>
    </dgm:pt>
    <dgm:pt modelId="{17D02446-8BA0-45A1-AFBB-4D419174E499}" type="parTrans" cxnId="{18073248-1BAB-4048-BED6-13069F3746C7}">
      <dgm:prSet/>
      <dgm:spPr/>
      <dgm:t>
        <a:bodyPr/>
        <a:lstStyle/>
        <a:p>
          <a:endParaRPr lang="en-US" sz="1800"/>
        </a:p>
      </dgm:t>
    </dgm:pt>
    <dgm:pt modelId="{ACE63C08-0D0A-4D33-B8CF-772526A0E244}" type="sibTrans" cxnId="{18073248-1BAB-4048-BED6-13069F3746C7}">
      <dgm:prSet/>
      <dgm:spPr/>
      <dgm:t>
        <a:bodyPr/>
        <a:lstStyle/>
        <a:p>
          <a:endParaRPr lang="en-US" sz="1800"/>
        </a:p>
      </dgm:t>
    </dgm:pt>
    <dgm:pt modelId="{F1AC94F2-73A6-4D73-A2F3-CFC7A5B91BFB}" type="pres">
      <dgm:prSet presAssocID="{4A3FF57B-C090-4D4E-9236-157992A78FF5}" presName="Name0" presStyleCnt="0">
        <dgm:presLayoutVars>
          <dgm:dir/>
          <dgm:resizeHandles val="exact"/>
        </dgm:presLayoutVars>
      </dgm:prSet>
      <dgm:spPr/>
    </dgm:pt>
    <dgm:pt modelId="{2B26ECAB-8C29-4D81-B014-0550BB4908D8}" type="pres">
      <dgm:prSet presAssocID="{4A3FF57B-C090-4D4E-9236-157992A78FF5}" presName="arrow" presStyleLbl="bgShp" presStyleIdx="0" presStyleCnt="1"/>
      <dgm:spPr/>
    </dgm:pt>
    <dgm:pt modelId="{525961A8-8B74-4837-B4E6-E67A1399B815}" type="pres">
      <dgm:prSet presAssocID="{4A3FF57B-C090-4D4E-9236-157992A78FF5}" presName="points" presStyleCnt="0"/>
      <dgm:spPr/>
    </dgm:pt>
    <dgm:pt modelId="{60D31FE9-4DE4-462E-B70D-51A3A9E4BEDF}" type="pres">
      <dgm:prSet presAssocID="{C46B9E27-B39D-44A2-8AEA-2513FFB659A9}" presName="compositeA" presStyleCnt="0"/>
      <dgm:spPr/>
    </dgm:pt>
    <dgm:pt modelId="{C7332C50-0614-4D24-ABA3-4138277AB4A4}" type="pres">
      <dgm:prSet presAssocID="{C46B9E27-B39D-44A2-8AEA-2513FFB659A9}" presName="textA" presStyleLbl="revTx" presStyleIdx="0" presStyleCnt="5">
        <dgm:presLayoutVars>
          <dgm:bulletEnabled val="1"/>
        </dgm:presLayoutVars>
      </dgm:prSet>
      <dgm:spPr/>
      <dgm:t>
        <a:bodyPr/>
        <a:lstStyle/>
        <a:p>
          <a:endParaRPr lang="en-US"/>
        </a:p>
      </dgm:t>
    </dgm:pt>
    <dgm:pt modelId="{8F895F0B-7FD0-4FB9-8244-6A6F7B044439}" type="pres">
      <dgm:prSet presAssocID="{C46B9E27-B39D-44A2-8AEA-2513FFB659A9}" presName="circleA" presStyleLbl="node1" presStyleIdx="0" presStyleCnt="5"/>
      <dgm:spPr/>
    </dgm:pt>
    <dgm:pt modelId="{AE058E4C-ED53-4740-BF3E-AC027A99989D}" type="pres">
      <dgm:prSet presAssocID="{C46B9E27-B39D-44A2-8AEA-2513FFB659A9}" presName="spaceA" presStyleCnt="0"/>
      <dgm:spPr/>
    </dgm:pt>
    <dgm:pt modelId="{8E4199BD-8FDA-4DE7-9998-58D2B141871A}" type="pres">
      <dgm:prSet presAssocID="{9AE3184A-78F5-4166-9BBE-873517E6079D}" presName="space" presStyleCnt="0"/>
      <dgm:spPr/>
    </dgm:pt>
    <dgm:pt modelId="{8F4413C5-267B-42D4-89D7-E42669566E1E}" type="pres">
      <dgm:prSet presAssocID="{3EE54BC6-8F6D-4231-93A8-DAC6651095D2}" presName="compositeB" presStyleCnt="0"/>
      <dgm:spPr/>
    </dgm:pt>
    <dgm:pt modelId="{DE03154E-EB17-4B54-9CCC-F690C49B738A}" type="pres">
      <dgm:prSet presAssocID="{3EE54BC6-8F6D-4231-93A8-DAC6651095D2}" presName="textB" presStyleLbl="revTx" presStyleIdx="1" presStyleCnt="5" custScaleX="117867">
        <dgm:presLayoutVars>
          <dgm:bulletEnabled val="1"/>
        </dgm:presLayoutVars>
      </dgm:prSet>
      <dgm:spPr/>
      <dgm:t>
        <a:bodyPr/>
        <a:lstStyle/>
        <a:p>
          <a:endParaRPr lang="en-US"/>
        </a:p>
      </dgm:t>
    </dgm:pt>
    <dgm:pt modelId="{22AD2F83-C41C-4975-944A-588D6A370C46}" type="pres">
      <dgm:prSet presAssocID="{3EE54BC6-8F6D-4231-93A8-DAC6651095D2}" presName="circleB" presStyleLbl="node1" presStyleIdx="1" presStyleCnt="5"/>
      <dgm:spPr/>
    </dgm:pt>
    <dgm:pt modelId="{3962928D-B1E9-439B-84DA-52DF69308A96}" type="pres">
      <dgm:prSet presAssocID="{3EE54BC6-8F6D-4231-93A8-DAC6651095D2}" presName="spaceB" presStyleCnt="0"/>
      <dgm:spPr/>
    </dgm:pt>
    <dgm:pt modelId="{2B6D2C0F-A43B-4DE9-BC9F-4381EFA99D1D}" type="pres">
      <dgm:prSet presAssocID="{B97CEE87-9B6B-4C3D-9934-4B9731D23FA8}" presName="space" presStyleCnt="0"/>
      <dgm:spPr/>
    </dgm:pt>
    <dgm:pt modelId="{56E01769-A039-4765-BE14-C7AE65300D2B}" type="pres">
      <dgm:prSet presAssocID="{4C82E828-7098-4D0E-A4AB-67FAC3C5F265}" presName="compositeA" presStyleCnt="0"/>
      <dgm:spPr/>
    </dgm:pt>
    <dgm:pt modelId="{B319617E-89EB-4334-B932-DDCD3590DA66}" type="pres">
      <dgm:prSet presAssocID="{4C82E828-7098-4D0E-A4AB-67FAC3C5F265}" presName="textA" presStyleLbl="revTx" presStyleIdx="2" presStyleCnt="5">
        <dgm:presLayoutVars>
          <dgm:bulletEnabled val="1"/>
        </dgm:presLayoutVars>
      </dgm:prSet>
      <dgm:spPr/>
      <dgm:t>
        <a:bodyPr/>
        <a:lstStyle/>
        <a:p>
          <a:endParaRPr lang="en-US"/>
        </a:p>
      </dgm:t>
    </dgm:pt>
    <dgm:pt modelId="{C185A8A9-9C9D-4316-A8ED-EE87DB60FAE9}" type="pres">
      <dgm:prSet presAssocID="{4C82E828-7098-4D0E-A4AB-67FAC3C5F265}" presName="circleA" presStyleLbl="node1" presStyleIdx="2" presStyleCnt="5"/>
      <dgm:spPr/>
    </dgm:pt>
    <dgm:pt modelId="{2A1AD364-3BA7-4541-B5DC-BF48709A2C02}" type="pres">
      <dgm:prSet presAssocID="{4C82E828-7098-4D0E-A4AB-67FAC3C5F265}" presName="spaceA" presStyleCnt="0"/>
      <dgm:spPr/>
    </dgm:pt>
    <dgm:pt modelId="{200E7437-B05F-40C4-BF52-338448AF253E}" type="pres">
      <dgm:prSet presAssocID="{ACE63C08-0D0A-4D33-B8CF-772526A0E244}" presName="space" presStyleCnt="0"/>
      <dgm:spPr/>
    </dgm:pt>
    <dgm:pt modelId="{1233E5EE-4144-4E6F-85C4-D7DBF55BBCAF}" type="pres">
      <dgm:prSet presAssocID="{1724C153-456D-4639-A83B-CE170E3AA2A5}" presName="compositeB" presStyleCnt="0"/>
      <dgm:spPr/>
    </dgm:pt>
    <dgm:pt modelId="{9F88E8F4-13C9-4D27-BAD0-05031BF6BD3D}" type="pres">
      <dgm:prSet presAssocID="{1724C153-456D-4639-A83B-CE170E3AA2A5}" presName="textB" presStyleLbl="revTx" presStyleIdx="3" presStyleCnt="5">
        <dgm:presLayoutVars>
          <dgm:bulletEnabled val="1"/>
        </dgm:presLayoutVars>
      </dgm:prSet>
      <dgm:spPr/>
      <dgm:t>
        <a:bodyPr/>
        <a:lstStyle/>
        <a:p>
          <a:endParaRPr lang="en-US"/>
        </a:p>
      </dgm:t>
    </dgm:pt>
    <dgm:pt modelId="{40DD8EBE-B185-4632-97CB-020544A6A584}" type="pres">
      <dgm:prSet presAssocID="{1724C153-456D-4639-A83B-CE170E3AA2A5}" presName="circleB" presStyleLbl="node1" presStyleIdx="3" presStyleCnt="5"/>
      <dgm:spPr/>
    </dgm:pt>
    <dgm:pt modelId="{6F1E68AF-D666-430A-AF47-B079FCFB47EB}" type="pres">
      <dgm:prSet presAssocID="{1724C153-456D-4639-A83B-CE170E3AA2A5}" presName="spaceB" presStyleCnt="0"/>
      <dgm:spPr/>
    </dgm:pt>
    <dgm:pt modelId="{DB336757-F7A0-4CAF-AFDE-910E6EDEF887}" type="pres">
      <dgm:prSet presAssocID="{7167009B-B8B3-4865-9D27-73927FDD6CA7}" presName="space" presStyleCnt="0"/>
      <dgm:spPr/>
    </dgm:pt>
    <dgm:pt modelId="{98A25748-F6DC-49F7-B197-B77D3700BCBF}" type="pres">
      <dgm:prSet presAssocID="{1BF9F644-C148-47A5-AEA3-7B4C0475EE92}" presName="compositeA" presStyleCnt="0"/>
      <dgm:spPr/>
    </dgm:pt>
    <dgm:pt modelId="{69C1FCFF-492D-4FB5-AB86-387837945208}" type="pres">
      <dgm:prSet presAssocID="{1BF9F644-C148-47A5-AEA3-7B4C0475EE92}" presName="textA" presStyleLbl="revTx" presStyleIdx="4" presStyleCnt="5">
        <dgm:presLayoutVars>
          <dgm:bulletEnabled val="1"/>
        </dgm:presLayoutVars>
      </dgm:prSet>
      <dgm:spPr/>
      <dgm:t>
        <a:bodyPr/>
        <a:lstStyle/>
        <a:p>
          <a:endParaRPr lang="en-US"/>
        </a:p>
      </dgm:t>
    </dgm:pt>
    <dgm:pt modelId="{BCDB8FA1-BCC5-4CC6-BDFA-6604CB3F4B4B}" type="pres">
      <dgm:prSet presAssocID="{1BF9F644-C148-47A5-AEA3-7B4C0475EE92}" presName="circleA" presStyleLbl="node1" presStyleIdx="4" presStyleCnt="5"/>
      <dgm:spPr/>
    </dgm:pt>
    <dgm:pt modelId="{6486577A-6E82-4193-96E1-06C315849098}" type="pres">
      <dgm:prSet presAssocID="{1BF9F644-C148-47A5-AEA3-7B4C0475EE92}" presName="spaceA" presStyleCnt="0"/>
      <dgm:spPr/>
    </dgm:pt>
  </dgm:ptLst>
  <dgm:cxnLst>
    <dgm:cxn modelId="{4147B60B-F4CD-424B-8A80-B01C36767037}" type="presOf" srcId="{4A3FF57B-C090-4D4E-9236-157992A78FF5}" destId="{F1AC94F2-73A6-4D73-A2F3-CFC7A5B91BFB}" srcOrd="0" destOrd="0" presId="urn:microsoft.com/office/officeart/2005/8/layout/hProcess11"/>
    <dgm:cxn modelId="{D1710055-3307-47CE-A0D7-CFB43A8D41ED}" srcId="{4A3FF57B-C090-4D4E-9236-157992A78FF5}" destId="{1BF9F644-C148-47A5-AEA3-7B4C0475EE92}" srcOrd="4" destOrd="0" parTransId="{027AA147-2686-4843-AAAA-208E7F6BBC8E}" sibTransId="{B72C0438-28E6-4C88-937F-DBC0E2A522AE}"/>
    <dgm:cxn modelId="{A64319CC-DCB0-4EA5-ACFF-199262DBFFFD}" srcId="{4A3FF57B-C090-4D4E-9236-157992A78FF5}" destId="{1724C153-456D-4639-A83B-CE170E3AA2A5}" srcOrd="3" destOrd="0" parTransId="{9D966D4A-108B-40D7-A781-239B6369DC66}" sibTransId="{7167009B-B8B3-4865-9D27-73927FDD6CA7}"/>
    <dgm:cxn modelId="{1F236A27-CDFE-4562-89D7-F8DD0328A6A5}" srcId="{4A3FF57B-C090-4D4E-9236-157992A78FF5}" destId="{C46B9E27-B39D-44A2-8AEA-2513FFB659A9}" srcOrd="0" destOrd="0" parTransId="{4C756CC6-8415-4FF7-8D91-5F4795F29B27}" sibTransId="{9AE3184A-78F5-4166-9BBE-873517E6079D}"/>
    <dgm:cxn modelId="{565F33BC-4AF8-458F-B7A7-AC050026634A}" srcId="{4A3FF57B-C090-4D4E-9236-157992A78FF5}" destId="{3EE54BC6-8F6D-4231-93A8-DAC6651095D2}" srcOrd="1" destOrd="0" parTransId="{CEFC3EC5-7477-47C3-9184-49FC3D659563}" sibTransId="{B97CEE87-9B6B-4C3D-9934-4B9731D23FA8}"/>
    <dgm:cxn modelId="{18073248-1BAB-4048-BED6-13069F3746C7}" srcId="{4A3FF57B-C090-4D4E-9236-157992A78FF5}" destId="{4C82E828-7098-4D0E-A4AB-67FAC3C5F265}" srcOrd="2" destOrd="0" parTransId="{17D02446-8BA0-45A1-AFBB-4D419174E499}" sibTransId="{ACE63C08-0D0A-4D33-B8CF-772526A0E244}"/>
    <dgm:cxn modelId="{E417CE03-86B7-4D3F-8DAD-DBA0D4A9D62F}" type="presOf" srcId="{4C82E828-7098-4D0E-A4AB-67FAC3C5F265}" destId="{B319617E-89EB-4334-B932-DDCD3590DA66}" srcOrd="0" destOrd="0" presId="urn:microsoft.com/office/officeart/2005/8/layout/hProcess11"/>
    <dgm:cxn modelId="{1C2A5B75-43E9-4C20-9718-7F0694853480}" type="presOf" srcId="{3EE54BC6-8F6D-4231-93A8-DAC6651095D2}" destId="{DE03154E-EB17-4B54-9CCC-F690C49B738A}" srcOrd="0" destOrd="0" presId="urn:microsoft.com/office/officeart/2005/8/layout/hProcess11"/>
    <dgm:cxn modelId="{31134ACD-ED90-4509-A405-BD922728E710}" type="presOf" srcId="{1724C153-456D-4639-A83B-CE170E3AA2A5}" destId="{9F88E8F4-13C9-4D27-BAD0-05031BF6BD3D}" srcOrd="0" destOrd="0" presId="urn:microsoft.com/office/officeart/2005/8/layout/hProcess11"/>
    <dgm:cxn modelId="{C86083E6-D376-434B-AB1D-17412E0E71DD}" type="presOf" srcId="{1BF9F644-C148-47A5-AEA3-7B4C0475EE92}" destId="{69C1FCFF-492D-4FB5-AB86-387837945208}" srcOrd="0" destOrd="0" presId="urn:microsoft.com/office/officeart/2005/8/layout/hProcess11"/>
    <dgm:cxn modelId="{946BCCB3-298B-4C75-99E2-9C474BF9DFAB}" type="presOf" srcId="{C46B9E27-B39D-44A2-8AEA-2513FFB659A9}" destId="{C7332C50-0614-4D24-ABA3-4138277AB4A4}" srcOrd="0" destOrd="0" presId="urn:microsoft.com/office/officeart/2005/8/layout/hProcess11"/>
    <dgm:cxn modelId="{F4C4A768-3CED-43C6-AFA3-0916FF0C5E0A}" type="presParOf" srcId="{F1AC94F2-73A6-4D73-A2F3-CFC7A5B91BFB}" destId="{2B26ECAB-8C29-4D81-B014-0550BB4908D8}" srcOrd="0" destOrd="0" presId="urn:microsoft.com/office/officeart/2005/8/layout/hProcess11"/>
    <dgm:cxn modelId="{393A6430-82E0-4747-8DE4-EC7FEBEE3B8E}" type="presParOf" srcId="{F1AC94F2-73A6-4D73-A2F3-CFC7A5B91BFB}" destId="{525961A8-8B74-4837-B4E6-E67A1399B815}" srcOrd="1" destOrd="0" presId="urn:microsoft.com/office/officeart/2005/8/layout/hProcess11"/>
    <dgm:cxn modelId="{B5175768-CD9B-4C1C-9AB6-AD4381321A26}" type="presParOf" srcId="{525961A8-8B74-4837-B4E6-E67A1399B815}" destId="{60D31FE9-4DE4-462E-B70D-51A3A9E4BEDF}" srcOrd="0" destOrd="0" presId="urn:microsoft.com/office/officeart/2005/8/layout/hProcess11"/>
    <dgm:cxn modelId="{D38834D6-89BC-41F7-A120-B943297F1FAF}" type="presParOf" srcId="{60D31FE9-4DE4-462E-B70D-51A3A9E4BEDF}" destId="{C7332C50-0614-4D24-ABA3-4138277AB4A4}" srcOrd="0" destOrd="0" presId="urn:microsoft.com/office/officeart/2005/8/layout/hProcess11"/>
    <dgm:cxn modelId="{45BFDD59-402A-4257-952B-527A8BCA5F1C}" type="presParOf" srcId="{60D31FE9-4DE4-462E-B70D-51A3A9E4BEDF}" destId="{8F895F0B-7FD0-4FB9-8244-6A6F7B044439}" srcOrd="1" destOrd="0" presId="urn:microsoft.com/office/officeart/2005/8/layout/hProcess11"/>
    <dgm:cxn modelId="{1509AE62-A31B-430C-97DD-14588998CE01}" type="presParOf" srcId="{60D31FE9-4DE4-462E-B70D-51A3A9E4BEDF}" destId="{AE058E4C-ED53-4740-BF3E-AC027A99989D}" srcOrd="2" destOrd="0" presId="urn:microsoft.com/office/officeart/2005/8/layout/hProcess11"/>
    <dgm:cxn modelId="{BBB1B11F-BFF5-43AD-BCA2-F5D525A7541C}" type="presParOf" srcId="{525961A8-8B74-4837-B4E6-E67A1399B815}" destId="{8E4199BD-8FDA-4DE7-9998-58D2B141871A}" srcOrd="1" destOrd="0" presId="urn:microsoft.com/office/officeart/2005/8/layout/hProcess11"/>
    <dgm:cxn modelId="{B8C2238E-5393-421B-8E83-4F129010B7B8}" type="presParOf" srcId="{525961A8-8B74-4837-B4E6-E67A1399B815}" destId="{8F4413C5-267B-42D4-89D7-E42669566E1E}" srcOrd="2" destOrd="0" presId="urn:microsoft.com/office/officeart/2005/8/layout/hProcess11"/>
    <dgm:cxn modelId="{DE805EE1-5AC3-4031-901A-261273AEF989}" type="presParOf" srcId="{8F4413C5-267B-42D4-89D7-E42669566E1E}" destId="{DE03154E-EB17-4B54-9CCC-F690C49B738A}" srcOrd="0" destOrd="0" presId="urn:microsoft.com/office/officeart/2005/8/layout/hProcess11"/>
    <dgm:cxn modelId="{5136EFD4-B716-45F3-A236-27C4E0079A08}" type="presParOf" srcId="{8F4413C5-267B-42D4-89D7-E42669566E1E}" destId="{22AD2F83-C41C-4975-944A-588D6A370C46}" srcOrd="1" destOrd="0" presId="urn:microsoft.com/office/officeart/2005/8/layout/hProcess11"/>
    <dgm:cxn modelId="{938A00D1-0953-4EE0-BD6B-65D8AC2A73F1}" type="presParOf" srcId="{8F4413C5-267B-42D4-89D7-E42669566E1E}" destId="{3962928D-B1E9-439B-84DA-52DF69308A96}" srcOrd="2" destOrd="0" presId="urn:microsoft.com/office/officeart/2005/8/layout/hProcess11"/>
    <dgm:cxn modelId="{5F110AED-3D74-4158-9203-3CE90FD5AC4D}" type="presParOf" srcId="{525961A8-8B74-4837-B4E6-E67A1399B815}" destId="{2B6D2C0F-A43B-4DE9-BC9F-4381EFA99D1D}" srcOrd="3" destOrd="0" presId="urn:microsoft.com/office/officeart/2005/8/layout/hProcess11"/>
    <dgm:cxn modelId="{B0381974-ADAC-49B6-ACD9-B55016297C12}" type="presParOf" srcId="{525961A8-8B74-4837-B4E6-E67A1399B815}" destId="{56E01769-A039-4765-BE14-C7AE65300D2B}" srcOrd="4" destOrd="0" presId="urn:microsoft.com/office/officeart/2005/8/layout/hProcess11"/>
    <dgm:cxn modelId="{0D12EF35-9969-417A-8ACA-F737FCB73333}" type="presParOf" srcId="{56E01769-A039-4765-BE14-C7AE65300D2B}" destId="{B319617E-89EB-4334-B932-DDCD3590DA66}" srcOrd="0" destOrd="0" presId="urn:microsoft.com/office/officeart/2005/8/layout/hProcess11"/>
    <dgm:cxn modelId="{4D9FD055-080A-43C9-8103-5D9FC1CA66A1}" type="presParOf" srcId="{56E01769-A039-4765-BE14-C7AE65300D2B}" destId="{C185A8A9-9C9D-4316-A8ED-EE87DB60FAE9}" srcOrd="1" destOrd="0" presId="urn:microsoft.com/office/officeart/2005/8/layout/hProcess11"/>
    <dgm:cxn modelId="{E6C910E2-9542-4A92-86E5-17329C1EA47F}" type="presParOf" srcId="{56E01769-A039-4765-BE14-C7AE65300D2B}" destId="{2A1AD364-3BA7-4541-B5DC-BF48709A2C02}" srcOrd="2" destOrd="0" presId="urn:microsoft.com/office/officeart/2005/8/layout/hProcess11"/>
    <dgm:cxn modelId="{3B6BA115-32EF-45DD-8D81-95884268FDCA}" type="presParOf" srcId="{525961A8-8B74-4837-B4E6-E67A1399B815}" destId="{200E7437-B05F-40C4-BF52-338448AF253E}" srcOrd="5" destOrd="0" presId="urn:microsoft.com/office/officeart/2005/8/layout/hProcess11"/>
    <dgm:cxn modelId="{5AD56B7C-AD1A-466E-B0AD-D320DA7471F1}" type="presParOf" srcId="{525961A8-8B74-4837-B4E6-E67A1399B815}" destId="{1233E5EE-4144-4E6F-85C4-D7DBF55BBCAF}" srcOrd="6" destOrd="0" presId="urn:microsoft.com/office/officeart/2005/8/layout/hProcess11"/>
    <dgm:cxn modelId="{C4DFEC6C-4B45-490E-B6A4-401779259AC7}" type="presParOf" srcId="{1233E5EE-4144-4E6F-85C4-D7DBF55BBCAF}" destId="{9F88E8F4-13C9-4D27-BAD0-05031BF6BD3D}" srcOrd="0" destOrd="0" presId="urn:microsoft.com/office/officeart/2005/8/layout/hProcess11"/>
    <dgm:cxn modelId="{D739D837-791E-4285-A569-49475FB3BB8A}" type="presParOf" srcId="{1233E5EE-4144-4E6F-85C4-D7DBF55BBCAF}" destId="{40DD8EBE-B185-4632-97CB-020544A6A584}" srcOrd="1" destOrd="0" presId="urn:microsoft.com/office/officeart/2005/8/layout/hProcess11"/>
    <dgm:cxn modelId="{2B31E308-BB96-4C2D-BBAC-8D3C1BF5BFBC}" type="presParOf" srcId="{1233E5EE-4144-4E6F-85C4-D7DBF55BBCAF}" destId="{6F1E68AF-D666-430A-AF47-B079FCFB47EB}" srcOrd="2" destOrd="0" presId="urn:microsoft.com/office/officeart/2005/8/layout/hProcess11"/>
    <dgm:cxn modelId="{9ABA79DE-5B34-4142-A9C6-F21E9EE5E098}" type="presParOf" srcId="{525961A8-8B74-4837-B4E6-E67A1399B815}" destId="{DB336757-F7A0-4CAF-AFDE-910E6EDEF887}" srcOrd="7" destOrd="0" presId="urn:microsoft.com/office/officeart/2005/8/layout/hProcess11"/>
    <dgm:cxn modelId="{A83E9651-3E68-4A23-A7B8-F4A6882B32E0}" type="presParOf" srcId="{525961A8-8B74-4837-B4E6-E67A1399B815}" destId="{98A25748-F6DC-49F7-B197-B77D3700BCBF}" srcOrd="8" destOrd="0" presId="urn:microsoft.com/office/officeart/2005/8/layout/hProcess11"/>
    <dgm:cxn modelId="{F7A01102-02B6-462C-AE79-53EA921242A7}" type="presParOf" srcId="{98A25748-F6DC-49F7-B197-B77D3700BCBF}" destId="{69C1FCFF-492D-4FB5-AB86-387837945208}" srcOrd="0" destOrd="0" presId="urn:microsoft.com/office/officeart/2005/8/layout/hProcess11"/>
    <dgm:cxn modelId="{B98BA318-09AB-4443-9132-C7A3DCA2A55C}" type="presParOf" srcId="{98A25748-F6DC-49F7-B197-B77D3700BCBF}" destId="{BCDB8FA1-BCC5-4CC6-BDFA-6604CB3F4B4B}" srcOrd="1" destOrd="0" presId="urn:microsoft.com/office/officeart/2005/8/layout/hProcess11"/>
    <dgm:cxn modelId="{ECC4DF2B-53A1-4FD1-96D9-472549BE8BC6}" type="presParOf" srcId="{98A25748-F6DC-49F7-B197-B77D3700BCBF}" destId="{6486577A-6E82-4193-96E1-06C315849098}"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FFB29F-2D12-461F-BB49-8305723607F1}"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A5A796B8-4B5A-4AD0-A99C-2F8A51AC5144}">
      <dgm:prSet phldrT="[Text]"/>
      <dgm:spPr/>
      <dgm:t>
        <a:bodyPr/>
        <a:lstStyle/>
        <a:p>
          <a:r>
            <a:rPr lang="en-US" dirty="0" smtClean="0"/>
            <a:t>Awards</a:t>
          </a:r>
        </a:p>
        <a:p>
          <a:r>
            <a:rPr lang="en-US" dirty="0" smtClean="0"/>
            <a:t>Received</a:t>
          </a:r>
          <a:endParaRPr lang="en-US" dirty="0"/>
        </a:p>
      </dgm:t>
    </dgm:pt>
    <dgm:pt modelId="{826785B3-2E39-45FD-8418-0D8D61C3D346}" type="parTrans" cxnId="{D642D4FB-4C3D-4FE2-9AD0-464255A76E3B}">
      <dgm:prSet/>
      <dgm:spPr/>
      <dgm:t>
        <a:bodyPr/>
        <a:lstStyle/>
        <a:p>
          <a:endParaRPr lang="en-US"/>
        </a:p>
      </dgm:t>
    </dgm:pt>
    <dgm:pt modelId="{EBFA90A6-E65B-4869-BDEA-6BE7FAC8D7CC}" type="sibTrans" cxnId="{D642D4FB-4C3D-4FE2-9AD0-464255A76E3B}">
      <dgm:prSet/>
      <dgm:spPr/>
      <dgm:t>
        <a:bodyPr/>
        <a:lstStyle/>
        <a:p>
          <a:endParaRPr lang="en-US"/>
        </a:p>
      </dgm:t>
    </dgm:pt>
    <dgm:pt modelId="{36A57BF9-E741-485F-9FD6-EB619B49DA1A}">
      <dgm:prSet phldrT="[Text]"/>
      <dgm:spPr/>
      <dgm:t>
        <a:bodyPr/>
        <a:lstStyle/>
        <a:p>
          <a:r>
            <a:rPr lang="en-US" dirty="0" smtClean="0"/>
            <a:t>A-102 &amp; A-89</a:t>
          </a:r>
          <a:endParaRPr lang="en-US" dirty="0"/>
        </a:p>
      </dgm:t>
    </dgm:pt>
    <dgm:pt modelId="{9966CA9E-191F-4AEC-9B9F-EF2CB73D7A82}" type="parTrans" cxnId="{2F7B516B-AAD8-4ACC-90F6-1BE814A2B2BE}">
      <dgm:prSet/>
      <dgm:spPr/>
      <dgm:t>
        <a:bodyPr/>
        <a:lstStyle/>
        <a:p>
          <a:endParaRPr lang="en-US"/>
        </a:p>
      </dgm:t>
    </dgm:pt>
    <dgm:pt modelId="{4C993A37-F96C-44B6-B10A-E6359D42245F}" type="sibTrans" cxnId="{2F7B516B-AAD8-4ACC-90F6-1BE814A2B2BE}">
      <dgm:prSet/>
      <dgm:spPr/>
      <dgm:t>
        <a:bodyPr/>
        <a:lstStyle/>
        <a:p>
          <a:endParaRPr lang="en-US"/>
        </a:p>
      </dgm:t>
    </dgm:pt>
    <dgm:pt modelId="{0567403D-EA65-4AF7-B31A-82C62992D055}">
      <dgm:prSet phldrT="[Text]"/>
      <dgm:spPr/>
      <dgm:t>
        <a:bodyPr/>
        <a:lstStyle/>
        <a:p>
          <a:r>
            <a:rPr lang="en-US" dirty="0" smtClean="0"/>
            <a:t>A-87</a:t>
          </a:r>
          <a:endParaRPr lang="en-US" dirty="0"/>
        </a:p>
      </dgm:t>
    </dgm:pt>
    <dgm:pt modelId="{89E8E40D-D903-4249-86BD-A9E1AEBE8723}" type="parTrans" cxnId="{099A58C8-B5FE-4D6A-8A01-CB9343493B2D}">
      <dgm:prSet/>
      <dgm:spPr/>
      <dgm:t>
        <a:bodyPr/>
        <a:lstStyle/>
        <a:p>
          <a:endParaRPr lang="en-US"/>
        </a:p>
      </dgm:t>
    </dgm:pt>
    <dgm:pt modelId="{3D52D3EB-82A1-488E-972A-27F3D30C7997}" type="sibTrans" cxnId="{099A58C8-B5FE-4D6A-8A01-CB9343493B2D}">
      <dgm:prSet/>
      <dgm:spPr/>
      <dgm:t>
        <a:bodyPr/>
        <a:lstStyle/>
        <a:p>
          <a:endParaRPr lang="en-US"/>
        </a:p>
      </dgm:t>
    </dgm:pt>
    <dgm:pt modelId="{55B224D3-B790-4031-BAE4-62AC1F5FE8C6}">
      <dgm:prSet phldrT="[Text]"/>
      <dgm:spPr/>
      <dgm:t>
        <a:bodyPr/>
        <a:lstStyle/>
        <a:p>
          <a:r>
            <a:rPr lang="en-US" dirty="0" smtClean="0"/>
            <a:t>Subawards to universities</a:t>
          </a:r>
          <a:endParaRPr lang="en-US" dirty="0"/>
        </a:p>
      </dgm:t>
    </dgm:pt>
    <dgm:pt modelId="{813F6522-72B9-441F-AD01-6F030E50CFB7}" type="parTrans" cxnId="{773F9487-94F2-4595-B4E9-3A3C6F37ECE6}">
      <dgm:prSet/>
      <dgm:spPr/>
      <dgm:t>
        <a:bodyPr/>
        <a:lstStyle/>
        <a:p>
          <a:endParaRPr lang="en-US"/>
        </a:p>
      </dgm:t>
    </dgm:pt>
    <dgm:pt modelId="{A54B7781-BC45-46E2-8CD1-6D615F42CA2D}" type="sibTrans" cxnId="{773F9487-94F2-4595-B4E9-3A3C6F37ECE6}">
      <dgm:prSet/>
      <dgm:spPr/>
      <dgm:t>
        <a:bodyPr/>
        <a:lstStyle/>
        <a:p>
          <a:endParaRPr lang="en-US"/>
        </a:p>
      </dgm:t>
    </dgm:pt>
    <dgm:pt modelId="{8C0C5100-FCB5-472B-B5FD-AB2F82FB3E86}">
      <dgm:prSet phldrT="[Text]"/>
      <dgm:spPr/>
      <dgm:t>
        <a:bodyPr/>
        <a:lstStyle/>
        <a:p>
          <a:r>
            <a:rPr lang="en-US" dirty="0" smtClean="0"/>
            <a:t>A-110</a:t>
          </a:r>
          <a:endParaRPr lang="en-US" dirty="0"/>
        </a:p>
      </dgm:t>
    </dgm:pt>
    <dgm:pt modelId="{C4FF9CDD-6423-48A7-A6C3-885F25F2D27E}" type="parTrans" cxnId="{12A04E22-BEB3-4BE3-AB37-E6E46C70E12A}">
      <dgm:prSet/>
      <dgm:spPr/>
      <dgm:t>
        <a:bodyPr/>
        <a:lstStyle/>
        <a:p>
          <a:endParaRPr lang="en-US"/>
        </a:p>
      </dgm:t>
    </dgm:pt>
    <dgm:pt modelId="{8AEEAAC5-B65A-4F6C-BC7D-C30598914E65}" type="sibTrans" cxnId="{12A04E22-BEB3-4BE3-AB37-E6E46C70E12A}">
      <dgm:prSet/>
      <dgm:spPr/>
      <dgm:t>
        <a:bodyPr/>
        <a:lstStyle/>
        <a:p>
          <a:endParaRPr lang="en-US"/>
        </a:p>
      </dgm:t>
    </dgm:pt>
    <dgm:pt modelId="{9F85CF70-70A7-4CC7-9AD6-1B14EDD7E5C4}">
      <dgm:prSet phldrT="[Text]"/>
      <dgm:spPr/>
      <dgm:t>
        <a:bodyPr/>
        <a:lstStyle/>
        <a:p>
          <a:r>
            <a:rPr lang="en-US" dirty="0" smtClean="0"/>
            <a:t>A-21</a:t>
          </a:r>
          <a:endParaRPr lang="en-US" dirty="0"/>
        </a:p>
      </dgm:t>
    </dgm:pt>
    <dgm:pt modelId="{8AC31222-A82E-4C4F-A9BC-BF0F7D4036D2}" type="parTrans" cxnId="{00DCAD24-1765-4BD7-A1AC-BD04AB38BD96}">
      <dgm:prSet/>
      <dgm:spPr/>
      <dgm:t>
        <a:bodyPr/>
        <a:lstStyle/>
        <a:p>
          <a:endParaRPr lang="en-US"/>
        </a:p>
      </dgm:t>
    </dgm:pt>
    <dgm:pt modelId="{1D62F8F2-DE86-4646-96B6-B5BAE5796A66}" type="sibTrans" cxnId="{00DCAD24-1765-4BD7-A1AC-BD04AB38BD96}">
      <dgm:prSet/>
      <dgm:spPr/>
      <dgm:t>
        <a:bodyPr/>
        <a:lstStyle/>
        <a:p>
          <a:endParaRPr lang="en-US"/>
        </a:p>
      </dgm:t>
    </dgm:pt>
    <dgm:pt modelId="{FC8A787F-4D78-4AD1-A6FC-CB576CB19722}">
      <dgm:prSet phldrT="[Text]"/>
      <dgm:spPr/>
      <dgm:t>
        <a:bodyPr/>
        <a:lstStyle/>
        <a:p>
          <a:r>
            <a:rPr lang="en-US" dirty="0" smtClean="0"/>
            <a:t>Subawards to nonprofits</a:t>
          </a:r>
          <a:endParaRPr lang="en-US" dirty="0"/>
        </a:p>
      </dgm:t>
    </dgm:pt>
    <dgm:pt modelId="{2C39BB66-F585-4D69-9544-6F828F0C8DBD}" type="parTrans" cxnId="{7F22195A-5451-4BED-A1E2-250CBF30AB7E}">
      <dgm:prSet/>
      <dgm:spPr/>
      <dgm:t>
        <a:bodyPr/>
        <a:lstStyle/>
        <a:p>
          <a:endParaRPr lang="en-US"/>
        </a:p>
      </dgm:t>
    </dgm:pt>
    <dgm:pt modelId="{4305D6BC-C7FB-4699-8A23-D503FD787D4B}" type="sibTrans" cxnId="{7F22195A-5451-4BED-A1E2-250CBF30AB7E}">
      <dgm:prSet/>
      <dgm:spPr/>
      <dgm:t>
        <a:bodyPr/>
        <a:lstStyle/>
        <a:p>
          <a:endParaRPr lang="en-US"/>
        </a:p>
      </dgm:t>
    </dgm:pt>
    <dgm:pt modelId="{8591EE00-1484-4A8B-82AB-0948A2A146BA}">
      <dgm:prSet phldrT="[Text]"/>
      <dgm:spPr/>
      <dgm:t>
        <a:bodyPr/>
        <a:lstStyle/>
        <a:p>
          <a:r>
            <a:rPr lang="en-US" dirty="0" smtClean="0"/>
            <a:t>A-110</a:t>
          </a:r>
          <a:endParaRPr lang="en-US" dirty="0"/>
        </a:p>
      </dgm:t>
    </dgm:pt>
    <dgm:pt modelId="{158A9512-5CF1-4417-93AA-577BCB012E93}" type="parTrans" cxnId="{2A999568-8A33-41EC-B586-1B3A3F88E667}">
      <dgm:prSet/>
      <dgm:spPr/>
      <dgm:t>
        <a:bodyPr/>
        <a:lstStyle/>
        <a:p>
          <a:endParaRPr lang="en-US"/>
        </a:p>
      </dgm:t>
    </dgm:pt>
    <dgm:pt modelId="{A965AB99-1D70-4DE1-9DB8-3D0B05DC3D67}" type="sibTrans" cxnId="{2A999568-8A33-41EC-B586-1B3A3F88E667}">
      <dgm:prSet/>
      <dgm:spPr/>
      <dgm:t>
        <a:bodyPr/>
        <a:lstStyle/>
        <a:p>
          <a:endParaRPr lang="en-US"/>
        </a:p>
      </dgm:t>
    </dgm:pt>
    <dgm:pt modelId="{A032DC5B-5BF8-47BE-AA84-3A4D57101004}">
      <dgm:prSet phldrT="[Text]"/>
      <dgm:spPr/>
      <dgm:t>
        <a:bodyPr/>
        <a:lstStyle/>
        <a:p>
          <a:r>
            <a:rPr lang="en-US" dirty="0" smtClean="0"/>
            <a:t>A-122</a:t>
          </a:r>
          <a:endParaRPr lang="en-US" dirty="0"/>
        </a:p>
      </dgm:t>
    </dgm:pt>
    <dgm:pt modelId="{747B7457-03E2-4AAA-8CD9-259274F7D92D}" type="parTrans" cxnId="{F4408742-7F97-481B-A59B-92A926FBCC74}">
      <dgm:prSet/>
      <dgm:spPr/>
      <dgm:t>
        <a:bodyPr/>
        <a:lstStyle/>
        <a:p>
          <a:endParaRPr lang="en-US"/>
        </a:p>
      </dgm:t>
    </dgm:pt>
    <dgm:pt modelId="{913EBDB5-52D4-4549-8CC0-1D6000CF68E3}" type="sibTrans" cxnId="{F4408742-7F97-481B-A59B-92A926FBCC74}">
      <dgm:prSet/>
      <dgm:spPr/>
      <dgm:t>
        <a:bodyPr/>
        <a:lstStyle/>
        <a:p>
          <a:endParaRPr lang="en-US"/>
        </a:p>
      </dgm:t>
    </dgm:pt>
    <dgm:pt modelId="{CDDF594D-9DDB-4560-9A78-61A166B9241F}">
      <dgm:prSet phldrT="[Text]"/>
      <dgm:spPr/>
      <dgm:t>
        <a:bodyPr/>
        <a:lstStyle/>
        <a:p>
          <a:r>
            <a:rPr lang="en-US" dirty="0" smtClean="0"/>
            <a:t>A-133 &amp;A-50</a:t>
          </a:r>
          <a:endParaRPr lang="en-US" dirty="0"/>
        </a:p>
      </dgm:t>
    </dgm:pt>
    <dgm:pt modelId="{6A9FD444-5B9F-49CE-8B3E-C838B3FAD814}" type="parTrans" cxnId="{D2101578-B4F4-4F02-A7AA-ACE7A9975226}">
      <dgm:prSet/>
      <dgm:spPr/>
      <dgm:t>
        <a:bodyPr/>
        <a:lstStyle/>
        <a:p>
          <a:endParaRPr lang="en-US"/>
        </a:p>
      </dgm:t>
    </dgm:pt>
    <dgm:pt modelId="{CD6EC665-0B4D-4FD4-A87B-61621232B81F}" type="sibTrans" cxnId="{D2101578-B4F4-4F02-A7AA-ACE7A9975226}">
      <dgm:prSet/>
      <dgm:spPr/>
      <dgm:t>
        <a:bodyPr/>
        <a:lstStyle/>
        <a:p>
          <a:endParaRPr lang="en-US"/>
        </a:p>
      </dgm:t>
    </dgm:pt>
    <dgm:pt modelId="{02024E9E-B55B-4369-950D-8E63397FC4F1}" type="pres">
      <dgm:prSet presAssocID="{C0FFB29F-2D12-461F-BB49-8305723607F1}" presName="composite" presStyleCnt="0">
        <dgm:presLayoutVars>
          <dgm:chMax val="5"/>
          <dgm:dir/>
          <dgm:animLvl val="ctr"/>
          <dgm:resizeHandles val="exact"/>
        </dgm:presLayoutVars>
      </dgm:prSet>
      <dgm:spPr/>
      <dgm:t>
        <a:bodyPr/>
        <a:lstStyle/>
        <a:p>
          <a:endParaRPr lang="en-US"/>
        </a:p>
      </dgm:t>
    </dgm:pt>
    <dgm:pt modelId="{BD8A4D53-B432-4888-BF37-1D9CF8097C9E}" type="pres">
      <dgm:prSet presAssocID="{C0FFB29F-2D12-461F-BB49-8305723607F1}" presName="cycle" presStyleCnt="0"/>
      <dgm:spPr/>
    </dgm:pt>
    <dgm:pt modelId="{4A8DE98F-7C4D-4554-B8D3-C223752600C3}" type="pres">
      <dgm:prSet presAssocID="{C0FFB29F-2D12-461F-BB49-8305723607F1}" presName="centerShape" presStyleCnt="0"/>
      <dgm:spPr/>
    </dgm:pt>
    <dgm:pt modelId="{F5EAA7CD-3D10-45BE-8658-E349C73D6AC2}" type="pres">
      <dgm:prSet presAssocID="{C0FFB29F-2D12-461F-BB49-8305723607F1}" presName="connSite" presStyleLbl="node1" presStyleIdx="0" presStyleCnt="4"/>
      <dgm:spPr/>
    </dgm:pt>
    <dgm:pt modelId="{A2FC5380-D727-4EE8-9886-C7D03DF6CEE2}" type="pres">
      <dgm:prSet presAssocID="{C0FFB29F-2D12-461F-BB49-8305723607F1}" presName="visible" presStyleLbl="node1" presStyleIdx="0" presStyleCnt="4" custScaleX="109502" custScaleY="123217" custLinFactNeighborX="507" custLinFactNeighborY="215"/>
      <dgm:spPr/>
    </dgm:pt>
    <dgm:pt modelId="{70169661-CEE5-434D-99F4-30DED52157A1}" type="pres">
      <dgm:prSet presAssocID="{826785B3-2E39-45FD-8418-0D8D61C3D346}" presName="Name25" presStyleLbl="parChTrans1D1" presStyleIdx="0" presStyleCnt="3"/>
      <dgm:spPr/>
      <dgm:t>
        <a:bodyPr/>
        <a:lstStyle/>
        <a:p>
          <a:endParaRPr lang="en-US"/>
        </a:p>
      </dgm:t>
    </dgm:pt>
    <dgm:pt modelId="{1F402230-B6AC-44A9-9BD8-4A1D14777A03}" type="pres">
      <dgm:prSet presAssocID="{A5A796B8-4B5A-4AD0-A99C-2F8A51AC5144}" presName="node" presStyleCnt="0"/>
      <dgm:spPr/>
    </dgm:pt>
    <dgm:pt modelId="{3EB1B714-6F6E-4C1B-B2EC-78EA2FD1BB9B}" type="pres">
      <dgm:prSet presAssocID="{A5A796B8-4B5A-4AD0-A99C-2F8A51AC5144}" presName="parentNode" presStyleLbl="node1" presStyleIdx="1" presStyleCnt="4">
        <dgm:presLayoutVars>
          <dgm:chMax val="1"/>
          <dgm:bulletEnabled val="1"/>
        </dgm:presLayoutVars>
      </dgm:prSet>
      <dgm:spPr/>
      <dgm:t>
        <a:bodyPr/>
        <a:lstStyle/>
        <a:p>
          <a:endParaRPr lang="en-US"/>
        </a:p>
      </dgm:t>
    </dgm:pt>
    <dgm:pt modelId="{B30367EA-DEBA-4397-9369-8FAC91662726}" type="pres">
      <dgm:prSet presAssocID="{A5A796B8-4B5A-4AD0-A99C-2F8A51AC5144}" presName="childNode" presStyleLbl="revTx" presStyleIdx="0" presStyleCnt="3">
        <dgm:presLayoutVars>
          <dgm:bulletEnabled val="1"/>
        </dgm:presLayoutVars>
      </dgm:prSet>
      <dgm:spPr/>
      <dgm:t>
        <a:bodyPr/>
        <a:lstStyle/>
        <a:p>
          <a:endParaRPr lang="en-US"/>
        </a:p>
      </dgm:t>
    </dgm:pt>
    <dgm:pt modelId="{AB0C60C9-FAAF-4F40-B463-DCD1527DB203}" type="pres">
      <dgm:prSet presAssocID="{813F6522-72B9-441F-AD01-6F030E50CFB7}" presName="Name25" presStyleLbl="parChTrans1D1" presStyleIdx="1" presStyleCnt="3"/>
      <dgm:spPr/>
      <dgm:t>
        <a:bodyPr/>
        <a:lstStyle/>
        <a:p>
          <a:endParaRPr lang="en-US"/>
        </a:p>
      </dgm:t>
    </dgm:pt>
    <dgm:pt modelId="{BF45054D-7C7F-4A27-B5A7-256A43B5B220}" type="pres">
      <dgm:prSet presAssocID="{55B224D3-B790-4031-BAE4-62AC1F5FE8C6}" presName="node" presStyleCnt="0"/>
      <dgm:spPr/>
    </dgm:pt>
    <dgm:pt modelId="{255FA722-C1AA-4087-B8A0-36DAA1CB8420}" type="pres">
      <dgm:prSet presAssocID="{55B224D3-B790-4031-BAE4-62AC1F5FE8C6}" presName="parentNode" presStyleLbl="node1" presStyleIdx="2" presStyleCnt="4">
        <dgm:presLayoutVars>
          <dgm:chMax val="1"/>
          <dgm:bulletEnabled val="1"/>
        </dgm:presLayoutVars>
      </dgm:prSet>
      <dgm:spPr/>
      <dgm:t>
        <a:bodyPr/>
        <a:lstStyle/>
        <a:p>
          <a:endParaRPr lang="en-US"/>
        </a:p>
      </dgm:t>
    </dgm:pt>
    <dgm:pt modelId="{17BF140F-3C6B-46EE-9FEF-E93949DA0EED}" type="pres">
      <dgm:prSet presAssocID="{55B224D3-B790-4031-BAE4-62AC1F5FE8C6}" presName="childNode" presStyleLbl="revTx" presStyleIdx="1" presStyleCnt="3">
        <dgm:presLayoutVars>
          <dgm:bulletEnabled val="1"/>
        </dgm:presLayoutVars>
      </dgm:prSet>
      <dgm:spPr/>
      <dgm:t>
        <a:bodyPr/>
        <a:lstStyle/>
        <a:p>
          <a:endParaRPr lang="en-US"/>
        </a:p>
      </dgm:t>
    </dgm:pt>
    <dgm:pt modelId="{9A25E5D8-9181-4838-BACC-05395DBFE7F1}" type="pres">
      <dgm:prSet presAssocID="{2C39BB66-F585-4D69-9544-6F828F0C8DBD}" presName="Name25" presStyleLbl="parChTrans1D1" presStyleIdx="2" presStyleCnt="3"/>
      <dgm:spPr/>
      <dgm:t>
        <a:bodyPr/>
        <a:lstStyle/>
        <a:p>
          <a:endParaRPr lang="en-US"/>
        </a:p>
      </dgm:t>
    </dgm:pt>
    <dgm:pt modelId="{E4E81484-4B5D-48A6-A9E0-03C6053BA3BF}" type="pres">
      <dgm:prSet presAssocID="{FC8A787F-4D78-4AD1-A6FC-CB576CB19722}" presName="node" presStyleCnt="0"/>
      <dgm:spPr/>
    </dgm:pt>
    <dgm:pt modelId="{BEC69D7C-F7E3-4B1F-9DDF-0731857C3A6A}" type="pres">
      <dgm:prSet presAssocID="{FC8A787F-4D78-4AD1-A6FC-CB576CB19722}" presName="parentNode" presStyleLbl="node1" presStyleIdx="3" presStyleCnt="4">
        <dgm:presLayoutVars>
          <dgm:chMax val="1"/>
          <dgm:bulletEnabled val="1"/>
        </dgm:presLayoutVars>
      </dgm:prSet>
      <dgm:spPr/>
      <dgm:t>
        <a:bodyPr/>
        <a:lstStyle/>
        <a:p>
          <a:endParaRPr lang="en-US"/>
        </a:p>
      </dgm:t>
    </dgm:pt>
    <dgm:pt modelId="{9F12237D-69D2-4DFD-8CB8-CCA4C670E5BE}" type="pres">
      <dgm:prSet presAssocID="{FC8A787F-4D78-4AD1-A6FC-CB576CB19722}" presName="childNode" presStyleLbl="revTx" presStyleIdx="2" presStyleCnt="3">
        <dgm:presLayoutVars>
          <dgm:bulletEnabled val="1"/>
        </dgm:presLayoutVars>
      </dgm:prSet>
      <dgm:spPr/>
      <dgm:t>
        <a:bodyPr/>
        <a:lstStyle/>
        <a:p>
          <a:endParaRPr lang="en-US"/>
        </a:p>
      </dgm:t>
    </dgm:pt>
  </dgm:ptLst>
  <dgm:cxnLst>
    <dgm:cxn modelId="{D2101578-B4F4-4F02-A7AA-ACE7A9975226}" srcId="{A5A796B8-4B5A-4AD0-A99C-2F8A51AC5144}" destId="{CDDF594D-9DDB-4560-9A78-61A166B9241F}" srcOrd="2" destOrd="0" parTransId="{6A9FD444-5B9F-49CE-8B3E-C838B3FAD814}" sibTransId="{CD6EC665-0B4D-4FD4-A87B-61621232B81F}"/>
    <dgm:cxn modelId="{94288817-9504-4543-90F2-5676024CDCD7}" type="presOf" srcId="{FC8A787F-4D78-4AD1-A6FC-CB576CB19722}" destId="{BEC69D7C-F7E3-4B1F-9DDF-0731857C3A6A}" srcOrd="0" destOrd="0" presId="urn:microsoft.com/office/officeart/2005/8/layout/radial2"/>
    <dgm:cxn modelId="{9E9F39C0-FB92-4BE4-A977-31632180B940}" type="presOf" srcId="{CDDF594D-9DDB-4560-9A78-61A166B9241F}" destId="{B30367EA-DEBA-4397-9369-8FAC91662726}" srcOrd="0" destOrd="2" presId="urn:microsoft.com/office/officeart/2005/8/layout/radial2"/>
    <dgm:cxn modelId="{7F112A73-7130-44C6-BE57-9C8FF0C10CB4}" type="presOf" srcId="{8591EE00-1484-4A8B-82AB-0948A2A146BA}" destId="{9F12237D-69D2-4DFD-8CB8-CCA4C670E5BE}" srcOrd="0" destOrd="0" presId="urn:microsoft.com/office/officeart/2005/8/layout/radial2"/>
    <dgm:cxn modelId="{12A04E22-BEB3-4BE3-AB37-E6E46C70E12A}" srcId="{55B224D3-B790-4031-BAE4-62AC1F5FE8C6}" destId="{8C0C5100-FCB5-472B-B5FD-AB2F82FB3E86}" srcOrd="0" destOrd="0" parTransId="{C4FF9CDD-6423-48A7-A6C3-885F25F2D27E}" sibTransId="{8AEEAAC5-B65A-4F6C-BC7D-C30598914E65}"/>
    <dgm:cxn modelId="{98306155-1D47-4587-A2BC-831EE2E286B5}" type="presOf" srcId="{0567403D-EA65-4AF7-B31A-82C62992D055}" destId="{B30367EA-DEBA-4397-9369-8FAC91662726}" srcOrd="0" destOrd="1" presId="urn:microsoft.com/office/officeart/2005/8/layout/radial2"/>
    <dgm:cxn modelId="{694B8CA8-1CE2-4D06-B325-E716BA1F9E01}" type="presOf" srcId="{36A57BF9-E741-485F-9FD6-EB619B49DA1A}" destId="{B30367EA-DEBA-4397-9369-8FAC91662726}" srcOrd="0" destOrd="0" presId="urn:microsoft.com/office/officeart/2005/8/layout/radial2"/>
    <dgm:cxn modelId="{D23DF8F4-78BE-494D-B9AA-5E568CE6D2EF}" type="presOf" srcId="{9F85CF70-70A7-4CC7-9AD6-1B14EDD7E5C4}" destId="{17BF140F-3C6B-46EE-9FEF-E93949DA0EED}" srcOrd="0" destOrd="1" presId="urn:microsoft.com/office/officeart/2005/8/layout/radial2"/>
    <dgm:cxn modelId="{D642D4FB-4C3D-4FE2-9AD0-464255A76E3B}" srcId="{C0FFB29F-2D12-461F-BB49-8305723607F1}" destId="{A5A796B8-4B5A-4AD0-A99C-2F8A51AC5144}" srcOrd="0" destOrd="0" parTransId="{826785B3-2E39-45FD-8418-0D8D61C3D346}" sibTransId="{EBFA90A6-E65B-4869-BDEA-6BE7FAC8D7CC}"/>
    <dgm:cxn modelId="{CEBB1570-AF31-4FDB-B2AA-2CE53364DAD1}" type="presOf" srcId="{C0FFB29F-2D12-461F-BB49-8305723607F1}" destId="{02024E9E-B55B-4369-950D-8E63397FC4F1}" srcOrd="0" destOrd="0" presId="urn:microsoft.com/office/officeart/2005/8/layout/radial2"/>
    <dgm:cxn modelId="{9495763A-40A4-4009-892F-89449BD29792}" type="presOf" srcId="{826785B3-2E39-45FD-8418-0D8D61C3D346}" destId="{70169661-CEE5-434D-99F4-30DED52157A1}" srcOrd="0" destOrd="0" presId="urn:microsoft.com/office/officeart/2005/8/layout/radial2"/>
    <dgm:cxn modelId="{A71AF9D0-9CC2-4F89-86EA-36EA7DFAA295}" type="presOf" srcId="{8C0C5100-FCB5-472B-B5FD-AB2F82FB3E86}" destId="{17BF140F-3C6B-46EE-9FEF-E93949DA0EED}" srcOrd="0" destOrd="0" presId="urn:microsoft.com/office/officeart/2005/8/layout/radial2"/>
    <dgm:cxn modelId="{9FD1E028-C81B-41EC-BA85-ABE8DEE96556}" type="presOf" srcId="{A5A796B8-4B5A-4AD0-A99C-2F8A51AC5144}" destId="{3EB1B714-6F6E-4C1B-B2EC-78EA2FD1BB9B}" srcOrd="0" destOrd="0" presId="urn:microsoft.com/office/officeart/2005/8/layout/radial2"/>
    <dgm:cxn modelId="{2A999568-8A33-41EC-B586-1B3A3F88E667}" srcId="{FC8A787F-4D78-4AD1-A6FC-CB576CB19722}" destId="{8591EE00-1484-4A8B-82AB-0948A2A146BA}" srcOrd="0" destOrd="0" parTransId="{158A9512-5CF1-4417-93AA-577BCB012E93}" sibTransId="{A965AB99-1D70-4DE1-9DB8-3D0B05DC3D67}"/>
    <dgm:cxn modelId="{6F6BBEEE-C7B7-42FF-9CEE-FAC4342E283E}" type="presOf" srcId="{2C39BB66-F585-4D69-9544-6F828F0C8DBD}" destId="{9A25E5D8-9181-4838-BACC-05395DBFE7F1}" srcOrd="0" destOrd="0" presId="urn:microsoft.com/office/officeart/2005/8/layout/radial2"/>
    <dgm:cxn modelId="{099A58C8-B5FE-4D6A-8A01-CB9343493B2D}" srcId="{A5A796B8-4B5A-4AD0-A99C-2F8A51AC5144}" destId="{0567403D-EA65-4AF7-B31A-82C62992D055}" srcOrd="1" destOrd="0" parTransId="{89E8E40D-D903-4249-86BD-A9E1AEBE8723}" sibTransId="{3D52D3EB-82A1-488E-972A-27F3D30C7997}"/>
    <dgm:cxn modelId="{773F9487-94F2-4595-B4E9-3A3C6F37ECE6}" srcId="{C0FFB29F-2D12-461F-BB49-8305723607F1}" destId="{55B224D3-B790-4031-BAE4-62AC1F5FE8C6}" srcOrd="1" destOrd="0" parTransId="{813F6522-72B9-441F-AD01-6F030E50CFB7}" sibTransId="{A54B7781-BC45-46E2-8CD1-6D615F42CA2D}"/>
    <dgm:cxn modelId="{D08386AE-AFF4-4AE1-BBC9-2ACFCF63D53F}" type="presOf" srcId="{55B224D3-B790-4031-BAE4-62AC1F5FE8C6}" destId="{255FA722-C1AA-4087-B8A0-36DAA1CB8420}" srcOrd="0" destOrd="0" presId="urn:microsoft.com/office/officeart/2005/8/layout/radial2"/>
    <dgm:cxn modelId="{00DCAD24-1765-4BD7-A1AC-BD04AB38BD96}" srcId="{55B224D3-B790-4031-BAE4-62AC1F5FE8C6}" destId="{9F85CF70-70A7-4CC7-9AD6-1B14EDD7E5C4}" srcOrd="1" destOrd="0" parTransId="{8AC31222-A82E-4C4F-A9BC-BF0F7D4036D2}" sibTransId="{1D62F8F2-DE86-4646-96B6-B5BAE5796A66}"/>
    <dgm:cxn modelId="{D8A91E9E-F2DA-448F-812B-7D7C9A722E2C}" type="presOf" srcId="{A032DC5B-5BF8-47BE-AA84-3A4D57101004}" destId="{9F12237D-69D2-4DFD-8CB8-CCA4C670E5BE}" srcOrd="0" destOrd="1" presId="urn:microsoft.com/office/officeart/2005/8/layout/radial2"/>
    <dgm:cxn modelId="{2F7B516B-AAD8-4ACC-90F6-1BE814A2B2BE}" srcId="{A5A796B8-4B5A-4AD0-A99C-2F8A51AC5144}" destId="{36A57BF9-E741-485F-9FD6-EB619B49DA1A}" srcOrd="0" destOrd="0" parTransId="{9966CA9E-191F-4AEC-9B9F-EF2CB73D7A82}" sibTransId="{4C993A37-F96C-44B6-B10A-E6359D42245F}"/>
    <dgm:cxn modelId="{F074390C-1C43-40D3-98A8-6769909A4E02}" type="presOf" srcId="{813F6522-72B9-441F-AD01-6F030E50CFB7}" destId="{AB0C60C9-FAAF-4F40-B463-DCD1527DB203}" srcOrd="0" destOrd="0" presId="urn:microsoft.com/office/officeart/2005/8/layout/radial2"/>
    <dgm:cxn modelId="{7F22195A-5451-4BED-A1E2-250CBF30AB7E}" srcId="{C0FFB29F-2D12-461F-BB49-8305723607F1}" destId="{FC8A787F-4D78-4AD1-A6FC-CB576CB19722}" srcOrd="2" destOrd="0" parTransId="{2C39BB66-F585-4D69-9544-6F828F0C8DBD}" sibTransId="{4305D6BC-C7FB-4699-8A23-D503FD787D4B}"/>
    <dgm:cxn modelId="{F4408742-7F97-481B-A59B-92A926FBCC74}" srcId="{FC8A787F-4D78-4AD1-A6FC-CB576CB19722}" destId="{A032DC5B-5BF8-47BE-AA84-3A4D57101004}" srcOrd="1" destOrd="0" parTransId="{747B7457-03E2-4AAA-8CD9-259274F7D92D}" sibTransId="{913EBDB5-52D4-4549-8CC0-1D6000CF68E3}"/>
    <dgm:cxn modelId="{D2931F12-A54E-461D-8A75-871484DE6AD7}" type="presParOf" srcId="{02024E9E-B55B-4369-950D-8E63397FC4F1}" destId="{BD8A4D53-B432-4888-BF37-1D9CF8097C9E}" srcOrd="0" destOrd="0" presId="urn:microsoft.com/office/officeart/2005/8/layout/radial2"/>
    <dgm:cxn modelId="{D9EBF327-2D9F-4496-B411-32FC0927D519}" type="presParOf" srcId="{BD8A4D53-B432-4888-BF37-1D9CF8097C9E}" destId="{4A8DE98F-7C4D-4554-B8D3-C223752600C3}" srcOrd="0" destOrd="0" presId="urn:microsoft.com/office/officeart/2005/8/layout/radial2"/>
    <dgm:cxn modelId="{BD11619B-D15E-4DCF-BC73-5855B55657B6}" type="presParOf" srcId="{4A8DE98F-7C4D-4554-B8D3-C223752600C3}" destId="{F5EAA7CD-3D10-45BE-8658-E349C73D6AC2}" srcOrd="0" destOrd="0" presId="urn:microsoft.com/office/officeart/2005/8/layout/radial2"/>
    <dgm:cxn modelId="{B353EC82-3AF4-4755-BD5C-01B979E87949}" type="presParOf" srcId="{4A8DE98F-7C4D-4554-B8D3-C223752600C3}" destId="{A2FC5380-D727-4EE8-9886-C7D03DF6CEE2}" srcOrd="1" destOrd="0" presId="urn:microsoft.com/office/officeart/2005/8/layout/radial2"/>
    <dgm:cxn modelId="{7DF018EF-4353-415C-BE1E-F3078296698B}" type="presParOf" srcId="{BD8A4D53-B432-4888-BF37-1D9CF8097C9E}" destId="{70169661-CEE5-434D-99F4-30DED52157A1}" srcOrd="1" destOrd="0" presId="urn:microsoft.com/office/officeart/2005/8/layout/radial2"/>
    <dgm:cxn modelId="{06CBF266-F2A5-4AFC-B270-46FF48436EFE}" type="presParOf" srcId="{BD8A4D53-B432-4888-BF37-1D9CF8097C9E}" destId="{1F402230-B6AC-44A9-9BD8-4A1D14777A03}" srcOrd="2" destOrd="0" presId="urn:microsoft.com/office/officeart/2005/8/layout/radial2"/>
    <dgm:cxn modelId="{C462F6CE-0981-4581-8E48-EE17122AD72D}" type="presParOf" srcId="{1F402230-B6AC-44A9-9BD8-4A1D14777A03}" destId="{3EB1B714-6F6E-4C1B-B2EC-78EA2FD1BB9B}" srcOrd="0" destOrd="0" presId="urn:microsoft.com/office/officeart/2005/8/layout/radial2"/>
    <dgm:cxn modelId="{567421A1-B0DA-4C3C-9C77-9D687FD0188C}" type="presParOf" srcId="{1F402230-B6AC-44A9-9BD8-4A1D14777A03}" destId="{B30367EA-DEBA-4397-9369-8FAC91662726}" srcOrd="1" destOrd="0" presId="urn:microsoft.com/office/officeart/2005/8/layout/radial2"/>
    <dgm:cxn modelId="{77FBC26D-707C-4397-80CE-1595B799F6FB}" type="presParOf" srcId="{BD8A4D53-B432-4888-BF37-1D9CF8097C9E}" destId="{AB0C60C9-FAAF-4F40-B463-DCD1527DB203}" srcOrd="3" destOrd="0" presId="urn:microsoft.com/office/officeart/2005/8/layout/radial2"/>
    <dgm:cxn modelId="{6FE9ACB9-5AE0-4AE5-8AF5-114071366DE9}" type="presParOf" srcId="{BD8A4D53-B432-4888-BF37-1D9CF8097C9E}" destId="{BF45054D-7C7F-4A27-B5A7-256A43B5B220}" srcOrd="4" destOrd="0" presId="urn:microsoft.com/office/officeart/2005/8/layout/radial2"/>
    <dgm:cxn modelId="{40FB831B-BEFE-46A2-8B82-4523A7E97F87}" type="presParOf" srcId="{BF45054D-7C7F-4A27-B5A7-256A43B5B220}" destId="{255FA722-C1AA-4087-B8A0-36DAA1CB8420}" srcOrd="0" destOrd="0" presId="urn:microsoft.com/office/officeart/2005/8/layout/radial2"/>
    <dgm:cxn modelId="{9D7FFDDF-D4FA-42BE-91AF-B1554F1993CF}" type="presParOf" srcId="{BF45054D-7C7F-4A27-B5A7-256A43B5B220}" destId="{17BF140F-3C6B-46EE-9FEF-E93949DA0EED}" srcOrd="1" destOrd="0" presId="urn:microsoft.com/office/officeart/2005/8/layout/radial2"/>
    <dgm:cxn modelId="{05AF938D-78BC-45EB-86E2-0771A9316C55}" type="presParOf" srcId="{BD8A4D53-B432-4888-BF37-1D9CF8097C9E}" destId="{9A25E5D8-9181-4838-BACC-05395DBFE7F1}" srcOrd="5" destOrd="0" presId="urn:microsoft.com/office/officeart/2005/8/layout/radial2"/>
    <dgm:cxn modelId="{D4C9EE0C-6FB0-4707-8B1A-4874E500C8DF}" type="presParOf" srcId="{BD8A4D53-B432-4888-BF37-1D9CF8097C9E}" destId="{E4E81484-4B5D-48A6-A9E0-03C6053BA3BF}" srcOrd="6" destOrd="0" presId="urn:microsoft.com/office/officeart/2005/8/layout/radial2"/>
    <dgm:cxn modelId="{518BC4ED-9D5A-4021-9B26-AD1746EA9C5C}" type="presParOf" srcId="{E4E81484-4B5D-48A6-A9E0-03C6053BA3BF}" destId="{BEC69D7C-F7E3-4B1F-9DDF-0731857C3A6A}" srcOrd="0" destOrd="0" presId="urn:microsoft.com/office/officeart/2005/8/layout/radial2"/>
    <dgm:cxn modelId="{46350B05-4E98-4491-A2C7-CE7659CB7673}" type="presParOf" srcId="{E4E81484-4B5D-48A6-A9E0-03C6053BA3BF}" destId="{9F12237D-69D2-4DFD-8CB8-CCA4C670E5BE}" srcOrd="1" destOrd="0" presId="urn:microsoft.com/office/officeart/2005/8/layout/radial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19E063-7116-48A9-BDA0-BFE725F7F059}" type="doc">
      <dgm:prSet loTypeId="urn:microsoft.com/office/officeart/2005/8/layout/hProcess11" loCatId="process" qsTypeId="urn:microsoft.com/office/officeart/2005/8/quickstyle/simple1" qsCatId="simple" csTypeId="urn:microsoft.com/office/officeart/2005/8/colors/accent1_2" csCatId="accent1" phldr="1"/>
      <dgm:spPr/>
    </dgm:pt>
    <dgm:pt modelId="{488F0B77-FA49-4139-A145-418EFFB402A0}">
      <dgm:prSet phldrT="[Text]" custT="1"/>
      <dgm:spPr/>
      <dgm:t>
        <a:bodyPr/>
        <a:lstStyle/>
        <a:p>
          <a:pPr algn="ctr"/>
          <a:r>
            <a:rPr lang="en-US" sz="1700" b="1" dirty="0" smtClean="0"/>
            <a:t>December 2013</a:t>
          </a:r>
          <a:r>
            <a:rPr lang="en-US" sz="1700" dirty="0" smtClean="0"/>
            <a:t>: Uniform Guidance Published</a:t>
          </a:r>
          <a:endParaRPr lang="en-US" sz="1700" dirty="0"/>
        </a:p>
      </dgm:t>
    </dgm:pt>
    <dgm:pt modelId="{7A514467-3BA6-4C07-8BE3-024F372461F0}" type="parTrans" cxnId="{01DD1219-63D2-46F0-88BB-5860A1E6588D}">
      <dgm:prSet/>
      <dgm:spPr/>
      <dgm:t>
        <a:bodyPr/>
        <a:lstStyle/>
        <a:p>
          <a:endParaRPr lang="en-US" sz="1700"/>
        </a:p>
      </dgm:t>
    </dgm:pt>
    <dgm:pt modelId="{11C0EDD2-F1D6-42A6-B94F-7863B3188382}" type="sibTrans" cxnId="{01DD1219-63D2-46F0-88BB-5860A1E6588D}">
      <dgm:prSet/>
      <dgm:spPr/>
      <dgm:t>
        <a:bodyPr/>
        <a:lstStyle/>
        <a:p>
          <a:endParaRPr lang="en-US" sz="1700"/>
        </a:p>
      </dgm:t>
    </dgm:pt>
    <dgm:pt modelId="{4F68FD16-1A2D-4911-8E0F-81F26A517B27}">
      <dgm:prSet phldrT="[Text]" custT="1"/>
      <dgm:spPr/>
      <dgm:t>
        <a:bodyPr/>
        <a:lstStyle/>
        <a:p>
          <a:r>
            <a:rPr lang="en-US" sz="1700" b="1" dirty="0" smtClean="0"/>
            <a:t>January-April 2014</a:t>
          </a:r>
          <a:r>
            <a:rPr lang="en-US" sz="1700" dirty="0" smtClean="0"/>
            <a:t>: Training Webcasts, Single Audit &amp; Other Metrics, Publish 2014 Single Audit Compliance Supplement </a:t>
          </a:r>
          <a:endParaRPr lang="en-US" sz="1700" dirty="0">
            <a:solidFill>
              <a:schemeClr val="tx1"/>
            </a:solidFill>
          </a:endParaRPr>
        </a:p>
      </dgm:t>
    </dgm:pt>
    <dgm:pt modelId="{60044231-4BD9-4890-805D-B5C24C0598F9}" type="parTrans" cxnId="{8743926A-56FA-489B-98DD-850A914D2E54}">
      <dgm:prSet/>
      <dgm:spPr/>
      <dgm:t>
        <a:bodyPr/>
        <a:lstStyle/>
        <a:p>
          <a:endParaRPr lang="en-US" sz="1700"/>
        </a:p>
      </dgm:t>
    </dgm:pt>
    <dgm:pt modelId="{A7D854A6-EA5D-4245-AE35-CE98C4B906F2}" type="sibTrans" cxnId="{8743926A-56FA-489B-98DD-850A914D2E54}">
      <dgm:prSet/>
      <dgm:spPr/>
      <dgm:t>
        <a:bodyPr/>
        <a:lstStyle/>
        <a:p>
          <a:endParaRPr lang="en-US" sz="1700"/>
        </a:p>
      </dgm:t>
    </dgm:pt>
    <dgm:pt modelId="{37E98950-98AC-479A-B3A0-9508453CB900}">
      <dgm:prSet phldrT="[Text]" custT="1"/>
      <dgm:spPr/>
      <dgm:t>
        <a:bodyPr/>
        <a:lstStyle/>
        <a:p>
          <a:r>
            <a:rPr lang="en-US" sz="1700" b="1" dirty="0" smtClean="0"/>
            <a:t>June 2014: </a:t>
          </a:r>
          <a:r>
            <a:rPr lang="en-US" sz="1700" dirty="0" smtClean="0"/>
            <a:t>Agencies Submit Draft Rules to OMB, Continued Outreach on Implementation</a:t>
          </a:r>
          <a:endParaRPr lang="en-US" sz="1700" dirty="0"/>
        </a:p>
      </dgm:t>
    </dgm:pt>
    <dgm:pt modelId="{AC946896-6E49-4B32-BBF6-ED150EA32746}" type="parTrans" cxnId="{979AB68E-FD71-4ECF-98D1-FA65B2291FCF}">
      <dgm:prSet/>
      <dgm:spPr/>
      <dgm:t>
        <a:bodyPr/>
        <a:lstStyle/>
        <a:p>
          <a:endParaRPr lang="en-US" sz="1700"/>
        </a:p>
      </dgm:t>
    </dgm:pt>
    <dgm:pt modelId="{725068F1-AE04-4B55-9597-3AE9F83BD813}" type="sibTrans" cxnId="{979AB68E-FD71-4ECF-98D1-FA65B2291FCF}">
      <dgm:prSet/>
      <dgm:spPr/>
      <dgm:t>
        <a:bodyPr/>
        <a:lstStyle/>
        <a:p>
          <a:endParaRPr lang="en-US" sz="1700"/>
        </a:p>
      </dgm:t>
    </dgm:pt>
    <dgm:pt modelId="{E27779C9-DB0C-480A-B3E2-469D7A2CC188}">
      <dgm:prSet phldrT="[Text]" custT="1"/>
      <dgm:spPr/>
      <dgm:t>
        <a:bodyPr/>
        <a:lstStyle/>
        <a:p>
          <a:r>
            <a:rPr lang="en-US" sz="1700" b="1" dirty="0" smtClean="0"/>
            <a:t>December 2014: </a:t>
          </a:r>
          <a:r>
            <a:rPr lang="en-US" sz="1700" dirty="0" smtClean="0"/>
            <a:t>Final Guidance Effective, Baseline Metrics Collected, Case Studies of Best Practices Published</a:t>
          </a:r>
          <a:endParaRPr lang="en-US" sz="1700" dirty="0"/>
        </a:p>
      </dgm:t>
    </dgm:pt>
    <dgm:pt modelId="{17FBFF33-B01D-4CBE-BD97-BC3AE28B544D}" type="parTrans" cxnId="{1EFB1846-55A0-444F-B5A0-12840E56FBF7}">
      <dgm:prSet/>
      <dgm:spPr/>
      <dgm:t>
        <a:bodyPr/>
        <a:lstStyle/>
        <a:p>
          <a:endParaRPr lang="en-US" sz="1700"/>
        </a:p>
      </dgm:t>
    </dgm:pt>
    <dgm:pt modelId="{E605F138-4667-45AC-B915-6499307F2C68}" type="sibTrans" cxnId="{1EFB1846-55A0-444F-B5A0-12840E56FBF7}">
      <dgm:prSet/>
      <dgm:spPr/>
      <dgm:t>
        <a:bodyPr/>
        <a:lstStyle/>
        <a:p>
          <a:endParaRPr lang="en-US" sz="1700"/>
        </a:p>
      </dgm:t>
    </dgm:pt>
    <dgm:pt modelId="{023E7A0D-CFED-4821-A5AF-B7AFAADC4C18}">
      <dgm:prSet/>
      <dgm:spPr/>
      <dgm:t>
        <a:bodyPr/>
        <a:lstStyle/>
        <a:p>
          <a:endParaRPr lang="en-US"/>
        </a:p>
      </dgm:t>
    </dgm:pt>
    <dgm:pt modelId="{CF461EFB-348E-4F09-8DF2-F96A7EA8059A}" type="parTrans" cxnId="{CECFB859-C0CC-49B1-ACED-D7D2CFEEF50A}">
      <dgm:prSet/>
      <dgm:spPr/>
      <dgm:t>
        <a:bodyPr/>
        <a:lstStyle/>
        <a:p>
          <a:endParaRPr lang="en-US"/>
        </a:p>
      </dgm:t>
    </dgm:pt>
    <dgm:pt modelId="{3582059F-AE85-42A1-83B1-4C62620257EA}" type="sibTrans" cxnId="{CECFB859-C0CC-49B1-ACED-D7D2CFEEF50A}">
      <dgm:prSet/>
      <dgm:spPr/>
      <dgm:t>
        <a:bodyPr/>
        <a:lstStyle/>
        <a:p>
          <a:endParaRPr lang="en-US"/>
        </a:p>
      </dgm:t>
    </dgm:pt>
    <dgm:pt modelId="{82E0DC20-0D70-4292-84A8-9F13663A5B53}" type="pres">
      <dgm:prSet presAssocID="{6D19E063-7116-48A9-BDA0-BFE725F7F059}" presName="Name0" presStyleCnt="0">
        <dgm:presLayoutVars>
          <dgm:dir/>
          <dgm:resizeHandles val="exact"/>
        </dgm:presLayoutVars>
      </dgm:prSet>
      <dgm:spPr/>
    </dgm:pt>
    <dgm:pt modelId="{05AD8A56-D409-4461-9D7D-A405760F28E8}" type="pres">
      <dgm:prSet presAssocID="{6D19E063-7116-48A9-BDA0-BFE725F7F059}" presName="arrow" presStyleLbl="bgShp" presStyleIdx="0" presStyleCnt="1" custLinFactNeighborX="-847"/>
      <dgm:spPr/>
    </dgm:pt>
    <dgm:pt modelId="{72B43C46-7BF3-4759-AEE9-E023AC85093C}" type="pres">
      <dgm:prSet presAssocID="{6D19E063-7116-48A9-BDA0-BFE725F7F059}" presName="points" presStyleCnt="0"/>
      <dgm:spPr/>
    </dgm:pt>
    <dgm:pt modelId="{20956975-CA3E-46E0-9BBA-27F8BDC3CA81}" type="pres">
      <dgm:prSet presAssocID="{488F0B77-FA49-4139-A145-418EFFB402A0}" presName="compositeA" presStyleCnt="0"/>
      <dgm:spPr/>
    </dgm:pt>
    <dgm:pt modelId="{4F949ED6-9689-470F-BC3C-6D5947FBF860}" type="pres">
      <dgm:prSet presAssocID="{488F0B77-FA49-4139-A145-418EFFB402A0}" presName="textA" presStyleLbl="revTx" presStyleIdx="0" presStyleCnt="5" custScaleX="132296">
        <dgm:presLayoutVars>
          <dgm:bulletEnabled val="1"/>
        </dgm:presLayoutVars>
      </dgm:prSet>
      <dgm:spPr/>
      <dgm:t>
        <a:bodyPr/>
        <a:lstStyle/>
        <a:p>
          <a:endParaRPr lang="en-US"/>
        </a:p>
      </dgm:t>
    </dgm:pt>
    <dgm:pt modelId="{640C69BF-9F17-4971-86E4-9B37E9CAEC70}" type="pres">
      <dgm:prSet presAssocID="{488F0B77-FA49-4139-A145-418EFFB402A0}" presName="circleA" presStyleLbl="node1" presStyleIdx="0" presStyleCnt="5"/>
      <dgm:spPr/>
    </dgm:pt>
    <dgm:pt modelId="{2E4E19F0-2F5E-44A7-9739-AC8C13ACE68E}" type="pres">
      <dgm:prSet presAssocID="{488F0B77-FA49-4139-A145-418EFFB402A0}" presName="spaceA" presStyleCnt="0"/>
      <dgm:spPr/>
    </dgm:pt>
    <dgm:pt modelId="{C8E33D4F-1903-4BD6-A5D3-82F6FC62EDE0}" type="pres">
      <dgm:prSet presAssocID="{11C0EDD2-F1D6-42A6-B94F-7863B3188382}" presName="space" presStyleCnt="0"/>
      <dgm:spPr/>
    </dgm:pt>
    <dgm:pt modelId="{895C8F90-A018-4010-922A-8A377867E370}" type="pres">
      <dgm:prSet presAssocID="{4F68FD16-1A2D-4911-8E0F-81F26A517B27}" presName="compositeB" presStyleCnt="0"/>
      <dgm:spPr/>
    </dgm:pt>
    <dgm:pt modelId="{997EFFCE-E1C2-4E01-99E7-6651CFB62B4C}" type="pres">
      <dgm:prSet presAssocID="{4F68FD16-1A2D-4911-8E0F-81F26A517B27}" presName="textB" presStyleLbl="revTx" presStyleIdx="1" presStyleCnt="5" custScaleX="195980" custLinFactNeighborX="-12863" custLinFactNeighborY="1606">
        <dgm:presLayoutVars>
          <dgm:bulletEnabled val="1"/>
        </dgm:presLayoutVars>
      </dgm:prSet>
      <dgm:spPr/>
      <dgm:t>
        <a:bodyPr/>
        <a:lstStyle/>
        <a:p>
          <a:endParaRPr lang="en-US"/>
        </a:p>
      </dgm:t>
    </dgm:pt>
    <dgm:pt modelId="{B65CB76B-9D86-435B-AAB8-67D0C111F708}" type="pres">
      <dgm:prSet presAssocID="{4F68FD16-1A2D-4911-8E0F-81F26A517B27}" presName="circleB" presStyleLbl="node1" presStyleIdx="1" presStyleCnt="5" custLinFactNeighborX="-31502" custLinFactNeighborY="932"/>
      <dgm:spPr/>
    </dgm:pt>
    <dgm:pt modelId="{4A0E35CE-F990-464C-AB88-86348200DF4B}" type="pres">
      <dgm:prSet presAssocID="{4F68FD16-1A2D-4911-8E0F-81F26A517B27}" presName="spaceB" presStyleCnt="0"/>
      <dgm:spPr/>
    </dgm:pt>
    <dgm:pt modelId="{5B041293-5A7D-4018-8D28-ADD90DF4798C}" type="pres">
      <dgm:prSet presAssocID="{A7D854A6-EA5D-4245-AE35-CE98C4B906F2}" presName="space" presStyleCnt="0"/>
      <dgm:spPr/>
    </dgm:pt>
    <dgm:pt modelId="{9C6C7190-7713-4CFB-AA60-190A6D4DCC4B}" type="pres">
      <dgm:prSet presAssocID="{37E98950-98AC-479A-B3A0-9508453CB900}" presName="compositeA" presStyleCnt="0"/>
      <dgm:spPr/>
    </dgm:pt>
    <dgm:pt modelId="{CE5E96EF-F9F9-411E-9802-2CFC7B09AA4D}" type="pres">
      <dgm:prSet presAssocID="{37E98950-98AC-479A-B3A0-9508453CB900}" presName="textA" presStyleLbl="revTx" presStyleIdx="2" presStyleCnt="5" custScaleX="177127" custScaleY="92225" custLinFactNeighborX="-42599" custLinFactNeighborY="5831">
        <dgm:presLayoutVars>
          <dgm:bulletEnabled val="1"/>
        </dgm:presLayoutVars>
      </dgm:prSet>
      <dgm:spPr/>
      <dgm:t>
        <a:bodyPr/>
        <a:lstStyle/>
        <a:p>
          <a:endParaRPr lang="en-US"/>
        </a:p>
      </dgm:t>
    </dgm:pt>
    <dgm:pt modelId="{EC757A5B-3623-4AB9-9309-6C4E33EB7161}" type="pres">
      <dgm:prSet presAssocID="{37E98950-98AC-479A-B3A0-9508453CB900}" presName="circleA" presStyleLbl="node1" presStyleIdx="2" presStyleCnt="5" custLinFactNeighborX="-87624" custLinFactNeighborY="932"/>
      <dgm:spPr/>
      <dgm:t>
        <a:bodyPr/>
        <a:lstStyle/>
        <a:p>
          <a:endParaRPr lang="en-US"/>
        </a:p>
      </dgm:t>
    </dgm:pt>
    <dgm:pt modelId="{9C3D941B-E5C9-4709-9AD6-970D489554C3}" type="pres">
      <dgm:prSet presAssocID="{37E98950-98AC-479A-B3A0-9508453CB900}" presName="spaceA" presStyleCnt="0"/>
      <dgm:spPr/>
    </dgm:pt>
    <dgm:pt modelId="{1568CB06-B529-4C43-97B0-5E0BF896FA16}" type="pres">
      <dgm:prSet presAssocID="{725068F1-AE04-4B55-9597-3AE9F83BD813}" presName="space" presStyleCnt="0"/>
      <dgm:spPr/>
    </dgm:pt>
    <dgm:pt modelId="{E7C955C2-BAD5-443A-8B09-1BCA5AB0EADE}" type="pres">
      <dgm:prSet presAssocID="{023E7A0D-CFED-4821-A5AF-B7AFAADC4C18}" presName="compositeB" presStyleCnt="0"/>
      <dgm:spPr/>
    </dgm:pt>
    <dgm:pt modelId="{26EB88A8-8BD4-429D-9A74-8D4B0A194718}" type="pres">
      <dgm:prSet presAssocID="{023E7A0D-CFED-4821-A5AF-B7AFAADC4C18}" presName="textB" presStyleLbl="revTx" presStyleIdx="3" presStyleCnt="5" custAng="0">
        <dgm:presLayoutVars>
          <dgm:bulletEnabled val="1"/>
        </dgm:presLayoutVars>
      </dgm:prSet>
      <dgm:spPr/>
      <dgm:t>
        <a:bodyPr/>
        <a:lstStyle/>
        <a:p>
          <a:endParaRPr lang="en-US"/>
        </a:p>
      </dgm:t>
    </dgm:pt>
    <dgm:pt modelId="{D4AB77C4-CB8A-44A1-850F-D47955F27044}" type="pres">
      <dgm:prSet presAssocID="{023E7A0D-CFED-4821-A5AF-B7AFAADC4C18}" presName="circleB" presStyleLbl="node1" presStyleIdx="3" presStyleCnt="5" custLinFactNeighborX="-35680" custLinFactNeighborY="932"/>
      <dgm:spPr/>
    </dgm:pt>
    <dgm:pt modelId="{B855047E-9A13-44B1-9A84-BEE069CC6CA6}" type="pres">
      <dgm:prSet presAssocID="{023E7A0D-CFED-4821-A5AF-B7AFAADC4C18}" presName="spaceB" presStyleCnt="0"/>
      <dgm:spPr/>
    </dgm:pt>
    <dgm:pt modelId="{69A2E781-1CA2-4BE1-87F9-0662CC2CDE17}" type="pres">
      <dgm:prSet presAssocID="{3582059F-AE85-42A1-83B1-4C62620257EA}" presName="space" presStyleCnt="0"/>
      <dgm:spPr/>
    </dgm:pt>
    <dgm:pt modelId="{29BB6E7C-8817-4424-A0DF-A8BEF799F7B0}" type="pres">
      <dgm:prSet presAssocID="{E27779C9-DB0C-480A-B3E2-469D7A2CC188}" presName="compositeA" presStyleCnt="0"/>
      <dgm:spPr/>
    </dgm:pt>
    <dgm:pt modelId="{F9A18304-52A2-4B52-ADAA-98C8AE50C188}" type="pres">
      <dgm:prSet presAssocID="{E27779C9-DB0C-480A-B3E2-469D7A2CC188}" presName="textA" presStyleLbl="revTx" presStyleIdx="4" presStyleCnt="5" custScaleX="201021" custScaleY="89501" custLinFactNeighborX="2219" custLinFactNeighborY="12626">
        <dgm:presLayoutVars>
          <dgm:bulletEnabled val="1"/>
        </dgm:presLayoutVars>
      </dgm:prSet>
      <dgm:spPr/>
      <dgm:t>
        <a:bodyPr/>
        <a:lstStyle/>
        <a:p>
          <a:endParaRPr lang="en-US"/>
        </a:p>
      </dgm:t>
    </dgm:pt>
    <dgm:pt modelId="{3667668D-29C1-416C-B0E2-2B6E688B98E7}" type="pres">
      <dgm:prSet presAssocID="{E27779C9-DB0C-480A-B3E2-469D7A2CC188}" presName="circleA" presStyleLbl="node1" presStyleIdx="4" presStyleCnt="5" custLinFactNeighborX="-899" custLinFactNeighborY="24134"/>
      <dgm:spPr/>
    </dgm:pt>
    <dgm:pt modelId="{9FB7568D-33BD-464D-893E-06178C2CEE98}" type="pres">
      <dgm:prSet presAssocID="{E27779C9-DB0C-480A-B3E2-469D7A2CC188}" presName="spaceA" presStyleCnt="0"/>
      <dgm:spPr/>
    </dgm:pt>
  </dgm:ptLst>
  <dgm:cxnLst>
    <dgm:cxn modelId="{C7E70A41-FB46-4A81-9418-0E50D6E9D9B4}" type="presOf" srcId="{023E7A0D-CFED-4821-A5AF-B7AFAADC4C18}" destId="{26EB88A8-8BD4-429D-9A74-8D4B0A194718}" srcOrd="0" destOrd="0" presId="urn:microsoft.com/office/officeart/2005/8/layout/hProcess11"/>
    <dgm:cxn modelId="{0F66D3D3-7607-408E-9FA1-1943717EA2FD}" type="presOf" srcId="{37E98950-98AC-479A-B3A0-9508453CB900}" destId="{CE5E96EF-F9F9-411E-9802-2CFC7B09AA4D}" srcOrd="0" destOrd="0" presId="urn:microsoft.com/office/officeart/2005/8/layout/hProcess11"/>
    <dgm:cxn modelId="{8743926A-56FA-489B-98DD-850A914D2E54}" srcId="{6D19E063-7116-48A9-BDA0-BFE725F7F059}" destId="{4F68FD16-1A2D-4911-8E0F-81F26A517B27}" srcOrd="1" destOrd="0" parTransId="{60044231-4BD9-4890-805D-B5C24C0598F9}" sibTransId="{A7D854A6-EA5D-4245-AE35-CE98C4B906F2}"/>
    <dgm:cxn modelId="{E55D1C86-C1BC-4516-91BF-FF5A760FDD6D}" type="presOf" srcId="{6D19E063-7116-48A9-BDA0-BFE725F7F059}" destId="{82E0DC20-0D70-4292-84A8-9F13663A5B53}" srcOrd="0" destOrd="0" presId="urn:microsoft.com/office/officeart/2005/8/layout/hProcess11"/>
    <dgm:cxn modelId="{B4D2CDC8-32E0-4D93-8B70-D99EF511C0A3}" type="presOf" srcId="{4F68FD16-1A2D-4911-8E0F-81F26A517B27}" destId="{997EFFCE-E1C2-4E01-99E7-6651CFB62B4C}" srcOrd="0" destOrd="0" presId="urn:microsoft.com/office/officeart/2005/8/layout/hProcess11"/>
    <dgm:cxn modelId="{CECFB859-C0CC-49B1-ACED-D7D2CFEEF50A}" srcId="{6D19E063-7116-48A9-BDA0-BFE725F7F059}" destId="{023E7A0D-CFED-4821-A5AF-B7AFAADC4C18}" srcOrd="3" destOrd="0" parTransId="{CF461EFB-348E-4F09-8DF2-F96A7EA8059A}" sibTransId="{3582059F-AE85-42A1-83B1-4C62620257EA}"/>
    <dgm:cxn modelId="{979AB68E-FD71-4ECF-98D1-FA65B2291FCF}" srcId="{6D19E063-7116-48A9-BDA0-BFE725F7F059}" destId="{37E98950-98AC-479A-B3A0-9508453CB900}" srcOrd="2" destOrd="0" parTransId="{AC946896-6E49-4B32-BBF6-ED150EA32746}" sibTransId="{725068F1-AE04-4B55-9597-3AE9F83BD813}"/>
    <dgm:cxn modelId="{01DD1219-63D2-46F0-88BB-5860A1E6588D}" srcId="{6D19E063-7116-48A9-BDA0-BFE725F7F059}" destId="{488F0B77-FA49-4139-A145-418EFFB402A0}" srcOrd="0" destOrd="0" parTransId="{7A514467-3BA6-4C07-8BE3-024F372461F0}" sibTransId="{11C0EDD2-F1D6-42A6-B94F-7863B3188382}"/>
    <dgm:cxn modelId="{1EFB1846-55A0-444F-B5A0-12840E56FBF7}" srcId="{6D19E063-7116-48A9-BDA0-BFE725F7F059}" destId="{E27779C9-DB0C-480A-B3E2-469D7A2CC188}" srcOrd="4" destOrd="0" parTransId="{17FBFF33-B01D-4CBE-BD97-BC3AE28B544D}" sibTransId="{E605F138-4667-45AC-B915-6499307F2C68}"/>
    <dgm:cxn modelId="{0D0A90A1-4CEF-49B0-98B2-2BF3691B8F05}" type="presOf" srcId="{488F0B77-FA49-4139-A145-418EFFB402A0}" destId="{4F949ED6-9689-470F-BC3C-6D5947FBF860}" srcOrd="0" destOrd="0" presId="urn:microsoft.com/office/officeart/2005/8/layout/hProcess11"/>
    <dgm:cxn modelId="{0ED155ED-6010-4778-9B5C-D97030CC76E2}" type="presOf" srcId="{E27779C9-DB0C-480A-B3E2-469D7A2CC188}" destId="{F9A18304-52A2-4B52-ADAA-98C8AE50C188}" srcOrd="0" destOrd="0" presId="urn:microsoft.com/office/officeart/2005/8/layout/hProcess11"/>
    <dgm:cxn modelId="{34FF4F63-59F4-42C1-948D-2B08157D6317}" type="presParOf" srcId="{82E0DC20-0D70-4292-84A8-9F13663A5B53}" destId="{05AD8A56-D409-4461-9D7D-A405760F28E8}" srcOrd="0" destOrd="0" presId="urn:microsoft.com/office/officeart/2005/8/layout/hProcess11"/>
    <dgm:cxn modelId="{DCA76E22-B74C-44AE-B262-B99389E5BCF9}" type="presParOf" srcId="{82E0DC20-0D70-4292-84A8-9F13663A5B53}" destId="{72B43C46-7BF3-4759-AEE9-E023AC85093C}" srcOrd="1" destOrd="0" presId="urn:microsoft.com/office/officeart/2005/8/layout/hProcess11"/>
    <dgm:cxn modelId="{8CFE6D5B-E8B9-44B2-A7FF-4627D777D456}" type="presParOf" srcId="{72B43C46-7BF3-4759-AEE9-E023AC85093C}" destId="{20956975-CA3E-46E0-9BBA-27F8BDC3CA81}" srcOrd="0" destOrd="0" presId="urn:microsoft.com/office/officeart/2005/8/layout/hProcess11"/>
    <dgm:cxn modelId="{BC9FE589-4DE0-4649-B598-09473A7219AA}" type="presParOf" srcId="{20956975-CA3E-46E0-9BBA-27F8BDC3CA81}" destId="{4F949ED6-9689-470F-BC3C-6D5947FBF860}" srcOrd="0" destOrd="0" presId="urn:microsoft.com/office/officeart/2005/8/layout/hProcess11"/>
    <dgm:cxn modelId="{D802489B-055F-48F1-9136-6717072A2C76}" type="presParOf" srcId="{20956975-CA3E-46E0-9BBA-27F8BDC3CA81}" destId="{640C69BF-9F17-4971-86E4-9B37E9CAEC70}" srcOrd="1" destOrd="0" presId="urn:microsoft.com/office/officeart/2005/8/layout/hProcess11"/>
    <dgm:cxn modelId="{7A9317BB-A049-46F2-972E-78343C38A9A2}" type="presParOf" srcId="{20956975-CA3E-46E0-9BBA-27F8BDC3CA81}" destId="{2E4E19F0-2F5E-44A7-9739-AC8C13ACE68E}" srcOrd="2" destOrd="0" presId="urn:microsoft.com/office/officeart/2005/8/layout/hProcess11"/>
    <dgm:cxn modelId="{65755387-FE8A-40BE-B3B6-5E5F9C53EE1E}" type="presParOf" srcId="{72B43C46-7BF3-4759-AEE9-E023AC85093C}" destId="{C8E33D4F-1903-4BD6-A5D3-82F6FC62EDE0}" srcOrd="1" destOrd="0" presId="urn:microsoft.com/office/officeart/2005/8/layout/hProcess11"/>
    <dgm:cxn modelId="{FCC50A4A-E4F7-41B6-AB34-A8D43E609BA5}" type="presParOf" srcId="{72B43C46-7BF3-4759-AEE9-E023AC85093C}" destId="{895C8F90-A018-4010-922A-8A377867E370}" srcOrd="2" destOrd="0" presId="urn:microsoft.com/office/officeart/2005/8/layout/hProcess11"/>
    <dgm:cxn modelId="{D30790C9-BA3F-427E-B545-FF8CEE9439C0}" type="presParOf" srcId="{895C8F90-A018-4010-922A-8A377867E370}" destId="{997EFFCE-E1C2-4E01-99E7-6651CFB62B4C}" srcOrd="0" destOrd="0" presId="urn:microsoft.com/office/officeart/2005/8/layout/hProcess11"/>
    <dgm:cxn modelId="{9048B210-E08B-4B6A-950D-DA48F60111F6}" type="presParOf" srcId="{895C8F90-A018-4010-922A-8A377867E370}" destId="{B65CB76B-9D86-435B-AAB8-67D0C111F708}" srcOrd="1" destOrd="0" presId="urn:microsoft.com/office/officeart/2005/8/layout/hProcess11"/>
    <dgm:cxn modelId="{E67A0411-E5FE-4697-BD82-DE4B0DCCF5E5}" type="presParOf" srcId="{895C8F90-A018-4010-922A-8A377867E370}" destId="{4A0E35CE-F990-464C-AB88-86348200DF4B}" srcOrd="2" destOrd="0" presId="urn:microsoft.com/office/officeart/2005/8/layout/hProcess11"/>
    <dgm:cxn modelId="{4659B73A-19B1-44C8-A2BA-BBDE83AA6B15}" type="presParOf" srcId="{72B43C46-7BF3-4759-AEE9-E023AC85093C}" destId="{5B041293-5A7D-4018-8D28-ADD90DF4798C}" srcOrd="3" destOrd="0" presId="urn:microsoft.com/office/officeart/2005/8/layout/hProcess11"/>
    <dgm:cxn modelId="{4F0A1904-82E6-4F32-8FE5-905187A0D2C8}" type="presParOf" srcId="{72B43C46-7BF3-4759-AEE9-E023AC85093C}" destId="{9C6C7190-7713-4CFB-AA60-190A6D4DCC4B}" srcOrd="4" destOrd="0" presId="urn:microsoft.com/office/officeart/2005/8/layout/hProcess11"/>
    <dgm:cxn modelId="{9293BF1A-DC60-443E-B28D-62BF426A172C}" type="presParOf" srcId="{9C6C7190-7713-4CFB-AA60-190A6D4DCC4B}" destId="{CE5E96EF-F9F9-411E-9802-2CFC7B09AA4D}" srcOrd="0" destOrd="0" presId="urn:microsoft.com/office/officeart/2005/8/layout/hProcess11"/>
    <dgm:cxn modelId="{ACCAF242-5A6A-4013-BD05-28AC4337BD99}" type="presParOf" srcId="{9C6C7190-7713-4CFB-AA60-190A6D4DCC4B}" destId="{EC757A5B-3623-4AB9-9309-6C4E33EB7161}" srcOrd="1" destOrd="0" presId="urn:microsoft.com/office/officeart/2005/8/layout/hProcess11"/>
    <dgm:cxn modelId="{C69549AB-76CE-417F-AE13-22F9C90129E4}" type="presParOf" srcId="{9C6C7190-7713-4CFB-AA60-190A6D4DCC4B}" destId="{9C3D941B-E5C9-4709-9AD6-970D489554C3}" srcOrd="2" destOrd="0" presId="urn:microsoft.com/office/officeart/2005/8/layout/hProcess11"/>
    <dgm:cxn modelId="{12031A1D-DC4B-4DB7-8ECA-2BA9B5D8066B}" type="presParOf" srcId="{72B43C46-7BF3-4759-AEE9-E023AC85093C}" destId="{1568CB06-B529-4C43-97B0-5E0BF896FA16}" srcOrd="5" destOrd="0" presId="urn:microsoft.com/office/officeart/2005/8/layout/hProcess11"/>
    <dgm:cxn modelId="{BA689148-5960-414E-BD6E-6622373A960E}" type="presParOf" srcId="{72B43C46-7BF3-4759-AEE9-E023AC85093C}" destId="{E7C955C2-BAD5-443A-8B09-1BCA5AB0EADE}" srcOrd="6" destOrd="0" presId="urn:microsoft.com/office/officeart/2005/8/layout/hProcess11"/>
    <dgm:cxn modelId="{A2AB2998-6CED-4CF5-8076-8877D61A132C}" type="presParOf" srcId="{E7C955C2-BAD5-443A-8B09-1BCA5AB0EADE}" destId="{26EB88A8-8BD4-429D-9A74-8D4B0A194718}" srcOrd="0" destOrd="0" presId="urn:microsoft.com/office/officeart/2005/8/layout/hProcess11"/>
    <dgm:cxn modelId="{5EFDB8B5-BC59-4755-8791-9CAE029A2BBF}" type="presParOf" srcId="{E7C955C2-BAD5-443A-8B09-1BCA5AB0EADE}" destId="{D4AB77C4-CB8A-44A1-850F-D47955F27044}" srcOrd="1" destOrd="0" presId="urn:microsoft.com/office/officeart/2005/8/layout/hProcess11"/>
    <dgm:cxn modelId="{3E0CD8E4-8F7D-494D-9B37-B3D4DE9A0D83}" type="presParOf" srcId="{E7C955C2-BAD5-443A-8B09-1BCA5AB0EADE}" destId="{B855047E-9A13-44B1-9A84-BEE069CC6CA6}" srcOrd="2" destOrd="0" presId="urn:microsoft.com/office/officeart/2005/8/layout/hProcess11"/>
    <dgm:cxn modelId="{0B77F272-1241-4B27-8E00-B9C053689E77}" type="presParOf" srcId="{72B43C46-7BF3-4759-AEE9-E023AC85093C}" destId="{69A2E781-1CA2-4BE1-87F9-0662CC2CDE17}" srcOrd="7" destOrd="0" presId="urn:microsoft.com/office/officeart/2005/8/layout/hProcess11"/>
    <dgm:cxn modelId="{DE29AB9D-B956-4A33-B7E4-0D4E523A4688}" type="presParOf" srcId="{72B43C46-7BF3-4759-AEE9-E023AC85093C}" destId="{29BB6E7C-8817-4424-A0DF-A8BEF799F7B0}" srcOrd="8" destOrd="0" presId="urn:microsoft.com/office/officeart/2005/8/layout/hProcess11"/>
    <dgm:cxn modelId="{495681E9-FEBB-4970-92FF-DE08B39B3042}" type="presParOf" srcId="{29BB6E7C-8817-4424-A0DF-A8BEF799F7B0}" destId="{F9A18304-52A2-4B52-ADAA-98C8AE50C188}" srcOrd="0" destOrd="0" presId="urn:microsoft.com/office/officeart/2005/8/layout/hProcess11"/>
    <dgm:cxn modelId="{C5D26A7F-5EE9-4614-9C65-1E5EA57ADE06}" type="presParOf" srcId="{29BB6E7C-8817-4424-A0DF-A8BEF799F7B0}" destId="{3667668D-29C1-416C-B0E2-2B6E688B98E7}" srcOrd="1" destOrd="0" presId="urn:microsoft.com/office/officeart/2005/8/layout/hProcess11"/>
    <dgm:cxn modelId="{22D09CE9-95B8-4C97-99CF-4BD18F7A1140}" type="presParOf" srcId="{29BB6E7C-8817-4424-A0DF-A8BEF799F7B0}" destId="{9FB7568D-33BD-464D-893E-06178C2CEE98}" srcOrd="2" destOrd="0" presId="urn:microsoft.com/office/officeart/2005/8/layout/hProcess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3443A2-D3BE-43C3-976C-14775433D9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BD9D848-8C81-4306-A340-1C18DF6731CE}">
      <dgm:prSet phldrT="[Text]"/>
      <dgm:spPr/>
      <dgm:t>
        <a:bodyPr/>
        <a:lstStyle/>
        <a:p>
          <a:r>
            <a:rPr lang="en-US" dirty="0" smtClean="0"/>
            <a:t>Challenge</a:t>
          </a:r>
          <a:endParaRPr lang="en-US" dirty="0"/>
        </a:p>
      </dgm:t>
    </dgm:pt>
    <dgm:pt modelId="{CD7CBCF4-0927-46F2-816C-C6E4855E5A58}" type="parTrans" cxnId="{34FD1C6D-0DF8-4B92-864E-0DB1FA1EDBDC}">
      <dgm:prSet/>
      <dgm:spPr/>
      <dgm:t>
        <a:bodyPr/>
        <a:lstStyle/>
        <a:p>
          <a:endParaRPr lang="en-US"/>
        </a:p>
      </dgm:t>
    </dgm:pt>
    <dgm:pt modelId="{2E41EAB4-9F3D-4A2E-9FF0-68D2E91A2812}" type="sibTrans" cxnId="{34FD1C6D-0DF8-4B92-864E-0DB1FA1EDBDC}">
      <dgm:prSet/>
      <dgm:spPr/>
      <dgm:t>
        <a:bodyPr/>
        <a:lstStyle/>
        <a:p>
          <a:endParaRPr lang="en-US"/>
        </a:p>
      </dgm:t>
    </dgm:pt>
    <dgm:pt modelId="{C88D9F46-992D-4903-82B1-240B844FEE2E}">
      <dgm:prSet phldrT="[Text]"/>
      <dgm:spPr/>
      <dgm:t>
        <a:bodyPr/>
        <a:lstStyle/>
        <a:p>
          <a:r>
            <a:rPr lang="en-US" dirty="0" smtClean="0"/>
            <a:t>Accomplishments</a:t>
          </a:r>
          <a:endParaRPr lang="en-US" dirty="0"/>
        </a:p>
      </dgm:t>
    </dgm:pt>
    <dgm:pt modelId="{94579276-03EF-4014-9E09-D1B72D98E650}" type="parTrans" cxnId="{39E3BB64-FC7E-4E85-B20A-1F2A283ED37B}">
      <dgm:prSet/>
      <dgm:spPr/>
      <dgm:t>
        <a:bodyPr/>
        <a:lstStyle/>
        <a:p>
          <a:endParaRPr lang="en-US"/>
        </a:p>
      </dgm:t>
    </dgm:pt>
    <dgm:pt modelId="{1F768E88-9208-486F-B6E5-E8CC6EEF099F}" type="sibTrans" cxnId="{39E3BB64-FC7E-4E85-B20A-1F2A283ED37B}">
      <dgm:prSet/>
      <dgm:spPr/>
      <dgm:t>
        <a:bodyPr/>
        <a:lstStyle/>
        <a:p>
          <a:endParaRPr lang="en-US"/>
        </a:p>
      </dgm:t>
    </dgm:pt>
    <dgm:pt modelId="{C8FA03ED-12F6-4F89-842E-36E42DBC17D6}">
      <dgm:prSet phldrT="[Text]"/>
      <dgm:spPr/>
      <dgm:t>
        <a:bodyPr/>
        <a:lstStyle/>
        <a:p>
          <a:r>
            <a:rPr lang="en-US" dirty="0" smtClean="0"/>
            <a:t>Over 4,000 audited programs failed to receive clean opinions in 2011 (3% of total audited programs)</a:t>
          </a:r>
          <a:endParaRPr lang="en-US" dirty="0"/>
        </a:p>
      </dgm:t>
    </dgm:pt>
    <dgm:pt modelId="{EAF58FE6-B520-46B6-A0EE-BE1C23ACBC25}" type="parTrans" cxnId="{024933F6-90D4-4315-8883-02F9C9129AB0}">
      <dgm:prSet/>
      <dgm:spPr/>
      <dgm:t>
        <a:bodyPr/>
        <a:lstStyle/>
        <a:p>
          <a:endParaRPr lang="en-US"/>
        </a:p>
      </dgm:t>
    </dgm:pt>
    <dgm:pt modelId="{8BAC6689-F602-4A02-93B6-9C6CA34CEDB4}" type="sibTrans" cxnId="{024933F6-90D4-4315-8883-02F9C9129AB0}">
      <dgm:prSet/>
      <dgm:spPr/>
      <dgm:t>
        <a:bodyPr/>
        <a:lstStyle/>
        <a:p>
          <a:endParaRPr lang="en-US"/>
        </a:p>
      </dgm:t>
    </dgm:pt>
    <dgm:pt modelId="{1154489A-9AF2-4B9B-879B-9A0B2ECD1E68}">
      <dgm:prSet phldrT="[Text]"/>
      <dgm:spPr/>
      <dgm:t>
        <a:bodyPr/>
        <a:lstStyle/>
        <a:p>
          <a:r>
            <a:rPr lang="en-US" dirty="0" smtClean="0"/>
            <a:t>November 2013: CAROI pilot results presented to COFAR principals</a:t>
          </a:r>
          <a:endParaRPr lang="en-US" u="none" dirty="0"/>
        </a:p>
      </dgm:t>
    </dgm:pt>
    <dgm:pt modelId="{20B6112D-6BFF-4B52-BDA7-E045C8AC20BE}" type="parTrans" cxnId="{77EF4883-870E-4F5F-A55E-8AD143A45AA9}">
      <dgm:prSet/>
      <dgm:spPr/>
      <dgm:t>
        <a:bodyPr/>
        <a:lstStyle/>
        <a:p>
          <a:endParaRPr lang="en-US"/>
        </a:p>
      </dgm:t>
    </dgm:pt>
    <dgm:pt modelId="{5439F811-E4B0-42D3-BDBC-FF8AE769F093}" type="sibTrans" cxnId="{77EF4883-870E-4F5F-A55E-8AD143A45AA9}">
      <dgm:prSet/>
      <dgm:spPr/>
      <dgm:t>
        <a:bodyPr/>
        <a:lstStyle/>
        <a:p>
          <a:endParaRPr lang="en-US"/>
        </a:p>
      </dgm:t>
    </dgm:pt>
    <dgm:pt modelId="{5E12AE66-0A9E-4769-B8C3-0F48FA739B56}">
      <dgm:prSet/>
      <dgm:spPr/>
      <dgm:t>
        <a:bodyPr/>
        <a:lstStyle/>
        <a:p>
          <a:r>
            <a:rPr lang="en-US" dirty="0" smtClean="0"/>
            <a:t>No existing guidance holds agencies and recipients accountable for effectively correcting financial integrity weaknesses</a:t>
          </a:r>
          <a:endParaRPr lang="en-US" dirty="0"/>
        </a:p>
      </dgm:t>
    </dgm:pt>
    <dgm:pt modelId="{7DEE1AA9-73C1-41A4-916A-0E26A8850128}" type="parTrans" cxnId="{E4301C31-6F98-49CA-A84C-4CD0FBA9D6BC}">
      <dgm:prSet/>
      <dgm:spPr/>
      <dgm:t>
        <a:bodyPr/>
        <a:lstStyle/>
        <a:p>
          <a:endParaRPr lang="en-US"/>
        </a:p>
      </dgm:t>
    </dgm:pt>
    <dgm:pt modelId="{ACF60B56-2CF3-4DCA-BE4D-1DB47B362A64}" type="sibTrans" cxnId="{E4301C31-6F98-49CA-A84C-4CD0FBA9D6BC}">
      <dgm:prSet/>
      <dgm:spPr/>
      <dgm:t>
        <a:bodyPr/>
        <a:lstStyle/>
        <a:p>
          <a:endParaRPr lang="en-US"/>
        </a:p>
      </dgm:t>
    </dgm:pt>
    <dgm:pt modelId="{6542C441-EE38-4A69-83FE-25EBDB089C44}">
      <dgm:prSet phldrT="[Text]"/>
      <dgm:spPr/>
      <dgm:t>
        <a:bodyPr/>
        <a:lstStyle/>
        <a:p>
          <a:r>
            <a:rPr lang="en-US" u="none" dirty="0" smtClean="0"/>
            <a:t>September 2013: High risk programs and recipients identified</a:t>
          </a:r>
          <a:endParaRPr lang="en-US" u="none" dirty="0"/>
        </a:p>
      </dgm:t>
    </dgm:pt>
    <dgm:pt modelId="{65C14A4A-7AC8-4C18-860C-E12C204178DD}" type="parTrans" cxnId="{7950EA0E-1E2B-4348-AF25-0145F941FAEC}">
      <dgm:prSet/>
      <dgm:spPr/>
      <dgm:t>
        <a:bodyPr/>
        <a:lstStyle/>
        <a:p>
          <a:endParaRPr lang="en-US"/>
        </a:p>
      </dgm:t>
    </dgm:pt>
    <dgm:pt modelId="{467ECA19-0A05-4FA3-883B-E0CEADBACA11}" type="sibTrans" cxnId="{7950EA0E-1E2B-4348-AF25-0145F941FAEC}">
      <dgm:prSet/>
      <dgm:spPr/>
      <dgm:t>
        <a:bodyPr/>
        <a:lstStyle/>
        <a:p>
          <a:endParaRPr lang="en-US"/>
        </a:p>
      </dgm:t>
    </dgm:pt>
    <dgm:pt modelId="{55BEDAEA-3B7C-45D9-9689-07A91BDB45BE}" type="pres">
      <dgm:prSet presAssocID="{F23443A2-D3BE-43C3-976C-14775433D9DE}" presName="linear" presStyleCnt="0">
        <dgm:presLayoutVars>
          <dgm:dir/>
          <dgm:animLvl val="lvl"/>
          <dgm:resizeHandles val="exact"/>
        </dgm:presLayoutVars>
      </dgm:prSet>
      <dgm:spPr/>
      <dgm:t>
        <a:bodyPr/>
        <a:lstStyle/>
        <a:p>
          <a:endParaRPr lang="en-US"/>
        </a:p>
      </dgm:t>
    </dgm:pt>
    <dgm:pt modelId="{F4CA760D-1998-494B-A7BC-4970DE67F856}" type="pres">
      <dgm:prSet presAssocID="{0BD9D848-8C81-4306-A340-1C18DF6731CE}" presName="parentLin" presStyleCnt="0"/>
      <dgm:spPr/>
    </dgm:pt>
    <dgm:pt modelId="{EDDC3CB3-8596-4583-82F5-667C0FFBC3E2}" type="pres">
      <dgm:prSet presAssocID="{0BD9D848-8C81-4306-A340-1C18DF6731CE}" presName="parentLeftMargin" presStyleLbl="node1" presStyleIdx="0" presStyleCnt="2"/>
      <dgm:spPr/>
      <dgm:t>
        <a:bodyPr/>
        <a:lstStyle/>
        <a:p>
          <a:endParaRPr lang="en-US"/>
        </a:p>
      </dgm:t>
    </dgm:pt>
    <dgm:pt modelId="{0477585E-29B5-4141-BD89-E60F85570C89}" type="pres">
      <dgm:prSet presAssocID="{0BD9D848-8C81-4306-A340-1C18DF6731CE}" presName="parentText" presStyleLbl="node1" presStyleIdx="0" presStyleCnt="2" custScaleY="63406" custLinFactNeighborX="16667" custLinFactNeighborY="-5306">
        <dgm:presLayoutVars>
          <dgm:chMax val="0"/>
          <dgm:bulletEnabled val="1"/>
        </dgm:presLayoutVars>
      </dgm:prSet>
      <dgm:spPr/>
      <dgm:t>
        <a:bodyPr/>
        <a:lstStyle/>
        <a:p>
          <a:endParaRPr lang="en-US"/>
        </a:p>
      </dgm:t>
    </dgm:pt>
    <dgm:pt modelId="{1B424D43-B20A-48A3-B693-537AF0D80E63}" type="pres">
      <dgm:prSet presAssocID="{0BD9D848-8C81-4306-A340-1C18DF6731CE}" presName="negativeSpace" presStyleCnt="0"/>
      <dgm:spPr/>
    </dgm:pt>
    <dgm:pt modelId="{DD76970C-7F4B-42FD-A4E1-FEA72A505978}" type="pres">
      <dgm:prSet presAssocID="{0BD9D848-8C81-4306-A340-1C18DF6731CE}" presName="childText" presStyleLbl="conFgAcc1" presStyleIdx="0" presStyleCnt="2" custScaleY="54863" custLinFactNeighborY="42435">
        <dgm:presLayoutVars>
          <dgm:bulletEnabled val="1"/>
        </dgm:presLayoutVars>
      </dgm:prSet>
      <dgm:spPr/>
      <dgm:t>
        <a:bodyPr/>
        <a:lstStyle/>
        <a:p>
          <a:endParaRPr lang="en-US"/>
        </a:p>
      </dgm:t>
    </dgm:pt>
    <dgm:pt modelId="{BBC6885C-4C32-4CDB-91AE-00168EBB2B44}" type="pres">
      <dgm:prSet presAssocID="{2E41EAB4-9F3D-4A2E-9FF0-68D2E91A2812}" presName="spaceBetweenRectangles" presStyleCnt="0"/>
      <dgm:spPr/>
    </dgm:pt>
    <dgm:pt modelId="{A54F3777-68C4-4F25-B50B-B143A2EC44EA}" type="pres">
      <dgm:prSet presAssocID="{C88D9F46-992D-4903-82B1-240B844FEE2E}" presName="parentLin" presStyleCnt="0"/>
      <dgm:spPr/>
    </dgm:pt>
    <dgm:pt modelId="{0473A7C1-7F67-455D-8CC4-A530E9142758}" type="pres">
      <dgm:prSet presAssocID="{C88D9F46-992D-4903-82B1-240B844FEE2E}" presName="parentLeftMargin" presStyleLbl="node1" presStyleIdx="0" presStyleCnt="2"/>
      <dgm:spPr/>
      <dgm:t>
        <a:bodyPr/>
        <a:lstStyle/>
        <a:p>
          <a:endParaRPr lang="en-US"/>
        </a:p>
      </dgm:t>
    </dgm:pt>
    <dgm:pt modelId="{9BEF47FE-5B5E-4723-8394-411E2195B905}" type="pres">
      <dgm:prSet presAssocID="{C88D9F46-992D-4903-82B1-240B844FEE2E}" presName="parentText" presStyleLbl="node1" presStyleIdx="1" presStyleCnt="2" custScaleY="59625" custLinFactNeighborX="33333" custLinFactNeighborY="-53709">
        <dgm:presLayoutVars>
          <dgm:chMax val="0"/>
          <dgm:bulletEnabled val="1"/>
        </dgm:presLayoutVars>
      </dgm:prSet>
      <dgm:spPr/>
      <dgm:t>
        <a:bodyPr/>
        <a:lstStyle/>
        <a:p>
          <a:endParaRPr lang="en-US"/>
        </a:p>
      </dgm:t>
    </dgm:pt>
    <dgm:pt modelId="{BD894E3A-4134-49B7-A48F-F0D37E3A28EE}" type="pres">
      <dgm:prSet presAssocID="{C88D9F46-992D-4903-82B1-240B844FEE2E}" presName="negativeSpace" presStyleCnt="0"/>
      <dgm:spPr/>
    </dgm:pt>
    <dgm:pt modelId="{F717F4A4-EEF4-4E8F-A50F-969F3531066D}" type="pres">
      <dgm:prSet presAssocID="{C88D9F46-992D-4903-82B1-240B844FEE2E}" presName="childText" presStyleLbl="conFgAcc1" presStyleIdx="1" presStyleCnt="2" custScaleY="62903" custLinFactNeighborX="82" custLinFactNeighborY="-96763">
        <dgm:presLayoutVars>
          <dgm:bulletEnabled val="1"/>
        </dgm:presLayoutVars>
      </dgm:prSet>
      <dgm:spPr/>
      <dgm:t>
        <a:bodyPr/>
        <a:lstStyle/>
        <a:p>
          <a:endParaRPr lang="en-US"/>
        </a:p>
      </dgm:t>
    </dgm:pt>
  </dgm:ptLst>
  <dgm:cxnLst>
    <dgm:cxn modelId="{B56E7745-4BFA-4DAB-88C1-CA1F2EAB7924}" type="presOf" srcId="{1154489A-9AF2-4B9B-879B-9A0B2ECD1E68}" destId="{F717F4A4-EEF4-4E8F-A50F-969F3531066D}" srcOrd="0" destOrd="1" presId="urn:microsoft.com/office/officeart/2005/8/layout/list1"/>
    <dgm:cxn modelId="{2553AFC1-0A1D-44F6-A181-38028694F3F3}" type="presOf" srcId="{F23443A2-D3BE-43C3-976C-14775433D9DE}" destId="{55BEDAEA-3B7C-45D9-9689-07A91BDB45BE}" srcOrd="0" destOrd="0" presId="urn:microsoft.com/office/officeart/2005/8/layout/list1"/>
    <dgm:cxn modelId="{E2EBBC92-79B1-499E-AD27-91EA2F78FC29}" type="presOf" srcId="{C88D9F46-992D-4903-82B1-240B844FEE2E}" destId="{0473A7C1-7F67-455D-8CC4-A530E9142758}" srcOrd="0" destOrd="0" presId="urn:microsoft.com/office/officeart/2005/8/layout/list1"/>
    <dgm:cxn modelId="{6C9E1E6B-2A3D-4CD3-8AD6-4C101FCD0432}" type="presOf" srcId="{5E12AE66-0A9E-4769-B8C3-0F48FA739B56}" destId="{DD76970C-7F4B-42FD-A4E1-FEA72A505978}" srcOrd="0" destOrd="1" presId="urn:microsoft.com/office/officeart/2005/8/layout/list1"/>
    <dgm:cxn modelId="{E4301C31-6F98-49CA-A84C-4CD0FBA9D6BC}" srcId="{0BD9D848-8C81-4306-A340-1C18DF6731CE}" destId="{5E12AE66-0A9E-4769-B8C3-0F48FA739B56}" srcOrd="1" destOrd="0" parTransId="{7DEE1AA9-73C1-41A4-916A-0E26A8850128}" sibTransId="{ACF60B56-2CF3-4DCA-BE4D-1DB47B362A64}"/>
    <dgm:cxn modelId="{024933F6-90D4-4315-8883-02F9C9129AB0}" srcId="{0BD9D848-8C81-4306-A340-1C18DF6731CE}" destId="{C8FA03ED-12F6-4F89-842E-36E42DBC17D6}" srcOrd="0" destOrd="0" parTransId="{EAF58FE6-B520-46B6-A0EE-BE1C23ACBC25}" sibTransId="{8BAC6689-F602-4A02-93B6-9C6CA34CEDB4}"/>
    <dgm:cxn modelId="{77EF4883-870E-4F5F-A55E-8AD143A45AA9}" srcId="{C88D9F46-992D-4903-82B1-240B844FEE2E}" destId="{1154489A-9AF2-4B9B-879B-9A0B2ECD1E68}" srcOrd="1" destOrd="0" parTransId="{20B6112D-6BFF-4B52-BDA7-E045C8AC20BE}" sibTransId="{5439F811-E4B0-42D3-BDBC-FF8AE769F093}"/>
    <dgm:cxn modelId="{750FCEED-6861-416C-86EA-30C142B9EC93}" type="presOf" srcId="{6542C441-EE38-4A69-83FE-25EBDB089C44}" destId="{F717F4A4-EEF4-4E8F-A50F-969F3531066D}" srcOrd="0" destOrd="0" presId="urn:microsoft.com/office/officeart/2005/8/layout/list1"/>
    <dgm:cxn modelId="{34FD1C6D-0DF8-4B92-864E-0DB1FA1EDBDC}" srcId="{F23443A2-D3BE-43C3-976C-14775433D9DE}" destId="{0BD9D848-8C81-4306-A340-1C18DF6731CE}" srcOrd="0" destOrd="0" parTransId="{CD7CBCF4-0927-46F2-816C-C6E4855E5A58}" sibTransId="{2E41EAB4-9F3D-4A2E-9FF0-68D2E91A2812}"/>
    <dgm:cxn modelId="{39E3BB64-FC7E-4E85-B20A-1F2A283ED37B}" srcId="{F23443A2-D3BE-43C3-976C-14775433D9DE}" destId="{C88D9F46-992D-4903-82B1-240B844FEE2E}" srcOrd="1" destOrd="0" parTransId="{94579276-03EF-4014-9E09-D1B72D98E650}" sibTransId="{1F768E88-9208-486F-B6E5-E8CC6EEF099F}"/>
    <dgm:cxn modelId="{7950EA0E-1E2B-4348-AF25-0145F941FAEC}" srcId="{C88D9F46-992D-4903-82B1-240B844FEE2E}" destId="{6542C441-EE38-4A69-83FE-25EBDB089C44}" srcOrd="0" destOrd="0" parTransId="{65C14A4A-7AC8-4C18-860C-E12C204178DD}" sibTransId="{467ECA19-0A05-4FA3-883B-E0CEADBACA11}"/>
    <dgm:cxn modelId="{5AD2D34C-91D2-4D53-A6E0-CB48A18FC758}" type="presOf" srcId="{C88D9F46-992D-4903-82B1-240B844FEE2E}" destId="{9BEF47FE-5B5E-4723-8394-411E2195B905}" srcOrd="1" destOrd="0" presId="urn:microsoft.com/office/officeart/2005/8/layout/list1"/>
    <dgm:cxn modelId="{DFA2CFC6-653F-4D51-8BF1-9A0166C6B1B2}" type="presOf" srcId="{0BD9D848-8C81-4306-A340-1C18DF6731CE}" destId="{EDDC3CB3-8596-4583-82F5-667C0FFBC3E2}" srcOrd="0" destOrd="0" presId="urn:microsoft.com/office/officeart/2005/8/layout/list1"/>
    <dgm:cxn modelId="{5795DFA8-037C-4C3B-A8E8-F7EB20C668A4}" type="presOf" srcId="{C8FA03ED-12F6-4F89-842E-36E42DBC17D6}" destId="{DD76970C-7F4B-42FD-A4E1-FEA72A505978}" srcOrd="0" destOrd="0" presId="urn:microsoft.com/office/officeart/2005/8/layout/list1"/>
    <dgm:cxn modelId="{119B21A0-BC28-4B9D-A0EC-AD45D50D1535}" type="presOf" srcId="{0BD9D848-8C81-4306-A340-1C18DF6731CE}" destId="{0477585E-29B5-4141-BD89-E60F85570C89}" srcOrd="1" destOrd="0" presId="urn:microsoft.com/office/officeart/2005/8/layout/list1"/>
    <dgm:cxn modelId="{30DF8816-3603-48C8-B1C0-70076E345D61}" type="presParOf" srcId="{55BEDAEA-3B7C-45D9-9689-07A91BDB45BE}" destId="{F4CA760D-1998-494B-A7BC-4970DE67F856}" srcOrd="0" destOrd="0" presId="urn:microsoft.com/office/officeart/2005/8/layout/list1"/>
    <dgm:cxn modelId="{4497CC04-FCA7-4A22-84A8-CE76C2B83FA8}" type="presParOf" srcId="{F4CA760D-1998-494B-A7BC-4970DE67F856}" destId="{EDDC3CB3-8596-4583-82F5-667C0FFBC3E2}" srcOrd="0" destOrd="0" presId="urn:microsoft.com/office/officeart/2005/8/layout/list1"/>
    <dgm:cxn modelId="{A4BCF7BA-C4F9-4706-AE59-690D048C0A70}" type="presParOf" srcId="{F4CA760D-1998-494B-A7BC-4970DE67F856}" destId="{0477585E-29B5-4141-BD89-E60F85570C89}" srcOrd="1" destOrd="0" presId="urn:microsoft.com/office/officeart/2005/8/layout/list1"/>
    <dgm:cxn modelId="{933C74E9-DC9C-4D3B-B46A-1A0F2E4FACC2}" type="presParOf" srcId="{55BEDAEA-3B7C-45D9-9689-07A91BDB45BE}" destId="{1B424D43-B20A-48A3-B693-537AF0D80E63}" srcOrd="1" destOrd="0" presId="urn:microsoft.com/office/officeart/2005/8/layout/list1"/>
    <dgm:cxn modelId="{CDE43032-103F-407F-88AA-0147A53208D9}" type="presParOf" srcId="{55BEDAEA-3B7C-45D9-9689-07A91BDB45BE}" destId="{DD76970C-7F4B-42FD-A4E1-FEA72A505978}" srcOrd="2" destOrd="0" presId="urn:microsoft.com/office/officeart/2005/8/layout/list1"/>
    <dgm:cxn modelId="{3CAF44F0-690F-45F6-A76D-620A13CCB7F0}" type="presParOf" srcId="{55BEDAEA-3B7C-45D9-9689-07A91BDB45BE}" destId="{BBC6885C-4C32-4CDB-91AE-00168EBB2B44}" srcOrd="3" destOrd="0" presId="urn:microsoft.com/office/officeart/2005/8/layout/list1"/>
    <dgm:cxn modelId="{DF6A7BCF-D461-4604-8196-E0E4B4543287}" type="presParOf" srcId="{55BEDAEA-3B7C-45D9-9689-07A91BDB45BE}" destId="{A54F3777-68C4-4F25-B50B-B143A2EC44EA}" srcOrd="4" destOrd="0" presId="urn:microsoft.com/office/officeart/2005/8/layout/list1"/>
    <dgm:cxn modelId="{919D1298-2EF7-4728-B304-86E451A7EBC7}" type="presParOf" srcId="{A54F3777-68C4-4F25-B50B-B143A2EC44EA}" destId="{0473A7C1-7F67-455D-8CC4-A530E9142758}" srcOrd="0" destOrd="0" presId="urn:microsoft.com/office/officeart/2005/8/layout/list1"/>
    <dgm:cxn modelId="{FD6EA024-C669-43CD-AF9C-AE893B07CC2F}" type="presParOf" srcId="{A54F3777-68C4-4F25-B50B-B143A2EC44EA}" destId="{9BEF47FE-5B5E-4723-8394-411E2195B905}" srcOrd="1" destOrd="0" presId="urn:microsoft.com/office/officeart/2005/8/layout/list1"/>
    <dgm:cxn modelId="{F8F86687-6ECD-4B9D-BEF2-D184E7F19AE7}" type="presParOf" srcId="{55BEDAEA-3B7C-45D9-9689-07A91BDB45BE}" destId="{BD894E3A-4134-49B7-A48F-F0D37E3A28EE}" srcOrd="5" destOrd="0" presId="urn:microsoft.com/office/officeart/2005/8/layout/list1"/>
    <dgm:cxn modelId="{5DAE08DD-4D21-4DC4-ACC4-4B9E9284ACB5}" type="presParOf" srcId="{55BEDAEA-3B7C-45D9-9689-07A91BDB45BE}" destId="{F717F4A4-EEF4-4E8F-A50F-969F3531066D}"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23443A2-D3BE-43C3-976C-14775433D9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BD9D848-8C81-4306-A340-1C18DF6731CE}">
      <dgm:prSet phldrT="[Text]"/>
      <dgm:spPr/>
      <dgm:t>
        <a:bodyPr/>
        <a:lstStyle/>
        <a:p>
          <a:r>
            <a:rPr lang="en-US" dirty="0" smtClean="0"/>
            <a:t>Short Term Deliverables</a:t>
          </a:r>
          <a:endParaRPr lang="en-US" dirty="0"/>
        </a:p>
      </dgm:t>
    </dgm:pt>
    <dgm:pt modelId="{CD7CBCF4-0927-46F2-816C-C6E4855E5A58}" type="parTrans" cxnId="{34FD1C6D-0DF8-4B92-864E-0DB1FA1EDBDC}">
      <dgm:prSet/>
      <dgm:spPr/>
      <dgm:t>
        <a:bodyPr/>
        <a:lstStyle/>
        <a:p>
          <a:endParaRPr lang="en-US"/>
        </a:p>
      </dgm:t>
    </dgm:pt>
    <dgm:pt modelId="{2E41EAB4-9F3D-4A2E-9FF0-68D2E91A2812}" type="sibTrans" cxnId="{34FD1C6D-0DF8-4B92-864E-0DB1FA1EDBDC}">
      <dgm:prSet/>
      <dgm:spPr/>
      <dgm:t>
        <a:bodyPr/>
        <a:lstStyle/>
        <a:p>
          <a:endParaRPr lang="en-US"/>
        </a:p>
      </dgm:t>
    </dgm:pt>
    <dgm:pt modelId="{C88D9F46-992D-4903-82B1-240B844FEE2E}">
      <dgm:prSet phldrT="[Text]"/>
      <dgm:spPr/>
      <dgm:t>
        <a:bodyPr/>
        <a:lstStyle/>
        <a:p>
          <a:r>
            <a:rPr lang="en-US" dirty="0" smtClean="0"/>
            <a:t>Long Term Deliverables</a:t>
          </a:r>
          <a:endParaRPr lang="en-US" dirty="0"/>
        </a:p>
      </dgm:t>
    </dgm:pt>
    <dgm:pt modelId="{94579276-03EF-4014-9E09-D1B72D98E650}" type="parTrans" cxnId="{39E3BB64-FC7E-4E85-B20A-1F2A283ED37B}">
      <dgm:prSet/>
      <dgm:spPr/>
      <dgm:t>
        <a:bodyPr/>
        <a:lstStyle/>
        <a:p>
          <a:endParaRPr lang="en-US"/>
        </a:p>
      </dgm:t>
    </dgm:pt>
    <dgm:pt modelId="{1F768E88-9208-486F-B6E5-E8CC6EEF099F}" type="sibTrans" cxnId="{39E3BB64-FC7E-4E85-B20A-1F2A283ED37B}">
      <dgm:prSet/>
      <dgm:spPr/>
      <dgm:t>
        <a:bodyPr/>
        <a:lstStyle/>
        <a:p>
          <a:endParaRPr lang="en-US"/>
        </a:p>
      </dgm:t>
    </dgm:pt>
    <dgm:pt modelId="{C8FA03ED-12F6-4F89-842E-36E42DBC17D6}">
      <dgm:prSet phldrT="[Text]"/>
      <dgm:spPr/>
      <dgm:t>
        <a:bodyPr/>
        <a:lstStyle/>
        <a:p>
          <a:r>
            <a:rPr lang="en-US" dirty="0" smtClean="0"/>
            <a:t>December 2013: Document best practices on CAROI to contribute to resource repository</a:t>
          </a:r>
          <a:endParaRPr lang="en-US" dirty="0"/>
        </a:p>
      </dgm:t>
    </dgm:pt>
    <dgm:pt modelId="{EAF58FE6-B520-46B6-A0EE-BE1C23ACBC25}" type="parTrans" cxnId="{024933F6-90D4-4315-8883-02F9C9129AB0}">
      <dgm:prSet/>
      <dgm:spPr/>
      <dgm:t>
        <a:bodyPr/>
        <a:lstStyle/>
        <a:p>
          <a:endParaRPr lang="en-US"/>
        </a:p>
      </dgm:t>
    </dgm:pt>
    <dgm:pt modelId="{8BAC6689-F602-4A02-93B6-9C6CA34CEDB4}" type="sibTrans" cxnId="{024933F6-90D4-4315-8883-02F9C9129AB0}">
      <dgm:prSet/>
      <dgm:spPr/>
      <dgm:t>
        <a:bodyPr/>
        <a:lstStyle/>
        <a:p>
          <a:endParaRPr lang="en-US"/>
        </a:p>
      </dgm:t>
    </dgm:pt>
    <dgm:pt modelId="{1154489A-9AF2-4B9B-879B-9A0B2ECD1E68}">
      <dgm:prSet phldrT="[Text]"/>
      <dgm:spPr/>
      <dgm:t>
        <a:bodyPr/>
        <a:lstStyle/>
        <a:p>
          <a:r>
            <a:rPr lang="en-US" u="none" dirty="0" smtClean="0"/>
            <a:t>July 2014: Reconvene to plan management decision letter pilot</a:t>
          </a:r>
          <a:endParaRPr lang="en-US" u="none" dirty="0"/>
        </a:p>
      </dgm:t>
    </dgm:pt>
    <dgm:pt modelId="{20B6112D-6BFF-4B52-BDA7-E045C8AC20BE}" type="parTrans" cxnId="{77EF4883-870E-4F5F-A55E-8AD143A45AA9}">
      <dgm:prSet/>
      <dgm:spPr/>
      <dgm:t>
        <a:bodyPr/>
        <a:lstStyle/>
        <a:p>
          <a:endParaRPr lang="en-US"/>
        </a:p>
      </dgm:t>
    </dgm:pt>
    <dgm:pt modelId="{5439F811-E4B0-42D3-BDBC-FF8AE769F093}" type="sibTrans" cxnId="{77EF4883-870E-4F5F-A55E-8AD143A45AA9}">
      <dgm:prSet/>
      <dgm:spPr/>
      <dgm:t>
        <a:bodyPr/>
        <a:lstStyle/>
        <a:p>
          <a:endParaRPr lang="en-US"/>
        </a:p>
      </dgm:t>
    </dgm:pt>
    <dgm:pt modelId="{DF047AB8-8CC2-4508-A22A-141BDC1ABF9B}">
      <dgm:prSet phldrT="[Text]"/>
      <dgm:spPr/>
      <dgm:t>
        <a:bodyPr/>
        <a:lstStyle/>
        <a:p>
          <a:r>
            <a:rPr lang="en-US" dirty="0" smtClean="0"/>
            <a:t>February 2014: Complete framework for 2014 Compliance Supplement (w/preview of guidance implementation)</a:t>
          </a:r>
          <a:endParaRPr lang="en-US" dirty="0"/>
        </a:p>
      </dgm:t>
    </dgm:pt>
    <dgm:pt modelId="{D5694894-1029-4172-AE3B-25FF78E09D66}" type="parTrans" cxnId="{060DB1A3-E5E9-4F34-8211-CC15804CDBCA}">
      <dgm:prSet/>
      <dgm:spPr/>
      <dgm:t>
        <a:bodyPr/>
        <a:lstStyle/>
        <a:p>
          <a:endParaRPr lang="en-US"/>
        </a:p>
      </dgm:t>
    </dgm:pt>
    <dgm:pt modelId="{6EA881FE-A1D6-472E-9E9D-8CBD0386116F}" type="sibTrans" cxnId="{060DB1A3-E5E9-4F34-8211-CC15804CDBCA}">
      <dgm:prSet/>
      <dgm:spPr/>
      <dgm:t>
        <a:bodyPr/>
        <a:lstStyle/>
        <a:p>
          <a:endParaRPr lang="en-US"/>
        </a:p>
      </dgm:t>
    </dgm:pt>
    <dgm:pt modelId="{2CE42CBB-B074-4B49-8B63-EC01522F0F7C}">
      <dgm:prSet phldrT="[Text]"/>
      <dgm:spPr/>
      <dgm:t>
        <a:bodyPr/>
        <a:lstStyle/>
        <a:p>
          <a:r>
            <a:rPr lang="en-US" dirty="0" smtClean="0"/>
            <a:t>March 2014: Finalize Single Audit Metrics</a:t>
          </a:r>
          <a:endParaRPr lang="en-US" dirty="0"/>
        </a:p>
      </dgm:t>
    </dgm:pt>
    <dgm:pt modelId="{3C90AC28-EEF8-41E2-9185-B9516B045029}" type="parTrans" cxnId="{A381F88C-4AD4-4678-B5AE-7DD82907D067}">
      <dgm:prSet/>
      <dgm:spPr/>
      <dgm:t>
        <a:bodyPr/>
        <a:lstStyle/>
        <a:p>
          <a:endParaRPr lang="en-US"/>
        </a:p>
      </dgm:t>
    </dgm:pt>
    <dgm:pt modelId="{19173315-17F6-4644-B2F7-6FD215313FF8}" type="sibTrans" cxnId="{A381F88C-4AD4-4678-B5AE-7DD82907D067}">
      <dgm:prSet/>
      <dgm:spPr/>
      <dgm:t>
        <a:bodyPr/>
        <a:lstStyle/>
        <a:p>
          <a:endParaRPr lang="en-US"/>
        </a:p>
      </dgm:t>
    </dgm:pt>
    <dgm:pt modelId="{88CD757B-CAEC-4BC3-A74D-94B50869566D}">
      <dgm:prSet phldrT="[Text]"/>
      <dgm:spPr/>
      <dgm:t>
        <a:bodyPr/>
        <a:lstStyle/>
        <a:p>
          <a:r>
            <a:rPr lang="en-US" dirty="0" smtClean="0"/>
            <a:t>June 2014: FAC to deliver available standard and ad hoc reports and analytical tools</a:t>
          </a:r>
          <a:endParaRPr lang="en-US" dirty="0"/>
        </a:p>
      </dgm:t>
    </dgm:pt>
    <dgm:pt modelId="{D3ADDB63-243B-4B04-84F0-643ACB0BB045}" type="parTrans" cxnId="{DB46ECC3-B949-48C3-9B86-9D449CADFCFF}">
      <dgm:prSet/>
      <dgm:spPr/>
      <dgm:t>
        <a:bodyPr/>
        <a:lstStyle/>
        <a:p>
          <a:endParaRPr lang="en-US"/>
        </a:p>
      </dgm:t>
    </dgm:pt>
    <dgm:pt modelId="{BD933DC0-4FED-405B-B311-ED8F6D8F412A}" type="sibTrans" cxnId="{DB46ECC3-B949-48C3-9B86-9D449CADFCFF}">
      <dgm:prSet/>
      <dgm:spPr/>
      <dgm:t>
        <a:bodyPr/>
        <a:lstStyle/>
        <a:p>
          <a:endParaRPr lang="en-US"/>
        </a:p>
      </dgm:t>
    </dgm:pt>
    <dgm:pt modelId="{5F9C8837-054C-4EB2-8FEE-584215C9F8B4}">
      <dgm:prSet phldrT="[Text]"/>
      <dgm:spPr/>
      <dgm:t>
        <a:bodyPr/>
        <a:lstStyle/>
        <a:p>
          <a:r>
            <a:rPr lang="en-US" u="none" dirty="0" smtClean="0"/>
            <a:t>December 2014: </a:t>
          </a:r>
          <a:r>
            <a:rPr lang="en-US" u="none" dirty="0" smtClean="0">
              <a:solidFill>
                <a:schemeClr val="tx1"/>
              </a:solidFill>
            </a:rPr>
            <a:t>Publish any proposal to revise </a:t>
          </a:r>
          <a:r>
            <a:rPr lang="en-US" u="none" dirty="0" smtClean="0"/>
            <a:t>Data Collection Form and SEFA</a:t>
          </a:r>
          <a:endParaRPr lang="en-US" u="none" dirty="0"/>
        </a:p>
      </dgm:t>
    </dgm:pt>
    <dgm:pt modelId="{3156B766-AAA3-4FEC-9214-8226DA14B0E7}" type="parTrans" cxnId="{A3AB9F8F-79B7-409A-AFA1-CADE6C985C41}">
      <dgm:prSet/>
      <dgm:spPr/>
      <dgm:t>
        <a:bodyPr/>
        <a:lstStyle/>
        <a:p>
          <a:endParaRPr lang="en-US"/>
        </a:p>
      </dgm:t>
    </dgm:pt>
    <dgm:pt modelId="{A233873B-89D0-4EE5-83EE-02BA122A754A}" type="sibTrans" cxnId="{A3AB9F8F-79B7-409A-AFA1-CADE6C985C41}">
      <dgm:prSet/>
      <dgm:spPr/>
      <dgm:t>
        <a:bodyPr/>
        <a:lstStyle/>
        <a:p>
          <a:endParaRPr lang="en-US"/>
        </a:p>
      </dgm:t>
    </dgm:pt>
    <dgm:pt modelId="{26F0DB7F-5CA2-499B-A405-2F2727298C20}">
      <dgm:prSet phldrT="[Text]"/>
      <dgm:spPr/>
      <dgm:t>
        <a:bodyPr/>
        <a:lstStyle/>
        <a:p>
          <a:r>
            <a:rPr lang="en-US" dirty="0" smtClean="0"/>
            <a:t>April 2014: Publish 2014 Compliance Supplement </a:t>
          </a:r>
          <a:endParaRPr lang="en-US" dirty="0"/>
        </a:p>
      </dgm:t>
    </dgm:pt>
    <dgm:pt modelId="{DB6012DE-95B7-4A71-B85E-3A340EAF096A}" type="parTrans" cxnId="{DFDF6F8E-82F1-4522-925E-ACADCAF703C1}">
      <dgm:prSet/>
      <dgm:spPr/>
      <dgm:t>
        <a:bodyPr/>
        <a:lstStyle/>
        <a:p>
          <a:endParaRPr lang="en-US"/>
        </a:p>
      </dgm:t>
    </dgm:pt>
    <dgm:pt modelId="{36AB6926-4767-46B4-8AA4-DF54E34CCB17}" type="sibTrans" cxnId="{DFDF6F8E-82F1-4522-925E-ACADCAF703C1}">
      <dgm:prSet/>
      <dgm:spPr/>
      <dgm:t>
        <a:bodyPr/>
        <a:lstStyle/>
        <a:p>
          <a:endParaRPr lang="en-US"/>
        </a:p>
      </dgm:t>
    </dgm:pt>
    <dgm:pt modelId="{42363E0B-92DB-4370-BD42-7BBFF7A22206}">
      <dgm:prSet phldrT="[Text]"/>
      <dgm:spPr/>
      <dgm:t>
        <a:bodyPr/>
        <a:lstStyle/>
        <a:p>
          <a:r>
            <a:rPr lang="en-US" dirty="0" smtClean="0"/>
            <a:t>April 2014: Compile and publish existing Federal agencies’ audit resolution policies</a:t>
          </a:r>
          <a:endParaRPr lang="en-US" dirty="0"/>
        </a:p>
      </dgm:t>
    </dgm:pt>
    <dgm:pt modelId="{8AA63429-FC9B-492D-AE13-3297B41C90DC}" type="parTrans" cxnId="{9A94856C-8623-43C0-8132-CAC854BF97B6}">
      <dgm:prSet/>
      <dgm:spPr/>
    </dgm:pt>
    <dgm:pt modelId="{A1A4DFF1-13FE-4B77-A897-F671DF7FF1AB}" type="sibTrans" cxnId="{9A94856C-8623-43C0-8132-CAC854BF97B6}">
      <dgm:prSet/>
      <dgm:spPr/>
    </dgm:pt>
    <dgm:pt modelId="{55BEDAEA-3B7C-45D9-9689-07A91BDB45BE}" type="pres">
      <dgm:prSet presAssocID="{F23443A2-D3BE-43C3-976C-14775433D9DE}" presName="linear" presStyleCnt="0">
        <dgm:presLayoutVars>
          <dgm:dir/>
          <dgm:animLvl val="lvl"/>
          <dgm:resizeHandles val="exact"/>
        </dgm:presLayoutVars>
      </dgm:prSet>
      <dgm:spPr/>
      <dgm:t>
        <a:bodyPr/>
        <a:lstStyle/>
        <a:p>
          <a:endParaRPr lang="en-US"/>
        </a:p>
      </dgm:t>
    </dgm:pt>
    <dgm:pt modelId="{F4CA760D-1998-494B-A7BC-4970DE67F856}" type="pres">
      <dgm:prSet presAssocID="{0BD9D848-8C81-4306-A340-1C18DF6731CE}" presName="parentLin" presStyleCnt="0"/>
      <dgm:spPr/>
    </dgm:pt>
    <dgm:pt modelId="{EDDC3CB3-8596-4583-82F5-667C0FFBC3E2}" type="pres">
      <dgm:prSet presAssocID="{0BD9D848-8C81-4306-A340-1C18DF6731CE}" presName="parentLeftMargin" presStyleLbl="node1" presStyleIdx="0" presStyleCnt="2"/>
      <dgm:spPr/>
      <dgm:t>
        <a:bodyPr/>
        <a:lstStyle/>
        <a:p>
          <a:endParaRPr lang="en-US"/>
        </a:p>
      </dgm:t>
    </dgm:pt>
    <dgm:pt modelId="{0477585E-29B5-4141-BD89-E60F85570C89}" type="pres">
      <dgm:prSet presAssocID="{0BD9D848-8C81-4306-A340-1C18DF6731CE}" presName="parentText" presStyleLbl="node1" presStyleIdx="0" presStyleCnt="2">
        <dgm:presLayoutVars>
          <dgm:chMax val="0"/>
          <dgm:bulletEnabled val="1"/>
        </dgm:presLayoutVars>
      </dgm:prSet>
      <dgm:spPr/>
      <dgm:t>
        <a:bodyPr/>
        <a:lstStyle/>
        <a:p>
          <a:endParaRPr lang="en-US"/>
        </a:p>
      </dgm:t>
    </dgm:pt>
    <dgm:pt modelId="{1B424D43-B20A-48A3-B693-537AF0D80E63}" type="pres">
      <dgm:prSet presAssocID="{0BD9D848-8C81-4306-A340-1C18DF6731CE}" presName="negativeSpace" presStyleCnt="0"/>
      <dgm:spPr/>
    </dgm:pt>
    <dgm:pt modelId="{DD76970C-7F4B-42FD-A4E1-FEA72A505978}" type="pres">
      <dgm:prSet presAssocID="{0BD9D848-8C81-4306-A340-1C18DF6731CE}" presName="childText" presStyleLbl="conFgAcc1" presStyleIdx="0" presStyleCnt="2" custLinFactNeighborX="-877" custLinFactNeighborY="-21458">
        <dgm:presLayoutVars>
          <dgm:bulletEnabled val="1"/>
        </dgm:presLayoutVars>
      </dgm:prSet>
      <dgm:spPr/>
      <dgm:t>
        <a:bodyPr/>
        <a:lstStyle/>
        <a:p>
          <a:endParaRPr lang="en-US"/>
        </a:p>
      </dgm:t>
    </dgm:pt>
    <dgm:pt modelId="{BBC6885C-4C32-4CDB-91AE-00168EBB2B44}" type="pres">
      <dgm:prSet presAssocID="{2E41EAB4-9F3D-4A2E-9FF0-68D2E91A2812}" presName="spaceBetweenRectangles" presStyleCnt="0"/>
      <dgm:spPr/>
    </dgm:pt>
    <dgm:pt modelId="{A54F3777-68C4-4F25-B50B-B143A2EC44EA}" type="pres">
      <dgm:prSet presAssocID="{C88D9F46-992D-4903-82B1-240B844FEE2E}" presName="parentLin" presStyleCnt="0"/>
      <dgm:spPr/>
    </dgm:pt>
    <dgm:pt modelId="{0473A7C1-7F67-455D-8CC4-A530E9142758}" type="pres">
      <dgm:prSet presAssocID="{C88D9F46-992D-4903-82B1-240B844FEE2E}" presName="parentLeftMargin" presStyleLbl="node1" presStyleIdx="0" presStyleCnt="2"/>
      <dgm:spPr/>
      <dgm:t>
        <a:bodyPr/>
        <a:lstStyle/>
        <a:p>
          <a:endParaRPr lang="en-US"/>
        </a:p>
      </dgm:t>
    </dgm:pt>
    <dgm:pt modelId="{9BEF47FE-5B5E-4723-8394-411E2195B905}" type="pres">
      <dgm:prSet presAssocID="{C88D9F46-992D-4903-82B1-240B844FEE2E}" presName="parentText" presStyleLbl="node1" presStyleIdx="1" presStyleCnt="2">
        <dgm:presLayoutVars>
          <dgm:chMax val="0"/>
          <dgm:bulletEnabled val="1"/>
        </dgm:presLayoutVars>
      </dgm:prSet>
      <dgm:spPr/>
      <dgm:t>
        <a:bodyPr/>
        <a:lstStyle/>
        <a:p>
          <a:endParaRPr lang="en-US"/>
        </a:p>
      </dgm:t>
    </dgm:pt>
    <dgm:pt modelId="{BD894E3A-4134-49B7-A48F-F0D37E3A28EE}" type="pres">
      <dgm:prSet presAssocID="{C88D9F46-992D-4903-82B1-240B844FEE2E}" presName="negativeSpace" presStyleCnt="0"/>
      <dgm:spPr/>
    </dgm:pt>
    <dgm:pt modelId="{F717F4A4-EEF4-4E8F-A50F-969F3531066D}" type="pres">
      <dgm:prSet presAssocID="{C88D9F46-992D-4903-82B1-240B844FEE2E}" presName="childText" presStyleLbl="conFgAcc1" presStyleIdx="1" presStyleCnt="2" custLinFactNeighborX="-1754" custLinFactNeighborY="-2716">
        <dgm:presLayoutVars>
          <dgm:bulletEnabled val="1"/>
        </dgm:presLayoutVars>
      </dgm:prSet>
      <dgm:spPr/>
      <dgm:t>
        <a:bodyPr/>
        <a:lstStyle/>
        <a:p>
          <a:endParaRPr lang="en-US"/>
        </a:p>
      </dgm:t>
    </dgm:pt>
  </dgm:ptLst>
  <dgm:cxnLst>
    <dgm:cxn modelId="{50ADA7D1-39CF-4DBE-A438-C57E35484A10}" type="presOf" srcId="{5F9C8837-054C-4EB2-8FEE-584215C9F8B4}" destId="{F717F4A4-EEF4-4E8F-A50F-969F3531066D}" srcOrd="0" destOrd="1" presId="urn:microsoft.com/office/officeart/2005/8/layout/list1"/>
    <dgm:cxn modelId="{D4CD6D98-8E88-4E33-B8FB-A69B28E11DC7}" type="presOf" srcId="{F23443A2-D3BE-43C3-976C-14775433D9DE}" destId="{55BEDAEA-3B7C-45D9-9689-07A91BDB45BE}" srcOrd="0" destOrd="0" presId="urn:microsoft.com/office/officeart/2005/8/layout/list1"/>
    <dgm:cxn modelId="{4B2CE5BE-A381-4021-95AE-6EDA0D168727}" type="presOf" srcId="{1154489A-9AF2-4B9B-879B-9A0B2ECD1E68}" destId="{F717F4A4-EEF4-4E8F-A50F-969F3531066D}" srcOrd="0" destOrd="0" presId="urn:microsoft.com/office/officeart/2005/8/layout/list1"/>
    <dgm:cxn modelId="{6A4B79B1-6AEA-4A7C-8D84-DC0446459B7E}" type="presOf" srcId="{26F0DB7F-5CA2-499B-A405-2F2727298C20}" destId="{DD76970C-7F4B-42FD-A4E1-FEA72A505978}" srcOrd="0" destOrd="4" presId="urn:microsoft.com/office/officeart/2005/8/layout/list1"/>
    <dgm:cxn modelId="{77EF4883-870E-4F5F-A55E-8AD143A45AA9}" srcId="{C88D9F46-992D-4903-82B1-240B844FEE2E}" destId="{1154489A-9AF2-4B9B-879B-9A0B2ECD1E68}" srcOrd="0" destOrd="0" parTransId="{20B6112D-6BFF-4B52-BDA7-E045C8AC20BE}" sibTransId="{5439F811-E4B0-42D3-BDBC-FF8AE769F093}"/>
    <dgm:cxn modelId="{A381F88C-4AD4-4678-B5AE-7DD82907D067}" srcId="{0BD9D848-8C81-4306-A340-1C18DF6731CE}" destId="{2CE42CBB-B074-4B49-8B63-EC01522F0F7C}" srcOrd="2" destOrd="0" parTransId="{3C90AC28-EEF8-41E2-9185-B9516B045029}" sibTransId="{19173315-17F6-4644-B2F7-6FD215313FF8}"/>
    <dgm:cxn modelId="{9A94856C-8623-43C0-8132-CAC854BF97B6}" srcId="{0BD9D848-8C81-4306-A340-1C18DF6731CE}" destId="{42363E0B-92DB-4370-BD42-7BBFF7A22206}" srcOrd="3" destOrd="0" parTransId="{8AA63429-FC9B-492D-AE13-3297B41C90DC}" sibTransId="{A1A4DFF1-13FE-4B77-A897-F671DF7FF1AB}"/>
    <dgm:cxn modelId="{E84E358E-521F-4AF1-ACE4-B47AFB9EA2C0}" type="presOf" srcId="{DF047AB8-8CC2-4508-A22A-141BDC1ABF9B}" destId="{DD76970C-7F4B-42FD-A4E1-FEA72A505978}" srcOrd="0" destOrd="1" presId="urn:microsoft.com/office/officeart/2005/8/layout/list1"/>
    <dgm:cxn modelId="{060DB1A3-E5E9-4F34-8211-CC15804CDBCA}" srcId="{0BD9D848-8C81-4306-A340-1C18DF6731CE}" destId="{DF047AB8-8CC2-4508-A22A-141BDC1ABF9B}" srcOrd="1" destOrd="0" parTransId="{D5694894-1029-4172-AE3B-25FF78E09D66}" sibTransId="{6EA881FE-A1D6-472E-9E9D-8CBD0386116F}"/>
    <dgm:cxn modelId="{024933F6-90D4-4315-8883-02F9C9129AB0}" srcId="{0BD9D848-8C81-4306-A340-1C18DF6731CE}" destId="{C8FA03ED-12F6-4F89-842E-36E42DBC17D6}" srcOrd="0" destOrd="0" parTransId="{EAF58FE6-B520-46B6-A0EE-BE1C23ACBC25}" sibTransId="{8BAC6689-F602-4A02-93B6-9C6CA34CEDB4}"/>
    <dgm:cxn modelId="{408C40AE-D8AD-4750-A24C-03A3A54BDE22}" type="presOf" srcId="{0BD9D848-8C81-4306-A340-1C18DF6731CE}" destId="{EDDC3CB3-8596-4583-82F5-667C0FFBC3E2}" srcOrd="0" destOrd="0" presId="urn:microsoft.com/office/officeart/2005/8/layout/list1"/>
    <dgm:cxn modelId="{C5485E4E-1D53-43C7-AD1D-B2CA92EC9981}" type="presOf" srcId="{C88D9F46-992D-4903-82B1-240B844FEE2E}" destId="{0473A7C1-7F67-455D-8CC4-A530E9142758}" srcOrd="0" destOrd="0" presId="urn:microsoft.com/office/officeart/2005/8/layout/list1"/>
    <dgm:cxn modelId="{2CEA9CDD-8BBC-445B-A1FF-337FB41FED60}" type="presOf" srcId="{C88D9F46-992D-4903-82B1-240B844FEE2E}" destId="{9BEF47FE-5B5E-4723-8394-411E2195B905}" srcOrd="1" destOrd="0" presId="urn:microsoft.com/office/officeart/2005/8/layout/list1"/>
    <dgm:cxn modelId="{884CB170-2711-4C06-8A56-85CC932EE811}" type="presOf" srcId="{2CE42CBB-B074-4B49-8B63-EC01522F0F7C}" destId="{DD76970C-7F4B-42FD-A4E1-FEA72A505978}" srcOrd="0" destOrd="2" presId="urn:microsoft.com/office/officeart/2005/8/layout/list1"/>
    <dgm:cxn modelId="{DFDF6F8E-82F1-4522-925E-ACADCAF703C1}" srcId="{0BD9D848-8C81-4306-A340-1C18DF6731CE}" destId="{26F0DB7F-5CA2-499B-A405-2F2727298C20}" srcOrd="4" destOrd="0" parTransId="{DB6012DE-95B7-4A71-B85E-3A340EAF096A}" sibTransId="{36AB6926-4767-46B4-8AA4-DF54E34CCB17}"/>
    <dgm:cxn modelId="{DB46ECC3-B949-48C3-9B86-9D449CADFCFF}" srcId="{0BD9D848-8C81-4306-A340-1C18DF6731CE}" destId="{88CD757B-CAEC-4BC3-A74D-94B50869566D}" srcOrd="5" destOrd="0" parTransId="{D3ADDB63-243B-4B04-84F0-643ACB0BB045}" sibTransId="{BD933DC0-4FED-405B-B311-ED8F6D8F412A}"/>
    <dgm:cxn modelId="{97A56A36-8C17-401C-A735-7F4372B4B346}" type="presOf" srcId="{C8FA03ED-12F6-4F89-842E-36E42DBC17D6}" destId="{DD76970C-7F4B-42FD-A4E1-FEA72A505978}" srcOrd="0" destOrd="0" presId="urn:microsoft.com/office/officeart/2005/8/layout/list1"/>
    <dgm:cxn modelId="{F5B291E2-8D00-45B3-A498-ED68F266FBCB}" type="presOf" srcId="{0BD9D848-8C81-4306-A340-1C18DF6731CE}" destId="{0477585E-29B5-4141-BD89-E60F85570C89}" srcOrd="1" destOrd="0" presId="urn:microsoft.com/office/officeart/2005/8/layout/list1"/>
    <dgm:cxn modelId="{C6BFE666-1BF2-4552-8325-BADAE65E8E61}" type="presOf" srcId="{88CD757B-CAEC-4BC3-A74D-94B50869566D}" destId="{DD76970C-7F4B-42FD-A4E1-FEA72A505978}" srcOrd="0" destOrd="5" presId="urn:microsoft.com/office/officeart/2005/8/layout/list1"/>
    <dgm:cxn modelId="{34FD1C6D-0DF8-4B92-864E-0DB1FA1EDBDC}" srcId="{F23443A2-D3BE-43C3-976C-14775433D9DE}" destId="{0BD9D848-8C81-4306-A340-1C18DF6731CE}" srcOrd="0" destOrd="0" parTransId="{CD7CBCF4-0927-46F2-816C-C6E4855E5A58}" sibTransId="{2E41EAB4-9F3D-4A2E-9FF0-68D2E91A2812}"/>
    <dgm:cxn modelId="{70D31497-4EB6-4B70-AEA5-A5F8DF55A161}" type="presOf" srcId="{42363E0B-92DB-4370-BD42-7BBFF7A22206}" destId="{DD76970C-7F4B-42FD-A4E1-FEA72A505978}" srcOrd="0" destOrd="3" presId="urn:microsoft.com/office/officeart/2005/8/layout/list1"/>
    <dgm:cxn modelId="{A3AB9F8F-79B7-409A-AFA1-CADE6C985C41}" srcId="{C88D9F46-992D-4903-82B1-240B844FEE2E}" destId="{5F9C8837-054C-4EB2-8FEE-584215C9F8B4}" srcOrd="1" destOrd="0" parTransId="{3156B766-AAA3-4FEC-9214-8226DA14B0E7}" sibTransId="{A233873B-89D0-4EE5-83EE-02BA122A754A}"/>
    <dgm:cxn modelId="{39E3BB64-FC7E-4E85-B20A-1F2A283ED37B}" srcId="{F23443A2-D3BE-43C3-976C-14775433D9DE}" destId="{C88D9F46-992D-4903-82B1-240B844FEE2E}" srcOrd="1" destOrd="0" parTransId="{94579276-03EF-4014-9E09-D1B72D98E650}" sibTransId="{1F768E88-9208-486F-B6E5-E8CC6EEF099F}"/>
    <dgm:cxn modelId="{AC4BE8CE-4B5E-4CA1-A3E8-19458BE19B58}" type="presParOf" srcId="{55BEDAEA-3B7C-45D9-9689-07A91BDB45BE}" destId="{F4CA760D-1998-494B-A7BC-4970DE67F856}" srcOrd="0" destOrd="0" presId="urn:microsoft.com/office/officeart/2005/8/layout/list1"/>
    <dgm:cxn modelId="{E9714CC2-A25E-4116-8D9E-B5CB4A2B4212}" type="presParOf" srcId="{F4CA760D-1998-494B-A7BC-4970DE67F856}" destId="{EDDC3CB3-8596-4583-82F5-667C0FFBC3E2}" srcOrd="0" destOrd="0" presId="urn:microsoft.com/office/officeart/2005/8/layout/list1"/>
    <dgm:cxn modelId="{3A815C5A-60E5-41F3-9BA8-DCF97A8BCAD7}" type="presParOf" srcId="{F4CA760D-1998-494B-A7BC-4970DE67F856}" destId="{0477585E-29B5-4141-BD89-E60F85570C89}" srcOrd="1" destOrd="0" presId="urn:microsoft.com/office/officeart/2005/8/layout/list1"/>
    <dgm:cxn modelId="{CB4716FB-24B8-4B5D-AB4E-5AAE0F9D377D}" type="presParOf" srcId="{55BEDAEA-3B7C-45D9-9689-07A91BDB45BE}" destId="{1B424D43-B20A-48A3-B693-537AF0D80E63}" srcOrd="1" destOrd="0" presId="urn:microsoft.com/office/officeart/2005/8/layout/list1"/>
    <dgm:cxn modelId="{E4476C62-8EDB-40CE-B59D-0E82A732A12C}" type="presParOf" srcId="{55BEDAEA-3B7C-45D9-9689-07A91BDB45BE}" destId="{DD76970C-7F4B-42FD-A4E1-FEA72A505978}" srcOrd="2" destOrd="0" presId="urn:microsoft.com/office/officeart/2005/8/layout/list1"/>
    <dgm:cxn modelId="{AF102E00-5CEF-4BBE-91F2-7995C90466AB}" type="presParOf" srcId="{55BEDAEA-3B7C-45D9-9689-07A91BDB45BE}" destId="{BBC6885C-4C32-4CDB-91AE-00168EBB2B44}" srcOrd="3" destOrd="0" presId="urn:microsoft.com/office/officeart/2005/8/layout/list1"/>
    <dgm:cxn modelId="{BB966513-5B5D-43EF-84B6-38B186DCF944}" type="presParOf" srcId="{55BEDAEA-3B7C-45D9-9689-07A91BDB45BE}" destId="{A54F3777-68C4-4F25-B50B-B143A2EC44EA}" srcOrd="4" destOrd="0" presId="urn:microsoft.com/office/officeart/2005/8/layout/list1"/>
    <dgm:cxn modelId="{0090626D-25FA-4788-80E6-D788417DB5CB}" type="presParOf" srcId="{A54F3777-68C4-4F25-B50B-B143A2EC44EA}" destId="{0473A7C1-7F67-455D-8CC4-A530E9142758}" srcOrd="0" destOrd="0" presId="urn:microsoft.com/office/officeart/2005/8/layout/list1"/>
    <dgm:cxn modelId="{2052CF45-0C36-48B6-80BC-B355FF399A9C}" type="presParOf" srcId="{A54F3777-68C4-4F25-B50B-B143A2EC44EA}" destId="{9BEF47FE-5B5E-4723-8394-411E2195B905}" srcOrd="1" destOrd="0" presId="urn:microsoft.com/office/officeart/2005/8/layout/list1"/>
    <dgm:cxn modelId="{ADF23FD7-8A6B-4C64-A8D0-2D09EE04F0BB}" type="presParOf" srcId="{55BEDAEA-3B7C-45D9-9689-07A91BDB45BE}" destId="{BD894E3A-4134-49B7-A48F-F0D37E3A28EE}" srcOrd="5" destOrd="0" presId="urn:microsoft.com/office/officeart/2005/8/layout/list1"/>
    <dgm:cxn modelId="{2C4DC526-C6D4-43D7-9F1D-8DF4CBBCFE2B}" type="presParOf" srcId="{55BEDAEA-3B7C-45D9-9689-07A91BDB45BE}" destId="{F717F4A4-EEF4-4E8F-A50F-969F3531066D}"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3443A2-D3BE-43C3-976C-14775433D9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BD9D848-8C81-4306-A340-1C18DF6731CE}">
      <dgm:prSet phldrT="[Text]" custT="1"/>
      <dgm:spPr/>
      <dgm:t>
        <a:bodyPr/>
        <a:lstStyle/>
        <a:p>
          <a:r>
            <a:rPr lang="en-US" sz="2800" dirty="0" smtClean="0"/>
            <a:t>Challenge</a:t>
          </a:r>
          <a:endParaRPr lang="en-US" sz="2800" dirty="0"/>
        </a:p>
      </dgm:t>
    </dgm:pt>
    <dgm:pt modelId="{CD7CBCF4-0927-46F2-816C-C6E4855E5A58}" type="parTrans" cxnId="{34FD1C6D-0DF8-4B92-864E-0DB1FA1EDBDC}">
      <dgm:prSet/>
      <dgm:spPr/>
      <dgm:t>
        <a:bodyPr/>
        <a:lstStyle/>
        <a:p>
          <a:endParaRPr lang="en-US"/>
        </a:p>
      </dgm:t>
    </dgm:pt>
    <dgm:pt modelId="{2E41EAB4-9F3D-4A2E-9FF0-68D2E91A2812}" type="sibTrans" cxnId="{34FD1C6D-0DF8-4B92-864E-0DB1FA1EDBDC}">
      <dgm:prSet/>
      <dgm:spPr/>
      <dgm:t>
        <a:bodyPr/>
        <a:lstStyle/>
        <a:p>
          <a:endParaRPr lang="en-US"/>
        </a:p>
      </dgm:t>
    </dgm:pt>
    <dgm:pt modelId="{C88D9F46-992D-4903-82B1-240B844FEE2E}">
      <dgm:prSet phldrT="[Text]" custT="1"/>
      <dgm:spPr/>
      <dgm:t>
        <a:bodyPr/>
        <a:lstStyle/>
        <a:p>
          <a:r>
            <a:rPr lang="en-US" sz="2800" dirty="0" smtClean="0"/>
            <a:t>Accomplishments</a:t>
          </a:r>
          <a:endParaRPr lang="en-US" sz="2800" dirty="0"/>
        </a:p>
      </dgm:t>
    </dgm:pt>
    <dgm:pt modelId="{94579276-03EF-4014-9E09-D1B72D98E650}" type="parTrans" cxnId="{39E3BB64-FC7E-4E85-B20A-1F2A283ED37B}">
      <dgm:prSet/>
      <dgm:spPr/>
      <dgm:t>
        <a:bodyPr/>
        <a:lstStyle/>
        <a:p>
          <a:endParaRPr lang="en-US"/>
        </a:p>
      </dgm:t>
    </dgm:pt>
    <dgm:pt modelId="{1F768E88-9208-486F-B6E5-E8CC6EEF099F}" type="sibTrans" cxnId="{39E3BB64-FC7E-4E85-B20A-1F2A283ED37B}">
      <dgm:prSet/>
      <dgm:spPr/>
      <dgm:t>
        <a:bodyPr/>
        <a:lstStyle/>
        <a:p>
          <a:endParaRPr lang="en-US"/>
        </a:p>
      </dgm:t>
    </dgm:pt>
    <dgm:pt modelId="{C8FA03ED-12F6-4F89-842E-36E42DBC17D6}">
      <dgm:prSet phldrT="[Text]"/>
      <dgm:spPr/>
      <dgm:t>
        <a:bodyPr/>
        <a:lstStyle/>
        <a:p>
          <a:r>
            <a:rPr lang="en-US" dirty="0" smtClean="0"/>
            <a:t>Lack of consistent standards for qualifying people to perform the grants management function</a:t>
          </a:r>
          <a:endParaRPr lang="en-US" dirty="0"/>
        </a:p>
      </dgm:t>
    </dgm:pt>
    <dgm:pt modelId="{EAF58FE6-B520-46B6-A0EE-BE1C23ACBC25}" type="parTrans" cxnId="{024933F6-90D4-4315-8883-02F9C9129AB0}">
      <dgm:prSet/>
      <dgm:spPr/>
      <dgm:t>
        <a:bodyPr/>
        <a:lstStyle/>
        <a:p>
          <a:endParaRPr lang="en-US"/>
        </a:p>
      </dgm:t>
    </dgm:pt>
    <dgm:pt modelId="{8BAC6689-F602-4A02-93B6-9C6CA34CEDB4}" type="sibTrans" cxnId="{024933F6-90D4-4315-8883-02F9C9129AB0}">
      <dgm:prSet/>
      <dgm:spPr/>
      <dgm:t>
        <a:bodyPr/>
        <a:lstStyle/>
        <a:p>
          <a:endParaRPr lang="en-US"/>
        </a:p>
      </dgm:t>
    </dgm:pt>
    <dgm:pt modelId="{1154489A-9AF2-4B9B-879B-9A0B2ECD1E68}">
      <dgm:prSet phldrT="[Text]"/>
      <dgm:spPr/>
      <dgm:t>
        <a:bodyPr/>
        <a:lstStyle/>
        <a:p>
          <a:r>
            <a:rPr lang="en-US" dirty="0" smtClean="0"/>
            <a:t>December 2013: Competencies established</a:t>
          </a:r>
          <a:endParaRPr lang="en-US" dirty="0"/>
        </a:p>
      </dgm:t>
    </dgm:pt>
    <dgm:pt modelId="{20B6112D-6BFF-4B52-BDA7-E045C8AC20BE}" type="parTrans" cxnId="{77EF4883-870E-4F5F-A55E-8AD143A45AA9}">
      <dgm:prSet/>
      <dgm:spPr/>
      <dgm:t>
        <a:bodyPr/>
        <a:lstStyle/>
        <a:p>
          <a:endParaRPr lang="en-US"/>
        </a:p>
      </dgm:t>
    </dgm:pt>
    <dgm:pt modelId="{5439F811-E4B0-42D3-BDBC-FF8AE769F093}" type="sibTrans" cxnId="{77EF4883-870E-4F5F-A55E-8AD143A45AA9}">
      <dgm:prSet/>
      <dgm:spPr/>
      <dgm:t>
        <a:bodyPr/>
        <a:lstStyle/>
        <a:p>
          <a:endParaRPr lang="en-US"/>
        </a:p>
      </dgm:t>
    </dgm:pt>
    <dgm:pt modelId="{4EA39A73-4C4C-4F6A-BE7A-3AFAD409586D}">
      <dgm:prSet phldrT="[Text]"/>
      <dgm:spPr/>
      <dgm:t>
        <a:bodyPr/>
        <a:lstStyle/>
        <a:p>
          <a:r>
            <a:rPr lang="en-US" dirty="0" smtClean="0"/>
            <a:t>No government-wide core training requirement for people performing the grants management function</a:t>
          </a:r>
          <a:endParaRPr lang="en-US" dirty="0"/>
        </a:p>
      </dgm:t>
    </dgm:pt>
    <dgm:pt modelId="{9C3C83E1-56B2-49A6-BBFF-638D04894E39}" type="parTrans" cxnId="{C1ECA0CB-FC58-4BE5-A1D6-80D0EFA019F1}">
      <dgm:prSet/>
      <dgm:spPr/>
      <dgm:t>
        <a:bodyPr/>
        <a:lstStyle/>
        <a:p>
          <a:endParaRPr lang="en-US"/>
        </a:p>
      </dgm:t>
    </dgm:pt>
    <dgm:pt modelId="{FE4545BF-44A9-48AA-8A0D-112A5B5F51A5}" type="sibTrans" cxnId="{C1ECA0CB-FC58-4BE5-A1D6-80D0EFA019F1}">
      <dgm:prSet/>
      <dgm:spPr/>
      <dgm:t>
        <a:bodyPr/>
        <a:lstStyle/>
        <a:p>
          <a:endParaRPr lang="en-US"/>
        </a:p>
      </dgm:t>
    </dgm:pt>
    <dgm:pt modelId="{B7099420-4E56-4CBA-A556-9925ACD6A6EF}">
      <dgm:prSet phldrT="[Text]"/>
      <dgm:spPr/>
      <dgm:t>
        <a:bodyPr/>
        <a:lstStyle/>
        <a:p>
          <a:r>
            <a:rPr lang="en-US" dirty="0" smtClean="0"/>
            <a:t>December 2013: Resource repository built, available for use, and in testing phase</a:t>
          </a:r>
          <a:endParaRPr lang="en-US" dirty="0"/>
        </a:p>
      </dgm:t>
    </dgm:pt>
    <dgm:pt modelId="{0B0FCA0B-0EB5-452E-9A96-8325698C5952}" type="parTrans" cxnId="{46418484-4507-4710-82F9-BD934B55ADB8}">
      <dgm:prSet/>
      <dgm:spPr/>
      <dgm:t>
        <a:bodyPr/>
        <a:lstStyle/>
        <a:p>
          <a:endParaRPr lang="en-US"/>
        </a:p>
      </dgm:t>
    </dgm:pt>
    <dgm:pt modelId="{2B19D7AF-B868-4333-A9D3-429CCBA724B9}" type="sibTrans" cxnId="{46418484-4507-4710-82F9-BD934B55ADB8}">
      <dgm:prSet/>
      <dgm:spPr/>
      <dgm:t>
        <a:bodyPr/>
        <a:lstStyle/>
        <a:p>
          <a:endParaRPr lang="en-US"/>
        </a:p>
      </dgm:t>
    </dgm:pt>
    <dgm:pt modelId="{55BEDAEA-3B7C-45D9-9689-07A91BDB45BE}" type="pres">
      <dgm:prSet presAssocID="{F23443A2-D3BE-43C3-976C-14775433D9DE}" presName="linear" presStyleCnt="0">
        <dgm:presLayoutVars>
          <dgm:dir/>
          <dgm:animLvl val="lvl"/>
          <dgm:resizeHandles val="exact"/>
        </dgm:presLayoutVars>
      </dgm:prSet>
      <dgm:spPr/>
      <dgm:t>
        <a:bodyPr/>
        <a:lstStyle/>
        <a:p>
          <a:endParaRPr lang="en-US"/>
        </a:p>
      </dgm:t>
    </dgm:pt>
    <dgm:pt modelId="{F4CA760D-1998-494B-A7BC-4970DE67F856}" type="pres">
      <dgm:prSet presAssocID="{0BD9D848-8C81-4306-A340-1C18DF6731CE}" presName="parentLin" presStyleCnt="0"/>
      <dgm:spPr/>
    </dgm:pt>
    <dgm:pt modelId="{EDDC3CB3-8596-4583-82F5-667C0FFBC3E2}" type="pres">
      <dgm:prSet presAssocID="{0BD9D848-8C81-4306-A340-1C18DF6731CE}" presName="parentLeftMargin" presStyleLbl="node1" presStyleIdx="0" presStyleCnt="2"/>
      <dgm:spPr/>
      <dgm:t>
        <a:bodyPr/>
        <a:lstStyle/>
        <a:p>
          <a:endParaRPr lang="en-US"/>
        </a:p>
      </dgm:t>
    </dgm:pt>
    <dgm:pt modelId="{0477585E-29B5-4141-BD89-E60F85570C89}" type="pres">
      <dgm:prSet presAssocID="{0BD9D848-8C81-4306-A340-1C18DF6731CE}" presName="parentText" presStyleLbl="node1" presStyleIdx="0" presStyleCnt="2" custLinFactNeighborX="5263" custLinFactNeighborY="956">
        <dgm:presLayoutVars>
          <dgm:chMax val="0"/>
          <dgm:bulletEnabled val="1"/>
        </dgm:presLayoutVars>
      </dgm:prSet>
      <dgm:spPr/>
      <dgm:t>
        <a:bodyPr/>
        <a:lstStyle/>
        <a:p>
          <a:endParaRPr lang="en-US"/>
        </a:p>
      </dgm:t>
    </dgm:pt>
    <dgm:pt modelId="{1B424D43-B20A-48A3-B693-537AF0D80E63}" type="pres">
      <dgm:prSet presAssocID="{0BD9D848-8C81-4306-A340-1C18DF6731CE}" presName="negativeSpace" presStyleCnt="0"/>
      <dgm:spPr/>
    </dgm:pt>
    <dgm:pt modelId="{DD76970C-7F4B-42FD-A4E1-FEA72A505978}" type="pres">
      <dgm:prSet presAssocID="{0BD9D848-8C81-4306-A340-1C18DF6731CE}" presName="childText" presStyleLbl="conFgAcc1" presStyleIdx="0" presStyleCnt="2" custLinFactNeighborX="877" custLinFactNeighborY="23718">
        <dgm:presLayoutVars>
          <dgm:bulletEnabled val="1"/>
        </dgm:presLayoutVars>
      </dgm:prSet>
      <dgm:spPr/>
      <dgm:t>
        <a:bodyPr/>
        <a:lstStyle/>
        <a:p>
          <a:endParaRPr lang="en-US"/>
        </a:p>
      </dgm:t>
    </dgm:pt>
    <dgm:pt modelId="{BBC6885C-4C32-4CDB-91AE-00168EBB2B44}" type="pres">
      <dgm:prSet presAssocID="{2E41EAB4-9F3D-4A2E-9FF0-68D2E91A2812}" presName="spaceBetweenRectangles" presStyleCnt="0"/>
      <dgm:spPr/>
    </dgm:pt>
    <dgm:pt modelId="{A54F3777-68C4-4F25-B50B-B143A2EC44EA}" type="pres">
      <dgm:prSet presAssocID="{C88D9F46-992D-4903-82B1-240B844FEE2E}" presName="parentLin" presStyleCnt="0"/>
      <dgm:spPr/>
    </dgm:pt>
    <dgm:pt modelId="{0473A7C1-7F67-455D-8CC4-A530E9142758}" type="pres">
      <dgm:prSet presAssocID="{C88D9F46-992D-4903-82B1-240B844FEE2E}" presName="parentLeftMargin" presStyleLbl="node1" presStyleIdx="0" presStyleCnt="2"/>
      <dgm:spPr/>
      <dgm:t>
        <a:bodyPr/>
        <a:lstStyle/>
        <a:p>
          <a:endParaRPr lang="en-US"/>
        </a:p>
      </dgm:t>
    </dgm:pt>
    <dgm:pt modelId="{9BEF47FE-5B5E-4723-8394-411E2195B905}" type="pres">
      <dgm:prSet presAssocID="{C88D9F46-992D-4903-82B1-240B844FEE2E}" presName="parentText" presStyleLbl="node1" presStyleIdx="1" presStyleCnt="2" custLinFactNeighborX="22807" custLinFactNeighborY="-33155">
        <dgm:presLayoutVars>
          <dgm:chMax val="0"/>
          <dgm:bulletEnabled val="1"/>
        </dgm:presLayoutVars>
      </dgm:prSet>
      <dgm:spPr/>
      <dgm:t>
        <a:bodyPr/>
        <a:lstStyle/>
        <a:p>
          <a:endParaRPr lang="en-US"/>
        </a:p>
      </dgm:t>
    </dgm:pt>
    <dgm:pt modelId="{BD894E3A-4134-49B7-A48F-F0D37E3A28EE}" type="pres">
      <dgm:prSet presAssocID="{C88D9F46-992D-4903-82B1-240B844FEE2E}" presName="negativeSpace" presStyleCnt="0"/>
      <dgm:spPr/>
    </dgm:pt>
    <dgm:pt modelId="{F717F4A4-EEF4-4E8F-A50F-969F3531066D}" type="pres">
      <dgm:prSet presAssocID="{C88D9F46-992D-4903-82B1-240B844FEE2E}" presName="childText" presStyleLbl="conFgAcc1" presStyleIdx="1" presStyleCnt="2" custLinFactNeighborY="-86886">
        <dgm:presLayoutVars>
          <dgm:bulletEnabled val="1"/>
        </dgm:presLayoutVars>
      </dgm:prSet>
      <dgm:spPr/>
      <dgm:t>
        <a:bodyPr/>
        <a:lstStyle/>
        <a:p>
          <a:endParaRPr lang="en-US"/>
        </a:p>
      </dgm:t>
    </dgm:pt>
  </dgm:ptLst>
  <dgm:cxnLst>
    <dgm:cxn modelId="{D92A9C23-A80B-4EA7-85FA-26D8E28953FD}" type="presOf" srcId="{C8FA03ED-12F6-4F89-842E-36E42DBC17D6}" destId="{DD76970C-7F4B-42FD-A4E1-FEA72A505978}" srcOrd="0" destOrd="0" presId="urn:microsoft.com/office/officeart/2005/8/layout/list1"/>
    <dgm:cxn modelId="{A9B34946-572A-4E85-B317-4695B217C89E}" type="presOf" srcId="{F23443A2-D3BE-43C3-976C-14775433D9DE}" destId="{55BEDAEA-3B7C-45D9-9689-07A91BDB45BE}" srcOrd="0" destOrd="0" presId="urn:microsoft.com/office/officeart/2005/8/layout/list1"/>
    <dgm:cxn modelId="{56210D9E-3302-415C-818A-F75E3BAD3195}" type="presOf" srcId="{B7099420-4E56-4CBA-A556-9925ACD6A6EF}" destId="{F717F4A4-EEF4-4E8F-A50F-969F3531066D}" srcOrd="0" destOrd="1" presId="urn:microsoft.com/office/officeart/2005/8/layout/list1"/>
    <dgm:cxn modelId="{6D165677-3169-4C41-9A21-73EF7F2B95C5}" type="presOf" srcId="{1154489A-9AF2-4B9B-879B-9A0B2ECD1E68}" destId="{F717F4A4-EEF4-4E8F-A50F-969F3531066D}" srcOrd="0" destOrd="0" presId="urn:microsoft.com/office/officeart/2005/8/layout/list1"/>
    <dgm:cxn modelId="{77EF4883-870E-4F5F-A55E-8AD143A45AA9}" srcId="{C88D9F46-992D-4903-82B1-240B844FEE2E}" destId="{1154489A-9AF2-4B9B-879B-9A0B2ECD1E68}" srcOrd="0" destOrd="0" parTransId="{20B6112D-6BFF-4B52-BDA7-E045C8AC20BE}" sibTransId="{5439F811-E4B0-42D3-BDBC-FF8AE769F093}"/>
    <dgm:cxn modelId="{024933F6-90D4-4315-8883-02F9C9129AB0}" srcId="{0BD9D848-8C81-4306-A340-1C18DF6731CE}" destId="{C8FA03ED-12F6-4F89-842E-36E42DBC17D6}" srcOrd="0" destOrd="0" parTransId="{EAF58FE6-B520-46B6-A0EE-BE1C23ACBC25}" sibTransId="{8BAC6689-F602-4A02-93B6-9C6CA34CEDB4}"/>
    <dgm:cxn modelId="{46418484-4507-4710-82F9-BD934B55ADB8}" srcId="{C88D9F46-992D-4903-82B1-240B844FEE2E}" destId="{B7099420-4E56-4CBA-A556-9925ACD6A6EF}" srcOrd="1" destOrd="0" parTransId="{0B0FCA0B-0EB5-452E-9A96-8325698C5952}" sibTransId="{2B19D7AF-B868-4333-A9D3-429CCBA724B9}"/>
    <dgm:cxn modelId="{0D87E9D2-81D2-4D26-A1E5-377A1FE5DBBE}" type="presOf" srcId="{0BD9D848-8C81-4306-A340-1C18DF6731CE}" destId="{0477585E-29B5-4141-BD89-E60F85570C89}" srcOrd="1" destOrd="0" presId="urn:microsoft.com/office/officeart/2005/8/layout/list1"/>
    <dgm:cxn modelId="{BE6C7CA3-E149-4353-9B19-70C80ED42784}" type="presOf" srcId="{0BD9D848-8C81-4306-A340-1C18DF6731CE}" destId="{EDDC3CB3-8596-4583-82F5-667C0FFBC3E2}" srcOrd="0" destOrd="0" presId="urn:microsoft.com/office/officeart/2005/8/layout/list1"/>
    <dgm:cxn modelId="{642080E2-70DF-4F4B-881D-07E84147AA35}" type="presOf" srcId="{C88D9F46-992D-4903-82B1-240B844FEE2E}" destId="{9BEF47FE-5B5E-4723-8394-411E2195B905}" srcOrd="1" destOrd="0" presId="urn:microsoft.com/office/officeart/2005/8/layout/list1"/>
    <dgm:cxn modelId="{295B5061-6263-4D59-919C-DA1C9D4CD691}" type="presOf" srcId="{C88D9F46-992D-4903-82B1-240B844FEE2E}" destId="{0473A7C1-7F67-455D-8CC4-A530E9142758}" srcOrd="0" destOrd="0" presId="urn:microsoft.com/office/officeart/2005/8/layout/list1"/>
    <dgm:cxn modelId="{34FD1C6D-0DF8-4B92-864E-0DB1FA1EDBDC}" srcId="{F23443A2-D3BE-43C3-976C-14775433D9DE}" destId="{0BD9D848-8C81-4306-A340-1C18DF6731CE}" srcOrd="0" destOrd="0" parTransId="{CD7CBCF4-0927-46F2-816C-C6E4855E5A58}" sibTransId="{2E41EAB4-9F3D-4A2E-9FF0-68D2E91A2812}"/>
    <dgm:cxn modelId="{616793F4-D416-44E1-8A76-95B71B4DA2C1}" type="presOf" srcId="{4EA39A73-4C4C-4F6A-BE7A-3AFAD409586D}" destId="{DD76970C-7F4B-42FD-A4E1-FEA72A505978}" srcOrd="0" destOrd="1" presId="urn:microsoft.com/office/officeart/2005/8/layout/list1"/>
    <dgm:cxn modelId="{C1ECA0CB-FC58-4BE5-A1D6-80D0EFA019F1}" srcId="{0BD9D848-8C81-4306-A340-1C18DF6731CE}" destId="{4EA39A73-4C4C-4F6A-BE7A-3AFAD409586D}" srcOrd="1" destOrd="0" parTransId="{9C3C83E1-56B2-49A6-BBFF-638D04894E39}" sibTransId="{FE4545BF-44A9-48AA-8A0D-112A5B5F51A5}"/>
    <dgm:cxn modelId="{39E3BB64-FC7E-4E85-B20A-1F2A283ED37B}" srcId="{F23443A2-D3BE-43C3-976C-14775433D9DE}" destId="{C88D9F46-992D-4903-82B1-240B844FEE2E}" srcOrd="1" destOrd="0" parTransId="{94579276-03EF-4014-9E09-D1B72D98E650}" sibTransId="{1F768E88-9208-486F-B6E5-E8CC6EEF099F}"/>
    <dgm:cxn modelId="{49FBFAD3-759C-4CE4-9548-1950FE07601F}" type="presParOf" srcId="{55BEDAEA-3B7C-45D9-9689-07A91BDB45BE}" destId="{F4CA760D-1998-494B-A7BC-4970DE67F856}" srcOrd="0" destOrd="0" presId="urn:microsoft.com/office/officeart/2005/8/layout/list1"/>
    <dgm:cxn modelId="{ADC1CF70-A2C9-42FB-A46C-E57C70160C2F}" type="presParOf" srcId="{F4CA760D-1998-494B-A7BC-4970DE67F856}" destId="{EDDC3CB3-8596-4583-82F5-667C0FFBC3E2}" srcOrd="0" destOrd="0" presId="urn:microsoft.com/office/officeart/2005/8/layout/list1"/>
    <dgm:cxn modelId="{9F7DD455-6D52-4CC9-A23E-3D5975C65F91}" type="presParOf" srcId="{F4CA760D-1998-494B-A7BC-4970DE67F856}" destId="{0477585E-29B5-4141-BD89-E60F85570C89}" srcOrd="1" destOrd="0" presId="urn:microsoft.com/office/officeart/2005/8/layout/list1"/>
    <dgm:cxn modelId="{F3F78D91-E4A3-45D7-BFAC-8F93D4F9F6EF}" type="presParOf" srcId="{55BEDAEA-3B7C-45D9-9689-07A91BDB45BE}" destId="{1B424D43-B20A-48A3-B693-537AF0D80E63}" srcOrd="1" destOrd="0" presId="urn:microsoft.com/office/officeart/2005/8/layout/list1"/>
    <dgm:cxn modelId="{3E14E6CF-8C63-4883-A993-59F946F0BCBC}" type="presParOf" srcId="{55BEDAEA-3B7C-45D9-9689-07A91BDB45BE}" destId="{DD76970C-7F4B-42FD-A4E1-FEA72A505978}" srcOrd="2" destOrd="0" presId="urn:microsoft.com/office/officeart/2005/8/layout/list1"/>
    <dgm:cxn modelId="{090B9E43-5B59-4FF1-BB68-C6C5B1F8190B}" type="presParOf" srcId="{55BEDAEA-3B7C-45D9-9689-07A91BDB45BE}" destId="{BBC6885C-4C32-4CDB-91AE-00168EBB2B44}" srcOrd="3" destOrd="0" presId="urn:microsoft.com/office/officeart/2005/8/layout/list1"/>
    <dgm:cxn modelId="{164C99AA-D143-4F62-B29C-ADF782EC853C}" type="presParOf" srcId="{55BEDAEA-3B7C-45D9-9689-07A91BDB45BE}" destId="{A54F3777-68C4-4F25-B50B-B143A2EC44EA}" srcOrd="4" destOrd="0" presId="urn:microsoft.com/office/officeart/2005/8/layout/list1"/>
    <dgm:cxn modelId="{E79A6C0D-3093-4DA2-ACF1-791B661C1D81}" type="presParOf" srcId="{A54F3777-68C4-4F25-B50B-B143A2EC44EA}" destId="{0473A7C1-7F67-455D-8CC4-A530E9142758}" srcOrd="0" destOrd="0" presId="urn:microsoft.com/office/officeart/2005/8/layout/list1"/>
    <dgm:cxn modelId="{65CA1577-0F9D-4963-B8DC-CD45024975C9}" type="presParOf" srcId="{A54F3777-68C4-4F25-B50B-B143A2EC44EA}" destId="{9BEF47FE-5B5E-4723-8394-411E2195B905}" srcOrd="1" destOrd="0" presId="urn:microsoft.com/office/officeart/2005/8/layout/list1"/>
    <dgm:cxn modelId="{FC9850AE-538B-4DDD-BC3B-600F7165F3C0}" type="presParOf" srcId="{55BEDAEA-3B7C-45D9-9689-07A91BDB45BE}" destId="{BD894E3A-4134-49B7-A48F-F0D37E3A28EE}" srcOrd="5" destOrd="0" presId="urn:microsoft.com/office/officeart/2005/8/layout/list1"/>
    <dgm:cxn modelId="{D5EE4060-F5F6-453D-81FD-0DACAD5CB0C4}" type="presParOf" srcId="{55BEDAEA-3B7C-45D9-9689-07A91BDB45BE}" destId="{F717F4A4-EEF4-4E8F-A50F-969F3531066D}" srcOrd="6" destOrd="0" presId="urn:microsoft.com/office/officeart/2005/8/layout/lis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23443A2-D3BE-43C3-976C-14775433D9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BD9D848-8C81-4306-A340-1C18DF6731CE}">
      <dgm:prSet phldrT="[Text]"/>
      <dgm:spPr/>
      <dgm:t>
        <a:bodyPr/>
        <a:lstStyle/>
        <a:p>
          <a:r>
            <a:rPr lang="en-US" dirty="0" smtClean="0"/>
            <a:t>Short Term Deliverables</a:t>
          </a:r>
          <a:endParaRPr lang="en-US" dirty="0"/>
        </a:p>
      </dgm:t>
    </dgm:pt>
    <dgm:pt modelId="{CD7CBCF4-0927-46F2-816C-C6E4855E5A58}" type="parTrans" cxnId="{34FD1C6D-0DF8-4B92-864E-0DB1FA1EDBDC}">
      <dgm:prSet/>
      <dgm:spPr/>
      <dgm:t>
        <a:bodyPr/>
        <a:lstStyle/>
        <a:p>
          <a:endParaRPr lang="en-US"/>
        </a:p>
      </dgm:t>
    </dgm:pt>
    <dgm:pt modelId="{2E41EAB4-9F3D-4A2E-9FF0-68D2E91A2812}" type="sibTrans" cxnId="{34FD1C6D-0DF8-4B92-864E-0DB1FA1EDBDC}">
      <dgm:prSet/>
      <dgm:spPr/>
      <dgm:t>
        <a:bodyPr/>
        <a:lstStyle/>
        <a:p>
          <a:endParaRPr lang="en-US"/>
        </a:p>
      </dgm:t>
    </dgm:pt>
    <dgm:pt modelId="{C88D9F46-992D-4903-82B1-240B844FEE2E}">
      <dgm:prSet phldrT="[Text]"/>
      <dgm:spPr/>
      <dgm:t>
        <a:bodyPr/>
        <a:lstStyle/>
        <a:p>
          <a:r>
            <a:rPr lang="en-US" dirty="0" smtClean="0"/>
            <a:t>Long Term Deliverables</a:t>
          </a:r>
          <a:endParaRPr lang="en-US" dirty="0"/>
        </a:p>
      </dgm:t>
    </dgm:pt>
    <dgm:pt modelId="{94579276-03EF-4014-9E09-D1B72D98E650}" type="parTrans" cxnId="{39E3BB64-FC7E-4E85-B20A-1F2A283ED37B}">
      <dgm:prSet/>
      <dgm:spPr/>
      <dgm:t>
        <a:bodyPr/>
        <a:lstStyle/>
        <a:p>
          <a:endParaRPr lang="en-US"/>
        </a:p>
      </dgm:t>
    </dgm:pt>
    <dgm:pt modelId="{1F768E88-9208-486F-B6E5-E8CC6EEF099F}" type="sibTrans" cxnId="{39E3BB64-FC7E-4E85-B20A-1F2A283ED37B}">
      <dgm:prSet/>
      <dgm:spPr/>
      <dgm:t>
        <a:bodyPr/>
        <a:lstStyle/>
        <a:p>
          <a:endParaRPr lang="en-US"/>
        </a:p>
      </dgm:t>
    </dgm:pt>
    <dgm:pt modelId="{1154489A-9AF2-4B9B-879B-9A0B2ECD1E68}">
      <dgm:prSet phldrT="[Text]" custT="1"/>
      <dgm:spPr/>
      <dgm:t>
        <a:bodyPr/>
        <a:lstStyle/>
        <a:p>
          <a:r>
            <a:rPr lang="en-US" sz="2400" dirty="0" smtClean="0"/>
            <a:t>October 2014: Reconvene to discuss long-term vision and possible industry-wide credentialing framework</a:t>
          </a:r>
          <a:endParaRPr lang="en-US" sz="2400" dirty="0"/>
        </a:p>
      </dgm:t>
    </dgm:pt>
    <dgm:pt modelId="{20B6112D-6BFF-4B52-BDA7-E045C8AC20BE}" type="parTrans" cxnId="{77EF4883-870E-4F5F-A55E-8AD143A45AA9}">
      <dgm:prSet/>
      <dgm:spPr/>
      <dgm:t>
        <a:bodyPr/>
        <a:lstStyle/>
        <a:p>
          <a:endParaRPr lang="en-US"/>
        </a:p>
      </dgm:t>
    </dgm:pt>
    <dgm:pt modelId="{5439F811-E4B0-42D3-BDBC-FF8AE769F093}" type="sibTrans" cxnId="{77EF4883-870E-4F5F-A55E-8AD143A45AA9}">
      <dgm:prSet/>
      <dgm:spPr/>
      <dgm:t>
        <a:bodyPr/>
        <a:lstStyle/>
        <a:p>
          <a:endParaRPr lang="en-US"/>
        </a:p>
      </dgm:t>
    </dgm:pt>
    <dgm:pt modelId="{C8FA03ED-12F6-4F89-842E-36E42DBC17D6}">
      <dgm:prSet phldrT="[Text]" custT="1"/>
      <dgm:spPr/>
      <dgm:t>
        <a:bodyPr/>
        <a:lstStyle/>
        <a:p>
          <a:r>
            <a:rPr lang="en-US" sz="2400" dirty="0" smtClean="0"/>
            <a:t>Summer 2014: Publish Grants Management 101 Course</a:t>
          </a:r>
          <a:endParaRPr lang="en-US" sz="2400" dirty="0"/>
        </a:p>
      </dgm:t>
    </dgm:pt>
    <dgm:pt modelId="{8BAC6689-F602-4A02-93B6-9C6CA34CEDB4}" type="sibTrans" cxnId="{024933F6-90D4-4315-8883-02F9C9129AB0}">
      <dgm:prSet/>
      <dgm:spPr/>
      <dgm:t>
        <a:bodyPr/>
        <a:lstStyle/>
        <a:p>
          <a:endParaRPr lang="en-US"/>
        </a:p>
      </dgm:t>
    </dgm:pt>
    <dgm:pt modelId="{EAF58FE6-B520-46B6-A0EE-BE1C23ACBC25}" type="parTrans" cxnId="{024933F6-90D4-4315-8883-02F9C9129AB0}">
      <dgm:prSet/>
      <dgm:spPr/>
      <dgm:t>
        <a:bodyPr/>
        <a:lstStyle/>
        <a:p>
          <a:endParaRPr lang="en-US"/>
        </a:p>
      </dgm:t>
    </dgm:pt>
    <dgm:pt modelId="{46CE3975-CCF2-48D5-95E2-1553DFF20B64}">
      <dgm:prSet phldrT="[Text]" custT="1"/>
      <dgm:spPr/>
      <dgm:t>
        <a:bodyPr/>
        <a:lstStyle/>
        <a:p>
          <a:r>
            <a:rPr lang="en-US" sz="2400" dirty="0" smtClean="0"/>
            <a:t>April 2014: Knowledge-Sharing Resource Center available for sharing ideas and best practices</a:t>
          </a:r>
          <a:endParaRPr lang="en-US" sz="2400" dirty="0"/>
        </a:p>
      </dgm:t>
    </dgm:pt>
    <dgm:pt modelId="{B50B1B52-6936-4B88-862C-D11B81FB34E0}" type="sibTrans" cxnId="{56267FA3-397E-4408-BB34-1C6DC5CAE659}">
      <dgm:prSet/>
      <dgm:spPr/>
      <dgm:t>
        <a:bodyPr/>
        <a:lstStyle/>
        <a:p>
          <a:endParaRPr lang="en-US"/>
        </a:p>
      </dgm:t>
    </dgm:pt>
    <dgm:pt modelId="{4F7C3FEB-F832-4BA1-BFEC-14103FB1657A}" type="parTrans" cxnId="{56267FA3-397E-4408-BB34-1C6DC5CAE659}">
      <dgm:prSet/>
      <dgm:spPr/>
      <dgm:t>
        <a:bodyPr/>
        <a:lstStyle/>
        <a:p>
          <a:endParaRPr lang="en-US"/>
        </a:p>
      </dgm:t>
    </dgm:pt>
    <dgm:pt modelId="{55BEDAEA-3B7C-45D9-9689-07A91BDB45BE}" type="pres">
      <dgm:prSet presAssocID="{F23443A2-D3BE-43C3-976C-14775433D9DE}" presName="linear" presStyleCnt="0">
        <dgm:presLayoutVars>
          <dgm:dir/>
          <dgm:animLvl val="lvl"/>
          <dgm:resizeHandles val="exact"/>
        </dgm:presLayoutVars>
      </dgm:prSet>
      <dgm:spPr/>
      <dgm:t>
        <a:bodyPr/>
        <a:lstStyle/>
        <a:p>
          <a:endParaRPr lang="en-US"/>
        </a:p>
      </dgm:t>
    </dgm:pt>
    <dgm:pt modelId="{F4CA760D-1998-494B-A7BC-4970DE67F856}" type="pres">
      <dgm:prSet presAssocID="{0BD9D848-8C81-4306-A340-1C18DF6731CE}" presName="parentLin" presStyleCnt="0"/>
      <dgm:spPr/>
    </dgm:pt>
    <dgm:pt modelId="{EDDC3CB3-8596-4583-82F5-667C0FFBC3E2}" type="pres">
      <dgm:prSet presAssocID="{0BD9D848-8C81-4306-A340-1C18DF6731CE}" presName="parentLeftMargin" presStyleLbl="node1" presStyleIdx="0" presStyleCnt="2"/>
      <dgm:spPr/>
      <dgm:t>
        <a:bodyPr/>
        <a:lstStyle/>
        <a:p>
          <a:endParaRPr lang="en-US"/>
        </a:p>
      </dgm:t>
    </dgm:pt>
    <dgm:pt modelId="{0477585E-29B5-4141-BD89-E60F85570C89}" type="pres">
      <dgm:prSet presAssocID="{0BD9D848-8C81-4306-A340-1C18DF6731CE}" presName="parentText" presStyleLbl="node1" presStyleIdx="0" presStyleCnt="2">
        <dgm:presLayoutVars>
          <dgm:chMax val="0"/>
          <dgm:bulletEnabled val="1"/>
        </dgm:presLayoutVars>
      </dgm:prSet>
      <dgm:spPr/>
      <dgm:t>
        <a:bodyPr/>
        <a:lstStyle/>
        <a:p>
          <a:endParaRPr lang="en-US"/>
        </a:p>
      </dgm:t>
    </dgm:pt>
    <dgm:pt modelId="{1B424D43-B20A-48A3-B693-537AF0D80E63}" type="pres">
      <dgm:prSet presAssocID="{0BD9D848-8C81-4306-A340-1C18DF6731CE}" presName="negativeSpace" presStyleCnt="0"/>
      <dgm:spPr/>
    </dgm:pt>
    <dgm:pt modelId="{DD76970C-7F4B-42FD-A4E1-FEA72A505978}" type="pres">
      <dgm:prSet presAssocID="{0BD9D848-8C81-4306-A340-1C18DF6731CE}" presName="childText" presStyleLbl="conFgAcc1" presStyleIdx="0" presStyleCnt="2" custScaleY="101643" custLinFactNeighborX="877" custLinFactNeighborY="23718">
        <dgm:presLayoutVars>
          <dgm:bulletEnabled val="1"/>
        </dgm:presLayoutVars>
      </dgm:prSet>
      <dgm:spPr/>
      <dgm:t>
        <a:bodyPr/>
        <a:lstStyle/>
        <a:p>
          <a:endParaRPr lang="en-US"/>
        </a:p>
      </dgm:t>
    </dgm:pt>
    <dgm:pt modelId="{BBC6885C-4C32-4CDB-91AE-00168EBB2B44}" type="pres">
      <dgm:prSet presAssocID="{2E41EAB4-9F3D-4A2E-9FF0-68D2E91A2812}" presName="spaceBetweenRectangles" presStyleCnt="0"/>
      <dgm:spPr/>
    </dgm:pt>
    <dgm:pt modelId="{A54F3777-68C4-4F25-B50B-B143A2EC44EA}" type="pres">
      <dgm:prSet presAssocID="{C88D9F46-992D-4903-82B1-240B844FEE2E}" presName="parentLin" presStyleCnt="0"/>
      <dgm:spPr/>
    </dgm:pt>
    <dgm:pt modelId="{0473A7C1-7F67-455D-8CC4-A530E9142758}" type="pres">
      <dgm:prSet presAssocID="{C88D9F46-992D-4903-82B1-240B844FEE2E}" presName="parentLeftMargin" presStyleLbl="node1" presStyleIdx="0" presStyleCnt="2"/>
      <dgm:spPr/>
      <dgm:t>
        <a:bodyPr/>
        <a:lstStyle/>
        <a:p>
          <a:endParaRPr lang="en-US"/>
        </a:p>
      </dgm:t>
    </dgm:pt>
    <dgm:pt modelId="{9BEF47FE-5B5E-4723-8394-411E2195B905}" type="pres">
      <dgm:prSet presAssocID="{C88D9F46-992D-4903-82B1-240B844FEE2E}" presName="parentText" presStyleLbl="node1" presStyleIdx="1" presStyleCnt="2" custLinFactNeighborX="5263" custLinFactNeighborY="-17423">
        <dgm:presLayoutVars>
          <dgm:chMax val="0"/>
          <dgm:bulletEnabled val="1"/>
        </dgm:presLayoutVars>
      </dgm:prSet>
      <dgm:spPr/>
      <dgm:t>
        <a:bodyPr/>
        <a:lstStyle/>
        <a:p>
          <a:endParaRPr lang="en-US"/>
        </a:p>
      </dgm:t>
    </dgm:pt>
    <dgm:pt modelId="{BD894E3A-4134-49B7-A48F-F0D37E3A28EE}" type="pres">
      <dgm:prSet presAssocID="{C88D9F46-992D-4903-82B1-240B844FEE2E}" presName="negativeSpace" presStyleCnt="0"/>
      <dgm:spPr/>
    </dgm:pt>
    <dgm:pt modelId="{F717F4A4-EEF4-4E8F-A50F-969F3531066D}" type="pres">
      <dgm:prSet presAssocID="{C88D9F46-992D-4903-82B1-240B844FEE2E}" presName="childText" presStyleLbl="conFgAcc1" presStyleIdx="1" presStyleCnt="2" custScaleY="98195" custLinFactNeighborY="10740">
        <dgm:presLayoutVars>
          <dgm:bulletEnabled val="1"/>
        </dgm:presLayoutVars>
      </dgm:prSet>
      <dgm:spPr/>
      <dgm:t>
        <a:bodyPr/>
        <a:lstStyle/>
        <a:p>
          <a:endParaRPr lang="en-US"/>
        </a:p>
      </dgm:t>
    </dgm:pt>
  </dgm:ptLst>
  <dgm:cxnLst>
    <dgm:cxn modelId="{609C4888-4BB2-4207-AE0F-1160E84CE0EC}" type="presOf" srcId="{F23443A2-D3BE-43C3-976C-14775433D9DE}" destId="{55BEDAEA-3B7C-45D9-9689-07A91BDB45BE}" srcOrd="0" destOrd="0" presId="urn:microsoft.com/office/officeart/2005/8/layout/list1"/>
    <dgm:cxn modelId="{024933F6-90D4-4315-8883-02F9C9129AB0}" srcId="{0BD9D848-8C81-4306-A340-1C18DF6731CE}" destId="{C8FA03ED-12F6-4F89-842E-36E42DBC17D6}" srcOrd="1" destOrd="0" parTransId="{EAF58FE6-B520-46B6-A0EE-BE1C23ACBC25}" sibTransId="{8BAC6689-F602-4A02-93B6-9C6CA34CEDB4}"/>
    <dgm:cxn modelId="{77EF4883-870E-4F5F-A55E-8AD143A45AA9}" srcId="{C88D9F46-992D-4903-82B1-240B844FEE2E}" destId="{1154489A-9AF2-4B9B-879B-9A0B2ECD1E68}" srcOrd="0" destOrd="0" parTransId="{20B6112D-6BFF-4B52-BDA7-E045C8AC20BE}" sibTransId="{5439F811-E4B0-42D3-BDBC-FF8AE769F093}"/>
    <dgm:cxn modelId="{0382CA0F-13E7-4075-8E08-870F92A148F2}" type="presOf" srcId="{C88D9F46-992D-4903-82B1-240B844FEE2E}" destId="{9BEF47FE-5B5E-4723-8394-411E2195B905}" srcOrd="1" destOrd="0" presId="urn:microsoft.com/office/officeart/2005/8/layout/list1"/>
    <dgm:cxn modelId="{8DB355F8-369C-44E1-99AD-7730F0DE1BA5}" type="presOf" srcId="{0BD9D848-8C81-4306-A340-1C18DF6731CE}" destId="{0477585E-29B5-4141-BD89-E60F85570C89}" srcOrd="1" destOrd="0" presId="urn:microsoft.com/office/officeart/2005/8/layout/list1"/>
    <dgm:cxn modelId="{34FD1C6D-0DF8-4B92-864E-0DB1FA1EDBDC}" srcId="{F23443A2-D3BE-43C3-976C-14775433D9DE}" destId="{0BD9D848-8C81-4306-A340-1C18DF6731CE}" srcOrd="0" destOrd="0" parTransId="{CD7CBCF4-0927-46F2-816C-C6E4855E5A58}" sibTransId="{2E41EAB4-9F3D-4A2E-9FF0-68D2E91A2812}"/>
    <dgm:cxn modelId="{56267FA3-397E-4408-BB34-1C6DC5CAE659}" srcId="{0BD9D848-8C81-4306-A340-1C18DF6731CE}" destId="{46CE3975-CCF2-48D5-95E2-1553DFF20B64}" srcOrd="0" destOrd="0" parTransId="{4F7C3FEB-F832-4BA1-BFEC-14103FB1657A}" sibTransId="{B50B1B52-6936-4B88-862C-D11B81FB34E0}"/>
    <dgm:cxn modelId="{39E3BB64-FC7E-4E85-B20A-1F2A283ED37B}" srcId="{F23443A2-D3BE-43C3-976C-14775433D9DE}" destId="{C88D9F46-992D-4903-82B1-240B844FEE2E}" srcOrd="1" destOrd="0" parTransId="{94579276-03EF-4014-9E09-D1B72D98E650}" sibTransId="{1F768E88-9208-486F-B6E5-E8CC6EEF099F}"/>
    <dgm:cxn modelId="{5C122CB6-B326-4403-A3B3-633332A2644D}" type="presOf" srcId="{0BD9D848-8C81-4306-A340-1C18DF6731CE}" destId="{EDDC3CB3-8596-4583-82F5-667C0FFBC3E2}" srcOrd="0" destOrd="0" presId="urn:microsoft.com/office/officeart/2005/8/layout/list1"/>
    <dgm:cxn modelId="{65E2EB75-FA11-47A1-BFA1-B063BABE3DF2}" type="presOf" srcId="{46CE3975-CCF2-48D5-95E2-1553DFF20B64}" destId="{DD76970C-7F4B-42FD-A4E1-FEA72A505978}" srcOrd="0" destOrd="0" presId="urn:microsoft.com/office/officeart/2005/8/layout/list1"/>
    <dgm:cxn modelId="{5BF92EF3-6ACD-4948-BFA8-F73EF33C73A3}" type="presOf" srcId="{C88D9F46-992D-4903-82B1-240B844FEE2E}" destId="{0473A7C1-7F67-455D-8CC4-A530E9142758}" srcOrd="0" destOrd="0" presId="urn:microsoft.com/office/officeart/2005/8/layout/list1"/>
    <dgm:cxn modelId="{D03A7B44-A91F-405C-B3A8-DBC464B1678E}" type="presOf" srcId="{C8FA03ED-12F6-4F89-842E-36E42DBC17D6}" destId="{DD76970C-7F4B-42FD-A4E1-FEA72A505978}" srcOrd="0" destOrd="1" presId="urn:microsoft.com/office/officeart/2005/8/layout/list1"/>
    <dgm:cxn modelId="{7F103C56-CA6B-41F6-A8D7-C785EBFA02E3}" type="presOf" srcId="{1154489A-9AF2-4B9B-879B-9A0B2ECD1E68}" destId="{F717F4A4-EEF4-4E8F-A50F-969F3531066D}" srcOrd="0" destOrd="0" presId="urn:microsoft.com/office/officeart/2005/8/layout/list1"/>
    <dgm:cxn modelId="{72164C84-2F09-4E02-9D50-7590FC6AEC2B}" type="presParOf" srcId="{55BEDAEA-3B7C-45D9-9689-07A91BDB45BE}" destId="{F4CA760D-1998-494B-A7BC-4970DE67F856}" srcOrd="0" destOrd="0" presId="urn:microsoft.com/office/officeart/2005/8/layout/list1"/>
    <dgm:cxn modelId="{3A03FD86-5692-469A-A54D-0F5F0962C0DB}" type="presParOf" srcId="{F4CA760D-1998-494B-A7BC-4970DE67F856}" destId="{EDDC3CB3-8596-4583-82F5-667C0FFBC3E2}" srcOrd="0" destOrd="0" presId="urn:microsoft.com/office/officeart/2005/8/layout/list1"/>
    <dgm:cxn modelId="{B66CF91B-ED1F-486F-B89D-E02F82B23796}" type="presParOf" srcId="{F4CA760D-1998-494B-A7BC-4970DE67F856}" destId="{0477585E-29B5-4141-BD89-E60F85570C89}" srcOrd="1" destOrd="0" presId="urn:microsoft.com/office/officeart/2005/8/layout/list1"/>
    <dgm:cxn modelId="{D7776D53-E05A-4B4E-971F-E5F8264A1D3A}" type="presParOf" srcId="{55BEDAEA-3B7C-45D9-9689-07A91BDB45BE}" destId="{1B424D43-B20A-48A3-B693-537AF0D80E63}" srcOrd="1" destOrd="0" presId="urn:microsoft.com/office/officeart/2005/8/layout/list1"/>
    <dgm:cxn modelId="{B1195FC9-A6DB-4BFC-9A6E-761D390BD21B}" type="presParOf" srcId="{55BEDAEA-3B7C-45D9-9689-07A91BDB45BE}" destId="{DD76970C-7F4B-42FD-A4E1-FEA72A505978}" srcOrd="2" destOrd="0" presId="urn:microsoft.com/office/officeart/2005/8/layout/list1"/>
    <dgm:cxn modelId="{22C4639A-3721-4C01-918E-1CA780F7187D}" type="presParOf" srcId="{55BEDAEA-3B7C-45D9-9689-07A91BDB45BE}" destId="{BBC6885C-4C32-4CDB-91AE-00168EBB2B44}" srcOrd="3" destOrd="0" presId="urn:microsoft.com/office/officeart/2005/8/layout/list1"/>
    <dgm:cxn modelId="{0B6C4CD3-9307-4559-8E5B-211963B6DD2A}" type="presParOf" srcId="{55BEDAEA-3B7C-45D9-9689-07A91BDB45BE}" destId="{A54F3777-68C4-4F25-B50B-B143A2EC44EA}" srcOrd="4" destOrd="0" presId="urn:microsoft.com/office/officeart/2005/8/layout/list1"/>
    <dgm:cxn modelId="{9692B6E4-1C14-4C9E-999F-EA1C2963DAD9}" type="presParOf" srcId="{A54F3777-68C4-4F25-B50B-B143A2EC44EA}" destId="{0473A7C1-7F67-455D-8CC4-A530E9142758}" srcOrd="0" destOrd="0" presId="urn:microsoft.com/office/officeart/2005/8/layout/list1"/>
    <dgm:cxn modelId="{20A53755-9480-451F-B48E-55871A3A3786}" type="presParOf" srcId="{A54F3777-68C4-4F25-B50B-B143A2EC44EA}" destId="{9BEF47FE-5B5E-4723-8394-411E2195B905}" srcOrd="1" destOrd="0" presId="urn:microsoft.com/office/officeart/2005/8/layout/list1"/>
    <dgm:cxn modelId="{4004EC25-5D9E-4765-8BCC-3906247433E2}" type="presParOf" srcId="{55BEDAEA-3B7C-45D9-9689-07A91BDB45BE}" destId="{BD894E3A-4134-49B7-A48F-F0D37E3A28EE}" srcOrd="5" destOrd="0" presId="urn:microsoft.com/office/officeart/2005/8/layout/list1"/>
    <dgm:cxn modelId="{E016FFF0-C44A-492F-8C7D-27B3F51A5126}" type="presParOf" srcId="{55BEDAEA-3B7C-45D9-9689-07A91BDB45BE}" destId="{F717F4A4-EEF4-4E8F-A50F-969F3531066D}" srcOrd="6"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EF0810-7805-4889-81D1-1F8D2AC59FA2}"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en-US"/>
        </a:p>
      </dgm:t>
    </dgm:pt>
    <dgm:pt modelId="{35B97EC9-E578-46D5-A2E3-58D8807F6C88}">
      <dgm:prSet phldrT="[Text]" custT="1"/>
      <dgm:spPr/>
      <dgm:t>
        <a:bodyPr/>
        <a:lstStyle/>
        <a:p>
          <a:r>
            <a:rPr lang="en-US" sz="2800" dirty="0" smtClean="0"/>
            <a:t>Grants</a:t>
          </a:r>
        </a:p>
        <a:p>
          <a:r>
            <a:rPr lang="en-US" sz="2800" dirty="0" smtClean="0"/>
            <a:t>Workforce</a:t>
          </a:r>
          <a:endParaRPr lang="en-US" sz="2800" dirty="0"/>
        </a:p>
      </dgm:t>
    </dgm:pt>
    <dgm:pt modelId="{13591B49-1923-4436-A9E8-E0F8A931790B}" type="parTrans" cxnId="{C4A93788-49B2-4578-AF1D-25BBCE1E3AD6}">
      <dgm:prSet/>
      <dgm:spPr/>
      <dgm:t>
        <a:bodyPr/>
        <a:lstStyle/>
        <a:p>
          <a:endParaRPr lang="en-US"/>
        </a:p>
      </dgm:t>
    </dgm:pt>
    <dgm:pt modelId="{297A975E-9682-41E2-8DE2-1707FAAD3F3A}" type="sibTrans" cxnId="{C4A93788-49B2-4578-AF1D-25BBCE1E3AD6}">
      <dgm:prSet/>
      <dgm:spPr/>
      <dgm:t>
        <a:bodyPr/>
        <a:lstStyle/>
        <a:p>
          <a:endParaRPr lang="en-US"/>
        </a:p>
      </dgm:t>
    </dgm:pt>
    <dgm:pt modelId="{FA6FD4D2-5A69-4B69-8B77-70E90CADA7D4}">
      <dgm:prSet phldrT="[Text]"/>
      <dgm:spPr/>
      <dgm:t>
        <a:bodyPr/>
        <a:lstStyle/>
        <a:p>
          <a:r>
            <a:rPr lang="en-US" dirty="0" smtClean="0"/>
            <a:t>Grants 101 Course</a:t>
          </a:r>
          <a:endParaRPr lang="en-US" dirty="0"/>
        </a:p>
      </dgm:t>
    </dgm:pt>
    <dgm:pt modelId="{5A28CE12-66F5-406E-8966-0DD9F6477CC9}" type="parTrans" cxnId="{266193ED-4E4F-4271-A3D0-3048F2262F03}">
      <dgm:prSet/>
      <dgm:spPr/>
      <dgm:t>
        <a:bodyPr/>
        <a:lstStyle/>
        <a:p>
          <a:endParaRPr lang="en-US"/>
        </a:p>
      </dgm:t>
    </dgm:pt>
    <dgm:pt modelId="{96ABE3F6-6947-4062-8DB5-99B9B7A60DFA}" type="sibTrans" cxnId="{266193ED-4E4F-4271-A3D0-3048F2262F03}">
      <dgm:prSet/>
      <dgm:spPr/>
      <dgm:t>
        <a:bodyPr/>
        <a:lstStyle/>
        <a:p>
          <a:endParaRPr lang="en-US"/>
        </a:p>
      </dgm:t>
    </dgm:pt>
    <dgm:pt modelId="{45753EBE-DCCA-45FB-BBD3-B27D99FA770A}">
      <dgm:prSet phldrT="[Text]"/>
      <dgm:spPr/>
      <dgm:t>
        <a:bodyPr/>
        <a:lstStyle/>
        <a:p>
          <a:r>
            <a:rPr lang="en-US" dirty="0" smtClean="0"/>
            <a:t>Knowledge-Sharing</a:t>
          </a:r>
          <a:endParaRPr lang="en-US" dirty="0"/>
        </a:p>
      </dgm:t>
    </dgm:pt>
    <dgm:pt modelId="{786CDA99-BA46-4AD9-9CFF-79B8BAA42987}" type="parTrans" cxnId="{DD09D48C-F4F1-47D0-8DCA-72D76DFDA5FE}">
      <dgm:prSet/>
      <dgm:spPr/>
      <dgm:t>
        <a:bodyPr/>
        <a:lstStyle/>
        <a:p>
          <a:endParaRPr lang="en-US"/>
        </a:p>
      </dgm:t>
    </dgm:pt>
    <dgm:pt modelId="{361A6486-0727-4A43-A78F-C8BA1CAD0EC2}" type="sibTrans" cxnId="{DD09D48C-F4F1-47D0-8DCA-72D76DFDA5FE}">
      <dgm:prSet/>
      <dgm:spPr/>
      <dgm:t>
        <a:bodyPr/>
        <a:lstStyle/>
        <a:p>
          <a:endParaRPr lang="en-US"/>
        </a:p>
      </dgm:t>
    </dgm:pt>
    <dgm:pt modelId="{CA538295-11DC-42DD-9EAE-8D11FFB59652}">
      <dgm:prSet phldrT="[Text]"/>
      <dgm:spPr/>
      <dgm:t>
        <a:bodyPr/>
        <a:lstStyle/>
        <a:p>
          <a:r>
            <a:rPr lang="en-US" dirty="0" smtClean="0"/>
            <a:t>Uniform Guidance</a:t>
          </a:r>
          <a:endParaRPr lang="en-US" dirty="0"/>
        </a:p>
      </dgm:t>
    </dgm:pt>
    <dgm:pt modelId="{8ED8FBBB-0CB0-4197-8A6B-6A6DFF706C7A}" type="parTrans" cxnId="{FC70DE0A-8B47-4A5B-B580-C1A369B96119}">
      <dgm:prSet/>
      <dgm:spPr/>
      <dgm:t>
        <a:bodyPr/>
        <a:lstStyle/>
        <a:p>
          <a:endParaRPr lang="en-US"/>
        </a:p>
      </dgm:t>
    </dgm:pt>
    <dgm:pt modelId="{9B44543C-2A37-4339-9D29-7479B92FDBA0}" type="sibTrans" cxnId="{FC70DE0A-8B47-4A5B-B580-C1A369B96119}">
      <dgm:prSet/>
      <dgm:spPr/>
      <dgm:t>
        <a:bodyPr/>
        <a:lstStyle/>
        <a:p>
          <a:endParaRPr lang="en-US"/>
        </a:p>
      </dgm:t>
    </dgm:pt>
    <dgm:pt modelId="{17542A0F-6968-46F1-BB4F-59898DF21D2A}" type="pres">
      <dgm:prSet presAssocID="{56EF0810-7805-4889-81D1-1F8D2AC59FA2}" presName="cycle" presStyleCnt="0">
        <dgm:presLayoutVars>
          <dgm:chMax val="1"/>
          <dgm:dir/>
          <dgm:animLvl val="ctr"/>
          <dgm:resizeHandles val="exact"/>
        </dgm:presLayoutVars>
      </dgm:prSet>
      <dgm:spPr/>
      <dgm:t>
        <a:bodyPr/>
        <a:lstStyle/>
        <a:p>
          <a:endParaRPr lang="en-US"/>
        </a:p>
      </dgm:t>
    </dgm:pt>
    <dgm:pt modelId="{0A181325-7313-4A61-AEE7-D359A8BA16D4}" type="pres">
      <dgm:prSet presAssocID="{35B97EC9-E578-46D5-A2E3-58D8807F6C88}" presName="centerShape" presStyleLbl="node0" presStyleIdx="0" presStyleCnt="1" custScaleX="110778"/>
      <dgm:spPr/>
      <dgm:t>
        <a:bodyPr/>
        <a:lstStyle/>
        <a:p>
          <a:endParaRPr lang="en-US"/>
        </a:p>
      </dgm:t>
    </dgm:pt>
    <dgm:pt modelId="{3B761376-E79D-4976-AF8B-4BB236098BFD}" type="pres">
      <dgm:prSet presAssocID="{5A28CE12-66F5-406E-8966-0DD9F6477CC9}" presName="parTrans" presStyleLbl="bgSibTrans2D1" presStyleIdx="0" presStyleCnt="3"/>
      <dgm:spPr/>
      <dgm:t>
        <a:bodyPr/>
        <a:lstStyle/>
        <a:p>
          <a:endParaRPr lang="en-US"/>
        </a:p>
      </dgm:t>
    </dgm:pt>
    <dgm:pt modelId="{F154A9F5-E980-4D5F-A6D5-44B3896D6854}" type="pres">
      <dgm:prSet presAssocID="{FA6FD4D2-5A69-4B69-8B77-70E90CADA7D4}" presName="node" presStyleLbl="node1" presStyleIdx="0" presStyleCnt="3">
        <dgm:presLayoutVars>
          <dgm:bulletEnabled val="1"/>
        </dgm:presLayoutVars>
      </dgm:prSet>
      <dgm:spPr/>
      <dgm:t>
        <a:bodyPr/>
        <a:lstStyle/>
        <a:p>
          <a:endParaRPr lang="en-US"/>
        </a:p>
      </dgm:t>
    </dgm:pt>
    <dgm:pt modelId="{B17BCF15-F0AC-436F-B6DF-B82395A7B1BE}" type="pres">
      <dgm:prSet presAssocID="{786CDA99-BA46-4AD9-9CFF-79B8BAA42987}" presName="parTrans" presStyleLbl="bgSibTrans2D1" presStyleIdx="1" presStyleCnt="3"/>
      <dgm:spPr/>
      <dgm:t>
        <a:bodyPr/>
        <a:lstStyle/>
        <a:p>
          <a:endParaRPr lang="en-US"/>
        </a:p>
      </dgm:t>
    </dgm:pt>
    <dgm:pt modelId="{869417D8-FFA1-49D1-B969-E7C39D9A0101}" type="pres">
      <dgm:prSet presAssocID="{45753EBE-DCCA-45FB-BBD3-B27D99FA770A}" presName="node" presStyleLbl="node1" presStyleIdx="1" presStyleCnt="3">
        <dgm:presLayoutVars>
          <dgm:bulletEnabled val="1"/>
        </dgm:presLayoutVars>
      </dgm:prSet>
      <dgm:spPr/>
      <dgm:t>
        <a:bodyPr/>
        <a:lstStyle/>
        <a:p>
          <a:endParaRPr lang="en-US"/>
        </a:p>
      </dgm:t>
    </dgm:pt>
    <dgm:pt modelId="{D47494C4-7370-497B-A4C6-14DB019FDB41}" type="pres">
      <dgm:prSet presAssocID="{8ED8FBBB-0CB0-4197-8A6B-6A6DFF706C7A}" presName="parTrans" presStyleLbl="bgSibTrans2D1" presStyleIdx="2" presStyleCnt="3"/>
      <dgm:spPr/>
      <dgm:t>
        <a:bodyPr/>
        <a:lstStyle/>
        <a:p>
          <a:endParaRPr lang="en-US"/>
        </a:p>
      </dgm:t>
    </dgm:pt>
    <dgm:pt modelId="{661E7903-B9C6-4618-BA13-CE9352B3FB1F}" type="pres">
      <dgm:prSet presAssocID="{CA538295-11DC-42DD-9EAE-8D11FFB59652}" presName="node" presStyleLbl="node1" presStyleIdx="2" presStyleCnt="3">
        <dgm:presLayoutVars>
          <dgm:bulletEnabled val="1"/>
        </dgm:presLayoutVars>
      </dgm:prSet>
      <dgm:spPr/>
      <dgm:t>
        <a:bodyPr/>
        <a:lstStyle/>
        <a:p>
          <a:endParaRPr lang="en-US"/>
        </a:p>
      </dgm:t>
    </dgm:pt>
  </dgm:ptLst>
  <dgm:cxnLst>
    <dgm:cxn modelId="{266193ED-4E4F-4271-A3D0-3048F2262F03}" srcId="{35B97EC9-E578-46D5-A2E3-58D8807F6C88}" destId="{FA6FD4D2-5A69-4B69-8B77-70E90CADA7D4}" srcOrd="0" destOrd="0" parTransId="{5A28CE12-66F5-406E-8966-0DD9F6477CC9}" sibTransId="{96ABE3F6-6947-4062-8DB5-99B9B7A60DFA}"/>
    <dgm:cxn modelId="{FC70DE0A-8B47-4A5B-B580-C1A369B96119}" srcId="{35B97EC9-E578-46D5-A2E3-58D8807F6C88}" destId="{CA538295-11DC-42DD-9EAE-8D11FFB59652}" srcOrd="2" destOrd="0" parTransId="{8ED8FBBB-0CB0-4197-8A6B-6A6DFF706C7A}" sibTransId="{9B44543C-2A37-4339-9D29-7479B92FDBA0}"/>
    <dgm:cxn modelId="{FF1EDFFA-E760-42C1-8002-BAF1852946BD}" type="presOf" srcId="{8ED8FBBB-0CB0-4197-8A6B-6A6DFF706C7A}" destId="{D47494C4-7370-497B-A4C6-14DB019FDB41}" srcOrd="0" destOrd="0" presId="urn:microsoft.com/office/officeart/2005/8/layout/radial4"/>
    <dgm:cxn modelId="{50096117-F7FC-4568-9BD9-B5854F9A6A2D}" type="presOf" srcId="{786CDA99-BA46-4AD9-9CFF-79B8BAA42987}" destId="{B17BCF15-F0AC-436F-B6DF-B82395A7B1BE}" srcOrd="0" destOrd="0" presId="urn:microsoft.com/office/officeart/2005/8/layout/radial4"/>
    <dgm:cxn modelId="{7035EEFB-AB2D-4910-B751-EC1A471903A7}" type="presOf" srcId="{5A28CE12-66F5-406E-8966-0DD9F6477CC9}" destId="{3B761376-E79D-4976-AF8B-4BB236098BFD}" srcOrd="0" destOrd="0" presId="urn:microsoft.com/office/officeart/2005/8/layout/radial4"/>
    <dgm:cxn modelId="{4B1C9798-AA1A-47AF-A09D-ECDE274FCA19}" type="presOf" srcId="{56EF0810-7805-4889-81D1-1F8D2AC59FA2}" destId="{17542A0F-6968-46F1-BB4F-59898DF21D2A}" srcOrd="0" destOrd="0" presId="urn:microsoft.com/office/officeart/2005/8/layout/radial4"/>
    <dgm:cxn modelId="{C4A93788-49B2-4578-AF1D-25BBCE1E3AD6}" srcId="{56EF0810-7805-4889-81D1-1F8D2AC59FA2}" destId="{35B97EC9-E578-46D5-A2E3-58D8807F6C88}" srcOrd="0" destOrd="0" parTransId="{13591B49-1923-4436-A9E8-E0F8A931790B}" sibTransId="{297A975E-9682-41E2-8DE2-1707FAAD3F3A}"/>
    <dgm:cxn modelId="{52C4E311-492D-4993-A1D9-E47D80373367}" type="presOf" srcId="{45753EBE-DCCA-45FB-BBD3-B27D99FA770A}" destId="{869417D8-FFA1-49D1-B969-E7C39D9A0101}" srcOrd="0" destOrd="0" presId="urn:microsoft.com/office/officeart/2005/8/layout/radial4"/>
    <dgm:cxn modelId="{8B171F32-9833-435D-9A54-A9A2F491779F}" type="presOf" srcId="{CA538295-11DC-42DD-9EAE-8D11FFB59652}" destId="{661E7903-B9C6-4618-BA13-CE9352B3FB1F}" srcOrd="0" destOrd="0" presId="urn:microsoft.com/office/officeart/2005/8/layout/radial4"/>
    <dgm:cxn modelId="{A1092DA7-D8A8-4D37-A9F9-5F104EC50A56}" type="presOf" srcId="{FA6FD4D2-5A69-4B69-8B77-70E90CADA7D4}" destId="{F154A9F5-E980-4D5F-A6D5-44B3896D6854}" srcOrd="0" destOrd="0" presId="urn:microsoft.com/office/officeart/2005/8/layout/radial4"/>
    <dgm:cxn modelId="{DD09D48C-F4F1-47D0-8DCA-72D76DFDA5FE}" srcId="{35B97EC9-E578-46D5-A2E3-58D8807F6C88}" destId="{45753EBE-DCCA-45FB-BBD3-B27D99FA770A}" srcOrd="1" destOrd="0" parTransId="{786CDA99-BA46-4AD9-9CFF-79B8BAA42987}" sibTransId="{361A6486-0727-4A43-A78F-C8BA1CAD0EC2}"/>
    <dgm:cxn modelId="{DFC2FA80-7A83-402F-B633-9AE846CB9D25}" type="presOf" srcId="{35B97EC9-E578-46D5-A2E3-58D8807F6C88}" destId="{0A181325-7313-4A61-AEE7-D359A8BA16D4}" srcOrd="0" destOrd="0" presId="urn:microsoft.com/office/officeart/2005/8/layout/radial4"/>
    <dgm:cxn modelId="{EC437574-A0C0-4B87-B585-783D7A0A2459}" type="presParOf" srcId="{17542A0F-6968-46F1-BB4F-59898DF21D2A}" destId="{0A181325-7313-4A61-AEE7-D359A8BA16D4}" srcOrd="0" destOrd="0" presId="urn:microsoft.com/office/officeart/2005/8/layout/radial4"/>
    <dgm:cxn modelId="{E3D738C5-9838-4206-BFBB-FC5BA69B1ADA}" type="presParOf" srcId="{17542A0F-6968-46F1-BB4F-59898DF21D2A}" destId="{3B761376-E79D-4976-AF8B-4BB236098BFD}" srcOrd="1" destOrd="0" presId="urn:microsoft.com/office/officeart/2005/8/layout/radial4"/>
    <dgm:cxn modelId="{8C8E7408-AB05-41C4-B015-8462E957637D}" type="presParOf" srcId="{17542A0F-6968-46F1-BB4F-59898DF21D2A}" destId="{F154A9F5-E980-4D5F-A6D5-44B3896D6854}" srcOrd="2" destOrd="0" presId="urn:microsoft.com/office/officeart/2005/8/layout/radial4"/>
    <dgm:cxn modelId="{56EA1293-929C-48F4-831E-02E4EB9A8828}" type="presParOf" srcId="{17542A0F-6968-46F1-BB4F-59898DF21D2A}" destId="{B17BCF15-F0AC-436F-B6DF-B82395A7B1BE}" srcOrd="3" destOrd="0" presId="urn:microsoft.com/office/officeart/2005/8/layout/radial4"/>
    <dgm:cxn modelId="{73835710-F8DB-43C6-88D3-7F6A917894D9}" type="presParOf" srcId="{17542A0F-6968-46F1-BB4F-59898DF21D2A}" destId="{869417D8-FFA1-49D1-B969-E7C39D9A0101}" srcOrd="4" destOrd="0" presId="urn:microsoft.com/office/officeart/2005/8/layout/radial4"/>
    <dgm:cxn modelId="{96B9C28F-3543-4942-B25B-D0E6683FE2D9}" type="presParOf" srcId="{17542A0F-6968-46F1-BB4F-59898DF21D2A}" destId="{D47494C4-7370-497B-A4C6-14DB019FDB41}" srcOrd="5" destOrd="0" presId="urn:microsoft.com/office/officeart/2005/8/layout/radial4"/>
    <dgm:cxn modelId="{8C2D98CD-5345-4B6F-BFC0-4031B57086AF}" type="presParOf" srcId="{17542A0F-6968-46F1-BB4F-59898DF21D2A}" destId="{661E7903-B9C6-4618-BA13-CE9352B3FB1F}" srcOrd="6"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BC3CBDA-4473-4642-9E01-19121B978E3A}">
      <dsp:nvSpPr>
        <dsp:cNvPr id="0" name=""/>
        <dsp:cNvSpPr/>
      </dsp:nvSpPr>
      <dsp:spPr>
        <a:xfrm>
          <a:off x="3625861" y="479"/>
          <a:ext cx="1743751" cy="1133438"/>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Guidance Targets Risk &amp; Minimizes Burden</a:t>
          </a:r>
          <a:endParaRPr lang="en-US" sz="1600" b="1" kern="1200" dirty="0"/>
        </a:p>
      </dsp:txBody>
      <dsp:txXfrm>
        <a:off x="3625861" y="479"/>
        <a:ext cx="1743751" cy="1133438"/>
      </dsp:txXfrm>
    </dsp:sp>
    <dsp:sp modelId="{9A867B09-F090-44D3-AD50-A99D86E3C82D}">
      <dsp:nvSpPr>
        <dsp:cNvPr id="0" name=""/>
        <dsp:cNvSpPr/>
      </dsp:nvSpPr>
      <dsp:spPr>
        <a:xfrm>
          <a:off x="2626536" y="567198"/>
          <a:ext cx="3742402" cy="3742402"/>
        </a:xfrm>
        <a:custGeom>
          <a:avLst/>
          <a:gdLst/>
          <a:ahLst/>
          <a:cxnLst/>
          <a:rect l="0" t="0" r="0" b="0"/>
          <a:pathLst>
            <a:path>
              <a:moveTo>
                <a:pt x="2755616" y="222200"/>
              </a:moveTo>
              <a:arcTo wR="1871201" hR="1871201" stAng="17892371" swAng="262375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5AFF0A-A29F-469F-9BA2-D5D00B7CDB35}">
      <dsp:nvSpPr>
        <dsp:cNvPr id="0" name=""/>
        <dsp:cNvSpPr/>
      </dsp:nvSpPr>
      <dsp:spPr>
        <a:xfrm>
          <a:off x="5497062" y="1871680"/>
          <a:ext cx="1743751" cy="1133438"/>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Standardized Business Processes &amp; Data</a:t>
          </a:r>
          <a:endParaRPr lang="en-US" sz="1600" b="1" kern="1200" dirty="0"/>
        </a:p>
      </dsp:txBody>
      <dsp:txXfrm>
        <a:off x="5497062" y="1871680"/>
        <a:ext cx="1743751" cy="1133438"/>
      </dsp:txXfrm>
    </dsp:sp>
    <dsp:sp modelId="{51BCD51E-A1F3-4E99-9438-075462092CBE}">
      <dsp:nvSpPr>
        <dsp:cNvPr id="0" name=""/>
        <dsp:cNvSpPr/>
      </dsp:nvSpPr>
      <dsp:spPr>
        <a:xfrm>
          <a:off x="2626536" y="567198"/>
          <a:ext cx="3742402" cy="3742402"/>
        </a:xfrm>
        <a:custGeom>
          <a:avLst/>
          <a:gdLst/>
          <a:ahLst/>
          <a:cxnLst/>
          <a:rect l="0" t="0" r="0" b="0"/>
          <a:pathLst>
            <a:path>
              <a:moveTo>
                <a:pt x="3650166" y="2451437"/>
              </a:moveTo>
              <a:arcTo wR="1871201" hR="1871201" stAng="1083871" swAng="262375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73CA3EC-B06B-4DE0-9846-F13C50885F30}">
      <dsp:nvSpPr>
        <dsp:cNvPr id="0" name=""/>
        <dsp:cNvSpPr/>
      </dsp:nvSpPr>
      <dsp:spPr>
        <a:xfrm>
          <a:off x="3625861" y="3742881"/>
          <a:ext cx="1743751" cy="1133438"/>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Well Trained Workforce </a:t>
          </a:r>
          <a:endParaRPr lang="en-US" sz="1600" b="1" kern="1200" dirty="0"/>
        </a:p>
      </dsp:txBody>
      <dsp:txXfrm>
        <a:off x="3625861" y="3742881"/>
        <a:ext cx="1743751" cy="1133438"/>
      </dsp:txXfrm>
    </dsp:sp>
    <dsp:sp modelId="{CF1D71A9-9733-4E3D-B7E7-A75388965C80}">
      <dsp:nvSpPr>
        <dsp:cNvPr id="0" name=""/>
        <dsp:cNvSpPr/>
      </dsp:nvSpPr>
      <dsp:spPr>
        <a:xfrm>
          <a:off x="2626536" y="567198"/>
          <a:ext cx="3742402" cy="3742402"/>
        </a:xfrm>
        <a:custGeom>
          <a:avLst/>
          <a:gdLst/>
          <a:ahLst/>
          <a:cxnLst/>
          <a:rect l="0" t="0" r="0" b="0"/>
          <a:pathLst>
            <a:path>
              <a:moveTo>
                <a:pt x="986785" y="3520201"/>
              </a:moveTo>
              <a:arcTo wR="1871201" hR="1871201" stAng="7092371" swAng="262375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DCEBBF0-FB28-483D-BE84-24D0CB71C9EF}">
      <dsp:nvSpPr>
        <dsp:cNvPr id="0" name=""/>
        <dsp:cNvSpPr/>
      </dsp:nvSpPr>
      <dsp:spPr>
        <a:xfrm>
          <a:off x="1754660" y="1871680"/>
          <a:ext cx="1743751" cy="1133438"/>
        </a:xfrm>
        <a:prstGeom prst="roundRect">
          <a:avLst/>
        </a:prstGeom>
        <a:solidFill>
          <a:schemeClr val="accent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b="1" kern="1200" dirty="0" smtClean="0"/>
            <a:t>Strong Program Oversight:</a:t>
          </a:r>
        </a:p>
        <a:p>
          <a:pPr lvl="0" algn="ctr" defTabSz="711200">
            <a:lnSpc>
              <a:spcPct val="90000"/>
            </a:lnSpc>
            <a:spcBef>
              <a:spcPct val="0"/>
            </a:spcBef>
            <a:spcAft>
              <a:spcPct val="35000"/>
            </a:spcAft>
          </a:pPr>
          <a:r>
            <a:rPr lang="en-US" sz="1600" b="1" kern="1200" dirty="0" smtClean="0"/>
            <a:t>Audit Resolution</a:t>
          </a:r>
          <a:endParaRPr lang="en-US" sz="1600" b="1" kern="1200" dirty="0"/>
        </a:p>
      </dsp:txBody>
      <dsp:txXfrm>
        <a:off x="1754660" y="1871680"/>
        <a:ext cx="1743751" cy="1133438"/>
      </dsp:txXfrm>
    </dsp:sp>
    <dsp:sp modelId="{6ADF1B62-03B1-45A2-88BF-79F49F7A83B0}">
      <dsp:nvSpPr>
        <dsp:cNvPr id="0" name=""/>
        <dsp:cNvSpPr/>
      </dsp:nvSpPr>
      <dsp:spPr>
        <a:xfrm>
          <a:off x="2626536" y="567198"/>
          <a:ext cx="3742402" cy="3742402"/>
        </a:xfrm>
        <a:custGeom>
          <a:avLst/>
          <a:gdLst/>
          <a:ahLst/>
          <a:cxnLst/>
          <a:rect l="0" t="0" r="0" b="0"/>
          <a:pathLst>
            <a:path>
              <a:moveTo>
                <a:pt x="92235" y="1290964"/>
              </a:moveTo>
              <a:arcTo wR="1871201" hR="1871201" stAng="11883871" swAng="262375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B26ECAB-8C29-4D81-B014-0550BB4908D8}">
      <dsp:nvSpPr>
        <dsp:cNvPr id="0" name=""/>
        <dsp:cNvSpPr/>
      </dsp:nvSpPr>
      <dsp:spPr>
        <a:xfrm>
          <a:off x="0" y="1508759"/>
          <a:ext cx="8305800" cy="201168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332C50-0614-4D24-ABA3-4138277AB4A4}">
      <dsp:nvSpPr>
        <dsp:cNvPr id="0" name=""/>
        <dsp:cNvSpPr/>
      </dsp:nvSpPr>
      <dsp:spPr>
        <a:xfrm>
          <a:off x="2584" y="0"/>
          <a:ext cx="1388828"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b="1" kern="1200" dirty="0" smtClean="0"/>
            <a:t>Nov. 2009: </a:t>
          </a:r>
          <a:r>
            <a:rPr lang="en-US" sz="1800" kern="1200" dirty="0" smtClean="0"/>
            <a:t>Executive Order: Reduce Improper Payments</a:t>
          </a:r>
          <a:endParaRPr lang="en-US" sz="1800" kern="1200" dirty="0"/>
        </a:p>
      </dsp:txBody>
      <dsp:txXfrm>
        <a:off x="2584" y="0"/>
        <a:ext cx="1388828" cy="2011680"/>
      </dsp:txXfrm>
    </dsp:sp>
    <dsp:sp modelId="{8F895F0B-7FD0-4FB9-8244-6A6F7B044439}">
      <dsp:nvSpPr>
        <dsp:cNvPr id="0" name=""/>
        <dsp:cNvSpPr/>
      </dsp:nvSpPr>
      <dsp:spPr>
        <a:xfrm>
          <a:off x="445538" y="2263140"/>
          <a:ext cx="502920" cy="5029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03154E-EB17-4B54-9CCC-F690C49B738A}">
      <dsp:nvSpPr>
        <dsp:cNvPr id="0" name=""/>
        <dsp:cNvSpPr/>
      </dsp:nvSpPr>
      <dsp:spPr>
        <a:xfrm>
          <a:off x="1460854" y="3017519"/>
          <a:ext cx="1636970"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b="1" kern="1200" dirty="0" smtClean="0"/>
            <a:t>Feb 2011: </a:t>
          </a:r>
          <a:r>
            <a:rPr lang="en-US" sz="1800" kern="1200" dirty="0" smtClean="0"/>
            <a:t>Presidential Memo: Reduce Administrative Burden</a:t>
          </a:r>
          <a:endParaRPr lang="en-US" sz="1800" kern="1200" dirty="0"/>
        </a:p>
      </dsp:txBody>
      <dsp:txXfrm>
        <a:off x="1460854" y="3017519"/>
        <a:ext cx="1636970" cy="2011680"/>
      </dsp:txXfrm>
    </dsp:sp>
    <dsp:sp modelId="{22AD2F83-C41C-4975-944A-588D6A370C46}">
      <dsp:nvSpPr>
        <dsp:cNvPr id="0" name=""/>
        <dsp:cNvSpPr/>
      </dsp:nvSpPr>
      <dsp:spPr>
        <a:xfrm>
          <a:off x="2027879" y="2263140"/>
          <a:ext cx="502920" cy="5029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19617E-89EB-4334-B932-DDCD3590DA66}">
      <dsp:nvSpPr>
        <dsp:cNvPr id="0" name=""/>
        <dsp:cNvSpPr/>
      </dsp:nvSpPr>
      <dsp:spPr>
        <a:xfrm>
          <a:off x="3167266" y="0"/>
          <a:ext cx="1388828"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b="1" kern="1200" dirty="0" smtClean="0"/>
            <a:t>Feb 2012</a:t>
          </a:r>
          <a:r>
            <a:rPr lang="en-US" sz="1800" kern="1200" dirty="0" smtClean="0"/>
            <a:t>: Advance Notice of Proposed Guidance (public comments)</a:t>
          </a:r>
          <a:endParaRPr lang="en-US" sz="1800" kern="1200" dirty="0"/>
        </a:p>
      </dsp:txBody>
      <dsp:txXfrm>
        <a:off x="3167266" y="0"/>
        <a:ext cx="1388828" cy="2011680"/>
      </dsp:txXfrm>
    </dsp:sp>
    <dsp:sp modelId="{C185A8A9-9C9D-4316-A8ED-EE87DB60FAE9}">
      <dsp:nvSpPr>
        <dsp:cNvPr id="0" name=""/>
        <dsp:cNvSpPr/>
      </dsp:nvSpPr>
      <dsp:spPr>
        <a:xfrm>
          <a:off x="3610221" y="2263140"/>
          <a:ext cx="502920" cy="5029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8E8F4-13C9-4D27-BAD0-05031BF6BD3D}">
      <dsp:nvSpPr>
        <dsp:cNvPr id="0" name=""/>
        <dsp:cNvSpPr/>
      </dsp:nvSpPr>
      <dsp:spPr>
        <a:xfrm>
          <a:off x="4625536" y="3017519"/>
          <a:ext cx="1388828"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0">
          <a:noAutofit/>
        </a:bodyPr>
        <a:lstStyle/>
        <a:p>
          <a:pPr lvl="0" algn="ctr" defTabSz="800100">
            <a:lnSpc>
              <a:spcPct val="90000"/>
            </a:lnSpc>
            <a:spcBef>
              <a:spcPct val="0"/>
            </a:spcBef>
            <a:spcAft>
              <a:spcPct val="35000"/>
            </a:spcAft>
          </a:pPr>
          <a:r>
            <a:rPr lang="en-US" sz="1800" b="1" kern="1200" dirty="0" smtClean="0"/>
            <a:t>Feb 2013: </a:t>
          </a:r>
          <a:r>
            <a:rPr lang="en-US" sz="1800" kern="1200" dirty="0" smtClean="0"/>
            <a:t>Notice of Proposed Guidance (public comments)</a:t>
          </a:r>
          <a:endParaRPr lang="en-US" sz="1800" kern="1200" dirty="0"/>
        </a:p>
      </dsp:txBody>
      <dsp:txXfrm>
        <a:off x="4625536" y="3017519"/>
        <a:ext cx="1388828" cy="2011680"/>
      </dsp:txXfrm>
    </dsp:sp>
    <dsp:sp modelId="{40DD8EBE-B185-4632-97CB-020544A6A584}">
      <dsp:nvSpPr>
        <dsp:cNvPr id="0" name=""/>
        <dsp:cNvSpPr/>
      </dsp:nvSpPr>
      <dsp:spPr>
        <a:xfrm>
          <a:off x="5068491" y="2263140"/>
          <a:ext cx="502920" cy="5029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C1FCFF-492D-4FB5-AB86-387837945208}">
      <dsp:nvSpPr>
        <dsp:cNvPr id="0" name=""/>
        <dsp:cNvSpPr/>
      </dsp:nvSpPr>
      <dsp:spPr>
        <a:xfrm>
          <a:off x="6083806" y="0"/>
          <a:ext cx="1388828" cy="2011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0">
          <a:noAutofit/>
        </a:bodyPr>
        <a:lstStyle/>
        <a:p>
          <a:pPr lvl="0" algn="ctr" defTabSz="800100">
            <a:lnSpc>
              <a:spcPct val="90000"/>
            </a:lnSpc>
            <a:spcBef>
              <a:spcPct val="0"/>
            </a:spcBef>
            <a:spcAft>
              <a:spcPct val="35000"/>
            </a:spcAft>
          </a:pPr>
          <a:r>
            <a:rPr lang="en-US" sz="1800" b="1" kern="1200" dirty="0" smtClean="0"/>
            <a:t>Dec 2013</a:t>
          </a:r>
          <a:r>
            <a:rPr lang="en-US" sz="1800" kern="1200" dirty="0" smtClean="0"/>
            <a:t>: Final Uniform Guidance</a:t>
          </a:r>
          <a:endParaRPr lang="en-US" sz="1800" kern="1200" dirty="0"/>
        </a:p>
      </dsp:txBody>
      <dsp:txXfrm>
        <a:off x="6083806" y="0"/>
        <a:ext cx="1388828" cy="2011680"/>
      </dsp:txXfrm>
    </dsp:sp>
    <dsp:sp modelId="{BCDB8FA1-BCC5-4CC6-BDFA-6604CB3F4B4B}">
      <dsp:nvSpPr>
        <dsp:cNvPr id="0" name=""/>
        <dsp:cNvSpPr/>
      </dsp:nvSpPr>
      <dsp:spPr>
        <a:xfrm>
          <a:off x="6526761" y="2263140"/>
          <a:ext cx="502920" cy="50292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E794C248-F488-4AAF-BCE8-950F972871DC}" type="datetimeFigureOut">
              <a:rPr lang="en-US" smtClean="0"/>
              <a:pPr/>
              <a:t>5/20/2014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EBB14AE-5D91-4EDB-9FBC-0C1C4640BF87}" type="slidenum">
              <a:rPr lang="en-US" smtClean="0"/>
              <a:pPr/>
              <a:t>‹#›</a:t>
            </a:fld>
            <a:endParaRPr lang="en-US"/>
          </a:p>
        </p:txBody>
      </p:sp>
    </p:spTree>
    <p:extLst>
      <p:ext uri="{BB962C8B-B14F-4D97-AF65-F5344CB8AC3E}">
        <p14:creationId xmlns:p14="http://schemas.microsoft.com/office/powerpoint/2010/main" xmlns="" val="1018861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B64F201-8A9D-4A03-A087-0DDF40A0CFB5}" type="datetimeFigureOut">
              <a:rPr lang="en-US" smtClean="0"/>
              <a:pPr/>
              <a:t>5/20/2014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037B681-07A6-4DA7-88EF-0EEF3419EBFD}" type="slidenum">
              <a:rPr lang="en-US" smtClean="0"/>
              <a:pPr/>
              <a:t>‹#›</a:t>
            </a:fld>
            <a:endParaRPr lang="en-US"/>
          </a:p>
        </p:txBody>
      </p:sp>
    </p:spTree>
    <p:extLst>
      <p:ext uri="{BB962C8B-B14F-4D97-AF65-F5344CB8AC3E}">
        <p14:creationId xmlns:p14="http://schemas.microsoft.com/office/powerpoint/2010/main" xmlns="" val="186429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3543300" cy="2657475"/>
          </a:xfrm>
        </p:spPr>
      </p:sp>
      <p:sp>
        <p:nvSpPr>
          <p:cNvPr id="3" name="Notes Placeholder 2"/>
          <p:cNvSpPr>
            <a:spLocks noGrp="1"/>
          </p:cNvSpPr>
          <p:nvPr>
            <p:ph type="body" idx="1"/>
          </p:nvPr>
        </p:nvSpPr>
        <p:spPr>
          <a:xfrm>
            <a:off x="701040" y="3505200"/>
            <a:ext cx="5928360" cy="5638800"/>
          </a:xfrm>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C037B681-07A6-4DA7-88EF-0EEF3419EBF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xmlns="" val="1224406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rPr>
              <a:t>FDP just completed a survey of Faculty effort – the next survey will likely be several years into implementation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rPr>
              <a:t>Admin costs are available to IHE and non-profits – but not all institutions so this would not be universal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rPr>
              <a:t>Final bullet on USA Spending is broader than guidance but will provide a useful metric on the success of COFAR initiatives and is an important metric for public stakeholders.  First phase is for agencies to confirm accuracy then expand to institutions/auditors.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ndParaRP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C037B681-07A6-4DA7-88EF-0EEF3419EBFD}"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xmlns="" val="1122825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solidFill>
                <a:effectLst/>
                <a:uLnTx/>
                <a:uFillTx/>
                <a:latin typeface="+mn-lt"/>
              </a:rPr>
              <a:t>A reduction in the number of major programs would reflect agencies more effectively targeting risk while reducing the cost and burden of single audits. </a:t>
            </a:r>
          </a:p>
          <a:p>
            <a:endParaRPr lang="en-US" dirty="0"/>
          </a:p>
        </p:txBody>
      </p:sp>
      <p:sp>
        <p:nvSpPr>
          <p:cNvPr id="4" name="Slide Number Placeholder 3"/>
          <p:cNvSpPr>
            <a:spLocks noGrp="1"/>
          </p:cNvSpPr>
          <p:nvPr>
            <p:ph type="sldNum" sz="quarter" idx="10"/>
          </p:nvPr>
        </p:nvSpPr>
        <p:spPr/>
        <p:txBody>
          <a:bodyPr/>
          <a:lstStyle/>
          <a:p>
            <a:fld id="{C037B681-07A6-4DA7-88EF-0EEF3419EBFD}"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xmlns="" val="1122825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7B681-07A6-4DA7-88EF-0EEF3419EBFD}" type="slidenum">
              <a:rPr lang="en-US" smtClean="0"/>
              <a:pPr/>
              <a:t>13</a:t>
            </a:fld>
            <a:endParaRPr lang="en-US"/>
          </a:p>
        </p:txBody>
      </p:sp>
    </p:spTree>
    <p:extLst>
      <p:ext uri="{BB962C8B-B14F-4D97-AF65-F5344CB8AC3E}">
        <p14:creationId xmlns:p14="http://schemas.microsoft.com/office/powerpoint/2010/main" xmlns="" val="204475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smtClean="0">
                <a:solidFill>
                  <a:schemeClr val="tx1"/>
                </a:solidFill>
                <a:effectLst/>
                <a:latin typeface="+mn-lt"/>
                <a:ea typeface="+mn-ea"/>
                <a:cs typeface="+mn-cs"/>
              </a:rPr>
              <a:t>Five Competencies</a:t>
            </a:r>
            <a:r>
              <a:rPr lang="en-US" sz="1200" kern="1200" baseline="0" dirty="0" smtClean="0">
                <a:solidFill>
                  <a:schemeClr val="tx1"/>
                </a:solidFill>
                <a:effectLst/>
                <a:latin typeface="+mn-lt"/>
                <a:ea typeface="+mn-ea"/>
                <a:cs typeface="+mn-cs"/>
              </a:rPr>
              <a:t> include:</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Grants Management Laws, Regulations, and Guidelines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Financial Assistance Mechanisms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Grants Management</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Financial Analysis</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Compliance</a:t>
            </a:r>
          </a:p>
          <a:p>
            <a:pPr marL="0" lv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0" lvl="0" indent="0">
              <a:buFont typeface="Arial" panose="020B0604020202020204" pitchFamily="34" charset="0"/>
              <a:buNone/>
            </a:pPr>
            <a:r>
              <a:rPr lang="en-US" sz="1200" kern="1200" dirty="0" smtClean="0">
                <a:solidFill>
                  <a:schemeClr val="tx1"/>
                </a:solidFill>
                <a:effectLst/>
                <a:latin typeface="+mn-lt"/>
                <a:ea typeface="+mn-ea"/>
                <a:cs typeface="+mn-cs"/>
              </a:rPr>
              <a:t>Resource</a:t>
            </a:r>
            <a:r>
              <a:rPr lang="en-US" sz="1200" kern="1200" baseline="0" dirty="0" smtClean="0">
                <a:solidFill>
                  <a:schemeClr val="tx1"/>
                </a:solidFill>
                <a:effectLst/>
                <a:latin typeface="+mn-lt"/>
                <a:ea typeface="+mn-ea"/>
                <a:cs typeface="+mn-cs"/>
              </a:rPr>
              <a:t> Repository:</a:t>
            </a:r>
            <a:endParaRPr lang="en-US" sz="1200" kern="1200" dirty="0" smtClean="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Once testing is complete, agencies that currently offer grant-related training courses, seminars, workshops, and conferences will be able to link each course to the relevant core competencies and create a catalog entry for the course.   This link will help those searching for training to quickly identify what competency-based training and resources are available. Agencies will also be able to catalog actual resource materials (e.g., training curricula, white papers, reports, guides, suggested readings, etc.) in the </a:t>
            </a:r>
            <a:r>
              <a:rPr lang="en-US" dirty="0" smtClean="0"/>
              <a:t>knowledge-sharing resource center</a:t>
            </a:r>
            <a:r>
              <a:rPr lang="en-US" sz="1200" kern="1200" dirty="0" smtClean="0">
                <a:solidFill>
                  <a:schemeClr val="tx1"/>
                </a:solidFill>
                <a:effectLst/>
                <a:latin typeface="+mn-lt"/>
                <a:ea typeface="+mn-ea"/>
                <a:cs typeface="+mn-cs"/>
              </a:rPr>
              <a:t>.    Non-Federal training courses and resources can also be cataloged in the resource center.   </a:t>
            </a:r>
          </a:p>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C037B681-07A6-4DA7-88EF-0EEF3419EBFD}" type="slidenum">
              <a:rPr lang="en-US" smtClean="0"/>
              <a:pPr/>
              <a:t>15</a:t>
            </a:fld>
            <a:endParaRPr lang="en-US"/>
          </a:p>
        </p:txBody>
      </p:sp>
    </p:spTree>
    <p:extLst>
      <p:ext uri="{BB962C8B-B14F-4D97-AF65-F5344CB8AC3E}">
        <p14:creationId xmlns:p14="http://schemas.microsoft.com/office/powerpoint/2010/main" xmlns="" val="4146674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development of a highly-qualified, well-trained grants workforce will generally be based on core competencies that must be demonstrated in performing grants management work.  To establish a foundation for agency efforts, OMB has identified core competencies for traditional grants management work.  This list of five core competencies is based on work previously done by the Office of Personnel Management, the Leading Edge Government Performance Project (GPP), and the Federal grants community. These</a:t>
            </a:r>
            <a:r>
              <a:rPr lang="en-US" sz="1200" kern="1200" baseline="0" dirty="0" smtClean="0">
                <a:solidFill>
                  <a:schemeClr val="tx1"/>
                </a:solidFill>
                <a:effectLst/>
                <a:latin typeface="+mn-lt"/>
                <a:ea typeface="+mn-ea"/>
                <a:cs typeface="+mn-cs"/>
              </a:rPr>
              <a:t> competencies are also very similar to those identified by our non-Federal stakeholders, such as the NGMA, as critical to proper grant management. </a:t>
            </a:r>
            <a:endParaRPr lang="en-US" dirty="0"/>
          </a:p>
        </p:txBody>
      </p:sp>
      <p:sp>
        <p:nvSpPr>
          <p:cNvPr id="4" name="Slide Number Placeholder 3"/>
          <p:cNvSpPr>
            <a:spLocks noGrp="1"/>
          </p:cNvSpPr>
          <p:nvPr>
            <p:ph type="sldNum" sz="quarter" idx="10"/>
          </p:nvPr>
        </p:nvSpPr>
        <p:spPr/>
        <p:txBody>
          <a:bodyPr/>
          <a:lstStyle/>
          <a:p>
            <a:fld id="{C037B681-07A6-4DA7-88EF-0EEF3419EBFD}" type="slidenum">
              <a:rPr lang="en-US" smtClean="0"/>
              <a:pPr/>
              <a:t>17</a:t>
            </a:fld>
            <a:endParaRPr lang="en-US"/>
          </a:p>
        </p:txBody>
      </p:sp>
    </p:spTree>
    <p:extLst>
      <p:ext uri="{BB962C8B-B14F-4D97-AF65-F5344CB8AC3E}">
        <p14:creationId xmlns:p14="http://schemas.microsoft.com/office/powerpoint/2010/main" xmlns="" val="3756125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u="sng" dirty="0" smtClean="0"/>
              <a:t>Training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COFAR will release an online course with modules representing each of the five grants management competencies.  This course incorporates key components of 2 C.F.R 200 Uniform Administrative Requirements, Cost Principles, and Audit Requirements for Federal Awards. The Grants 101 Course may be used as the foundation for agency-specific grants management training or as a supplement to agency-specific grants management training. We anticipate that the Grants 101 Course will be available by the summer of 2014. </a:t>
            </a:r>
          </a:p>
          <a:p>
            <a:pPr marL="0" indent="0">
              <a:buNone/>
            </a:pPr>
            <a:endParaRPr lang="en-US" dirty="0" smtClean="0"/>
          </a:p>
          <a:p>
            <a:pPr marL="0" indent="0">
              <a:buNone/>
            </a:pPr>
            <a:r>
              <a:rPr lang="en-US" u="sng" dirty="0" smtClean="0"/>
              <a:t>Knowledge-Sharing</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knowledge-sharing resource center is available to the members of the Federal grants workforce to dialogue, collaborate, and upload content. This “wiki” allows for a more organic structure that can be easily grow to fit the needs of the users. As has already been expressed by our Federal stakeholders, this format will be very useful as agencies draft their regulations to support the implementation of 2 C.F.R 200. </a:t>
            </a:r>
            <a:r>
              <a:rPr lang="en-US" sz="1200" kern="1200" dirty="0" smtClean="0">
                <a:solidFill>
                  <a:schemeClr val="tx1"/>
                </a:solidFill>
                <a:effectLst/>
                <a:latin typeface="+mn-lt"/>
                <a:ea typeface="+mn-ea"/>
                <a:cs typeface="+mn-cs"/>
              </a:rPr>
              <a:t>Members of the Federal grants management workforce are encouraged to submit documents that may be of interest to other members.  Agencies that currently offer grant-related training courses, seminars, workshops, and conferences will be able to link each course to the relevant core competencies and create a catalog entry for the course.   This link will help those searching for training to quickly identify what competency-based training and resources are available. Agencies will also be able to catalog actual resource materials (e.g., training curricula, white papers, reports, guides, suggested readings, etc.) in the resource center’s knowledge portal.    Non-Federal training courses and resources can also be cataloged in the resource center.   </a:t>
            </a:r>
          </a:p>
          <a:p>
            <a:pPr marL="0" inden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C037B681-07A6-4DA7-88EF-0EEF3419EBFD}" type="slidenum">
              <a:rPr lang="en-US" smtClean="0"/>
              <a:pPr/>
              <a:t>18</a:t>
            </a:fld>
            <a:endParaRPr lang="en-US"/>
          </a:p>
        </p:txBody>
      </p:sp>
    </p:spTree>
    <p:extLst>
      <p:ext uri="{BB962C8B-B14F-4D97-AF65-F5344CB8AC3E}">
        <p14:creationId xmlns:p14="http://schemas.microsoft.com/office/powerpoint/2010/main" xmlns="" val="22393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7B681-07A6-4DA7-88EF-0EEF3419EBFD}" type="slidenum">
              <a:rPr lang="en-US" smtClean="0"/>
              <a:pPr/>
              <a:t>19</a:t>
            </a:fld>
            <a:endParaRPr lang="en-US"/>
          </a:p>
        </p:txBody>
      </p:sp>
    </p:spTree>
    <p:extLst>
      <p:ext uri="{BB962C8B-B14F-4D97-AF65-F5344CB8AC3E}">
        <p14:creationId xmlns:p14="http://schemas.microsoft.com/office/powerpoint/2010/main" xmlns="" val="722432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37B681-07A6-4DA7-88EF-0EEF3419EBFD}" type="slidenum">
              <a:rPr lang="en-US" smtClean="0"/>
              <a:pPr/>
              <a:t>20</a:t>
            </a:fld>
            <a:endParaRPr lang="en-US"/>
          </a:p>
        </p:txBody>
      </p:sp>
    </p:spTree>
    <p:extLst>
      <p:ext uri="{BB962C8B-B14F-4D97-AF65-F5344CB8AC3E}">
        <p14:creationId xmlns:p14="http://schemas.microsoft.com/office/powerpoint/2010/main" xmlns="" val="1636094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If you are going to do something, we are going</a:t>
            </a:r>
            <a:r>
              <a:rPr lang="en-US" baseline="0" dirty="0" smtClean="0"/>
              <a:t> to do it right.</a:t>
            </a:r>
          </a:p>
          <a:p>
            <a:pPr marL="228600" indent="-228600">
              <a:buAutoNum type="arabicPeriod"/>
            </a:pPr>
            <a:r>
              <a:rPr lang="en-US" baseline="0" dirty="0" smtClean="0"/>
              <a:t>Talked in the past about some of the issues that we have seen with USAspending.gov</a:t>
            </a:r>
          </a:p>
          <a:p>
            <a:pPr marL="685800" lvl="1" indent="-228600">
              <a:buAutoNum type="arabicPeriod"/>
            </a:pPr>
            <a:r>
              <a:rPr lang="en-US" baseline="0" dirty="0" smtClean="0"/>
              <a:t>Quality</a:t>
            </a:r>
          </a:p>
          <a:p>
            <a:pPr marL="685800" lvl="1" indent="-228600">
              <a:buAutoNum type="arabicPeriod"/>
            </a:pPr>
            <a:r>
              <a:rPr lang="en-US" baseline="0" dirty="0" smtClean="0"/>
              <a:t>Completeness</a:t>
            </a:r>
          </a:p>
          <a:p>
            <a:pPr marL="685800" lvl="1" indent="-228600">
              <a:buAutoNum type="arabicPeriod"/>
            </a:pPr>
            <a:r>
              <a:rPr lang="en-US" baseline="0" dirty="0" smtClean="0"/>
              <a:t>Functionality of the website</a:t>
            </a:r>
          </a:p>
          <a:p>
            <a:pPr marL="685800" lvl="1" indent="-228600">
              <a:buAutoNum type="arabicPeriod"/>
            </a:pPr>
            <a:r>
              <a:rPr lang="en-US" baseline="0" dirty="0" smtClean="0"/>
              <a:t>Utility of the information</a:t>
            </a:r>
          </a:p>
          <a:p>
            <a:pPr marL="228600" lvl="0" indent="-228600">
              <a:buAutoNum type="arabicPeriod"/>
            </a:pPr>
            <a:r>
              <a:rPr lang="en-US" baseline="0" dirty="0" smtClean="0"/>
              <a:t>Recent progress</a:t>
            </a:r>
          </a:p>
          <a:p>
            <a:pPr marL="685800" lvl="1" indent="-228600">
              <a:buAutoNum type="arabicPeriod"/>
            </a:pPr>
            <a:r>
              <a:rPr lang="en-US" baseline="0" dirty="0" smtClean="0"/>
              <a:t>FY14 budget that was just passed designates Treasury as the lead agent for spending transparency within the Executive Branch</a:t>
            </a:r>
          </a:p>
          <a:p>
            <a:pPr marL="685800" lvl="1" indent="-228600">
              <a:buAutoNum type="arabicPeriod"/>
            </a:pPr>
            <a:r>
              <a:rPr lang="en-US" baseline="0" dirty="0" smtClean="0"/>
              <a:t>Provides more than $5M in funding this year to address the issues I just discussed</a:t>
            </a:r>
          </a:p>
          <a:p>
            <a:pPr marL="685800" lvl="1" indent="-228600">
              <a:buAutoNum type="arabicPeriod"/>
            </a:pPr>
            <a:r>
              <a:rPr lang="en-US" baseline="0" dirty="0" smtClean="0"/>
              <a:t>Treasury has already been looking at these questions and we expect to have more details in the coming months</a:t>
            </a:r>
          </a:p>
          <a:p>
            <a:pPr marL="228600" lvl="0" indent="-228600">
              <a:buAutoNum type="arabicPeriod"/>
            </a:pPr>
            <a:r>
              <a:rPr lang="en-US" baseline="0" dirty="0" smtClean="0"/>
              <a:t>Importance of listening to the customer</a:t>
            </a:r>
          </a:p>
          <a:p>
            <a:pPr marL="685800" lvl="1" indent="-228600">
              <a:buAutoNum type="arabicPeriod"/>
            </a:pPr>
            <a:r>
              <a:rPr lang="en-US" baseline="0" dirty="0" smtClean="0"/>
              <a:t>Upcoming public meeting of the Government Accountability and Transparency Board (GATB)  expected in Feb (date TBD). Originally to be held on Jan 19, but cancelled due to inclement weather.</a:t>
            </a:r>
            <a:endParaRPr lang="en-US" dirty="0"/>
          </a:p>
        </p:txBody>
      </p:sp>
      <p:sp>
        <p:nvSpPr>
          <p:cNvPr id="4" name="Slide Number Placeholder 3"/>
          <p:cNvSpPr>
            <a:spLocks noGrp="1"/>
          </p:cNvSpPr>
          <p:nvPr>
            <p:ph type="sldNum" sz="quarter" idx="10"/>
          </p:nvPr>
        </p:nvSpPr>
        <p:spPr/>
        <p:txBody>
          <a:bodyPr/>
          <a:lstStyle/>
          <a:p>
            <a:fld id="{C037B681-07A6-4DA7-88EF-0EEF3419EBFD}" type="slidenum">
              <a:rPr lang="en-US" smtClean="0"/>
              <a:pPr/>
              <a:t>21</a:t>
            </a:fld>
            <a:endParaRPr lang="en-US"/>
          </a:p>
        </p:txBody>
      </p:sp>
    </p:spTree>
    <p:extLst>
      <p:ext uri="{BB962C8B-B14F-4D97-AF65-F5344CB8AC3E}">
        <p14:creationId xmlns:p14="http://schemas.microsoft.com/office/powerpoint/2010/main" xmlns="" val="3116439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u="sng" dirty="0" smtClean="0"/>
              <a:t>Expansion of Data Posted on USAspending.gov</a:t>
            </a:r>
            <a:r>
              <a:rPr lang="en-US" dirty="0" smtClean="0"/>
              <a:t>.  Within 3 years of enactment, and no less than on a quarterly basis thereafter, Treasury, in consultation with OMB, report on USAspending.gov, expanded data on USAspending.gov, to include obligations and expenditures related to all federal spending by appropriations account, object class, and program activity.  Where the bill requires agencies to report information by “program activity,” Executive agencies will implement these requirements initially through reporting at the budget account level to avoid public reporting of information that is incomplete or potentially inaccurate. </a:t>
            </a:r>
          </a:p>
          <a:p>
            <a:pPr lvl="0"/>
            <a:r>
              <a:rPr lang="en-US" u="sng" dirty="0" smtClean="0"/>
              <a:t>Establishment of USAspending.gov Data Standards</a:t>
            </a:r>
            <a:r>
              <a:rPr lang="en-US" dirty="0" smtClean="0"/>
              <a:t>.  Within 1 year after the date of enactment, the Act requires that Treasury and OMB, in consultation with the heads of Federal agencies, shall establish Government-wide financial data standards for information posted on USAspending.gov. </a:t>
            </a:r>
            <a:r>
              <a:rPr lang="en-US" u="sng" dirty="0" smtClean="0"/>
              <a:t>Implementation of USAspending.gov Data Standards</a:t>
            </a:r>
            <a:r>
              <a:rPr lang="en-US" dirty="0" smtClean="0"/>
              <a:t>.  Within 2 years after establishment of Government-wide financial data standards, the Act requires that such standards shall be implemented.   </a:t>
            </a:r>
            <a:r>
              <a:rPr lang="en-US" u="sng" dirty="0" smtClean="0"/>
              <a:t>Recommendations for Streamlined Recipient Reporting Burden</a:t>
            </a:r>
            <a:r>
              <a:rPr lang="en-US" dirty="0" smtClean="0"/>
              <a:t>.  Within 1 year after the date of enactment, the Act requires OMB to establish a pilot program to develop recommendations on standardizing grant and contract recipient reporting, eliminating unnecessary duplication of financial reporting, and reducing burdensome reporting requirements.  </a:t>
            </a:r>
          </a:p>
          <a:p>
            <a:r>
              <a:rPr lang="en-US" dirty="0" smtClean="0"/>
              <a:t> </a:t>
            </a:r>
          </a:p>
          <a:p>
            <a:pPr lvl="0"/>
            <a:r>
              <a:rPr lang="en-US" u="sng" dirty="0" smtClean="0"/>
              <a:t>Establishment of a Data Analysis Center</a:t>
            </a:r>
            <a:r>
              <a:rPr lang="en-US" dirty="0" smtClean="0"/>
              <a:t>.  The Act provides authority for Treasury to establish or expand services to provide data analytics to support the prevention and reduction of improper payments by Federal agencies and improve the efficiency and transparency in Federal spending. </a:t>
            </a:r>
          </a:p>
          <a:p>
            <a:r>
              <a:rPr lang="en-US" dirty="0" smtClean="0"/>
              <a:t> </a:t>
            </a:r>
          </a:p>
          <a:p>
            <a:pPr lvl="0"/>
            <a:r>
              <a:rPr lang="en-US" u="sng" dirty="0" smtClean="0"/>
              <a:t>Requirement to Report Non-Tax Debt</a:t>
            </a:r>
            <a:r>
              <a:rPr lang="en-US" dirty="0" smtClean="0"/>
              <a:t>.   The Act requires a federal agency to notify the Secretary of the Treasury of any legally enforceable non-tax debt owed to such agency that is over 120 (currently, 180) days delinquent so </a:t>
            </a:r>
            <a:r>
              <a:rPr lang="en-US" strike="sngStrike" dirty="0" smtClean="0"/>
              <a:t>that </a:t>
            </a:r>
            <a:r>
              <a:rPr lang="en-US" dirty="0" smtClean="0"/>
              <a:t>the </a:t>
            </a:r>
            <a:r>
              <a:rPr lang="en-US" strike="sngStrike" dirty="0" smtClean="0"/>
              <a:t>Secretary</a:t>
            </a:r>
            <a:r>
              <a:rPr lang="en-US" dirty="0" smtClean="0"/>
              <a:t> Treasury can offset such debt administratively. The Act also requires </a:t>
            </a:r>
            <a:r>
              <a:rPr lang="en-US" strike="sngStrike" dirty="0" smtClean="0"/>
              <a:t>the Secretary</a:t>
            </a:r>
            <a:r>
              <a:rPr lang="en-US" dirty="0" smtClean="0"/>
              <a:t> Treasury to notify Congress of any instance in which an agency fails to notify </a:t>
            </a:r>
            <a:r>
              <a:rPr lang="en-US" strike="sngStrike" dirty="0" smtClean="0"/>
              <a:t>the Secretary</a:t>
            </a:r>
            <a:r>
              <a:rPr lang="en-US" dirty="0" smtClean="0"/>
              <a:t> Treasury of such a debt.</a:t>
            </a:r>
          </a:p>
          <a:p>
            <a:endParaRPr lang="en-US" dirty="0"/>
          </a:p>
        </p:txBody>
      </p:sp>
      <p:sp>
        <p:nvSpPr>
          <p:cNvPr id="4" name="Slide Number Placeholder 3"/>
          <p:cNvSpPr>
            <a:spLocks noGrp="1"/>
          </p:cNvSpPr>
          <p:nvPr>
            <p:ph type="sldNum" sz="quarter" idx="10"/>
          </p:nvPr>
        </p:nvSpPr>
        <p:spPr/>
        <p:txBody>
          <a:bodyPr/>
          <a:lstStyle/>
          <a:p>
            <a:fld id="{C037B681-07A6-4DA7-88EF-0EEF3419EBFD}" type="slidenum">
              <a:rPr lang="en-US" smtClean="0"/>
              <a:pPr/>
              <a:t>22</a:t>
            </a:fld>
            <a:endParaRPr lang="en-US"/>
          </a:p>
        </p:txBody>
      </p:sp>
    </p:spTree>
    <p:extLst>
      <p:ext uri="{BB962C8B-B14F-4D97-AF65-F5344CB8AC3E}">
        <p14:creationId xmlns:p14="http://schemas.microsoft.com/office/powerpoint/2010/main" xmlns="" val="3313354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40A7C639-6E48-45F5-8ACA-A463C0260DD9}" type="slidenum">
              <a:rPr lang="en-US" smtClean="0"/>
              <a:pPr eaLnBrk="1" hangingPunct="1"/>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232D899-5F15-4FFA-ACDF-63F65E6C03D4}" type="slidenum">
              <a:rPr lang="en-US" smtClean="0"/>
              <a:pPr eaLnBrk="1" hangingPunct="1"/>
              <a:t>23</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Evidence: Alignment</a:t>
            </a:r>
            <a:r>
              <a:rPr lang="en-US" baseline="0" dirty="0" smtClean="0"/>
              <a:t> with Performance Community</a:t>
            </a:r>
          </a:p>
          <a:p>
            <a:r>
              <a:rPr lang="en-US" baseline="0" dirty="0" smtClean="0"/>
              <a:t>Shared Services: Alignment with CIO &amp; CFO Community</a:t>
            </a:r>
          </a:p>
          <a:p>
            <a:r>
              <a:rPr lang="en-US" baseline="0" dirty="0" smtClean="0"/>
              <a:t>Spending Transparency: Alignment with GATB and Procurement Community</a:t>
            </a:r>
          </a:p>
          <a:p>
            <a:r>
              <a:rPr lang="en-US" baseline="0" dirty="0" smtClean="0"/>
              <a:t>Financial Management: Alignment with CFO Community</a:t>
            </a:r>
            <a:endParaRPr lang="en-US" dirty="0" smtClean="0"/>
          </a:p>
        </p:txBody>
      </p:sp>
      <p:sp>
        <p:nvSpPr>
          <p:cNvPr id="2150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BE1680-A613-45BF-BBB1-867886057C04}" type="slidenum">
              <a:rPr lang="en-US" smtClean="0">
                <a:latin typeface="Arial" pitchFamily="34" charset="0"/>
                <a:cs typeface="Arial" pitchFamily="34" charset="0"/>
              </a:rPr>
              <a:pPr/>
              <a:t>3</a:t>
            </a:fld>
            <a:endParaRPr lang="en-US" smtClean="0">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 name="Notes Placeholder 2"/>
          <p:cNvSpPr>
            <a:spLocks noGrp="1"/>
          </p:cNvSpPr>
          <p:nvPr>
            <p:ph type="body" idx="1"/>
          </p:nvPr>
        </p:nvSpPr>
        <p:spPr/>
        <p:txBody>
          <a:bodyPr/>
          <a:lstStyle/>
          <a:p>
            <a:pPr>
              <a:defRPr/>
            </a:pPr>
            <a:endParaRPr lang="en-US" dirty="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F0EE7F85-286E-4FB2-9816-FFC6C4E331D0}" type="slidenum">
              <a:rPr lang="en-US" smtClean="0"/>
              <a:pPr eaLnBrk="1" hangingPunct="1"/>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Unlisted:</a:t>
            </a:r>
          </a:p>
          <a:p>
            <a:r>
              <a:rPr lang="en-US" dirty="0" smtClean="0"/>
              <a:t>National</a:t>
            </a:r>
            <a:r>
              <a:rPr lang="en-US" baseline="0" dirty="0" smtClean="0"/>
              <a:t> Association of College and University Business Officers</a:t>
            </a:r>
          </a:p>
          <a:p>
            <a:r>
              <a:rPr lang="en-US" baseline="0" dirty="0" smtClean="0"/>
              <a:t>Association of Independent Research Institutes</a:t>
            </a:r>
          </a:p>
          <a:p>
            <a:r>
              <a:rPr lang="en-US" baseline="0" dirty="0" smtClean="0"/>
              <a:t>Indian Tribal Associations</a:t>
            </a:r>
          </a:p>
          <a:p>
            <a:r>
              <a:rPr lang="en-US" baseline="0" dirty="0" smtClean="0"/>
              <a:t>Others...</a:t>
            </a:r>
            <a:endParaRPr lang="en-US" dirty="0"/>
          </a:p>
        </p:txBody>
      </p:sp>
      <p:sp>
        <p:nvSpPr>
          <p:cNvPr id="4" name="Slide Number Placeholder 3"/>
          <p:cNvSpPr>
            <a:spLocks noGrp="1"/>
          </p:cNvSpPr>
          <p:nvPr>
            <p:ph type="sldNum" sz="quarter" idx="10"/>
          </p:nvPr>
        </p:nvSpPr>
        <p:spPr/>
        <p:txBody>
          <a:bodyPr/>
          <a:lstStyle/>
          <a:p>
            <a:pPr>
              <a:defRPr/>
            </a:pPr>
            <a:fld id="{60BF4305-AC9F-4984-B58E-E547553AC087}" type="slidenum">
              <a:rPr lang="en-US" smtClean="0"/>
              <a:pPr>
                <a:defRPr/>
              </a:pPr>
              <a:t>5</a:t>
            </a:fld>
            <a:endParaRPr lang="en-US" dirty="0"/>
          </a:p>
        </p:txBody>
      </p:sp>
    </p:spTree>
    <p:extLst>
      <p:ext uri="{BB962C8B-B14F-4D97-AF65-F5344CB8AC3E}">
        <p14:creationId xmlns:p14="http://schemas.microsoft.com/office/powerpoint/2010/main" xmlns="" val="348119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91" name="Notes Placeholder 2"/>
          <p:cNvSpPr>
            <a:spLocks noGrp="1"/>
          </p:cNvSpPr>
          <p:nvPr>
            <p:ph type="body" idx="1"/>
          </p:nvPr>
        </p:nvSpPr>
        <p:spPr bwMode="auto">
          <a:xfrm>
            <a:off x="155788" y="4267201"/>
            <a:ext cx="6776719" cy="495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normAutofit/>
          </a:bodyPr>
          <a:lstStyle/>
          <a:p>
            <a:pPr marL="342900" lvl="1" indent="-342900">
              <a:lnSpc>
                <a:spcPct val="80000"/>
              </a:lnSpc>
              <a:spcBef>
                <a:spcPts val="336"/>
              </a:spcBef>
              <a:spcAft>
                <a:spcPts val="336"/>
              </a:spcAft>
              <a:buFontTx/>
              <a:buAutoNum type="arabicPeriod"/>
              <a:defRPr/>
            </a:pPr>
            <a:r>
              <a:rPr lang="en-US" sz="1600" dirty="0"/>
              <a:t>600B in Federal grants each year</a:t>
            </a:r>
          </a:p>
          <a:p>
            <a:pPr marL="342900" lvl="1" indent="-342900">
              <a:lnSpc>
                <a:spcPct val="80000"/>
              </a:lnSpc>
              <a:spcBef>
                <a:spcPts val="336"/>
              </a:spcBef>
              <a:spcAft>
                <a:spcPts val="336"/>
              </a:spcAft>
              <a:buFontTx/>
              <a:buAutoNum type="arabicPeriod"/>
              <a:defRPr/>
            </a:pPr>
            <a:r>
              <a:rPr lang="en-US" sz="1600" dirty="0"/>
              <a:t>The Challenge</a:t>
            </a:r>
          </a:p>
          <a:p>
            <a:pPr marL="800100" lvl="2" indent="-342900">
              <a:lnSpc>
                <a:spcPct val="80000"/>
              </a:lnSpc>
              <a:spcBef>
                <a:spcPts val="336"/>
              </a:spcBef>
              <a:spcAft>
                <a:spcPts val="336"/>
              </a:spcAft>
              <a:buFontTx/>
              <a:buAutoNum type="arabicPeriod"/>
              <a:defRPr/>
            </a:pPr>
            <a:r>
              <a:rPr lang="en-US" sz="1600" dirty="0"/>
              <a:t>Ensure that dollars are spent for their intended purpose</a:t>
            </a:r>
          </a:p>
          <a:p>
            <a:pPr marL="800100" lvl="2" indent="-342900">
              <a:lnSpc>
                <a:spcPct val="80000"/>
              </a:lnSpc>
              <a:spcBef>
                <a:spcPts val="336"/>
              </a:spcBef>
              <a:spcAft>
                <a:spcPts val="336"/>
              </a:spcAft>
              <a:buFontTx/>
              <a:buAutoNum type="arabicPeriod"/>
              <a:defRPr/>
            </a:pPr>
            <a:r>
              <a:rPr lang="en-US" sz="1600" dirty="0"/>
              <a:t>Minimize administrative burden on grant recipients</a:t>
            </a:r>
          </a:p>
          <a:p>
            <a:pPr marL="800100" lvl="2" indent="-342900">
              <a:lnSpc>
                <a:spcPct val="80000"/>
              </a:lnSpc>
              <a:spcBef>
                <a:spcPts val="336"/>
              </a:spcBef>
              <a:spcAft>
                <a:spcPts val="336"/>
              </a:spcAft>
              <a:buFontTx/>
              <a:buAutoNum type="arabicPeriod"/>
              <a:defRPr/>
            </a:pPr>
            <a:r>
              <a:rPr lang="en-US" sz="1600" dirty="0"/>
              <a:t>Ensure that the dollars are having a programmatic impact and benefit</a:t>
            </a:r>
          </a:p>
          <a:p>
            <a:pPr marL="342900" lvl="1" indent="-342900">
              <a:lnSpc>
                <a:spcPct val="80000"/>
              </a:lnSpc>
              <a:spcBef>
                <a:spcPts val="338"/>
              </a:spcBef>
              <a:spcAft>
                <a:spcPts val="338"/>
              </a:spcAft>
              <a:buFontTx/>
              <a:buAutoNum type="arabicPeriod"/>
              <a:defRPr/>
            </a:pPr>
            <a:r>
              <a:rPr lang="en-US" sz="1600" dirty="0"/>
              <a:t>COFAR – created in 2011 to improve delivery, management, coordination, and accountability of Federal </a:t>
            </a:r>
            <a:r>
              <a:rPr lang="en-US" sz="1600" dirty="0" smtClean="0"/>
              <a:t>grants spending.</a:t>
            </a:r>
            <a:endParaRPr lang="en-US" sz="1600" dirty="0"/>
          </a:p>
          <a:p>
            <a:pPr marL="342900" lvl="1" indent="-342900">
              <a:lnSpc>
                <a:spcPct val="80000"/>
              </a:lnSpc>
              <a:spcBef>
                <a:spcPts val="338"/>
              </a:spcBef>
              <a:spcAft>
                <a:spcPts val="338"/>
              </a:spcAft>
              <a:buFontTx/>
              <a:buAutoNum type="arabicPeriod"/>
              <a:defRPr/>
            </a:pPr>
            <a:r>
              <a:rPr lang="en-US" sz="1600" dirty="0"/>
              <a:t>Five major areas of focus in improving grants management</a:t>
            </a:r>
          </a:p>
          <a:p>
            <a:pPr marL="800100" lvl="2" indent="-342900">
              <a:lnSpc>
                <a:spcPct val="80000"/>
              </a:lnSpc>
              <a:spcBef>
                <a:spcPts val="338"/>
              </a:spcBef>
              <a:spcAft>
                <a:spcPts val="338"/>
              </a:spcAft>
              <a:buFontTx/>
              <a:buAutoNum type="arabicPeriod"/>
              <a:defRPr/>
            </a:pPr>
            <a:r>
              <a:rPr lang="en-US" sz="1600" dirty="0"/>
              <a:t>Consolidating/updating the circulars to reduce admin burden and better target risk.</a:t>
            </a:r>
          </a:p>
          <a:p>
            <a:pPr marL="800100" lvl="2" indent="-342900">
              <a:lnSpc>
                <a:spcPct val="80000"/>
              </a:lnSpc>
              <a:spcBef>
                <a:spcPts val="338"/>
              </a:spcBef>
              <a:spcAft>
                <a:spcPts val="338"/>
              </a:spcAft>
              <a:buFontTx/>
              <a:buAutoNum type="arabicPeriod"/>
              <a:defRPr/>
            </a:pPr>
            <a:r>
              <a:rPr lang="en-US" sz="1600" dirty="0"/>
              <a:t>Standardize business processes and data elements</a:t>
            </a:r>
          </a:p>
          <a:p>
            <a:pPr marL="800100" lvl="2" indent="-342900">
              <a:lnSpc>
                <a:spcPct val="80000"/>
              </a:lnSpc>
              <a:spcBef>
                <a:spcPts val="338"/>
              </a:spcBef>
              <a:spcAft>
                <a:spcPts val="338"/>
              </a:spcAft>
              <a:buFontTx/>
              <a:buAutoNum type="arabicPeriod"/>
              <a:defRPr/>
            </a:pPr>
            <a:r>
              <a:rPr lang="en-US" sz="1600" dirty="0"/>
              <a:t>Improve federal spending transparency (discuss more in a minute)</a:t>
            </a:r>
          </a:p>
          <a:p>
            <a:pPr marL="800100" lvl="2" indent="-342900">
              <a:lnSpc>
                <a:spcPct val="80000"/>
              </a:lnSpc>
              <a:spcBef>
                <a:spcPts val="338"/>
              </a:spcBef>
              <a:spcAft>
                <a:spcPts val="338"/>
              </a:spcAft>
              <a:buFontTx/>
              <a:buAutoNum type="arabicPeriod"/>
              <a:defRPr/>
            </a:pPr>
            <a:r>
              <a:rPr lang="en-US" sz="1600" dirty="0"/>
              <a:t>Strengthen training and development of Federal grants workforce</a:t>
            </a:r>
          </a:p>
          <a:p>
            <a:pPr marL="800100" lvl="2" indent="-342900">
              <a:lnSpc>
                <a:spcPct val="80000"/>
              </a:lnSpc>
              <a:spcBef>
                <a:spcPts val="338"/>
              </a:spcBef>
              <a:spcAft>
                <a:spcPts val="338"/>
              </a:spcAft>
              <a:buFontTx/>
              <a:buAutoNum type="arabicPeriod"/>
              <a:defRPr/>
            </a:pPr>
            <a:r>
              <a:rPr lang="en-US" sz="1600" dirty="0"/>
              <a:t>Enhance program oversight by strengthening audit follow-up and resolution</a:t>
            </a:r>
          </a:p>
          <a:p>
            <a:pPr marL="342900" lvl="1" indent="-342900">
              <a:lnSpc>
                <a:spcPct val="80000"/>
              </a:lnSpc>
              <a:spcBef>
                <a:spcPts val="338"/>
              </a:spcBef>
              <a:spcAft>
                <a:spcPts val="338"/>
              </a:spcAft>
              <a:buFontTx/>
              <a:buAutoNum type="arabicPeriod"/>
              <a:defRPr/>
            </a:pPr>
            <a:r>
              <a:rPr lang="en-US" sz="1600" dirty="0"/>
              <a:t>Nexus with other communities of interest: CIO, performance, transparency, etc.</a:t>
            </a:r>
          </a:p>
          <a:p>
            <a:pPr>
              <a:buFontTx/>
              <a:buNone/>
            </a:pPr>
            <a:endParaRPr lang="en-US" dirty="0" smtClean="0"/>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313549B5-4110-454C-877A-B417B57C6E6D}" type="slidenum">
              <a:rPr lang="en-US" smtClean="0">
                <a:solidFill>
                  <a:prstClr val="black"/>
                </a:solidFill>
              </a:rPr>
              <a:pPr>
                <a:defRPr/>
              </a:pPr>
              <a:t>6</a:t>
            </a:fld>
            <a:endParaRPr lang="en-US" dirty="0" smtClean="0">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p:spPr>
      </p:sp>
      <p:sp>
        <p:nvSpPr>
          <p:cNvPr id="23555" name="Notes Placeholder 2"/>
          <p:cNvSpPr>
            <a:spLocks noGrp="1"/>
          </p:cNvSpPr>
          <p:nvPr>
            <p:ph type="body" idx="1"/>
          </p:nvPr>
        </p:nvSpPr>
        <p:spPr bwMode="auto">
          <a:noFill/>
        </p:spPr>
        <p:txBody>
          <a:bodyPr wrap="square" numCol="1" anchor="t" anchorCtr="0" compatLnSpc="1">
            <a:prstTxWarp prst="textNoShape">
              <a:avLst/>
            </a:prstTxWarp>
          </a:bodyPr>
          <a:lstStyle/>
          <a:p>
            <a:pPr marL="171433" indent="-171433">
              <a:buFontTx/>
              <a:buChar char="•"/>
            </a:pPr>
            <a:r>
              <a:rPr lang="en-US" dirty="0" smtClean="0"/>
              <a:t>Currently small</a:t>
            </a:r>
            <a:r>
              <a:rPr lang="en-US" baseline="0" dirty="0" smtClean="0"/>
              <a:t> entities like non-profits who do not make subawards may only need to be familiar with the circulars that apply to them: for example, A-110 , A-122, and A-133 and A-50.</a:t>
            </a:r>
          </a:p>
          <a:p>
            <a:pPr marL="171433" indent="-171433">
              <a:buFontTx/>
              <a:buChar char="•"/>
            </a:pPr>
            <a:r>
              <a:rPr lang="en-US" baseline="0" dirty="0" smtClean="0"/>
              <a:t>Even within just these three circulars there are opportunities to consolidate, but consider that the overlap is even worse for entities like state governments that make subawards and are responsible for oversight for entities with a whole different set of guidance than their own.  </a:t>
            </a:r>
          </a:p>
          <a:p>
            <a:pPr marL="171433" indent="-171433">
              <a:buFontTx/>
              <a:buChar char="•"/>
            </a:pPr>
            <a:r>
              <a:rPr lang="en-US" baseline="0" dirty="0" smtClean="0"/>
              <a:t>For example, if the state of New Jersey gets a Federal award, it has to administer it based on the applicable guidance, A-102 (and technically A-89), A-87, A-133 and A-50.  Then if New Jersey makes a subaward to Rutgers University and also to a nonprofit organization, it also has to monitor those awards according to the guidance in A-110, A-21 (for Rutgers), and A-122 (for the nonprofit).  As a result- the state has to be familiar with all eight OMB circulars and the nuances of each.</a:t>
            </a:r>
          </a:p>
          <a:p>
            <a:pPr marL="171433" indent="-171433">
              <a:buFontTx/>
              <a:buChar char="•"/>
            </a:pPr>
            <a:r>
              <a:rPr lang="en-US" baseline="0" dirty="0" smtClean="0"/>
              <a:t>Further, </a:t>
            </a:r>
            <a:r>
              <a:rPr lang="en-US" b="1" u="sng" baseline="0" dirty="0" smtClean="0"/>
              <a:t>Federal agencies must also be familiar with all these various sets of guidance</a:t>
            </a:r>
            <a:r>
              <a:rPr lang="en-US" baseline="0" dirty="0" smtClean="0"/>
              <a:t>, and auditors who conduct single audits also need to be aware of the nuances of each different circular, and anecdotal evidence suggests that on occasion entities have had audit findings where the wrong set of guidance was applied.</a:t>
            </a:r>
          </a:p>
          <a:p>
            <a:pPr marL="0" indent="0">
              <a:buFontTx/>
              <a:buNone/>
            </a:pPr>
            <a:endParaRPr lang="en-US" dirty="0" smtClean="0"/>
          </a:p>
          <a:p>
            <a:pPr marL="171433" indent="-171433">
              <a:buFontTx/>
              <a:buChar char="•"/>
            </a:pPr>
            <a:r>
              <a:rPr lang="en-US" dirty="0" smtClean="0"/>
              <a:t>The Federal Demonstration partnership reported in 2009 that of 6,081 faculty respondents, 42% is the average amount of time a PI spends on administrative tasks related to the project rather than on research. Full report available at http://www.ncbi.nlm.nih.gov/pubmed/20563268.</a:t>
            </a:r>
          </a:p>
          <a:p>
            <a:pPr marL="171433" indent="-171433">
              <a:buFontTx/>
              <a:buChar char="•"/>
            </a:pPr>
            <a:r>
              <a:rPr lang="en-US" dirty="0" smtClean="0"/>
              <a:t>Out of a total of 126,226 audited programs in 2011, 4,115 failed to receive clean opinions.</a:t>
            </a:r>
          </a:p>
        </p:txBody>
      </p:sp>
      <p:sp>
        <p:nvSpPr>
          <p:cNvPr id="235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267028E-A82D-450D-82B7-E0CFA190E2F3}" type="slidenum">
              <a:rPr lang="en-US" smtClean="0">
                <a:latin typeface="Arial" pitchFamily="34" charset="0"/>
                <a:cs typeface="Arial" pitchFamily="34" charset="0"/>
              </a:rPr>
              <a:pPr/>
              <a:t>7</a:t>
            </a:fld>
            <a:endParaRPr lang="en-US"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auto" latinLnBrk="0" hangingPunct="1"/>
            <a:r>
              <a:rPr lang="en-US" sz="1200" b="1" i="0" u="none" strike="noStrike" kern="1200" dirty="0" smtClean="0">
                <a:solidFill>
                  <a:schemeClr val="tx1"/>
                </a:solidFill>
                <a:effectLst/>
                <a:latin typeface="+mn-lt"/>
                <a:ea typeface="+mn-ea"/>
                <a:cs typeface="+mn-cs"/>
              </a:rPr>
              <a:t>Eight Overlapping Sets of Compliance Requirements</a:t>
            </a:r>
            <a:endParaRPr lang="en-US" sz="1200" b="0" i="0" u="none" strike="noStrike" kern="1200" dirty="0" smtClean="0">
              <a:solidFill>
                <a:schemeClr val="tx1"/>
              </a:solidFill>
              <a:effectLst/>
              <a:latin typeface="+mn-lt"/>
              <a:ea typeface="+mn-ea"/>
              <a:cs typeface="+mn-cs"/>
            </a:endParaRPr>
          </a:p>
          <a:p>
            <a:pPr marL="171450" indent="-171450" rtl="0" eaLnBrk="1" fontAlgn="auto"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Federally Funded Scientists Spend 42% of Time on Administrative Tasks</a:t>
            </a:r>
          </a:p>
          <a:p>
            <a:pPr marL="171450" indent="-171450" rtl="0" eaLnBrk="1" fontAlgn="auto"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Outdated</a:t>
            </a:r>
            <a:r>
              <a:rPr lang="en-US" sz="1200" b="0" i="0" u="none" strike="noStrike" kern="1200" baseline="0" dirty="0" smtClean="0">
                <a:solidFill>
                  <a:schemeClr val="tx1"/>
                </a:solidFill>
                <a:effectLst/>
                <a:latin typeface="+mn-lt"/>
                <a:ea typeface="+mn-ea"/>
                <a:cs typeface="+mn-cs"/>
              </a:rPr>
              <a:t> Guidance Does Not Account for Modern Electronic Work Environment</a:t>
            </a:r>
            <a:endParaRPr lang="en-US" sz="1200" b="0" i="0" u="none" strike="noStrike" kern="1200" dirty="0" smtClean="0">
              <a:solidFill>
                <a:schemeClr val="tx1"/>
              </a:solidFill>
              <a:effectLst/>
              <a:latin typeface="+mn-lt"/>
              <a:ea typeface="+mn-ea"/>
              <a:cs typeface="+mn-cs"/>
            </a:endParaRPr>
          </a:p>
          <a:p>
            <a:pPr marL="171450" indent="-171450" rtl="0" eaLnBrk="1" fontAlgn="auto"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Inconsistent and Non-Transparent Treatment of Costs</a:t>
            </a:r>
          </a:p>
          <a:p>
            <a:pPr marL="171450" indent="-171450" rtl="0" eaLnBrk="1" fontAlgn="auto"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Women</a:t>
            </a:r>
            <a:r>
              <a:rPr lang="en-US" sz="1200" b="0" i="0" u="none" strike="noStrike" kern="1200" baseline="0" dirty="0" smtClean="0">
                <a:solidFill>
                  <a:schemeClr val="tx1"/>
                </a:solidFill>
                <a:effectLst/>
                <a:latin typeface="+mn-lt"/>
                <a:ea typeface="+mn-ea"/>
                <a:cs typeface="+mn-cs"/>
              </a:rPr>
              <a:t> Receive 47% of Science &amp; Engineering Degrees, 28% of Tenure Positions</a:t>
            </a:r>
            <a:endParaRPr lang="en-US" sz="1200" b="0" i="0" u="none" strike="noStrike" kern="1200" dirty="0" smtClean="0">
              <a:solidFill>
                <a:schemeClr val="tx1"/>
              </a:solidFill>
              <a:effectLst/>
              <a:latin typeface="+mn-lt"/>
              <a:ea typeface="+mn-ea"/>
              <a:cs typeface="+mn-cs"/>
            </a:endParaRPr>
          </a:p>
          <a:p>
            <a:pPr marL="171450" indent="-171450" rtl="0" eaLnBrk="1" fontAlgn="auto"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Non-Standard Data Definitions In Over 700 Forms Compromise Quality of Data</a:t>
            </a:r>
          </a:p>
          <a:p>
            <a:pPr marL="171450" indent="-171450" rtl="0" eaLnBrk="1" fontAlgn="auto"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Over 4,000 Audited Programs (3% Of</a:t>
            </a:r>
            <a:r>
              <a:rPr lang="en-US" sz="1200" b="0" i="0" u="none" strike="noStrike" kern="1200" baseline="0" dirty="0" smtClean="0">
                <a:solidFill>
                  <a:schemeClr val="tx1"/>
                </a:solidFill>
                <a:effectLst/>
                <a:latin typeface="+mn-lt"/>
                <a:ea typeface="+mn-ea"/>
                <a:cs typeface="+mn-cs"/>
              </a:rPr>
              <a:t> Total</a:t>
            </a:r>
            <a:r>
              <a:rPr lang="en-US" sz="1200" b="0" i="0" u="none" strike="noStrike" kern="1200" dirty="0" smtClean="0">
                <a:solidFill>
                  <a:schemeClr val="tx1"/>
                </a:solidFill>
                <a:effectLst/>
                <a:latin typeface="+mn-lt"/>
                <a:ea typeface="+mn-ea"/>
                <a:cs typeface="+mn-cs"/>
              </a:rPr>
              <a:t>) w/o Clean Opinions in 2011</a:t>
            </a:r>
          </a:p>
          <a:p>
            <a:pPr marL="171450" indent="-171450" rtl="0" eaLnBrk="1" fontAlgn="auto" latinLnBrk="0" hangingPunct="1">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Agencies and Recipients Not Accountable for Effectively Correcting Financial Integrity Weaknesses</a:t>
            </a:r>
          </a:p>
          <a:p>
            <a:endParaRPr lang="en-US" dirty="0" smtClean="0"/>
          </a:p>
          <a:p>
            <a:r>
              <a:rPr lang="en-US" dirty="0" smtClean="0"/>
              <a:t>Efficient IT:</a:t>
            </a:r>
          </a:p>
          <a:p>
            <a:r>
              <a:rPr lang="en-US" sz="1200" dirty="0" smtClean="0"/>
              <a:t>Allows financing costs for software capitalized in accordance with GAAP after January 2016</a:t>
            </a:r>
          </a:p>
          <a:p>
            <a:r>
              <a:rPr lang="en-US" sz="1200" dirty="0" smtClean="0"/>
              <a:t>Allows extra capacity to handle reasonable fluctuations in workload</a:t>
            </a:r>
          </a:p>
          <a:p>
            <a:r>
              <a:rPr lang="en-US" sz="1200" dirty="0" smtClean="0"/>
              <a:t>Internal controls for sensitive information</a:t>
            </a:r>
          </a:p>
          <a:p>
            <a:r>
              <a:rPr lang="en-US" sz="1200" dirty="0" smtClean="0"/>
              <a:t>Consistent treatment of computing devices below $5,000 threshold</a:t>
            </a:r>
          </a:p>
          <a:p>
            <a:r>
              <a:rPr lang="en-US" sz="1200" dirty="0" smtClean="0"/>
              <a:t>Encourages open and electronic formats for records in accordance with May 2013 Executive Order on Open Data</a:t>
            </a:r>
          </a:p>
          <a:p>
            <a:endParaRPr lang="en-US" dirty="0" smtClean="0"/>
          </a:p>
          <a:p>
            <a:r>
              <a:rPr lang="en-US" dirty="0" smtClean="0"/>
              <a:t>Consistent Costs:</a:t>
            </a:r>
          </a:p>
          <a:p>
            <a:r>
              <a:rPr lang="en-US" sz="1200" dirty="0" smtClean="0"/>
              <a:t>Voluntary Committed Cost Sharing is not expected under research awards</a:t>
            </a:r>
          </a:p>
          <a:p>
            <a:r>
              <a:rPr lang="en-US" sz="1200" dirty="0" smtClean="0"/>
              <a:t>Pass-through entities must provide an indirect cost rate for </a:t>
            </a:r>
            <a:r>
              <a:rPr lang="en-US" sz="1200" dirty="0" err="1" smtClean="0"/>
              <a:t>subawards</a:t>
            </a:r>
            <a:endParaRPr lang="en-US" sz="1200" dirty="0" smtClean="0"/>
          </a:p>
          <a:p>
            <a:r>
              <a:rPr lang="en-US" sz="1200" dirty="0" smtClean="0"/>
              <a:t>Standards for treating admin costs as direct</a:t>
            </a:r>
          </a:p>
          <a:p>
            <a:r>
              <a:rPr lang="en-US" sz="1200" dirty="0" smtClean="0"/>
              <a:t>High bar for circumstances where agencies may deviate from Federally negotiated rates</a:t>
            </a:r>
          </a:p>
          <a:p>
            <a:r>
              <a:rPr lang="en-US" sz="1200" dirty="0" smtClean="0"/>
              <a:t>Option to extend rate for up to 4 years</a:t>
            </a:r>
          </a:p>
          <a:p>
            <a:r>
              <a:rPr lang="en-US" sz="1200" dirty="0" smtClean="0"/>
              <a:t>De </a:t>
            </a:r>
            <a:r>
              <a:rPr lang="en-US" sz="1200" dirty="0" err="1" smtClean="0"/>
              <a:t>minimis</a:t>
            </a:r>
            <a:r>
              <a:rPr lang="en-US" sz="1200" dirty="0" smtClean="0"/>
              <a:t> rate of 10% of MTDC for entities without a Federally negotiated rate</a:t>
            </a:r>
          </a:p>
          <a:p>
            <a:endParaRPr lang="en-US" dirty="0" smtClean="0"/>
          </a:p>
          <a:p>
            <a:r>
              <a:rPr lang="en-US" dirty="0" smtClean="0"/>
              <a:t>Standard Business Processes:</a:t>
            </a:r>
          </a:p>
          <a:p>
            <a:r>
              <a:rPr lang="en-US" sz="1200" dirty="0" smtClean="0"/>
              <a:t>Sets framework for standardizing data definitions in all grants-related forms government-wide</a:t>
            </a:r>
          </a:p>
          <a:p>
            <a:r>
              <a:rPr lang="en-US" sz="1200" dirty="0" smtClean="0"/>
              <a:t>Standardizes format for notices of funding opportunities w/60 days to apply</a:t>
            </a:r>
          </a:p>
          <a:p>
            <a:r>
              <a:rPr lang="en-US" sz="1200" dirty="0" smtClean="0"/>
              <a:t>Standardizes Information to be provided in all Federal Awards and </a:t>
            </a:r>
            <a:r>
              <a:rPr lang="en-US" sz="1200" dirty="0" err="1" smtClean="0"/>
              <a:t>Subawards</a:t>
            </a:r>
            <a:endParaRPr lang="en-US" sz="1200" dirty="0" smtClean="0"/>
          </a:p>
          <a:p>
            <a:r>
              <a:rPr lang="en-US" sz="1200" dirty="0" smtClean="0"/>
              <a:t>Highlights areas where specific agency approval is needed</a:t>
            </a:r>
          </a:p>
          <a:p>
            <a:endParaRPr lang="en-US" dirty="0" smtClean="0"/>
          </a:p>
          <a:p>
            <a:r>
              <a:rPr lang="en-US" dirty="0" smtClean="0"/>
              <a:t>Oversight: </a:t>
            </a:r>
          </a:p>
          <a:p>
            <a:r>
              <a:rPr lang="en-US" sz="1200" dirty="0" smtClean="0"/>
              <a:t>Requires mandatory disclosures for conflict of interest and criminal violations</a:t>
            </a:r>
          </a:p>
          <a:p>
            <a:r>
              <a:rPr lang="en-US" sz="1200" dirty="0" smtClean="0"/>
              <a:t>Requires pre-award review of merit of proposal and risk of applicant</a:t>
            </a:r>
          </a:p>
          <a:p>
            <a:r>
              <a:rPr lang="en-US" sz="1200" dirty="0" smtClean="0"/>
              <a:t>Federal agencies may assign specific conditions for awards based on risk</a:t>
            </a:r>
          </a:p>
          <a:p>
            <a:r>
              <a:rPr lang="en-US" sz="1200" dirty="0" smtClean="0"/>
              <a:t>Strong focus on internal controls</a:t>
            </a:r>
          </a:p>
          <a:p>
            <a:endParaRPr lang="en-US" dirty="0" smtClean="0"/>
          </a:p>
          <a:p>
            <a:endParaRPr lang="en-US" dirty="0" smtClean="0"/>
          </a:p>
          <a:p>
            <a:r>
              <a:rPr lang="en-US" dirty="0" smtClean="0"/>
              <a:t>WFA:</a:t>
            </a:r>
            <a:br>
              <a:rPr lang="en-US" dirty="0" smtClean="0"/>
            </a:br>
            <a:r>
              <a:rPr lang="en-US" sz="1200" dirty="0" smtClean="0"/>
              <a:t>Single Audit Threshold raised from $500,000 to $750,000 – reducing burden for 5,000 entities while maintaining coverage for 99% of current dollars covered.</a:t>
            </a:r>
          </a:p>
          <a:p>
            <a:r>
              <a:rPr lang="en-US" sz="1200" dirty="0" smtClean="0"/>
              <a:t>Publication of single audit reports online with safeguards for PII and optional exception for Indian tribes</a:t>
            </a:r>
          </a:p>
          <a:p>
            <a:r>
              <a:rPr lang="en-US" sz="1200" dirty="0" smtClean="0"/>
              <a:t>Senior Accountable Official to implement metrics and encourage cooperative resolution</a:t>
            </a:r>
          </a:p>
          <a:p>
            <a:r>
              <a:rPr lang="en-US" sz="1200" dirty="0" smtClean="0"/>
              <a:t>Strong requirement to rely on existing audits first</a:t>
            </a:r>
          </a:p>
          <a:p>
            <a:endParaRPr lang="en-US" dirty="0"/>
          </a:p>
        </p:txBody>
      </p:sp>
      <p:sp>
        <p:nvSpPr>
          <p:cNvPr id="4" name="Slide Number Placeholder 3"/>
          <p:cNvSpPr>
            <a:spLocks noGrp="1"/>
          </p:cNvSpPr>
          <p:nvPr>
            <p:ph type="sldNum" sz="quarter" idx="10"/>
          </p:nvPr>
        </p:nvSpPr>
        <p:spPr/>
        <p:txBody>
          <a:bodyPr/>
          <a:lstStyle/>
          <a:p>
            <a:pPr>
              <a:defRPr/>
            </a:pPr>
            <a:fld id="{60BF4305-AC9F-4984-B58E-E547553AC087}" type="slidenum">
              <a:rPr lang="en-US" smtClean="0"/>
              <a:pPr>
                <a:defRPr/>
              </a:pPr>
              <a:t>9</a:t>
            </a:fld>
            <a:endParaRPr lang="en-US" dirty="0"/>
          </a:p>
        </p:txBody>
      </p:sp>
    </p:spTree>
    <p:extLst>
      <p:ext uri="{BB962C8B-B14F-4D97-AF65-F5344CB8AC3E}">
        <p14:creationId xmlns:p14="http://schemas.microsoft.com/office/powerpoint/2010/main" xmlns="" val="2995433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37B681-07A6-4DA7-88EF-0EEF3419EBFD}" type="slidenum">
              <a:rPr lang="en-US" smtClean="0"/>
              <a:pPr/>
              <a:t>10</a:t>
            </a:fld>
            <a:endParaRPr lang="en-US"/>
          </a:p>
        </p:txBody>
      </p:sp>
    </p:spTree>
    <p:extLst>
      <p:ext uri="{BB962C8B-B14F-4D97-AF65-F5344CB8AC3E}">
        <p14:creationId xmlns:p14="http://schemas.microsoft.com/office/powerpoint/2010/main" xmlns="" val="16792247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grpSp>
        <p:nvGrpSpPr>
          <p:cNvPr id="7" name="Group 6"/>
          <p:cNvGrpSpPr/>
          <p:nvPr userDrawn="1"/>
        </p:nvGrpSpPr>
        <p:grpSpPr>
          <a:xfrm>
            <a:off x="838200" y="6312932"/>
            <a:ext cx="7467600" cy="152400"/>
            <a:chOff x="685800" y="6324600"/>
            <a:chExt cx="7467600" cy="152400"/>
          </a:xfrm>
        </p:grpSpPr>
        <p:cxnSp>
          <p:nvCxnSpPr>
            <p:cNvPr id="8" name="Straight Connector 7"/>
            <p:cNvCxnSpPr/>
            <p:nvPr userDrawn="1"/>
          </p:nvCxnSpPr>
          <p:spPr>
            <a:xfrm>
              <a:off x="685800" y="6324600"/>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85800" y="6477000"/>
              <a:ext cx="74676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Oval 9"/>
          <p:cNvSpPr/>
          <p:nvPr userDrawn="1"/>
        </p:nvSpPr>
        <p:spPr>
          <a:xfrm>
            <a:off x="4135582" y="6008132"/>
            <a:ext cx="838200" cy="762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11" name="Picture 10"/>
          <p:cNvPicPr>
            <a:picLocks noChangeAspect="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4191000" y="6008132"/>
            <a:ext cx="762000" cy="762000"/>
          </a:xfrm>
          <a:prstGeom prst="rect">
            <a:avLst/>
          </a:prstGeom>
        </p:spPr>
      </p:pic>
      <p:sp>
        <p:nvSpPr>
          <p:cNvPr id="12" name="TextBox 11"/>
          <p:cNvSpPr txBox="1"/>
          <p:nvPr userDrawn="1"/>
        </p:nvSpPr>
        <p:spPr>
          <a:xfrm>
            <a:off x="6553200" y="6324600"/>
            <a:ext cx="2133600" cy="369332"/>
          </a:xfrm>
          <a:prstGeom prst="rect">
            <a:avLst/>
          </a:prstGeom>
          <a:noFill/>
        </p:spPr>
        <p:txBody>
          <a:bodyPr wrap="square" rtlCol="0">
            <a:spAutoFit/>
          </a:bodyPr>
          <a:lstStyle/>
          <a:p>
            <a:pPr algn="r"/>
            <a:fld id="{2338B998-42EA-4713-8E41-F4250578ABA7}" type="slidenum">
              <a:rPr lang="en-US" smtClean="0">
                <a:solidFill>
                  <a:schemeClr val="bg1">
                    <a:lumMod val="65000"/>
                  </a:schemeClr>
                </a:solidFill>
              </a:rPr>
              <a:pPr algn="r"/>
              <a:t>‹#›</a:t>
            </a:fld>
            <a:endParaRPr lang="en-US" dirty="0">
              <a:solidFill>
                <a:schemeClr val="bg1">
                  <a:lumMod val="65000"/>
                </a:schemeClr>
              </a:solidFill>
            </a:endParaRPr>
          </a:p>
        </p:txBody>
      </p:sp>
    </p:spTree>
    <p:extLst>
      <p:ext uri="{BB962C8B-B14F-4D97-AF65-F5344CB8AC3E}">
        <p14:creationId xmlns:p14="http://schemas.microsoft.com/office/powerpoint/2010/main" xmlns="" val="16853064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oup 10"/>
          <p:cNvGrpSpPr/>
          <p:nvPr userDrawn="1"/>
        </p:nvGrpSpPr>
        <p:grpSpPr>
          <a:xfrm>
            <a:off x="838200" y="6394966"/>
            <a:ext cx="7467600" cy="152400"/>
            <a:chOff x="838200" y="6312932"/>
            <a:chExt cx="7467600" cy="152400"/>
          </a:xfrm>
        </p:grpSpPr>
        <p:cxnSp>
          <p:nvCxnSpPr>
            <p:cNvPr id="12" name="Straight Connector 11"/>
            <p:cNvCxnSpPr/>
            <p:nvPr userDrawn="1"/>
          </p:nvCxnSpPr>
          <p:spPr>
            <a:xfrm>
              <a:off x="838200" y="6312932"/>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838200" y="6465332"/>
              <a:ext cx="7467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4" name="Group 13"/>
          <p:cNvGrpSpPr/>
          <p:nvPr userDrawn="1"/>
        </p:nvGrpSpPr>
        <p:grpSpPr>
          <a:xfrm>
            <a:off x="4114800" y="6160532"/>
            <a:ext cx="756166" cy="621268"/>
            <a:chOff x="4114800" y="6037481"/>
            <a:chExt cx="756166" cy="621268"/>
          </a:xfrm>
        </p:grpSpPr>
        <p:sp>
          <p:nvSpPr>
            <p:cNvPr id="15" name="Oval 14"/>
            <p:cNvSpPr/>
            <p:nvPr userDrawn="1"/>
          </p:nvSpPr>
          <p:spPr>
            <a:xfrm>
              <a:off x="4114800" y="6037481"/>
              <a:ext cx="756166" cy="621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16" name="Picture 15"/>
            <p:cNvPicPr>
              <a:picLocks noChangeAspect="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4193917" y="6049149"/>
              <a:ext cx="597932" cy="597932"/>
            </a:xfrm>
            <a:prstGeom prst="rect">
              <a:avLst/>
            </a:prstGeom>
          </p:spPr>
        </p:pic>
      </p:grpSp>
      <p:sp>
        <p:nvSpPr>
          <p:cNvPr id="18" name="TextBox 17"/>
          <p:cNvSpPr txBox="1"/>
          <p:nvPr userDrawn="1"/>
        </p:nvSpPr>
        <p:spPr>
          <a:xfrm>
            <a:off x="6781800" y="6324600"/>
            <a:ext cx="2133600" cy="369332"/>
          </a:xfrm>
          <a:prstGeom prst="rect">
            <a:avLst/>
          </a:prstGeom>
          <a:noFill/>
        </p:spPr>
        <p:txBody>
          <a:bodyPr wrap="square" rtlCol="0">
            <a:spAutoFit/>
          </a:bodyPr>
          <a:lstStyle/>
          <a:p>
            <a:pPr algn="r"/>
            <a:fld id="{2338B998-42EA-4713-8E41-F4250578ABA7}" type="slidenum">
              <a:rPr lang="en-US" smtClean="0">
                <a:solidFill>
                  <a:schemeClr val="bg1">
                    <a:lumMod val="65000"/>
                  </a:schemeClr>
                </a:solidFill>
              </a:rPr>
              <a:pPr algn="r"/>
              <a:t>‹#›</a:t>
            </a:fld>
            <a:endParaRPr lang="en-US" dirty="0">
              <a:solidFill>
                <a:schemeClr val="bg1">
                  <a:lumMod val="65000"/>
                </a:schemeClr>
              </a:solidFill>
            </a:endParaRPr>
          </a:p>
        </p:txBody>
      </p:sp>
    </p:spTree>
    <p:extLst>
      <p:ext uri="{BB962C8B-B14F-4D97-AF65-F5344CB8AC3E}">
        <p14:creationId xmlns:p14="http://schemas.microsoft.com/office/powerpoint/2010/main" xmlns="" val="417955980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58708-E9C9-476F-A58C-583D69BAA028}" type="datetimeFigureOut">
              <a:rPr lang="en-US" smtClean="0"/>
              <a:pPr/>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9F87D-F13A-42B9-89A1-3AC8A34CE81D}" type="slidenum">
              <a:rPr lang="en-US" smtClean="0"/>
              <a:pPr/>
              <a:t>‹#›</a:t>
            </a:fld>
            <a:endParaRPr lang="en-US"/>
          </a:p>
        </p:txBody>
      </p:sp>
    </p:spTree>
    <p:extLst>
      <p:ext uri="{BB962C8B-B14F-4D97-AF65-F5344CB8AC3E}">
        <p14:creationId xmlns:p14="http://schemas.microsoft.com/office/powerpoint/2010/main" xmlns="" val="895840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58708-E9C9-476F-A58C-583D69BAA028}" type="datetimeFigureOut">
              <a:rPr lang="en-US" smtClean="0"/>
              <a:pPr/>
              <a:t>5/20/2014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9F87D-F13A-42B9-89A1-3AC8A34CE81D}" type="slidenum">
              <a:rPr lang="en-US" smtClean="0"/>
              <a:pPr/>
              <a:t>‹#›</a:t>
            </a:fld>
            <a:endParaRPr lang="en-US"/>
          </a:p>
        </p:txBody>
      </p:sp>
    </p:spTree>
    <p:extLst>
      <p:ext uri="{BB962C8B-B14F-4D97-AF65-F5344CB8AC3E}">
        <p14:creationId xmlns:p14="http://schemas.microsoft.com/office/powerpoint/2010/main" xmlns="" val="4269908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E58708-E9C9-476F-A58C-583D69BAA028}" type="datetimeFigureOut">
              <a:rPr lang="en-US" smtClean="0"/>
              <a:pPr/>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9F87D-F13A-42B9-89A1-3AC8A34CE81D}" type="slidenum">
              <a:rPr lang="en-US" smtClean="0"/>
              <a:pPr/>
              <a:t>‹#›</a:t>
            </a:fld>
            <a:endParaRPr lang="en-US"/>
          </a:p>
        </p:txBody>
      </p:sp>
    </p:spTree>
    <p:extLst>
      <p:ext uri="{BB962C8B-B14F-4D97-AF65-F5344CB8AC3E}">
        <p14:creationId xmlns:p14="http://schemas.microsoft.com/office/powerpoint/2010/main" xmlns="" val="1597011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E58708-E9C9-476F-A58C-583D69BAA028}" type="datetimeFigureOut">
              <a:rPr lang="en-US" smtClean="0"/>
              <a:pPr/>
              <a:t>5/20/2014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9F87D-F13A-42B9-89A1-3AC8A34CE81D}" type="slidenum">
              <a:rPr lang="en-US" smtClean="0"/>
              <a:pPr/>
              <a:t>‹#›</a:t>
            </a:fld>
            <a:endParaRPr lang="en-US"/>
          </a:p>
        </p:txBody>
      </p:sp>
    </p:spTree>
    <p:extLst>
      <p:ext uri="{BB962C8B-B14F-4D97-AF65-F5344CB8AC3E}">
        <p14:creationId xmlns:p14="http://schemas.microsoft.com/office/powerpoint/2010/main" xmlns="" val="385054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3" name="Rectangle 62"/>
          <p:cNvSpPr/>
          <p:nvPr userDrawn="1"/>
        </p:nvSpPr>
        <p:spPr>
          <a:xfrm>
            <a:off x="3660371" y="5471160"/>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0" y="0"/>
            <a:ext cx="18288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1828800" y="0"/>
            <a:ext cx="18288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3657600" y="0"/>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5486400" y="0"/>
            <a:ext cx="1828800" cy="1371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7315200" y="0"/>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0" y="1371600"/>
            <a:ext cx="18288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1828800" y="1371600"/>
            <a:ext cx="18288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0" y="2734887"/>
            <a:ext cx="1828800" cy="1371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userDrawn="1"/>
        </p:nvSpPr>
        <p:spPr>
          <a:xfrm>
            <a:off x="1828800" y="2734887"/>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3660371" y="1366749"/>
            <a:ext cx="5486400" cy="273627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1" y="5489171"/>
            <a:ext cx="5489172" cy="13535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62" name="Rectangle 61"/>
          <p:cNvSpPr/>
          <p:nvPr userDrawn="1"/>
        </p:nvSpPr>
        <p:spPr>
          <a:xfrm>
            <a:off x="0" y="4099560"/>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userDrawn="1"/>
        </p:nvSpPr>
        <p:spPr>
          <a:xfrm>
            <a:off x="5489171" y="5471160"/>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7317971" y="5471160"/>
            <a:ext cx="1828800" cy="1371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914400" y="457200"/>
            <a:ext cx="1905000" cy="1905000"/>
          </a:xfrm>
          <a:prstGeom prst="rect">
            <a:avLst/>
          </a:prstGeom>
        </p:spPr>
      </p:pic>
      <p:sp>
        <p:nvSpPr>
          <p:cNvPr id="66" name="Rectangle 65"/>
          <p:cNvSpPr/>
          <p:nvPr userDrawn="1"/>
        </p:nvSpPr>
        <p:spPr>
          <a:xfrm>
            <a:off x="1828800" y="4117571"/>
            <a:ext cx="1828800" cy="1371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 Placeholder 20"/>
          <p:cNvSpPr>
            <a:spLocks noGrp="1"/>
          </p:cNvSpPr>
          <p:nvPr>
            <p:ph type="body" sz="quarter" idx="10" hasCustomPrompt="1"/>
          </p:nvPr>
        </p:nvSpPr>
        <p:spPr>
          <a:xfrm>
            <a:off x="3962400" y="1634331"/>
            <a:ext cx="4876800" cy="846137"/>
          </a:xfrm>
        </p:spPr>
        <p:txBody>
          <a:bodyPr>
            <a:normAutofit/>
          </a:bodyPr>
          <a:lstStyle>
            <a:lvl1pPr marL="0" indent="0" algn="ctr">
              <a:buNone/>
              <a:defRPr sz="4400" b="1" baseline="0">
                <a:solidFill>
                  <a:schemeClr val="bg1"/>
                </a:solidFill>
                <a:latin typeface="Garamond" pitchFamily="18" charset="0"/>
              </a:defRPr>
            </a:lvl1pPr>
          </a:lstStyle>
          <a:p>
            <a:pPr lvl="0"/>
            <a:r>
              <a:rPr lang="en-US" dirty="0" smtClean="0"/>
              <a:t>Presentation Title</a:t>
            </a:r>
            <a:endParaRPr lang="en-US" dirty="0"/>
          </a:p>
        </p:txBody>
      </p:sp>
      <p:sp>
        <p:nvSpPr>
          <p:cNvPr id="68" name="Rectangle 67"/>
          <p:cNvSpPr/>
          <p:nvPr userDrawn="1"/>
        </p:nvSpPr>
        <p:spPr>
          <a:xfrm>
            <a:off x="3660371" y="4118956"/>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userDrawn="1"/>
        </p:nvSpPr>
        <p:spPr>
          <a:xfrm>
            <a:off x="5489171" y="4118956"/>
            <a:ext cx="1828800" cy="1371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userDrawn="1"/>
        </p:nvSpPr>
        <p:spPr>
          <a:xfrm>
            <a:off x="7317971" y="4118956"/>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userDrawn="1"/>
        </p:nvSpPr>
        <p:spPr>
          <a:xfrm>
            <a:off x="1385" y="5750467"/>
            <a:ext cx="5486401" cy="8309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spc="0" dirty="0" smtClean="0">
                <a:solidFill>
                  <a:schemeClr val="bg1"/>
                </a:solidFill>
                <a:latin typeface="Garamond" pitchFamily="18" charset="0"/>
              </a:rPr>
              <a:t>Office of Federal Financial Management</a:t>
            </a:r>
          </a:p>
          <a:p>
            <a:pPr algn="ctr"/>
            <a:r>
              <a:rPr lang="en-US" sz="2400" spc="0" dirty="0" smtClean="0">
                <a:solidFill>
                  <a:schemeClr val="bg1"/>
                </a:solidFill>
                <a:latin typeface="Garamond" pitchFamily="18" charset="0"/>
              </a:rPr>
              <a:t>Office</a:t>
            </a:r>
            <a:r>
              <a:rPr lang="en-US" sz="2400" spc="0" baseline="0" dirty="0" smtClean="0">
                <a:solidFill>
                  <a:schemeClr val="bg1"/>
                </a:solidFill>
                <a:latin typeface="Garamond" pitchFamily="18" charset="0"/>
              </a:rPr>
              <a:t> of Management and Budget</a:t>
            </a:r>
            <a:endParaRPr lang="en-US" sz="2400" spc="0" dirty="0">
              <a:solidFill>
                <a:schemeClr val="bg1"/>
              </a:solidFill>
              <a:latin typeface="Garamond" pitchFamily="18" charset="0"/>
            </a:endParaRPr>
          </a:p>
        </p:txBody>
      </p:sp>
      <p:sp>
        <p:nvSpPr>
          <p:cNvPr id="72" name="Text Placeholder 22"/>
          <p:cNvSpPr>
            <a:spLocks noGrp="1"/>
          </p:cNvSpPr>
          <p:nvPr>
            <p:ph type="body" sz="quarter" idx="11" hasCustomPrompt="1"/>
          </p:nvPr>
        </p:nvSpPr>
        <p:spPr>
          <a:xfrm>
            <a:off x="4267200" y="2743200"/>
            <a:ext cx="4495800" cy="1295400"/>
          </a:xfrm>
        </p:spPr>
        <p:txBody>
          <a:bodyPr>
            <a:normAutofit/>
          </a:bodyPr>
          <a:lstStyle>
            <a:lvl1pPr marL="0" indent="0" algn="ctr">
              <a:buNone/>
              <a:defRPr sz="2400">
                <a:solidFill>
                  <a:schemeClr val="bg1"/>
                </a:solidFill>
                <a:latin typeface="Garamond" pitchFamily="18" charset="0"/>
              </a:defRPr>
            </a:lvl1pPr>
          </a:lstStyle>
          <a:p>
            <a:pPr lvl="0"/>
            <a:r>
              <a:rPr lang="en-US" dirty="0" smtClean="0"/>
              <a:t>Date / Name / Title</a:t>
            </a:r>
            <a:endParaRPr lang="en-US" dirty="0"/>
          </a:p>
        </p:txBody>
      </p:sp>
    </p:spTree>
    <p:extLst>
      <p:ext uri="{BB962C8B-B14F-4D97-AF65-F5344CB8AC3E}">
        <p14:creationId xmlns:p14="http://schemas.microsoft.com/office/powerpoint/2010/main" xmlns="" val="10556929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3" name="Rectangle 62"/>
          <p:cNvSpPr/>
          <p:nvPr userDrawn="1"/>
        </p:nvSpPr>
        <p:spPr>
          <a:xfrm>
            <a:off x="3660371" y="5471160"/>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0" y="0"/>
            <a:ext cx="18288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1828800" y="0"/>
            <a:ext cx="18288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3657600" y="0"/>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5486400" y="0"/>
            <a:ext cx="1828800" cy="1371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7315200" y="0"/>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userDrawn="1"/>
        </p:nvSpPr>
        <p:spPr>
          <a:xfrm>
            <a:off x="0" y="1371600"/>
            <a:ext cx="18288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userDrawn="1"/>
        </p:nvSpPr>
        <p:spPr>
          <a:xfrm>
            <a:off x="1828800" y="1371600"/>
            <a:ext cx="18288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userDrawn="1"/>
        </p:nvSpPr>
        <p:spPr>
          <a:xfrm>
            <a:off x="0" y="2734887"/>
            <a:ext cx="1828800" cy="1371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userDrawn="1"/>
        </p:nvSpPr>
        <p:spPr>
          <a:xfrm>
            <a:off x="1828800" y="2734887"/>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userDrawn="1"/>
        </p:nvSpPr>
        <p:spPr>
          <a:xfrm>
            <a:off x="3660371" y="1366749"/>
            <a:ext cx="5486400" cy="273627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userDrawn="1"/>
        </p:nvSpPr>
        <p:spPr>
          <a:xfrm>
            <a:off x="-1" y="5489171"/>
            <a:ext cx="5489172" cy="13535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sp>
        <p:nvSpPr>
          <p:cNvPr id="62" name="Rectangle 61"/>
          <p:cNvSpPr/>
          <p:nvPr userDrawn="1"/>
        </p:nvSpPr>
        <p:spPr>
          <a:xfrm>
            <a:off x="0" y="4099560"/>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userDrawn="1"/>
        </p:nvSpPr>
        <p:spPr>
          <a:xfrm>
            <a:off x="5489171" y="5471160"/>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userDrawn="1"/>
        </p:nvSpPr>
        <p:spPr>
          <a:xfrm>
            <a:off x="7317971" y="5471160"/>
            <a:ext cx="1828800" cy="1371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914400" y="457200"/>
            <a:ext cx="1905000" cy="1905000"/>
          </a:xfrm>
          <a:prstGeom prst="rect">
            <a:avLst/>
          </a:prstGeom>
        </p:spPr>
      </p:pic>
      <p:sp>
        <p:nvSpPr>
          <p:cNvPr id="66" name="Rectangle 65"/>
          <p:cNvSpPr/>
          <p:nvPr userDrawn="1"/>
        </p:nvSpPr>
        <p:spPr>
          <a:xfrm>
            <a:off x="1828800" y="4117571"/>
            <a:ext cx="1828800" cy="13716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 Placeholder 20"/>
          <p:cNvSpPr>
            <a:spLocks noGrp="1"/>
          </p:cNvSpPr>
          <p:nvPr>
            <p:ph type="body" sz="quarter" idx="10" hasCustomPrompt="1"/>
          </p:nvPr>
        </p:nvSpPr>
        <p:spPr>
          <a:xfrm>
            <a:off x="3962400" y="1634331"/>
            <a:ext cx="4876800" cy="846137"/>
          </a:xfrm>
        </p:spPr>
        <p:txBody>
          <a:bodyPr>
            <a:normAutofit/>
          </a:bodyPr>
          <a:lstStyle>
            <a:lvl1pPr marL="0" indent="0" algn="ctr">
              <a:buNone/>
              <a:defRPr sz="4400" b="1" baseline="0">
                <a:solidFill>
                  <a:schemeClr val="bg1"/>
                </a:solidFill>
                <a:latin typeface="Garamond" pitchFamily="18" charset="0"/>
              </a:defRPr>
            </a:lvl1pPr>
          </a:lstStyle>
          <a:p>
            <a:pPr lvl="0"/>
            <a:r>
              <a:rPr lang="en-US" dirty="0" smtClean="0"/>
              <a:t>Presentation Title</a:t>
            </a:r>
            <a:endParaRPr lang="en-US" dirty="0"/>
          </a:p>
        </p:txBody>
      </p:sp>
      <p:sp>
        <p:nvSpPr>
          <p:cNvPr id="68" name="Rectangle 67"/>
          <p:cNvSpPr/>
          <p:nvPr userDrawn="1"/>
        </p:nvSpPr>
        <p:spPr>
          <a:xfrm>
            <a:off x="3660371" y="4118956"/>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userDrawn="1"/>
        </p:nvSpPr>
        <p:spPr>
          <a:xfrm>
            <a:off x="7317971" y="4118956"/>
            <a:ext cx="1828800" cy="1371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userDrawn="1"/>
        </p:nvSpPr>
        <p:spPr>
          <a:xfrm>
            <a:off x="1385" y="5750467"/>
            <a:ext cx="5486401" cy="83099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400" spc="0" dirty="0" smtClean="0">
                <a:solidFill>
                  <a:schemeClr val="bg1"/>
                </a:solidFill>
                <a:latin typeface="Garamond" pitchFamily="18" charset="0"/>
              </a:rPr>
              <a:t>Office of Federal Financial Management</a:t>
            </a:r>
          </a:p>
          <a:p>
            <a:pPr algn="ctr"/>
            <a:r>
              <a:rPr lang="en-US" sz="2400" spc="0" dirty="0" smtClean="0">
                <a:solidFill>
                  <a:schemeClr val="bg1"/>
                </a:solidFill>
                <a:latin typeface="Garamond" pitchFamily="18" charset="0"/>
              </a:rPr>
              <a:t>Office</a:t>
            </a:r>
            <a:r>
              <a:rPr lang="en-US" sz="2400" spc="0" baseline="0" dirty="0" smtClean="0">
                <a:solidFill>
                  <a:schemeClr val="bg1"/>
                </a:solidFill>
                <a:latin typeface="Garamond" pitchFamily="18" charset="0"/>
              </a:rPr>
              <a:t> of Management and Budget</a:t>
            </a:r>
            <a:endParaRPr lang="en-US" sz="2400" spc="0" dirty="0">
              <a:solidFill>
                <a:schemeClr val="bg1"/>
              </a:solidFill>
              <a:latin typeface="Garamond" pitchFamily="18" charset="0"/>
            </a:endParaRPr>
          </a:p>
        </p:txBody>
      </p:sp>
      <p:sp>
        <p:nvSpPr>
          <p:cNvPr id="72" name="Text Placeholder 22"/>
          <p:cNvSpPr>
            <a:spLocks noGrp="1"/>
          </p:cNvSpPr>
          <p:nvPr>
            <p:ph type="body" sz="quarter" idx="11" hasCustomPrompt="1"/>
          </p:nvPr>
        </p:nvSpPr>
        <p:spPr>
          <a:xfrm>
            <a:off x="4267200" y="2743200"/>
            <a:ext cx="4495800" cy="1295400"/>
          </a:xfrm>
        </p:spPr>
        <p:txBody>
          <a:bodyPr>
            <a:normAutofit/>
          </a:bodyPr>
          <a:lstStyle>
            <a:lvl1pPr marL="0" indent="0" algn="ctr">
              <a:buNone/>
              <a:defRPr sz="2400">
                <a:solidFill>
                  <a:schemeClr val="bg1"/>
                </a:solidFill>
                <a:latin typeface="Garamond" pitchFamily="18" charset="0"/>
              </a:defRPr>
            </a:lvl1pPr>
          </a:lstStyle>
          <a:p>
            <a:pPr lvl="0"/>
            <a:r>
              <a:rPr lang="en-US" dirty="0" smtClean="0"/>
              <a:t>Date / Name / Title</a:t>
            </a:r>
            <a:endParaRPr lang="en-US" dirty="0"/>
          </a:p>
        </p:txBody>
      </p:sp>
      <p:sp>
        <p:nvSpPr>
          <p:cNvPr id="69" name="Rectangle 68"/>
          <p:cNvSpPr/>
          <p:nvPr userDrawn="1"/>
        </p:nvSpPr>
        <p:spPr>
          <a:xfrm>
            <a:off x="5489170" y="4118955"/>
            <a:ext cx="3654829" cy="272380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5908406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3" name="Rectangle 12"/>
          <p:cNvSpPr/>
          <p:nvPr userDrawn="1"/>
        </p:nvSpPr>
        <p:spPr>
          <a:xfrm>
            <a:off x="3505200" y="609600"/>
            <a:ext cx="2133600" cy="2209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3619500" y="685800"/>
            <a:ext cx="1905000" cy="1905000"/>
          </a:xfrm>
          <a:prstGeom prst="rect">
            <a:avLst/>
          </a:prstGeom>
        </p:spPr>
      </p:pic>
      <p:sp>
        <p:nvSpPr>
          <p:cNvPr id="21" name="Text Placeholder 20"/>
          <p:cNvSpPr>
            <a:spLocks noGrp="1"/>
          </p:cNvSpPr>
          <p:nvPr userDrawn="1">
            <p:ph type="body" sz="quarter" idx="10" hasCustomPrompt="1"/>
          </p:nvPr>
        </p:nvSpPr>
        <p:spPr>
          <a:xfrm>
            <a:off x="914400" y="3040063"/>
            <a:ext cx="7315200" cy="769937"/>
          </a:xfrm>
        </p:spPr>
        <p:txBody>
          <a:bodyPr>
            <a:normAutofit/>
          </a:bodyPr>
          <a:lstStyle>
            <a:lvl1pPr marL="0" indent="0" algn="ctr">
              <a:buNone/>
              <a:defRPr sz="4400" b="1" baseline="0">
                <a:latin typeface="Garamond" pitchFamily="18" charset="0"/>
              </a:defRPr>
            </a:lvl1pPr>
          </a:lstStyle>
          <a:p>
            <a:pPr lvl="0"/>
            <a:r>
              <a:rPr lang="en-US" dirty="0" smtClean="0"/>
              <a:t>Presentation Title</a:t>
            </a:r>
            <a:endParaRPr lang="en-US" dirty="0"/>
          </a:p>
        </p:txBody>
      </p:sp>
      <p:sp>
        <p:nvSpPr>
          <p:cNvPr id="23" name="Text Placeholder 22"/>
          <p:cNvSpPr>
            <a:spLocks noGrp="1"/>
          </p:cNvSpPr>
          <p:nvPr userDrawn="1">
            <p:ph type="body" sz="quarter" idx="11" hasCustomPrompt="1"/>
          </p:nvPr>
        </p:nvSpPr>
        <p:spPr>
          <a:xfrm>
            <a:off x="2324100" y="3962400"/>
            <a:ext cx="4495800" cy="1295400"/>
          </a:xfrm>
        </p:spPr>
        <p:txBody>
          <a:bodyPr>
            <a:normAutofit/>
          </a:bodyPr>
          <a:lstStyle>
            <a:lvl1pPr marL="0" indent="0" algn="ctr">
              <a:buNone/>
              <a:defRPr sz="2400">
                <a:latin typeface="Garamond" pitchFamily="18" charset="0"/>
              </a:defRPr>
            </a:lvl1pPr>
          </a:lstStyle>
          <a:p>
            <a:pPr lvl="0"/>
            <a:r>
              <a:rPr lang="en-US" dirty="0" smtClean="0"/>
              <a:t>Date</a:t>
            </a:r>
          </a:p>
          <a:p>
            <a:pPr lvl="0"/>
            <a:r>
              <a:rPr lang="en-US" dirty="0" smtClean="0"/>
              <a:t>Name</a:t>
            </a:r>
          </a:p>
          <a:p>
            <a:pPr lvl="0"/>
            <a:r>
              <a:rPr lang="en-US" dirty="0" smtClean="0"/>
              <a:t>Title</a:t>
            </a:r>
            <a:endParaRPr lang="en-US" dirty="0"/>
          </a:p>
        </p:txBody>
      </p:sp>
    </p:spTree>
    <p:extLst>
      <p:ext uri="{BB962C8B-B14F-4D97-AF65-F5344CB8AC3E}">
        <p14:creationId xmlns:p14="http://schemas.microsoft.com/office/powerpoint/2010/main" xmlns="" val="136605924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7" name="Group 16"/>
          <p:cNvGrpSpPr/>
          <p:nvPr userDrawn="1"/>
        </p:nvGrpSpPr>
        <p:grpSpPr>
          <a:xfrm>
            <a:off x="838200" y="6394966"/>
            <a:ext cx="7467600" cy="152400"/>
            <a:chOff x="838200" y="6312932"/>
            <a:chExt cx="7467600" cy="152400"/>
          </a:xfrm>
        </p:grpSpPr>
        <p:cxnSp>
          <p:nvCxnSpPr>
            <p:cNvPr id="10" name="Straight Connector 9"/>
            <p:cNvCxnSpPr/>
            <p:nvPr userDrawn="1"/>
          </p:nvCxnSpPr>
          <p:spPr>
            <a:xfrm>
              <a:off x="838200" y="6312932"/>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38200" y="6465332"/>
              <a:ext cx="7467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4114800" y="6160532"/>
            <a:ext cx="756166" cy="621268"/>
            <a:chOff x="4114800" y="6037481"/>
            <a:chExt cx="756166" cy="621268"/>
          </a:xfrm>
        </p:grpSpPr>
        <p:sp>
          <p:nvSpPr>
            <p:cNvPr id="14" name="Oval 13"/>
            <p:cNvSpPr/>
            <p:nvPr userDrawn="1"/>
          </p:nvSpPr>
          <p:spPr>
            <a:xfrm>
              <a:off x="4114800" y="6037481"/>
              <a:ext cx="756166" cy="621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8" name="Picture 7"/>
            <p:cNvPicPr>
              <a:picLocks noChangeAspect="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4193917" y="6049149"/>
              <a:ext cx="597932" cy="597932"/>
            </a:xfrm>
            <a:prstGeom prst="rect">
              <a:avLst/>
            </a:prstGeom>
          </p:spPr>
        </p:pic>
      </p:grpSp>
      <p:sp>
        <p:nvSpPr>
          <p:cNvPr id="2" name="Title 1"/>
          <p:cNvSpPr>
            <a:spLocks noGrp="1"/>
          </p:cNvSpPr>
          <p:nvPr userDrawn="1">
            <p:ph type="title"/>
          </p:nvPr>
        </p:nvSpPr>
        <p:spPr>
          <a:xfrm>
            <a:off x="457200" y="76200"/>
            <a:ext cx="8229600" cy="1143000"/>
          </a:xfrm>
        </p:spPr>
        <p:txBody>
          <a:bodyPr/>
          <a:lstStyle/>
          <a:p>
            <a:r>
              <a:rPr lang="en-US" dirty="0" smtClean="0"/>
              <a:t>Click to edit Master title style</a:t>
            </a:r>
            <a:endParaRPr lang="en-US" dirty="0"/>
          </a:p>
        </p:txBody>
      </p:sp>
      <p:sp>
        <p:nvSpPr>
          <p:cNvPr id="3" name="Content Placeholder 2"/>
          <p:cNvSpPr>
            <a:spLocks noGrp="1"/>
          </p:cNvSpPr>
          <p:nvPr userDrawn="1">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Box 6"/>
          <p:cNvSpPr txBox="1"/>
          <p:nvPr userDrawn="1"/>
        </p:nvSpPr>
        <p:spPr>
          <a:xfrm>
            <a:off x="6781800" y="6324600"/>
            <a:ext cx="2133600" cy="369332"/>
          </a:xfrm>
          <a:prstGeom prst="rect">
            <a:avLst/>
          </a:prstGeom>
          <a:noFill/>
        </p:spPr>
        <p:txBody>
          <a:bodyPr wrap="square" rtlCol="0">
            <a:spAutoFit/>
          </a:bodyPr>
          <a:lstStyle/>
          <a:p>
            <a:pPr algn="r"/>
            <a:fld id="{2338B998-42EA-4713-8E41-F4250578ABA7}" type="slidenum">
              <a:rPr lang="en-US" smtClean="0">
                <a:solidFill>
                  <a:schemeClr val="bg1">
                    <a:lumMod val="65000"/>
                  </a:schemeClr>
                </a:solidFill>
              </a:rPr>
              <a:pPr algn="r"/>
              <a:t>‹#›</a:t>
            </a:fld>
            <a:endParaRPr lang="en-US" dirty="0">
              <a:solidFill>
                <a:schemeClr val="bg1">
                  <a:lumMod val="65000"/>
                </a:schemeClr>
              </a:solidFill>
            </a:endParaRPr>
          </a:p>
        </p:txBody>
      </p:sp>
      <p:grpSp>
        <p:nvGrpSpPr>
          <p:cNvPr id="18" name="Group 17"/>
          <p:cNvGrpSpPr/>
          <p:nvPr userDrawn="1"/>
        </p:nvGrpSpPr>
        <p:grpSpPr>
          <a:xfrm>
            <a:off x="838200" y="1143000"/>
            <a:ext cx="7467600" cy="152400"/>
            <a:chOff x="838200" y="6312932"/>
            <a:chExt cx="7467600" cy="152400"/>
          </a:xfrm>
        </p:grpSpPr>
        <p:cxnSp>
          <p:nvCxnSpPr>
            <p:cNvPr id="19" name="Straight Connector 18"/>
            <p:cNvCxnSpPr/>
            <p:nvPr userDrawn="1"/>
          </p:nvCxnSpPr>
          <p:spPr>
            <a:xfrm>
              <a:off x="838200" y="6312932"/>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38200" y="6465332"/>
              <a:ext cx="74676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75282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grpSp>
        <p:nvGrpSpPr>
          <p:cNvPr id="13" name="Group 12"/>
          <p:cNvGrpSpPr/>
          <p:nvPr userDrawn="1"/>
        </p:nvGrpSpPr>
        <p:grpSpPr>
          <a:xfrm>
            <a:off x="838200" y="6394966"/>
            <a:ext cx="7467600" cy="152400"/>
            <a:chOff x="838200" y="6312932"/>
            <a:chExt cx="7467600" cy="152400"/>
          </a:xfrm>
        </p:grpSpPr>
        <p:cxnSp>
          <p:nvCxnSpPr>
            <p:cNvPr id="14" name="Straight Connector 13"/>
            <p:cNvCxnSpPr/>
            <p:nvPr userDrawn="1"/>
          </p:nvCxnSpPr>
          <p:spPr>
            <a:xfrm>
              <a:off x="838200" y="6312932"/>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838200" y="6465332"/>
              <a:ext cx="7467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4114800" y="6160532"/>
            <a:ext cx="756166" cy="621268"/>
            <a:chOff x="4114800" y="6037481"/>
            <a:chExt cx="756166" cy="621268"/>
          </a:xfrm>
        </p:grpSpPr>
        <p:sp>
          <p:nvSpPr>
            <p:cNvPr id="17" name="Oval 16"/>
            <p:cNvSpPr/>
            <p:nvPr userDrawn="1"/>
          </p:nvSpPr>
          <p:spPr>
            <a:xfrm>
              <a:off x="4114800" y="6037481"/>
              <a:ext cx="756166" cy="621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18" name="Picture 17"/>
            <p:cNvPicPr>
              <a:picLocks noChangeAspect="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4193917" y="6049149"/>
              <a:ext cx="597932" cy="597932"/>
            </a:xfrm>
            <a:prstGeom prst="rect">
              <a:avLst/>
            </a:prstGeom>
          </p:spPr>
        </p:pic>
      </p:grpSp>
      <p:sp>
        <p:nvSpPr>
          <p:cNvPr id="20" name="TextBox 19"/>
          <p:cNvSpPr txBox="1"/>
          <p:nvPr userDrawn="1"/>
        </p:nvSpPr>
        <p:spPr>
          <a:xfrm>
            <a:off x="6781800" y="6324600"/>
            <a:ext cx="2133600" cy="369332"/>
          </a:xfrm>
          <a:prstGeom prst="rect">
            <a:avLst/>
          </a:prstGeom>
          <a:noFill/>
        </p:spPr>
        <p:txBody>
          <a:bodyPr wrap="square" rtlCol="0">
            <a:spAutoFit/>
          </a:bodyPr>
          <a:lstStyle/>
          <a:p>
            <a:pPr algn="r"/>
            <a:fld id="{2338B998-42EA-4713-8E41-F4250578ABA7}" type="slidenum">
              <a:rPr lang="en-US" smtClean="0">
                <a:solidFill>
                  <a:schemeClr val="bg1">
                    <a:lumMod val="65000"/>
                  </a:schemeClr>
                </a:solidFill>
              </a:rPr>
              <a:pPr algn="r"/>
              <a:t>‹#›</a:t>
            </a:fld>
            <a:endParaRPr lang="en-US" dirty="0">
              <a:solidFill>
                <a:schemeClr val="bg1">
                  <a:lumMod val="65000"/>
                </a:schemeClr>
              </a:solidFill>
            </a:endParaRPr>
          </a:p>
        </p:txBody>
      </p:sp>
    </p:spTree>
    <p:extLst>
      <p:ext uri="{BB962C8B-B14F-4D97-AF65-F5344CB8AC3E}">
        <p14:creationId xmlns:p14="http://schemas.microsoft.com/office/powerpoint/2010/main" xmlns="" val="400483448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14" name="Group 13"/>
          <p:cNvGrpSpPr/>
          <p:nvPr userDrawn="1"/>
        </p:nvGrpSpPr>
        <p:grpSpPr>
          <a:xfrm>
            <a:off x="838200" y="6394966"/>
            <a:ext cx="7467600" cy="152400"/>
            <a:chOff x="838200" y="6312932"/>
            <a:chExt cx="7467600" cy="152400"/>
          </a:xfrm>
        </p:grpSpPr>
        <p:cxnSp>
          <p:nvCxnSpPr>
            <p:cNvPr id="15" name="Straight Connector 14"/>
            <p:cNvCxnSpPr/>
            <p:nvPr userDrawn="1"/>
          </p:nvCxnSpPr>
          <p:spPr>
            <a:xfrm>
              <a:off x="838200" y="6312932"/>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838200" y="6465332"/>
              <a:ext cx="7467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userDrawn="1"/>
        </p:nvGrpSpPr>
        <p:grpSpPr>
          <a:xfrm>
            <a:off x="4114800" y="6160532"/>
            <a:ext cx="756166" cy="621268"/>
            <a:chOff x="4114800" y="6037481"/>
            <a:chExt cx="756166" cy="621268"/>
          </a:xfrm>
        </p:grpSpPr>
        <p:sp>
          <p:nvSpPr>
            <p:cNvPr id="18" name="Oval 17"/>
            <p:cNvSpPr/>
            <p:nvPr userDrawn="1"/>
          </p:nvSpPr>
          <p:spPr>
            <a:xfrm>
              <a:off x="4114800" y="6037481"/>
              <a:ext cx="756166" cy="621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19" name="Picture 18"/>
            <p:cNvPicPr>
              <a:picLocks noChangeAspect="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4193917" y="6049149"/>
              <a:ext cx="597932" cy="597932"/>
            </a:xfrm>
            <a:prstGeom prst="rect">
              <a:avLst/>
            </a:prstGeom>
          </p:spPr>
        </p:pic>
      </p:grpSp>
      <p:sp>
        <p:nvSpPr>
          <p:cNvPr id="20" name="Title 1"/>
          <p:cNvSpPr>
            <a:spLocks noGrp="1"/>
          </p:cNvSpPr>
          <p:nvPr>
            <p:ph type="title"/>
          </p:nvPr>
        </p:nvSpPr>
        <p:spPr>
          <a:xfrm>
            <a:off x="457200" y="76200"/>
            <a:ext cx="8229600" cy="1143000"/>
          </a:xfrm>
        </p:spPr>
        <p:txBody>
          <a:bodyPr/>
          <a:lstStyle/>
          <a:p>
            <a:r>
              <a:rPr lang="en-US" dirty="0" smtClean="0"/>
              <a:t>Click to edit Master title style</a:t>
            </a:r>
            <a:endParaRPr lang="en-US" dirty="0"/>
          </a:p>
        </p:txBody>
      </p:sp>
      <p:sp>
        <p:nvSpPr>
          <p:cNvPr id="21" name="TextBox 20"/>
          <p:cNvSpPr txBox="1"/>
          <p:nvPr userDrawn="1"/>
        </p:nvSpPr>
        <p:spPr>
          <a:xfrm>
            <a:off x="6781800" y="6324600"/>
            <a:ext cx="2133600" cy="369332"/>
          </a:xfrm>
          <a:prstGeom prst="rect">
            <a:avLst/>
          </a:prstGeom>
          <a:noFill/>
        </p:spPr>
        <p:txBody>
          <a:bodyPr wrap="square" rtlCol="0">
            <a:spAutoFit/>
          </a:bodyPr>
          <a:lstStyle/>
          <a:p>
            <a:pPr algn="r"/>
            <a:fld id="{2338B998-42EA-4713-8E41-F4250578ABA7}" type="slidenum">
              <a:rPr lang="en-US" smtClean="0">
                <a:solidFill>
                  <a:schemeClr val="bg1">
                    <a:lumMod val="65000"/>
                  </a:schemeClr>
                </a:solidFill>
              </a:rPr>
              <a:pPr algn="r"/>
              <a:t>‹#›</a:t>
            </a:fld>
            <a:endParaRPr lang="en-US" dirty="0">
              <a:solidFill>
                <a:schemeClr val="bg1">
                  <a:lumMod val="65000"/>
                </a:schemeClr>
              </a:solidFill>
            </a:endParaRPr>
          </a:p>
        </p:txBody>
      </p:sp>
      <p:grpSp>
        <p:nvGrpSpPr>
          <p:cNvPr id="23" name="Group 22"/>
          <p:cNvGrpSpPr/>
          <p:nvPr userDrawn="1"/>
        </p:nvGrpSpPr>
        <p:grpSpPr>
          <a:xfrm>
            <a:off x="838200" y="1066800"/>
            <a:ext cx="7467600" cy="152400"/>
            <a:chOff x="838200" y="6312932"/>
            <a:chExt cx="7467600" cy="152400"/>
          </a:xfrm>
        </p:grpSpPr>
        <p:cxnSp>
          <p:nvCxnSpPr>
            <p:cNvPr id="24" name="Straight Connector 23"/>
            <p:cNvCxnSpPr/>
            <p:nvPr userDrawn="1"/>
          </p:nvCxnSpPr>
          <p:spPr>
            <a:xfrm>
              <a:off x="838200" y="6312932"/>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838200" y="6465332"/>
              <a:ext cx="74676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7503164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16" name="Group 15"/>
          <p:cNvGrpSpPr/>
          <p:nvPr userDrawn="1"/>
        </p:nvGrpSpPr>
        <p:grpSpPr>
          <a:xfrm>
            <a:off x="838200" y="6394966"/>
            <a:ext cx="7467600" cy="152400"/>
            <a:chOff x="838200" y="6312932"/>
            <a:chExt cx="7467600" cy="152400"/>
          </a:xfrm>
        </p:grpSpPr>
        <p:cxnSp>
          <p:nvCxnSpPr>
            <p:cNvPr id="17" name="Straight Connector 16"/>
            <p:cNvCxnSpPr/>
            <p:nvPr userDrawn="1"/>
          </p:nvCxnSpPr>
          <p:spPr>
            <a:xfrm>
              <a:off x="838200" y="6312932"/>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38200" y="6465332"/>
              <a:ext cx="7467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p:cNvGrpSpPr/>
          <p:nvPr userDrawn="1"/>
        </p:nvGrpSpPr>
        <p:grpSpPr>
          <a:xfrm>
            <a:off x="4114800" y="6160532"/>
            <a:ext cx="756166" cy="621268"/>
            <a:chOff x="4114800" y="6037481"/>
            <a:chExt cx="756166" cy="621268"/>
          </a:xfrm>
        </p:grpSpPr>
        <p:sp>
          <p:nvSpPr>
            <p:cNvPr id="20" name="Oval 19"/>
            <p:cNvSpPr/>
            <p:nvPr userDrawn="1"/>
          </p:nvSpPr>
          <p:spPr>
            <a:xfrm>
              <a:off x="4114800" y="6037481"/>
              <a:ext cx="756166" cy="621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21" name="Picture 20"/>
            <p:cNvPicPr>
              <a:picLocks noChangeAspect="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4193917" y="6049149"/>
              <a:ext cx="597932" cy="597932"/>
            </a:xfrm>
            <a:prstGeom prst="rect">
              <a:avLst/>
            </a:prstGeom>
          </p:spPr>
        </p:pic>
      </p:grpSp>
      <p:sp>
        <p:nvSpPr>
          <p:cNvPr id="22" name="Title 1"/>
          <p:cNvSpPr>
            <a:spLocks noGrp="1"/>
          </p:cNvSpPr>
          <p:nvPr>
            <p:ph type="title"/>
          </p:nvPr>
        </p:nvSpPr>
        <p:spPr>
          <a:xfrm>
            <a:off x="457200" y="76200"/>
            <a:ext cx="8229600" cy="1143000"/>
          </a:xfrm>
        </p:spPr>
        <p:txBody>
          <a:bodyPr/>
          <a:lstStyle/>
          <a:p>
            <a:r>
              <a:rPr lang="en-US" dirty="0" smtClean="0"/>
              <a:t>Click to edit Master title style</a:t>
            </a:r>
            <a:endParaRPr lang="en-US" dirty="0"/>
          </a:p>
        </p:txBody>
      </p:sp>
      <p:sp>
        <p:nvSpPr>
          <p:cNvPr id="23" name="TextBox 22"/>
          <p:cNvSpPr txBox="1"/>
          <p:nvPr userDrawn="1"/>
        </p:nvSpPr>
        <p:spPr>
          <a:xfrm>
            <a:off x="6781800" y="6324600"/>
            <a:ext cx="2133600" cy="369332"/>
          </a:xfrm>
          <a:prstGeom prst="rect">
            <a:avLst/>
          </a:prstGeom>
          <a:noFill/>
        </p:spPr>
        <p:txBody>
          <a:bodyPr wrap="square" rtlCol="0">
            <a:spAutoFit/>
          </a:bodyPr>
          <a:lstStyle/>
          <a:p>
            <a:pPr algn="r"/>
            <a:fld id="{2338B998-42EA-4713-8E41-F4250578ABA7}" type="slidenum">
              <a:rPr lang="en-US" smtClean="0">
                <a:solidFill>
                  <a:schemeClr val="bg1">
                    <a:lumMod val="65000"/>
                  </a:schemeClr>
                </a:solidFill>
              </a:rPr>
              <a:pPr algn="r"/>
              <a:t>‹#›</a:t>
            </a:fld>
            <a:endParaRPr lang="en-US" dirty="0">
              <a:solidFill>
                <a:schemeClr val="bg1">
                  <a:lumMod val="65000"/>
                </a:schemeClr>
              </a:solidFill>
            </a:endParaRPr>
          </a:p>
        </p:txBody>
      </p:sp>
      <p:grpSp>
        <p:nvGrpSpPr>
          <p:cNvPr id="28" name="Group 27"/>
          <p:cNvGrpSpPr/>
          <p:nvPr userDrawn="1"/>
        </p:nvGrpSpPr>
        <p:grpSpPr>
          <a:xfrm>
            <a:off x="838200" y="1066800"/>
            <a:ext cx="7467600" cy="152400"/>
            <a:chOff x="838200" y="6312932"/>
            <a:chExt cx="7467600" cy="152400"/>
          </a:xfrm>
        </p:grpSpPr>
        <p:cxnSp>
          <p:nvCxnSpPr>
            <p:cNvPr id="29" name="Straight Connector 28"/>
            <p:cNvCxnSpPr/>
            <p:nvPr userDrawn="1"/>
          </p:nvCxnSpPr>
          <p:spPr>
            <a:xfrm>
              <a:off x="838200" y="6312932"/>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838200" y="6465332"/>
              <a:ext cx="74676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0936250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2" name="Group 11"/>
          <p:cNvGrpSpPr/>
          <p:nvPr userDrawn="1"/>
        </p:nvGrpSpPr>
        <p:grpSpPr>
          <a:xfrm>
            <a:off x="838200" y="6394966"/>
            <a:ext cx="7467600" cy="152400"/>
            <a:chOff x="838200" y="6312932"/>
            <a:chExt cx="7467600" cy="152400"/>
          </a:xfrm>
        </p:grpSpPr>
        <p:cxnSp>
          <p:nvCxnSpPr>
            <p:cNvPr id="13" name="Straight Connector 12"/>
            <p:cNvCxnSpPr/>
            <p:nvPr userDrawn="1"/>
          </p:nvCxnSpPr>
          <p:spPr>
            <a:xfrm>
              <a:off x="838200" y="6312932"/>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838200" y="6465332"/>
              <a:ext cx="74676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Group 14"/>
          <p:cNvGrpSpPr/>
          <p:nvPr userDrawn="1"/>
        </p:nvGrpSpPr>
        <p:grpSpPr>
          <a:xfrm>
            <a:off x="4114800" y="6160532"/>
            <a:ext cx="756166" cy="621268"/>
            <a:chOff x="4114800" y="6037481"/>
            <a:chExt cx="756166" cy="621268"/>
          </a:xfrm>
        </p:grpSpPr>
        <p:sp>
          <p:nvSpPr>
            <p:cNvPr id="16" name="Oval 15"/>
            <p:cNvSpPr/>
            <p:nvPr userDrawn="1"/>
          </p:nvSpPr>
          <p:spPr>
            <a:xfrm>
              <a:off x="4114800" y="6037481"/>
              <a:ext cx="756166" cy="621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dirty="0"/>
            </a:p>
          </p:txBody>
        </p:sp>
        <p:pic>
          <p:nvPicPr>
            <p:cNvPr id="17" name="Picture 16"/>
            <p:cNvPicPr>
              <a:picLocks noChangeAspect="1"/>
            </p:cNvPicPr>
            <p:nvPr userDrawn="1"/>
          </p:nvPicPr>
          <p:blipFill>
            <a:blip r:embed="rId2" cstate="print">
              <a:duotone>
                <a:schemeClr val="accent1">
                  <a:shade val="45000"/>
                  <a:satMod val="135000"/>
                </a:schemeClr>
                <a:prstClr val="white"/>
              </a:duotone>
              <a:extLst>
                <a:ext uri="{BEBA8EAE-BF5A-486C-A8C5-ECC9F3942E4B}">
                  <a14:imgProps xmlns:a14="http://schemas.microsoft.com/office/drawing/2010/main" xmlns="">
                    <a14:imgLayer r:embed="rId3">
                      <a14:imgEffect>
                        <a14:brightnessContrast bright="20000" contrast="40000"/>
                      </a14:imgEffect>
                    </a14:imgLayer>
                  </a14:imgProps>
                </a:ext>
                <a:ext uri="{28A0092B-C50C-407E-A947-70E740481C1C}">
                  <a14:useLocalDpi xmlns:a14="http://schemas.microsoft.com/office/drawing/2010/main" xmlns="" val="0"/>
                </a:ext>
              </a:extLst>
            </a:blip>
            <a:stretch>
              <a:fillRect/>
            </a:stretch>
          </p:blipFill>
          <p:spPr>
            <a:xfrm>
              <a:off x="4193917" y="6049149"/>
              <a:ext cx="597932" cy="597932"/>
            </a:xfrm>
            <a:prstGeom prst="rect">
              <a:avLst/>
            </a:prstGeom>
          </p:spPr>
        </p:pic>
      </p:grpSp>
      <p:sp>
        <p:nvSpPr>
          <p:cNvPr id="18" name="Title 1"/>
          <p:cNvSpPr>
            <a:spLocks noGrp="1"/>
          </p:cNvSpPr>
          <p:nvPr>
            <p:ph type="title"/>
          </p:nvPr>
        </p:nvSpPr>
        <p:spPr>
          <a:xfrm>
            <a:off x="457200" y="76200"/>
            <a:ext cx="8229600" cy="1143000"/>
          </a:xfrm>
        </p:spPr>
        <p:txBody>
          <a:bodyPr/>
          <a:lstStyle/>
          <a:p>
            <a:r>
              <a:rPr lang="en-US" dirty="0" smtClean="0"/>
              <a:t>Click to edit Master title style</a:t>
            </a:r>
            <a:endParaRPr lang="en-US" dirty="0"/>
          </a:p>
        </p:txBody>
      </p:sp>
      <p:sp>
        <p:nvSpPr>
          <p:cNvPr id="19" name="TextBox 18"/>
          <p:cNvSpPr txBox="1"/>
          <p:nvPr userDrawn="1"/>
        </p:nvSpPr>
        <p:spPr>
          <a:xfrm>
            <a:off x="6781800" y="6324600"/>
            <a:ext cx="2133600" cy="369332"/>
          </a:xfrm>
          <a:prstGeom prst="rect">
            <a:avLst/>
          </a:prstGeom>
          <a:noFill/>
        </p:spPr>
        <p:txBody>
          <a:bodyPr wrap="square" rtlCol="0">
            <a:spAutoFit/>
          </a:bodyPr>
          <a:lstStyle/>
          <a:p>
            <a:pPr algn="r"/>
            <a:fld id="{2338B998-42EA-4713-8E41-F4250578ABA7}" type="slidenum">
              <a:rPr lang="en-US" smtClean="0">
                <a:solidFill>
                  <a:schemeClr val="bg1">
                    <a:lumMod val="65000"/>
                  </a:schemeClr>
                </a:solidFill>
              </a:rPr>
              <a:pPr algn="r"/>
              <a:t>‹#›</a:t>
            </a:fld>
            <a:endParaRPr lang="en-US" dirty="0">
              <a:solidFill>
                <a:schemeClr val="bg1">
                  <a:lumMod val="65000"/>
                </a:schemeClr>
              </a:solidFill>
            </a:endParaRPr>
          </a:p>
        </p:txBody>
      </p:sp>
      <p:grpSp>
        <p:nvGrpSpPr>
          <p:cNvPr id="24" name="Group 23"/>
          <p:cNvGrpSpPr/>
          <p:nvPr userDrawn="1"/>
        </p:nvGrpSpPr>
        <p:grpSpPr>
          <a:xfrm>
            <a:off x="838200" y="1066800"/>
            <a:ext cx="7467600" cy="152400"/>
            <a:chOff x="838200" y="6312932"/>
            <a:chExt cx="7467600" cy="152400"/>
          </a:xfrm>
        </p:grpSpPr>
        <p:cxnSp>
          <p:nvCxnSpPr>
            <p:cNvPr id="25" name="Straight Connector 24"/>
            <p:cNvCxnSpPr/>
            <p:nvPr userDrawn="1"/>
          </p:nvCxnSpPr>
          <p:spPr>
            <a:xfrm>
              <a:off x="838200" y="6312932"/>
              <a:ext cx="7467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838200" y="6465332"/>
              <a:ext cx="74676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7727004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58708-E9C9-476F-A58C-583D69BAA028}" type="datetimeFigureOut">
              <a:rPr lang="en-US" smtClean="0"/>
              <a:pPr/>
              <a:t>5/20/2014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9F87D-F13A-42B9-89A1-3AC8A34CE81D}" type="slidenum">
              <a:rPr lang="en-US" smtClean="0"/>
              <a:pPr/>
              <a:t>‹#›</a:t>
            </a:fld>
            <a:endParaRPr lang="en-US"/>
          </a:p>
        </p:txBody>
      </p:sp>
    </p:spTree>
    <p:extLst>
      <p:ext uri="{BB962C8B-B14F-4D97-AF65-F5344CB8AC3E}">
        <p14:creationId xmlns:p14="http://schemas.microsoft.com/office/powerpoint/2010/main" xmlns="" val="189238111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61"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5.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oleObject" Target="../embeddings/Microsoft_Office_Excel_97-2003_Worksheet1.xls"/></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590800"/>
            <a:ext cx="8839200" cy="2133600"/>
          </a:xfrm>
        </p:spPr>
        <p:txBody>
          <a:bodyPr>
            <a:noAutofit/>
          </a:bodyPr>
          <a:lstStyle/>
          <a:p>
            <a:pPr>
              <a:defRPr/>
            </a:pPr>
            <a:endParaRPr lang="en-US" sz="2800" u="sng" dirty="0" smtClean="0"/>
          </a:p>
          <a:p>
            <a:pPr>
              <a:defRPr/>
            </a:pPr>
            <a:r>
              <a:rPr lang="en-US" sz="2800" dirty="0" smtClean="0">
                <a:cs typeface="Times New Roman" pitchFamily="18" charset="0"/>
              </a:rPr>
              <a:t>Are You Ready For This?</a:t>
            </a:r>
          </a:p>
          <a:p>
            <a:pPr>
              <a:defRPr/>
            </a:pPr>
            <a:r>
              <a:rPr lang="en-US" sz="2800" dirty="0"/>
              <a:t>The New Uniform Grant Guidance and Movements in Federal Spending Transparency</a:t>
            </a:r>
            <a:endParaRPr lang="en-US" sz="2800" dirty="0">
              <a:cs typeface="Times New Roman" pitchFamily="18" charset="0"/>
            </a:endParaRPr>
          </a:p>
        </p:txBody>
      </p:sp>
      <p:sp>
        <p:nvSpPr>
          <p:cNvPr id="3" name="Text Placeholder 2"/>
          <p:cNvSpPr>
            <a:spLocks noGrp="1"/>
          </p:cNvSpPr>
          <p:nvPr>
            <p:ph type="body" sz="quarter" idx="11"/>
          </p:nvPr>
        </p:nvSpPr>
        <p:spPr>
          <a:xfrm>
            <a:off x="1981200" y="5181600"/>
            <a:ext cx="4876800" cy="990600"/>
          </a:xfrm>
        </p:spPr>
        <p:txBody>
          <a:bodyPr>
            <a:normAutofit/>
          </a:bodyPr>
          <a:lstStyle/>
          <a:p>
            <a:pPr>
              <a:defRPr/>
            </a:pPr>
            <a:r>
              <a:rPr lang="en-US" dirty="0" smtClean="0">
                <a:solidFill>
                  <a:schemeClr val="tx1">
                    <a:lumMod val="50000"/>
                    <a:lumOff val="50000"/>
                  </a:schemeClr>
                </a:solidFill>
                <a:cs typeface="Times New Roman" pitchFamily="18" charset="0"/>
              </a:rPr>
              <a:t>May 20, </a:t>
            </a:r>
            <a:r>
              <a:rPr lang="en-US" dirty="0">
                <a:solidFill>
                  <a:schemeClr val="tx1">
                    <a:lumMod val="50000"/>
                    <a:lumOff val="50000"/>
                  </a:schemeClr>
                </a:solidFill>
                <a:cs typeface="Times New Roman" pitchFamily="18" charset="0"/>
              </a:rPr>
              <a:t>2014</a:t>
            </a:r>
          </a:p>
        </p:txBody>
      </p:sp>
    </p:spTree>
    <p:extLst>
      <p:ext uri="{BB962C8B-B14F-4D97-AF65-F5344CB8AC3E}">
        <p14:creationId xmlns:p14="http://schemas.microsoft.com/office/powerpoint/2010/main" xmlns="" val="2797085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idx="1"/>
            <p:extLst>
              <p:ext uri="{D42A27DB-BD31-4B8C-83A1-F6EECF244321}">
                <p14:modId xmlns:p14="http://schemas.microsoft.com/office/powerpoint/2010/main" xmlns="" val="1399473954"/>
              </p:ext>
            </p:extLst>
          </p:nvPr>
        </p:nvGraphicFramePr>
        <p:xfrm>
          <a:off x="152400" y="1371600"/>
          <a:ext cx="8991600" cy="4900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0" y="76200"/>
            <a:ext cx="9144000" cy="1143000"/>
          </a:xfrm>
        </p:spPr>
        <p:txBody>
          <a:bodyPr>
            <a:normAutofit/>
          </a:bodyPr>
          <a:lstStyle/>
          <a:p>
            <a:r>
              <a:rPr lang="en-US" sz="3200" dirty="0" smtClean="0"/>
              <a:t>Guidance Reform Future</a:t>
            </a:r>
            <a:endParaRPr lang="en-US" sz="3200" dirty="0"/>
          </a:p>
        </p:txBody>
      </p:sp>
      <p:sp>
        <p:nvSpPr>
          <p:cNvPr id="3" name="TextBox 2"/>
          <p:cNvSpPr txBox="1"/>
          <p:nvPr/>
        </p:nvSpPr>
        <p:spPr>
          <a:xfrm>
            <a:off x="4953000" y="4419599"/>
            <a:ext cx="1524000" cy="1477328"/>
          </a:xfrm>
          <a:prstGeom prst="rect">
            <a:avLst/>
          </a:prstGeom>
          <a:noFill/>
        </p:spPr>
        <p:txBody>
          <a:bodyPr wrap="square" rtlCol="0">
            <a:spAutoFit/>
          </a:bodyPr>
          <a:lstStyle/>
          <a:p>
            <a:r>
              <a:rPr lang="en-US" b="1" dirty="0" smtClean="0"/>
              <a:t>Summer 2014: </a:t>
            </a:r>
            <a:r>
              <a:rPr lang="en-US" dirty="0" smtClean="0"/>
              <a:t>Federal</a:t>
            </a:r>
            <a:r>
              <a:rPr lang="en-US" b="1" dirty="0" smtClean="0"/>
              <a:t> </a:t>
            </a:r>
            <a:r>
              <a:rPr lang="en-US" dirty="0" smtClean="0"/>
              <a:t>Grants 101 Course Published</a:t>
            </a:r>
            <a:endParaRPr lang="en-US" dirty="0"/>
          </a:p>
        </p:txBody>
      </p:sp>
    </p:spTree>
    <p:extLst>
      <p:ext uri="{BB962C8B-B14F-4D97-AF65-F5344CB8AC3E}">
        <p14:creationId xmlns:p14="http://schemas.microsoft.com/office/powerpoint/2010/main" xmlns="" val="2518988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Guidance Metrics</a:t>
            </a:r>
            <a:endParaRPr lang="en-US" sz="3200"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dirty="0" smtClean="0"/>
              <a:t>Metrics to gauge impact of guidance on reducing </a:t>
            </a:r>
            <a:r>
              <a:rPr lang="en-US" dirty="0"/>
              <a:t>the </a:t>
            </a:r>
            <a:r>
              <a:rPr lang="en-US" dirty="0" smtClean="0"/>
              <a:t>risks of non-compliance and unnecessary </a:t>
            </a:r>
            <a:r>
              <a:rPr lang="en-US" dirty="0"/>
              <a:t>administrative </a:t>
            </a:r>
            <a:r>
              <a:rPr lang="en-US" dirty="0" smtClean="0"/>
              <a:t>burden</a:t>
            </a:r>
          </a:p>
          <a:p>
            <a:pPr marL="0" indent="0">
              <a:buNone/>
            </a:pPr>
            <a:r>
              <a:rPr lang="en-US" u="sng" dirty="0" smtClean="0"/>
              <a:t>Possible General Metrics:</a:t>
            </a:r>
          </a:p>
          <a:p>
            <a:pPr lvl="0"/>
            <a:r>
              <a:rPr lang="en-US" dirty="0"/>
              <a:t>Number of OMB Approved Exceptions </a:t>
            </a:r>
          </a:p>
          <a:p>
            <a:r>
              <a:rPr lang="en-US" dirty="0"/>
              <a:t>Number of fixed amount awards issued</a:t>
            </a:r>
          </a:p>
          <a:p>
            <a:pPr lvl="0"/>
            <a:r>
              <a:rPr lang="en-US" dirty="0"/>
              <a:t>Number of IDC rate extensions approved by Cognizant Officials</a:t>
            </a:r>
          </a:p>
          <a:p>
            <a:pPr marL="0" indent="0">
              <a:buNone/>
            </a:pPr>
            <a:endParaRPr lang="en-US" dirty="0"/>
          </a:p>
        </p:txBody>
      </p:sp>
    </p:spTree>
    <p:extLst>
      <p:ext uri="{BB962C8B-B14F-4D97-AF65-F5344CB8AC3E}">
        <p14:creationId xmlns:p14="http://schemas.microsoft.com/office/powerpoint/2010/main" xmlns="" val="2700280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Guidance Metrics</a:t>
            </a:r>
            <a:endParaRPr lang="en-US" sz="3200"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u="sng" dirty="0" smtClean="0"/>
              <a:t>Possible Audit Metrics:</a:t>
            </a:r>
          </a:p>
          <a:p>
            <a:pPr lvl="0"/>
            <a:r>
              <a:rPr lang="en-US" dirty="0" smtClean="0"/>
              <a:t># </a:t>
            </a:r>
            <a:r>
              <a:rPr lang="en-US" dirty="0"/>
              <a:t>of major programs before and after guidance </a:t>
            </a:r>
            <a:r>
              <a:rPr lang="en-US" dirty="0" smtClean="0"/>
              <a:t>effective</a:t>
            </a:r>
          </a:p>
          <a:p>
            <a:r>
              <a:rPr lang="en-US" dirty="0" smtClean="0"/>
              <a:t>% </a:t>
            </a:r>
            <a:r>
              <a:rPr lang="en-US" dirty="0"/>
              <a:t>of timely submissions of single audits </a:t>
            </a:r>
          </a:p>
          <a:p>
            <a:r>
              <a:rPr lang="en-US" dirty="0" smtClean="0"/>
              <a:t># </a:t>
            </a:r>
            <a:r>
              <a:rPr lang="en-US" dirty="0"/>
              <a:t>of repeat </a:t>
            </a:r>
            <a:r>
              <a:rPr lang="en-US" dirty="0" smtClean="0"/>
              <a:t>findings</a:t>
            </a:r>
          </a:p>
          <a:p>
            <a:r>
              <a:rPr lang="en-US" dirty="0"/>
              <a:t># of ‘unclean’ opinions for major </a:t>
            </a:r>
            <a:r>
              <a:rPr lang="en-US" dirty="0" smtClean="0"/>
              <a:t>programs</a:t>
            </a:r>
          </a:p>
          <a:p>
            <a:r>
              <a:rPr lang="en-US" dirty="0" smtClean="0"/>
              <a:t># </a:t>
            </a:r>
            <a:r>
              <a:rPr lang="en-US" dirty="0"/>
              <a:t>of material audit findings in single audits</a:t>
            </a:r>
          </a:p>
          <a:p>
            <a:pPr marL="0" indent="0">
              <a:buNone/>
            </a:pPr>
            <a:endParaRPr lang="en-US" dirty="0"/>
          </a:p>
        </p:txBody>
      </p:sp>
    </p:spTree>
    <p:extLst>
      <p:ext uri="{BB962C8B-B14F-4D97-AF65-F5344CB8AC3E}">
        <p14:creationId xmlns:p14="http://schemas.microsoft.com/office/powerpoint/2010/main" xmlns="" val="2116246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52400" y="274638"/>
            <a:ext cx="8915400" cy="1143000"/>
          </a:xfrm>
        </p:spPr>
        <p:txBody>
          <a:bodyPr/>
          <a:lstStyle/>
          <a:p>
            <a:r>
              <a:rPr lang="en-US" sz="3600" dirty="0" smtClean="0"/>
              <a:t>Strong Program Oversight: Audit Resolution</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A062FFB4-79A6-4B32-8F8D-EF779F4A6272}" type="slidenum">
              <a:rPr lang="en-US" smtClean="0"/>
              <a:pPr>
                <a:defRPr/>
              </a:pPr>
              <a:t>13</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993985065"/>
              </p:ext>
            </p:extLst>
          </p:nvPr>
        </p:nvGraphicFramePr>
        <p:xfrm>
          <a:off x="0" y="1295400"/>
          <a:ext cx="91440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763862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52400" y="274638"/>
            <a:ext cx="8915400" cy="1143000"/>
          </a:xfrm>
        </p:spPr>
        <p:txBody>
          <a:bodyPr/>
          <a:lstStyle/>
          <a:p>
            <a:r>
              <a:rPr lang="en-US" sz="3600" dirty="0" smtClean="0"/>
              <a:t>Strong Program Oversight: Audit Resolution</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fld id="{A062FFB4-79A6-4B32-8F8D-EF779F4A6272}" type="slidenum">
              <a:rPr lang="en-US" smtClean="0"/>
              <a:pPr>
                <a:defRPr/>
              </a:pPr>
              <a:t>14</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895077911"/>
              </p:ext>
            </p:extLst>
          </p:nvPr>
        </p:nvGraphicFramePr>
        <p:xfrm>
          <a:off x="0" y="1295400"/>
          <a:ext cx="9144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736418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3600" smtClean="0"/>
              <a:t>Workforce Development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468403508"/>
              </p:ext>
            </p:extLst>
          </p:nvPr>
        </p:nvGraphicFramePr>
        <p:xfrm>
          <a:off x="228600" y="1371600"/>
          <a:ext cx="86868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505907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3600" smtClean="0"/>
              <a:t>Workforce Development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99167885"/>
              </p:ext>
            </p:extLst>
          </p:nvPr>
        </p:nvGraphicFramePr>
        <p:xfrm>
          <a:off x="228600" y="1371600"/>
          <a:ext cx="8686800"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793287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xmlns="" val="2037062146"/>
              </p:ext>
            </p:extLst>
          </p:nvPr>
        </p:nvGraphicFramePr>
        <p:xfrm>
          <a:off x="1066800" y="990600"/>
          <a:ext cx="6934200" cy="4953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066800" y="381000"/>
            <a:ext cx="6934200" cy="646331"/>
          </a:xfrm>
          <a:prstGeom prst="rect">
            <a:avLst/>
          </a:prstGeom>
          <a:noFill/>
        </p:spPr>
        <p:txBody>
          <a:bodyPr wrap="square" rtlCol="0">
            <a:spAutoFit/>
          </a:bodyPr>
          <a:lstStyle/>
          <a:p>
            <a:pPr algn="ctr"/>
            <a:r>
              <a:rPr lang="en-US" sz="3600" dirty="0" smtClean="0"/>
              <a:t>Grants Workforce Competencies</a:t>
            </a:r>
            <a:endParaRPr lang="en-US" sz="3600" dirty="0"/>
          </a:p>
        </p:txBody>
      </p:sp>
    </p:spTree>
    <p:extLst>
      <p:ext uri="{BB962C8B-B14F-4D97-AF65-F5344CB8AC3E}">
        <p14:creationId xmlns:p14="http://schemas.microsoft.com/office/powerpoint/2010/main" xmlns="" val="1437193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Federal Grants </a:t>
            </a:r>
            <a:r>
              <a:rPr lang="en-US" dirty="0"/>
              <a:t>Workforce Training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300193126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010211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6200" y="76200"/>
            <a:ext cx="8839200" cy="609600"/>
          </a:xfrm>
        </p:spPr>
        <p:txBody>
          <a:bodyPr>
            <a:normAutofit fontScale="90000"/>
          </a:bodyPr>
          <a:lstStyle/>
          <a:p>
            <a:r>
              <a:rPr lang="en-US" sz="3600" dirty="0" smtClean="0"/>
              <a:t>Grants Data Standardization</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endParaRPr lang="en-US" dirty="0"/>
          </a:p>
        </p:txBody>
      </p:sp>
      <p:graphicFrame>
        <p:nvGraphicFramePr>
          <p:cNvPr id="6" name="Content Placeholder 4"/>
          <p:cNvGraphicFramePr>
            <a:graphicFrameLocks noGrp="1"/>
          </p:cNvGraphicFramePr>
          <p:nvPr>
            <p:ph idx="1"/>
            <p:extLst>
              <p:ext uri="{D42A27DB-BD31-4B8C-83A1-F6EECF244321}">
                <p14:modId xmlns:p14="http://schemas.microsoft.com/office/powerpoint/2010/main" xmlns="" val="1502964349"/>
              </p:ext>
            </p:extLst>
          </p:nvPr>
        </p:nvGraphicFramePr>
        <p:xfrm>
          <a:off x="457200" y="762000"/>
          <a:ext cx="8153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167561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AutoShape 2"/>
          <p:cNvSpPr>
            <a:spLocks noGrp="1" noChangeArrowheads="1"/>
          </p:cNvSpPr>
          <p:nvPr>
            <p:ph type="title"/>
          </p:nvPr>
        </p:nvSpPr>
        <p:spPr/>
        <p:txBody>
          <a:bodyPr/>
          <a:lstStyle/>
          <a:p>
            <a:pPr defTabSz="785813" eaLnBrk="1" hangingPunct="1"/>
            <a:r>
              <a:rPr lang="en-US" sz="3200" dirty="0" smtClean="0"/>
              <a:t>Increase in Federal Grants Activity</a:t>
            </a:r>
          </a:p>
        </p:txBody>
      </p:sp>
      <p:graphicFrame>
        <p:nvGraphicFramePr>
          <p:cNvPr id="4099" name="Object 3"/>
          <p:cNvGraphicFramePr>
            <a:graphicFrameLocks noGrp="1" noChangeAspect="1"/>
          </p:cNvGraphicFramePr>
          <p:nvPr>
            <p:ph idx="1"/>
            <p:extLst>
              <p:ext uri="{D42A27DB-BD31-4B8C-83A1-F6EECF244321}">
                <p14:modId xmlns:p14="http://schemas.microsoft.com/office/powerpoint/2010/main" xmlns="" val="177295755"/>
              </p:ext>
            </p:extLst>
          </p:nvPr>
        </p:nvGraphicFramePr>
        <p:xfrm>
          <a:off x="671513" y="2105025"/>
          <a:ext cx="7772400" cy="4114800"/>
        </p:xfrm>
        <a:graphic>
          <a:graphicData uri="http://schemas.openxmlformats.org/presentationml/2006/ole">
            <p:oleObj spid="_x0000_s1116" name="Worksheet" r:id="rId4" imgW="7773074" imgH="4115157" progId="Excel.Sheet.8">
              <p:embed/>
            </p:oleObj>
          </a:graphicData>
        </a:graphic>
      </p:graphicFrame>
      <p:sp>
        <p:nvSpPr>
          <p:cNvPr id="1030" name="Text Box 5"/>
          <p:cNvSpPr txBox="1">
            <a:spLocks noChangeArrowheads="1"/>
          </p:cNvSpPr>
          <p:nvPr/>
        </p:nvSpPr>
        <p:spPr bwMode="auto">
          <a:xfrm>
            <a:off x="1524000" y="4978124"/>
            <a:ext cx="692150" cy="45720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2400" dirty="0" smtClean="0">
                <a:latin typeface="Times New Roman" pitchFamily="18" charset="0"/>
              </a:rPr>
              <a:t>$7B</a:t>
            </a:r>
            <a:endParaRPr lang="en-US" sz="2400" dirty="0">
              <a:latin typeface="Times New Roman" pitchFamily="18" charset="0"/>
            </a:endParaRPr>
          </a:p>
        </p:txBody>
      </p:sp>
      <p:sp>
        <p:nvSpPr>
          <p:cNvPr id="1031" name="Text Box 6"/>
          <p:cNvSpPr txBox="1">
            <a:spLocks noChangeArrowheads="1"/>
          </p:cNvSpPr>
          <p:nvPr/>
        </p:nvSpPr>
        <p:spPr bwMode="auto">
          <a:xfrm>
            <a:off x="2743200" y="4751887"/>
            <a:ext cx="844550" cy="45720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2400" dirty="0">
                <a:latin typeface="Times New Roman" pitchFamily="18" charset="0"/>
              </a:rPr>
              <a:t>$24B</a:t>
            </a:r>
          </a:p>
        </p:txBody>
      </p:sp>
      <p:sp>
        <p:nvSpPr>
          <p:cNvPr id="1032" name="Text Box 7"/>
          <p:cNvSpPr txBox="1">
            <a:spLocks noChangeArrowheads="1"/>
          </p:cNvSpPr>
          <p:nvPr/>
        </p:nvSpPr>
        <p:spPr bwMode="auto">
          <a:xfrm>
            <a:off x="3844173" y="4495800"/>
            <a:ext cx="844550" cy="45720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2400" dirty="0">
                <a:latin typeface="Times New Roman" pitchFamily="18" charset="0"/>
              </a:rPr>
              <a:t>$91B</a:t>
            </a:r>
          </a:p>
        </p:txBody>
      </p:sp>
      <p:sp>
        <p:nvSpPr>
          <p:cNvPr id="1033" name="Text Box 8"/>
          <p:cNvSpPr txBox="1">
            <a:spLocks noChangeArrowheads="1"/>
          </p:cNvSpPr>
          <p:nvPr/>
        </p:nvSpPr>
        <p:spPr bwMode="auto">
          <a:xfrm>
            <a:off x="5486400" y="3886200"/>
            <a:ext cx="1066800" cy="457200"/>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2400" dirty="0">
                <a:latin typeface="Times New Roman" pitchFamily="18" charset="0"/>
              </a:rPr>
              <a:t>$200B</a:t>
            </a:r>
          </a:p>
        </p:txBody>
      </p:sp>
      <p:sp>
        <p:nvSpPr>
          <p:cNvPr id="1034" name="Text Box 9"/>
          <p:cNvSpPr txBox="1">
            <a:spLocks noChangeArrowheads="1"/>
          </p:cNvSpPr>
          <p:nvPr/>
        </p:nvSpPr>
        <p:spPr bwMode="auto">
          <a:xfrm>
            <a:off x="6818522" y="2478126"/>
            <a:ext cx="1022350" cy="461963"/>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1240B29-F687-4F45-9708-019B960494DF}">
              <a14:hiddenLine xmlns:a14="http://schemas.microsoft.com/office/drawing/2010/main" xmlns=""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2400" dirty="0" smtClean="0">
                <a:latin typeface="Times New Roman" pitchFamily="18" charset="0"/>
              </a:rPr>
              <a:t>$600B</a:t>
            </a:r>
            <a:endParaRPr lang="en-US" sz="2400" dirty="0">
              <a:latin typeface="Times New Roman" pitchFamily="18" charset="0"/>
            </a:endParaRPr>
          </a:p>
        </p:txBody>
      </p:sp>
      <p:sp>
        <p:nvSpPr>
          <p:cNvPr id="4115" name="Text Box 10"/>
          <p:cNvSpPr txBox="1">
            <a:spLocks noChangeArrowheads="1"/>
          </p:cNvSpPr>
          <p:nvPr/>
        </p:nvSpPr>
        <p:spPr bwMode="auto">
          <a:xfrm>
            <a:off x="457200" y="5867400"/>
            <a:ext cx="1841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endParaRPr lang="en-US" sz="3600">
              <a:solidFill>
                <a:schemeClr val="folHlink"/>
              </a:solidFill>
              <a:latin typeface="Univers 65 Bold"/>
            </a:endParaRPr>
          </a:p>
        </p:txBody>
      </p:sp>
      <p:sp>
        <p:nvSpPr>
          <p:cNvPr id="1036" name="Text Box 11"/>
          <p:cNvSpPr txBox="1">
            <a:spLocks noChangeArrowheads="1"/>
          </p:cNvSpPr>
          <p:nvPr/>
        </p:nvSpPr>
        <p:spPr bwMode="auto">
          <a:xfrm>
            <a:off x="1227824" y="1364522"/>
            <a:ext cx="6921798" cy="954107"/>
          </a:xfrm>
          <a:prstGeom prst="rect">
            <a:avLst/>
          </a:prstGeom>
          <a:noFill/>
          <a:ln>
            <a:noFill/>
          </a:ln>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2800" dirty="0" smtClean="0">
                <a:solidFill>
                  <a:schemeClr val="tx2"/>
                </a:solidFill>
                <a:latin typeface="+mn-lt"/>
              </a:rPr>
              <a:t>The Catalog of Federal Domestic Assistance lists over </a:t>
            </a:r>
            <a:r>
              <a:rPr lang="en-US" sz="2800" dirty="0">
                <a:solidFill>
                  <a:schemeClr val="tx2"/>
                </a:solidFill>
                <a:latin typeface="+mn-lt"/>
              </a:rPr>
              <a:t>2,000 Federal grant programs</a:t>
            </a:r>
          </a:p>
        </p:txBody>
      </p:sp>
    </p:spTree>
    <p:extLst>
      <p:ext uri="{BB962C8B-B14F-4D97-AF65-F5344CB8AC3E}">
        <p14:creationId xmlns:p14="http://schemas.microsoft.com/office/powerpoint/2010/main" xmlns="" val="350198008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76200" y="76200"/>
            <a:ext cx="8839200" cy="609600"/>
          </a:xfrm>
        </p:spPr>
        <p:txBody>
          <a:bodyPr>
            <a:normAutofit fontScale="90000"/>
          </a:bodyPr>
          <a:lstStyle/>
          <a:p>
            <a:r>
              <a:rPr lang="en-US" sz="3600" dirty="0" smtClean="0"/>
              <a:t>Grants Data Standardization</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pPr>
              <a:defRPr/>
            </a:pPr>
            <a:endParaRPr lang="en-US" dirty="0"/>
          </a:p>
        </p:txBody>
      </p:sp>
      <p:graphicFrame>
        <p:nvGraphicFramePr>
          <p:cNvPr id="6" name="Content Placeholder 4"/>
          <p:cNvGraphicFramePr>
            <a:graphicFrameLocks noGrp="1"/>
          </p:cNvGraphicFramePr>
          <p:nvPr>
            <p:ph idx="1"/>
            <p:extLst>
              <p:ext uri="{D42A27DB-BD31-4B8C-83A1-F6EECF244321}">
                <p14:modId xmlns:p14="http://schemas.microsoft.com/office/powerpoint/2010/main" xmlns="" val="4204987958"/>
              </p:ext>
            </p:extLst>
          </p:nvPr>
        </p:nvGraphicFramePr>
        <p:xfrm>
          <a:off x="457200" y="762000"/>
          <a:ext cx="81534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7747423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Federal Spending Transparency Now</a:t>
            </a:r>
            <a:endParaRPr 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410200" y="5257800"/>
            <a:ext cx="3257550" cy="9715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Content Placeholder 2"/>
          <p:cNvSpPr>
            <a:spLocks noGrp="1"/>
          </p:cNvSpPr>
          <p:nvPr>
            <p:ph idx="1"/>
          </p:nvPr>
        </p:nvSpPr>
        <p:spPr>
          <a:xfrm>
            <a:off x="457200" y="1371600"/>
            <a:ext cx="8305800" cy="4525963"/>
          </a:xfrm>
        </p:spPr>
        <p:txBody>
          <a:bodyPr>
            <a:normAutofit/>
          </a:bodyPr>
          <a:lstStyle/>
          <a:p>
            <a:pPr lvl="0"/>
            <a:r>
              <a:rPr lang="en-US" dirty="0" smtClean="0"/>
              <a:t>USAspending.gov: View </a:t>
            </a:r>
            <a:r>
              <a:rPr lang="en-US" dirty="0"/>
              <a:t>all types of federal award </a:t>
            </a:r>
            <a:r>
              <a:rPr lang="en-US" dirty="0" smtClean="0"/>
              <a:t>spending</a:t>
            </a:r>
          </a:p>
          <a:p>
            <a:r>
              <a:rPr lang="en-US" dirty="0"/>
              <a:t>Recovery.gov:  </a:t>
            </a:r>
            <a:r>
              <a:rPr lang="en-US" dirty="0" smtClean="0"/>
              <a:t>View Recovery Act spending </a:t>
            </a:r>
          </a:p>
          <a:p>
            <a:r>
              <a:rPr lang="en-US" dirty="0" smtClean="0"/>
              <a:t>Federal </a:t>
            </a:r>
            <a:r>
              <a:rPr lang="en-US" dirty="0"/>
              <a:t>agencies </a:t>
            </a:r>
            <a:r>
              <a:rPr lang="en-US" dirty="0" smtClean="0"/>
              <a:t>validate </a:t>
            </a:r>
            <a:r>
              <a:rPr lang="en-US" dirty="0"/>
              <a:t>the financial </a:t>
            </a:r>
            <a:r>
              <a:rPr lang="en-US" dirty="0" smtClean="0"/>
              <a:t>data, per OMB’s </a:t>
            </a:r>
            <a:r>
              <a:rPr lang="en-US" dirty="0"/>
              <a:t>June 2013 </a:t>
            </a:r>
            <a:r>
              <a:rPr lang="en-US" dirty="0" smtClean="0"/>
              <a:t>Memo </a:t>
            </a:r>
          </a:p>
          <a:p>
            <a:pPr lvl="0"/>
            <a:r>
              <a:rPr lang="en-US" dirty="0" smtClean="0"/>
              <a:t>Treasury Department is the program manager, per the </a:t>
            </a:r>
            <a:r>
              <a:rPr lang="en-US" dirty="0"/>
              <a:t>FY14 Consolidated Appropriations </a:t>
            </a:r>
            <a:r>
              <a:rPr lang="en-US" dirty="0" smtClean="0"/>
              <a:t>Act</a:t>
            </a:r>
            <a:endParaRPr lang="en-US" dirty="0"/>
          </a:p>
        </p:txBody>
      </p:sp>
    </p:spTree>
    <p:extLst>
      <p:ext uri="{BB962C8B-B14F-4D97-AF65-F5344CB8AC3E}">
        <p14:creationId xmlns:p14="http://schemas.microsoft.com/office/powerpoint/2010/main" xmlns="" val="2964341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Path Forward on Transparency: FY14 </a:t>
            </a:r>
            <a:r>
              <a:rPr lang="en-US" dirty="0" smtClean="0"/>
              <a:t>and </a:t>
            </a:r>
            <a:r>
              <a:rPr lang="en-US" dirty="0"/>
              <a:t>Beyond</a:t>
            </a:r>
          </a:p>
        </p:txBody>
      </p:sp>
      <p:sp>
        <p:nvSpPr>
          <p:cNvPr id="3" name="Content Placeholder 2"/>
          <p:cNvSpPr>
            <a:spLocks noGrp="1"/>
          </p:cNvSpPr>
          <p:nvPr>
            <p:ph idx="1"/>
          </p:nvPr>
        </p:nvSpPr>
        <p:spPr/>
        <p:txBody>
          <a:bodyPr>
            <a:normAutofit fontScale="92500" lnSpcReduction="10000"/>
          </a:bodyPr>
          <a:lstStyle/>
          <a:p>
            <a:pPr lvl="0">
              <a:buFontTx/>
              <a:buChar char="-"/>
            </a:pPr>
            <a:r>
              <a:rPr lang="en-US" dirty="0" smtClean="0"/>
              <a:t>FY 14:  Upgrade look &amp; feel of USAspending.gov</a:t>
            </a:r>
          </a:p>
          <a:p>
            <a:pPr marL="0" lvl="0" indent="0">
              <a:buNone/>
            </a:pPr>
            <a:r>
              <a:rPr lang="en-US" dirty="0"/>
              <a:t/>
            </a:r>
            <a:br>
              <a:rPr lang="en-US" dirty="0"/>
            </a:br>
            <a:r>
              <a:rPr lang="en-US" dirty="0"/>
              <a:t>- </a:t>
            </a:r>
            <a:r>
              <a:rPr lang="en-US" dirty="0" smtClean="0"/>
              <a:t>Beyond: </a:t>
            </a:r>
            <a:r>
              <a:rPr lang="en-US" smtClean="0"/>
              <a:t>DATA Legislation </a:t>
            </a:r>
            <a:endParaRPr lang="en-US" dirty="0" smtClean="0"/>
          </a:p>
          <a:p>
            <a:pPr lvl="1"/>
            <a:r>
              <a:rPr lang="en-US" dirty="0"/>
              <a:t>Expansion of Data Posted on </a:t>
            </a:r>
            <a:r>
              <a:rPr lang="en-US" dirty="0" smtClean="0"/>
              <a:t>USAspending.gov </a:t>
            </a:r>
            <a:r>
              <a:rPr lang="en-US" dirty="0"/>
              <a:t> </a:t>
            </a:r>
            <a:endParaRPr lang="en-US" dirty="0" smtClean="0"/>
          </a:p>
          <a:p>
            <a:pPr lvl="1"/>
            <a:r>
              <a:rPr lang="en-US" dirty="0" smtClean="0"/>
              <a:t>Establishment &amp; Implementation </a:t>
            </a:r>
            <a:r>
              <a:rPr lang="en-US" dirty="0"/>
              <a:t>of USAspending.gov Data </a:t>
            </a:r>
            <a:r>
              <a:rPr lang="en-US" dirty="0" smtClean="0"/>
              <a:t>Standards</a:t>
            </a:r>
            <a:r>
              <a:rPr lang="en-US" dirty="0"/>
              <a:t>  </a:t>
            </a:r>
            <a:endParaRPr lang="en-US" dirty="0" smtClean="0"/>
          </a:p>
          <a:p>
            <a:pPr lvl="1"/>
            <a:r>
              <a:rPr lang="en-US" dirty="0"/>
              <a:t> </a:t>
            </a:r>
            <a:r>
              <a:rPr lang="en-US" dirty="0" smtClean="0"/>
              <a:t>Recommendations </a:t>
            </a:r>
            <a:r>
              <a:rPr lang="en-US" dirty="0"/>
              <a:t>for Streamlined Recipient Reporting </a:t>
            </a:r>
            <a:r>
              <a:rPr lang="en-US" dirty="0" smtClean="0"/>
              <a:t>Burden</a:t>
            </a:r>
            <a:r>
              <a:rPr lang="en-US" dirty="0"/>
              <a:t>   </a:t>
            </a:r>
          </a:p>
          <a:p>
            <a:pPr lvl="1"/>
            <a:r>
              <a:rPr lang="en-US" dirty="0"/>
              <a:t>Establishment of a Data Analysis </a:t>
            </a:r>
            <a:r>
              <a:rPr lang="en-US" dirty="0" smtClean="0"/>
              <a:t>Center</a:t>
            </a:r>
            <a:r>
              <a:rPr lang="en-US" dirty="0"/>
              <a:t>   </a:t>
            </a:r>
          </a:p>
          <a:p>
            <a:pPr lvl="1"/>
            <a:r>
              <a:rPr lang="en-US" dirty="0"/>
              <a:t>Requirement to Report Non-Tax </a:t>
            </a:r>
            <a:r>
              <a:rPr lang="en-US" dirty="0" smtClean="0"/>
              <a:t>Debt</a:t>
            </a:r>
            <a:r>
              <a:rPr lang="en-US" dirty="0"/>
              <a:t> </a:t>
            </a:r>
          </a:p>
          <a:p>
            <a:pPr lvl="1"/>
            <a:endParaRPr lang="en-US" dirty="0"/>
          </a:p>
        </p:txBody>
      </p:sp>
    </p:spTree>
    <p:extLst>
      <p:ext uri="{BB962C8B-B14F-4D97-AF65-F5344CB8AC3E}">
        <p14:creationId xmlns:p14="http://schemas.microsoft.com/office/powerpoint/2010/main" xmlns="" val="2410638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z="3200" dirty="0" smtClean="0"/>
              <a:t>Engage With COFAR</a:t>
            </a:r>
          </a:p>
        </p:txBody>
      </p:sp>
      <p:grpSp>
        <p:nvGrpSpPr>
          <p:cNvPr id="10244" name="Group 1"/>
          <p:cNvGrpSpPr>
            <a:grpSpLocks/>
          </p:cNvGrpSpPr>
          <p:nvPr/>
        </p:nvGrpSpPr>
        <p:grpSpPr bwMode="auto">
          <a:xfrm rot="-5400000">
            <a:off x="1895602" y="-295402"/>
            <a:ext cx="4953000" cy="8134603"/>
            <a:chOff x="2825269" y="1422398"/>
            <a:chExt cx="3235093" cy="5334001"/>
          </a:xfrm>
        </p:grpSpPr>
        <p:sp>
          <p:nvSpPr>
            <p:cNvPr id="5" name="Circular Arrow 4"/>
            <p:cNvSpPr/>
            <p:nvPr/>
          </p:nvSpPr>
          <p:spPr>
            <a:xfrm>
              <a:off x="3505468" y="1422398"/>
              <a:ext cx="2554894" cy="2555876"/>
            </a:xfrm>
            <a:prstGeom prst="circularArrow">
              <a:avLst>
                <a:gd name="adj1" fmla="val 10980"/>
                <a:gd name="adj2" fmla="val 1142322"/>
                <a:gd name="adj3" fmla="val 4500000"/>
                <a:gd name="adj4" fmla="val 108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Freeform 5"/>
            <p:cNvSpPr/>
            <p:nvPr/>
          </p:nvSpPr>
          <p:spPr>
            <a:xfrm rot="5400000">
              <a:off x="4365898" y="2251941"/>
              <a:ext cx="1487127" cy="884466"/>
            </a:xfrm>
            <a:custGeom>
              <a:avLst/>
              <a:gdLst>
                <a:gd name="connsiteX0" fmla="*/ 0 w 1419859"/>
                <a:gd name="connsiteY0" fmla="*/ 0 h 1119042"/>
                <a:gd name="connsiteX1" fmla="*/ 1419859 w 1419859"/>
                <a:gd name="connsiteY1" fmla="*/ 0 h 1119042"/>
                <a:gd name="connsiteX2" fmla="*/ 1419859 w 1419859"/>
                <a:gd name="connsiteY2" fmla="*/ 1119042 h 1119042"/>
                <a:gd name="connsiteX3" fmla="*/ 0 w 1419859"/>
                <a:gd name="connsiteY3" fmla="*/ 1119042 h 1119042"/>
                <a:gd name="connsiteX4" fmla="*/ 0 w 1419859"/>
                <a:gd name="connsiteY4" fmla="*/ 0 h 1119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59" h="1119042">
                  <a:moveTo>
                    <a:pt x="0" y="0"/>
                  </a:moveTo>
                  <a:lnTo>
                    <a:pt x="1419859" y="0"/>
                  </a:lnTo>
                  <a:lnTo>
                    <a:pt x="1419859" y="1119042"/>
                  </a:lnTo>
                  <a:lnTo>
                    <a:pt x="0" y="111904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10160" tIns="10160" rIns="10160" bIns="10160" spcCol="1270" anchor="ctr"/>
            <a:lstStyle/>
            <a:p>
              <a:pPr algn="ctr" defTabSz="711200">
                <a:lnSpc>
                  <a:spcPct val="90000"/>
                </a:lnSpc>
                <a:spcAft>
                  <a:spcPct val="35000"/>
                </a:spcAft>
                <a:defRPr/>
              </a:pPr>
              <a:r>
                <a:rPr lang="en-US" sz="2400" dirty="0"/>
                <a:t>For More Information </a:t>
              </a:r>
              <a:r>
                <a:rPr lang="en-US" sz="2400" dirty="0" smtClean="0"/>
                <a:t>Visit</a:t>
              </a:r>
              <a:r>
                <a:rPr lang="en-US" sz="2400" dirty="0"/>
                <a:t>: </a:t>
              </a:r>
            </a:p>
            <a:p>
              <a:pPr algn="ctr" defTabSz="711200">
                <a:lnSpc>
                  <a:spcPct val="90000"/>
                </a:lnSpc>
                <a:spcAft>
                  <a:spcPct val="35000"/>
                </a:spcAft>
                <a:defRPr/>
              </a:pPr>
              <a:r>
                <a:rPr lang="en-US" sz="2400" dirty="0"/>
                <a:t>CFO.gov/COFAR</a:t>
              </a:r>
            </a:p>
          </p:txBody>
        </p:sp>
        <p:sp>
          <p:nvSpPr>
            <p:cNvPr id="7" name="Shape 6"/>
            <p:cNvSpPr/>
            <p:nvPr/>
          </p:nvSpPr>
          <p:spPr>
            <a:xfrm>
              <a:off x="2825269" y="2915959"/>
              <a:ext cx="2554894" cy="2555875"/>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Freeform 7"/>
            <p:cNvSpPr/>
            <p:nvPr/>
          </p:nvSpPr>
          <p:spPr>
            <a:xfrm rot="5400000">
              <a:off x="3240080" y="3536960"/>
              <a:ext cx="1647505" cy="1139541"/>
            </a:xfrm>
            <a:custGeom>
              <a:avLst/>
              <a:gdLst>
                <a:gd name="connsiteX0" fmla="*/ 0 w 1624092"/>
                <a:gd name="connsiteY0" fmla="*/ 0 h 1139931"/>
                <a:gd name="connsiteX1" fmla="*/ 1624092 w 1624092"/>
                <a:gd name="connsiteY1" fmla="*/ 0 h 1139931"/>
                <a:gd name="connsiteX2" fmla="*/ 1624092 w 1624092"/>
                <a:gd name="connsiteY2" fmla="*/ 1139931 h 1139931"/>
                <a:gd name="connsiteX3" fmla="*/ 0 w 1624092"/>
                <a:gd name="connsiteY3" fmla="*/ 1139931 h 1139931"/>
                <a:gd name="connsiteX4" fmla="*/ 0 w 1624092"/>
                <a:gd name="connsiteY4" fmla="*/ 0 h 113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4092" h="1139931">
                  <a:moveTo>
                    <a:pt x="0" y="0"/>
                  </a:moveTo>
                  <a:lnTo>
                    <a:pt x="1624092" y="0"/>
                  </a:lnTo>
                  <a:lnTo>
                    <a:pt x="1624092" y="1139931"/>
                  </a:lnTo>
                  <a:lnTo>
                    <a:pt x="0" y="113993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10160" tIns="10160" rIns="10160" bIns="10160" spcCol="1270" anchor="ctr"/>
            <a:lstStyle/>
            <a:p>
              <a:pPr algn="ctr" defTabSz="711200">
                <a:lnSpc>
                  <a:spcPct val="90000"/>
                </a:lnSpc>
                <a:spcAft>
                  <a:spcPct val="35000"/>
                </a:spcAft>
                <a:defRPr/>
              </a:pPr>
              <a:endParaRPr lang="en-US" sz="2000" dirty="0"/>
            </a:p>
          </p:txBody>
        </p:sp>
        <p:sp>
          <p:nvSpPr>
            <p:cNvPr id="9" name="Block Arc 8"/>
            <p:cNvSpPr/>
            <p:nvPr/>
          </p:nvSpPr>
          <p:spPr>
            <a:xfrm>
              <a:off x="3729436" y="4560405"/>
              <a:ext cx="2195093" cy="2195994"/>
            </a:xfrm>
            <a:prstGeom prst="blockArc">
              <a:avLst>
                <a:gd name="adj1" fmla="val 13500000"/>
                <a:gd name="adj2" fmla="val 10800000"/>
                <a:gd name="adj3" fmla="val 1274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9"/>
            <p:cNvSpPr/>
            <p:nvPr/>
          </p:nvSpPr>
          <p:spPr>
            <a:xfrm rot="5400000">
              <a:off x="4102906" y="4858075"/>
              <a:ext cx="1420158" cy="1522153"/>
            </a:xfrm>
            <a:custGeom>
              <a:avLst/>
              <a:gdLst>
                <a:gd name="connsiteX0" fmla="*/ 0 w 1419859"/>
                <a:gd name="connsiteY0" fmla="*/ 0 h 1522782"/>
                <a:gd name="connsiteX1" fmla="*/ 1419859 w 1419859"/>
                <a:gd name="connsiteY1" fmla="*/ 0 h 1522782"/>
                <a:gd name="connsiteX2" fmla="*/ 1419859 w 1419859"/>
                <a:gd name="connsiteY2" fmla="*/ 1522782 h 1522782"/>
                <a:gd name="connsiteX3" fmla="*/ 0 w 1419859"/>
                <a:gd name="connsiteY3" fmla="*/ 1522782 h 1522782"/>
                <a:gd name="connsiteX4" fmla="*/ 0 w 1419859"/>
                <a:gd name="connsiteY4" fmla="*/ 0 h 1522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859" h="1522782">
                  <a:moveTo>
                    <a:pt x="0" y="0"/>
                  </a:moveTo>
                  <a:lnTo>
                    <a:pt x="1419859" y="0"/>
                  </a:lnTo>
                  <a:lnTo>
                    <a:pt x="1419859" y="1522782"/>
                  </a:lnTo>
                  <a:lnTo>
                    <a:pt x="0" y="15227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10160" tIns="10160" rIns="10160" bIns="10160" spcCol="1270" anchor="ctr"/>
            <a:lstStyle/>
            <a:p>
              <a:pPr algn="ctr" defTabSz="711200">
                <a:lnSpc>
                  <a:spcPct val="90000"/>
                </a:lnSpc>
                <a:spcAft>
                  <a:spcPct val="35000"/>
                </a:spcAft>
                <a:defRPr/>
              </a:pPr>
              <a:endParaRPr lang="en-US" sz="2000" dirty="0"/>
            </a:p>
          </p:txBody>
        </p:sp>
      </p:grpSp>
      <p:sp>
        <p:nvSpPr>
          <p:cNvPr id="2" name="Rectangle 1"/>
          <p:cNvSpPr/>
          <p:nvPr/>
        </p:nvSpPr>
        <p:spPr>
          <a:xfrm>
            <a:off x="5757548" y="2473526"/>
            <a:ext cx="2255325" cy="1680460"/>
          </a:xfrm>
          <a:prstGeom prst="rect">
            <a:avLst/>
          </a:prstGeom>
        </p:spPr>
        <p:txBody>
          <a:bodyPr wrap="square">
            <a:spAutoFit/>
          </a:bodyPr>
          <a:lstStyle/>
          <a:p>
            <a:pPr algn="ctr" defTabSz="711200">
              <a:lnSpc>
                <a:spcPct val="90000"/>
              </a:lnSpc>
              <a:spcAft>
                <a:spcPct val="35000"/>
              </a:spcAft>
              <a:defRPr/>
            </a:pPr>
            <a:r>
              <a:rPr lang="en-US" sz="2400" dirty="0">
                <a:latin typeface="+mn-lt"/>
              </a:rPr>
              <a:t>Send </a:t>
            </a:r>
            <a:r>
              <a:rPr lang="en-US" sz="2400" dirty="0" smtClean="0">
                <a:latin typeface="+mn-lt"/>
              </a:rPr>
              <a:t>Questions To:  </a:t>
            </a:r>
          </a:p>
          <a:p>
            <a:pPr algn="ctr" defTabSz="711200">
              <a:lnSpc>
                <a:spcPct val="90000"/>
              </a:lnSpc>
              <a:spcAft>
                <a:spcPct val="35000"/>
              </a:spcAft>
              <a:defRPr/>
            </a:pPr>
            <a:r>
              <a:rPr lang="en-US" sz="2400" dirty="0" smtClean="0">
                <a:latin typeface="+mn-lt"/>
              </a:rPr>
              <a:t>COFAR@</a:t>
            </a:r>
          </a:p>
          <a:p>
            <a:pPr algn="ctr" defTabSz="711200">
              <a:lnSpc>
                <a:spcPct val="90000"/>
              </a:lnSpc>
              <a:spcAft>
                <a:spcPct val="35000"/>
              </a:spcAft>
              <a:defRPr/>
            </a:pPr>
            <a:r>
              <a:rPr lang="en-US" sz="2400" dirty="0" smtClean="0">
                <a:latin typeface="+mn-lt"/>
              </a:rPr>
              <a:t>omb.eop.gov</a:t>
            </a:r>
            <a:endParaRPr lang="en-US" sz="2400" dirty="0">
              <a:latin typeface="+mn-lt"/>
            </a:endParaRPr>
          </a:p>
        </p:txBody>
      </p:sp>
      <p:sp>
        <p:nvSpPr>
          <p:cNvPr id="3" name="TextBox 2"/>
          <p:cNvSpPr txBox="1"/>
          <p:nvPr/>
        </p:nvSpPr>
        <p:spPr>
          <a:xfrm>
            <a:off x="3412737" y="4272745"/>
            <a:ext cx="2262188" cy="584775"/>
          </a:xfrm>
          <a:prstGeom prst="rect">
            <a:avLst/>
          </a:prstGeom>
          <a:noFill/>
        </p:spPr>
        <p:txBody>
          <a:bodyPr wrap="square" rtlCol="0">
            <a:spAutoFit/>
          </a:bodyPr>
          <a:lstStyle/>
          <a:p>
            <a:r>
              <a:rPr lang="en-US" sz="3200" dirty="0" smtClean="0">
                <a:latin typeface="+mn-lt"/>
              </a:rPr>
              <a:t>Thank you!</a:t>
            </a:r>
            <a:endParaRPr lang="en-US" sz="3200" dirty="0">
              <a:latin typeface="+mn-lt"/>
            </a:endParaRPr>
          </a:p>
        </p:txBody>
      </p:sp>
    </p:spTree>
    <p:extLst>
      <p:ext uri="{BB962C8B-B14F-4D97-AF65-F5344CB8AC3E}">
        <p14:creationId xmlns:p14="http://schemas.microsoft.com/office/powerpoint/2010/main" xmlns="" val="14302914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4624" y="260350"/>
            <a:ext cx="8861426" cy="1143000"/>
          </a:xfrm>
        </p:spPr>
        <p:txBody>
          <a:bodyPr/>
          <a:lstStyle/>
          <a:p>
            <a:r>
              <a:rPr lang="en-US" sz="3200" dirty="0" smtClean="0"/>
              <a:t>Council On Financial Assistance Reform Priorities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623893717"/>
              </p:ext>
            </p:extLst>
          </p:nvPr>
        </p:nvGraphicFramePr>
        <p:xfrm>
          <a:off x="76200" y="1287734"/>
          <a:ext cx="8995475"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p:cNvGrpSpPr/>
          <p:nvPr/>
        </p:nvGrpSpPr>
        <p:grpSpPr>
          <a:xfrm>
            <a:off x="76200" y="2066885"/>
            <a:ext cx="8946031" cy="3597421"/>
            <a:chOff x="76200" y="2039726"/>
            <a:chExt cx="8946031" cy="3597421"/>
          </a:xfrm>
          <a:solidFill>
            <a:schemeClr val="tx2">
              <a:lumMod val="60000"/>
              <a:lumOff val="40000"/>
            </a:schemeClr>
          </a:solidFill>
        </p:grpSpPr>
        <p:sp>
          <p:nvSpPr>
            <p:cNvPr id="3" name="Oval 2"/>
            <p:cNvSpPr/>
            <p:nvPr/>
          </p:nvSpPr>
          <p:spPr>
            <a:xfrm>
              <a:off x="3724900" y="3143000"/>
              <a:ext cx="1600200" cy="1371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dirty="0"/>
                <a:t>Better Outcomes for Grants</a:t>
              </a:r>
            </a:p>
          </p:txBody>
        </p:sp>
        <p:sp>
          <p:nvSpPr>
            <p:cNvPr id="2" name="Oval 1"/>
            <p:cNvSpPr/>
            <p:nvPr/>
          </p:nvSpPr>
          <p:spPr>
            <a:xfrm>
              <a:off x="152400" y="2101886"/>
              <a:ext cx="1654175" cy="75822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smtClean="0"/>
                <a:t>Evidence</a:t>
              </a:r>
            </a:p>
          </p:txBody>
        </p:sp>
        <p:sp>
          <p:nvSpPr>
            <p:cNvPr id="8" name="Oval 7"/>
            <p:cNvSpPr/>
            <p:nvPr/>
          </p:nvSpPr>
          <p:spPr>
            <a:xfrm>
              <a:off x="6996168" y="2039726"/>
              <a:ext cx="2021287" cy="82936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smtClean="0"/>
                <a:t>Spending Transparency</a:t>
              </a:r>
            </a:p>
          </p:txBody>
        </p:sp>
        <p:sp>
          <p:nvSpPr>
            <p:cNvPr id="6" name="Oval 5"/>
            <p:cNvSpPr/>
            <p:nvPr/>
          </p:nvSpPr>
          <p:spPr>
            <a:xfrm>
              <a:off x="76200" y="4841362"/>
              <a:ext cx="1693863" cy="79029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smtClean="0"/>
                <a:t>Shared Services</a:t>
              </a:r>
            </a:p>
          </p:txBody>
        </p:sp>
        <p:sp>
          <p:nvSpPr>
            <p:cNvPr id="11" name="Oval 10"/>
            <p:cNvSpPr/>
            <p:nvPr/>
          </p:nvSpPr>
          <p:spPr>
            <a:xfrm>
              <a:off x="6947370" y="4826106"/>
              <a:ext cx="2074861" cy="81104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r>
                <a:rPr lang="en-US" dirty="0" smtClean="0"/>
                <a:t>Financial Management</a:t>
              </a:r>
            </a:p>
          </p:txBody>
        </p:sp>
      </p:grpSp>
    </p:spTree>
    <p:extLst>
      <p:ext uri="{BB962C8B-B14F-4D97-AF65-F5344CB8AC3E}">
        <p14:creationId xmlns:p14="http://schemas.microsoft.com/office/powerpoint/2010/main" xmlns="" val="682422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8600" y="304800"/>
            <a:ext cx="8458200" cy="1143000"/>
          </a:xfrm>
        </p:spPr>
        <p:txBody>
          <a:bodyPr/>
          <a:lstStyle/>
          <a:p>
            <a:r>
              <a:rPr lang="en-US" sz="3200" dirty="0" smtClean="0"/>
              <a:t>Guidance Reform History</a:t>
            </a:r>
          </a:p>
        </p:txBody>
      </p:sp>
      <p:graphicFrame>
        <p:nvGraphicFramePr>
          <p:cNvPr id="2" name="Content Placeholder 1"/>
          <p:cNvGraphicFramePr>
            <a:graphicFrameLocks noGrp="1"/>
          </p:cNvGraphicFramePr>
          <p:nvPr>
            <p:ph idx="4294967295"/>
            <p:extLst>
              <p:ext uri="{D42A27DB-BD31-4B8C-83A1-F6EECF244321}">
                <p14:modId xmlns:p14="http://schemas.microsoft.com/office/powerpoint/2010/main" xmlns="" val="3436233106"/>
              </p:ext>
            </p:extLst>
          </p:nvPr>
        </p:nvGraphicFramePr>
        <p:xfrm>
          <a:off x="457200" y="15240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469320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Diverse Range of Stakeholders Engaged</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924156965"/>
              </p:ext>
            </p:extLst>
          </p:nvPr>
        </p:nvGraphicFramePr>
        <p:xfrm>
          <a:off x="874825" y="1396350"/>
          <a:ext cx="7467600" cy="4754880"/>
        </p:xfrm>
        <a:graphic>
          <a:graphicData uri="http://schemas.openxmlformats.org/drawingml/2006/table">
            <a:tbl>
              <a:tblPr firstRow="1" bandRow="1">
                <a:tableStyleId>{5C22544A-7EE6-4342-B048-85BDC9FD1C3A}</a:tableStyleId>
              </a:tblPr>
              <a:tblGrid>
                <a:gridCol w="3733800"/>
                <a:gridCol w="3733800"/>
              </a:tblGrid>
              <a:tr h="343004">
                <a:tc>
                  <a:txBody>
                    <a:bodyPr/>
                    <a:lstStyle/>
                    <a:p>
                      <a:r>
                        <a:rPr lang="en-US" dirty="0" smtClean="0"/>
                        <a:t>Type of Institution Represented</a:t>
                      </a:r>
                      <a:endParaRPr lang="en-US" dirty="0"/>
                    </a:p>
                  </a:txBody>
                  <a:tcPr/>
                </a:tc>
                <a:tc>
                  <a:txBody>
                    <a:bodyPr/>
                    <a:lstStyle/>
                    <a:p>
                      <a:r>
                        <a:rPr lang="en-US" dirty="0" smtClean="0"/>
                        <a:t>Examples</a:t>
                      </a:r>
                      <a:endParaRPr lang="en-US" dirty="0"/>
                    </a:p>
                  </a:txBody>
                  <a:tcPr/>
                </a:tc>
              </a:tr>
              <a:tr h="343004">
                <a:tc>
                  <a:txBody>
                    <a:bodyPr/>
                    <a:lstStyle/>
                    <a:p>
                      <a:r>
                        <a:rPr lang="en-US" dirty="0" smtClean="0"/>
                        <a:t>State</a:t>
                      </a:r>
                      <a:r>
                        <a:rPr lang="en-US" baseline="0" dirty="0" smtClean="0"/>
                        <a:t> Governments</a:t>
                      </a:r>
                      <a:endParaRPr lang="en-US" dirty="0"/>
                    </a:p>
                  </a:txBody>
                  <a:tcPr/>
                </a:tc>
                <a:tc>
                  <a:txBody>
                    <a:bodyPr/>
                    <a:lstStyle/>
                    <a:p>
                      <a:r>
                        <a:rPr lang="en-US" dirty="0" smtClean="0"/>
                        <a:t>NASACT</a:t>
                      </a:r>
                      <a:endParaRPr lang="en-US" dirty="0"/>
                    </a:p>
                  </a:txBody>
                  <a:tcPr/>
                </a:tc>
              </a:tr>
              <a:tr h="343004">
                <a:tc>
                  <a:txBody>
                    <a:bodyPr/>
                    <a:lstStyle/>
                    <a:p>
                      <a:endParaRPr lang="en-US"/>
                    </a:p>
                  </a:txBody>
                  <a:tcPr/>
                </a:tc>
                <a:tc>
                  <a:txBody>
                    <a:bodyPr/>
                    <a:lstStyle/>
                    <a:p>
                      <a:r>
                        <a:rPr lang="en-US" dirty="0" smtClean="0"/>
                        <a:t>NASCIO</a:t>
                      </a:r>
                      <a:endParaRPr lang="en-US" dirty="0"/>
                    </a:p>
                  </a:txBody>
                  <a:tcPr/>
                </a:tc>
              </a:tr>
              <a:tr h="343004">
                <a:tc>
                  <a:txBody>
                    <a:bodyPr/>
                    <a:lstStyle/>
                    <a:p>
                      <a:r>
                        <a:rPr lang="en-US" dirty="0" smtClean="0"/>
                        <a:t>Nonprofits</a:t>
                      </a:r>
                      <a:endParaRPr lang="en-US" dirty="0"/>
                    </a:p>
                  </a:txBody>
                  <a:tcPr/>
                </a:tc>
                <a:tc>
                  <a:txBody>
                    <a:bodyPr/>
                    <a:lstStyle/>
                    <a:p>
                      <a:r>
                        <a:rPr lang="en-US" dirty="0" smtClean="0"/>
                        <a:t>National</a:t>
                      </a:r>
                      <a:r>
                        <a:rPr lang="en-US" baseline="0" dirty="0" smtClean="0"/>
                        <a:t> Council of Nonprofits</a:t>
                      </a:r>
                      <a:endParaRPr lang="en-US" dirty="0"/>
                    </a:p>
                  </a:txBody>
                  <a:tcPr/>
                </a:tc>
              </a:tr>
              <a:tr h="343004">
                <a:tc>
                  <a:txBody>
                    <a:bodyPr/>
                    <a:lstStyle/>
                    <a:p>
                      <a:r>
                        <a:rPr lang="en-US" dirty="0" smtClean="0"/>
                        <a:t>Auditors</a:t>
                      </a:r>
                      <a:endParaRPr lang="en-US" dirty="0"/>
                    </a:p>
                  </a:txBody>
                  <a:tcPr/>
                </a:tc>
                <a:tc>
                  <a:txBody>
                    <a:bodyPr/>
                    <a:lstStyle/>
                    <a:p>
                      <a:r>
                        <a:rPr lang="en-US" dirty="0" smtClean="0"/>
                        <a:t>AICPA</a:t>
                      </a:r>
                      <a:endParaRPr lang="en-US" dirty="0"/>
                    </a:p>
                  </a:txBody>
                  <a:tcPr/>
                </a:tc>
              </a:tr>
              <a:tr h="343004">
                <a:tc>
                  <a:txBody>
                    <a:bodyPr/>
                    <a:lstStyle/>
                    <a:p>
                      <a:endParaRPr lang="en-US" dirty="0"/>
                    </a:p>
                  </a:txBody>
                  <a:tcPr/>
                </a:tc>
                <a:tc>
                  <a:txBody>
                    <a:bodyPr/>
                    <a:lstStyle/>
                    <a:p>
                      <a:r>
                        <a:rPr lang="en-US" dirty="0" smtClean="0"/>
                        <a:t>CIGIE</a:t>
                      </a:r>
                      <a:r>
                        <a:rPr lang="en-US" baseline="0" dirty="0" smtClean="0"/>
                        <a:t> </a:t>
                      </a:r>
                      <a:endParaRPr lang="en-US" dirty="0"/>
                    </a:p>
                  </a:txBody>
                  <a:tcPr/>
                </a:tc>
              </a:tr>
              <a:tr h="343004">
                <a:tc>
                  <a:txBody>
                    <a:bodyPr/>
                    <a:lstStyle/>
                    <a:p>
                      <a:r>
                        <a:rPr lang="en-US" dirty="0" smtClean="0"/>
                        <a:t>Indian Tribes</a:t>
                      </a:r>
                      <a:endParaRPr lang="en-US" dirty="0"/>
                    </a:p>
                  </a:txBody>
                  <a:tcPr/>
                </a:tc>
                <a:tc>
                  <a:txBody>
                    <a:bodyPr/>
                    <a:lstStyle/>
                    <a:p>
                      <a:r>
                        <a:rPr lang="en-US" dirty="0" smtClean="0"/>
                        <a:t>NAFOA</a:t>
                      </a:r>
                      <a:endParaRPr lang="en-US" dirty="0"/>
                    </a:p>
                  </a:txBody>
                  <a:tcPr/>
                </a:tc>
              </a:tr>
              <a:tr h="343004">
                <a:tc>
                  <a:txBody>
                    <a:bodyPr/>
                    <a:lstStyle/>
                    <a:p>
                      <a:endParaRPr lang="en-US" dirty="0"/>
                    </a:p>
                  </a:txBody>
                  <a:tcPr/>
                </a:tc>
                <a:tc>
                  <a:txBody>
                    <a:bodyPr/>
                    <a:lstStyle/>
                    <a:p>
                      <a:r>
                        <a:rPr lang="en-US" dirty="0" smtClean="0"/>
                        <a:t>GAO</a:t>
                      </a:r>
                      <a:endParaRPr lang="en-US" dirty="0"/>
                    </a:p>
                  </a:txBody>
                  <a:tcPr/>
                </a:tc>
              </a:tr>
              <a:tr h="343004">
                <a:tc>
                  <a:txBody>
                    <a:bodyPr/>
                    <a:lstStyle/>
                    <a:p>
                      <a:r>
                        <a:rPr lang="en-US" dirty="0" smtClean="0"/>
                        <a:t>Grant</a:t>
                      </a:r>
                      <a:r>
                        <a:rPr lang="en-US" baseline="0" dirty="0" smtClean="0"/>
                        <a:t>s Professionals</a:t>
                      </a:r>
                      <a:endParaRPr lang="en-US" dirty="0"/>
                    </a:p>
                  </a:txBody>
                  <a:tcPr/>
                </a:tc>
                <a:tc>
                  <a:txBody>
                    <a:bodyPr/>
                    <a:lstStyle/>
                    <a:p>
                      <a:r>
                        <a:rPr lang="en-US" dirty="0" smtClean="0"/>
                        <a:t>AGA</a:t>
                      </a:r>
                      <a:endParaRPr lang="en-US" dirty="0"/>
                    </a:p>
                  </a:txBody>
                  <a:tcPr/>
                </a:tc>
              </a:tr>
              <a:tr h="343004">
                <a:tc>
                  <a:txBody>
                    <a:bodyPr/>
                    <a:lstStyle/>
                    <a:p>
                      <a:endParaRPr lang="en-US" dirty="0"/>
                    </a:p>
                  </a:txBody>
                  <a:tcPr/>
                </a:tc>
                <a:tc>
                  <a:txBody>
                    <a:bodyPr/>
                    <a:lstStyle/>
                    <a:p>
                      <a:r>
                        <a:rPr lang="en-US" dirty="0" smtClean="0"/>
                        <a:t>NGMA</a:t>
                      </a:r>
                      <a:endParaRPr lang="en-US" dirty="0"/>
                    </a:p>
                  </a:txBody>
                  <a:tcPr/>
                </a:tc>
              </a:tr>
              <a:tr h="343004">
                <a:tc>
                  <a:txBody>
                    <a:bodyPr/>
                    <a:lstStyle/>
                    <a:p>
                      <a:r>
                        <a:rPr lang="en-US" dirty="0" smtClean="0"/>
                        <a:t>Universities</a:t>
                      </a:r>
                      <a:endParaRPr lang="en-US" dirty="0"/>
                    </a:p>
                  </a:txBody>
                  <a:tcPr/>
                </a:tc>
                <a:tc>
                  <a:txBody>
                    <a:bodyPr/>
                    <a:lstStyle/>
                    <a:p>
                      <a:r>
                        <a:rPr lang="en-US" dirty="0" smtClean="0"/>
                        <a:t>COGR</a:t>
                      </a:r>
                      <a:endParaRPr lang="en-US" dirty="0"/>
                    </a:p>
                  </a:txBody>
                  <a:tcPr/>
                </a:tc>
              </a:tr>
              <a:tr h="343004">
                <a:tc>
                  <a:txBody>
                    <a:bodyPr/>
                    <a:lstStyle/>
                    <a:p>
                      <a:endParaRPr lang="en-US" dirty="0"/>
                    </a:p>
                  </a:txBody>
                  <a:tcPr/>
                </a:tc>
                <a:tc>
                  <a:txBody>
                    <a:bodyPr/>
                    <a:lstStyle/>
                    <a:p>
                      <a:r>
                        <a:rPr lang="en-US" dirty="0" smtClean="0"/>
                        <a:t>AAU</a:t>
                      </a:r>
                      <a:endParaRPr lang="en-US" dirty="0"/>
                    </a:p>
                  </a:txBody>
                  <a:tcPr/>
                </a:tc>
              </a:tr>
              <a:tr h="343004">
                <a:tc>
                  <a:txBody>
                    <a:bodyPr/>
                    <a:lstStyle/>
                    <a:p>
                      <a:endParaRPr lang="en-US" dirty="0"/>
                    </a:p>
                  </a:txBody>
                  <a:tcPr/>
                </a:tc>
                <a:tc>
                  <a:txBody>
                    <a:bodyPr/>
                    <a:lstStyle/>
                    <a:p>
                      <a:r>
                        <a:rPr lang="en-US" dirty="0" smtClean="0"/>
                        <a:t>APLU</a:t>
                      </a:r>
                      <a:endParaRPr lang="en-US" dirty="0"/>
                    </a:p>
                  </a:txBody>
                  <a:tcPr/>
                </a:tc>
              </a:tr>
            </a:tbl>
          </a:graphicData>
        </a:graphic>
      </p:graphicFrame>
      <p:sp>
        <p:nvSpPr>
          <p:cNvPr id="6" name="Freeform 5"/>
          <p:cNvSpPr/>
          <p:nvPr/>
        </p:nvSpPr>
        <p:spPr>
          <a:xfrm>
            <a:off x="843148" y="3443844"/>
            <a:ext cx="7588333" cy="2861953"/>
          </a:xfrm>
          <a:custGeom>
            <a:avLst/>
            <a:gdLst>
              <a:gd name="connsiteX0" fmla="*/ 7469579 w 7588333"/>
              <a:gd name="connsiteY0" fmla="*/ 0 h 2861953"/>
              <a:gd name="connsiteX1" fmla="*/ 7469579 w 7588333"/>
              <a:gd name="connsiteY1" fmla="*/ 0 h 2861953"/>
              <a:gd name="connsiteX2" fmla="*/ 7327075 w 7588333"/>
              <a:gd name="connsiteY2" fmla="*/ 23751 h 2861953"/>
              <a:gd name="connsiteX3" fmla="*/ 7291449 w 7588333"/>
              <a:gd name="connsiteY3" fmla="*/ 47501 h 2861953"/>
              <a:gd name="connsiteX4" fmla="*/ 7303325 w 7588333"/>
              <a:gd name="connsiteY4" fmla="*/ 95003 h 2861953"/>
              <a:gd name="connsiteX5" fmla="*/ 7315200 w 7588333"/>
              <a:gd name="connsiteY5" fmla="*/ 130629 h 2861953"/>
              <a:gd name="connsiteX6" fmla="*/ 7303325 w 7588333"/>
              <a:gd name="connsiteY6" fmla="*/ 166255 h 2861953"/>
              <a:gd name="connsiteX7" fmla="*/ 7089569 w 7588333"/>
              <a:gd name="connsiteY7" fmla="*/ 178130 h 2861953"/>
              <a:gd name="connsiteX8" fmla="*/ 7053943 w 7588333"/>
              <a:gd name="connsiteY8" fmla="*/ 201881 h 2861953"/>
              <a:gd name="connsiteX9" fmla="*/ 7042068 w 7588333"/>
              <a:gd name="connsiteY9" fmla="*/ 237507 h 2861953"/>
              <a:gd name="connsiteX10" fmla="*/ 7030192 w 7588333"/>
              <a:gd name="connsiteY10" fmla="*/ 463138 h 2861953"/>
              <a:gd name="connsiteX11" fmla="*/ 6863938 w 7588333"/>
              <a:gd name="connsiteY11" fmla="*/ 475013 h 2861953"/>
              <a:gd name="connsiteX12" fmla="*/ 6768935 w 7588333"/>
              <a:gd name="connsiteY12" fmla="*/ 486888 h 2861953"/>
              <a:gd name="connsiteX13" fmla="*/ 6733309 w 7588333"/>
              <a:gd name="connsiteY13" fmla="*/ 498764 h 2861953"/>
              <a:gd name="connsiteX14" fmla="*/ 6745184 w 7588333"/>
              <a:gd name="connsiteY14" fmla="*/ 629392 h 2861953"/>
              <a:gd name="connsiteX15" fmla="*/ 6792686 w 7588333"/>
              <a:gd name="connsiteY15" fmla="*/ 700644 h 2861953"/>
              <a:gd name="connsiteX16" fmla="*/ 6780810 w 7588333"/>
              <a:gd name="connsiteY16" fmla="*/ 760021 h 2861953"/>
              <a:gd name="connsiteX17" fmla="*/ 6673933 w 7588333"/>
              <a:gd name="connsiteY17" fmla="*/ 795647 h 2861953"/>
              <a:gd name="connsiteX18" fmla="*/ 6602681 w 7588333"/>
              <a:gd name="connsiteY18" fmla="*/ 819398 h 2861953"/>
              <a:gd name="connsiteX19" fmla="*/ 6472052 w 7588333"/>
              <a:gd name="connsiteY19" fmla="*/ 843148 h 2861953"/>
              <a:gd name="connsiteX20" fmla="*/ 6377049 w 7588333"/>
              <a:gd name="connsiteY20" fmla="*/ 878774 h 2861953"/>
              <a:gd name="connsiteX21" fmla="*/ 6317673 w 7588333"/>
              <a:gd name="connsiteY21" fmla="*/ 890650 h 2861953"/>
              <a:gd name="connsiteX22" fmla="*/ 6282047 w 7588333"/>
              <a:gd name="connsiteY22" fmla="*/ 914400 h 2861953"/>
              <a:gd name="connsiteX23" fmla="*/ 6246421 w 7588333"/>
              <a:gd name="connsiteY23" fmla="*/ 926275 h 2861953"/>
              <a:gd name="connsiteX24" fmla="*/ 6234546 w 7588333"/>
              <a:gd name="connsiteY24" fmla="*/ 961901 h 2861953"/>
              <a:gd name="connsiteX25" fmla="*/ 6246421 w 7588333"/>
              <a:gd name="connsiteY25" fmla="*/ 1033153 h 2861953"/>
              <a:gd name="connsiteX26" fmla="*/ 6270171 w 7588333"/>
              <a:gd name="connsiteY26" fmla="*/ 1068779 h 2861953"/>
              <a:gd name="connsiteX27" fmla="*/ 6293922 w 7588333"/>
              <a:gd name="connsiteY27" fmla="*/ 1140031 h 2861953"/>
              <a:gd name="connsiteX28" fmla="*/ 6317673 w 7588333"/>
              <a:gd name="connsiteY28" fmla="*/ 1223159 h 2861953"/>
              <a:gd name="connsiteX29" fmla="*/ 6270171 w 7588333"/>
              <a:gd name="connsiteY29" fmla="*/ 1235034 h 2861953"/>
              <a:gd name="connsiteX30" fmla="*/ 6234546 w 7588333"/>
              <a:gd name="connsiteY30" fmla="*/ 1258785 h 2861953"/>
              <a:gd name="connsiteX31" fmla="*/ 6056416 w 7588333"/>
              <a:gd name="connsiteY31" fmla="*/ 1294411 h 2861953"/>
              <a:gd name="connsiteX32" fmla="*/ 5913912 w 7588333"/>
              <a:gd name="connsiteY32" fmla="*/ 1413164 h 2861953"/>
              <a:gd name="connsiteX33" fmla="*/ 5866410 w 7588333"/>
              <a:gd name="connsiteY33" fmla="*/ 1508166 h 2861953"/>
              <a:gd name="connsiteX34" fmla="*/ 5842660 w 7588333"/>
              <a:gd name="connsiteY34" fmla="*/ 1555668 h 2861953"/>
              <a:gd name="connsiteX35" fmla="*/ 5818909 w 7588333"/>
              <a:gd name="connsiteY35" fmla="*/ 1626920 h 2861953"/>
              <a:gd name="connsiteX36" fmla="*/ 5723907 w 7588333"/>
              <a:gd name="connsiteY36" fmla="*/ 1674421 h 2861953"/>
              <a:gd name="connsiteX37" fmla="*/ 5688281 w 7588333"/>
              <a:gd name="connsiteY37" fmla="*/ 1710047 h 2861953"/>
              <a:gd name="connsiteX38" fmla="*/ 5617029 w 7588333"/>
              <a:gd name="connsiteY38" fmla="*/ 1745673 h 2861953"/>
              <a:gd name="connsiteX39" fmla="*/ 5593278 w 7588333"/>
              <a:gd name="connsiteY39" fmla="*/ 1781299 h 2861953"/>
              <a:gd name="connsiteX40" fmla="*/ 5569527 w 7588333"/>
              <a:gd name="connsiteY40" fmla="*/ 2006930 h 2861953"/>
              <a:gd name="connsiteX41" fmla="*/ 5533901 w 7588333"/>
              <a:gd name="connsiteY41" fmla="*/ 2018805 h 2861953"/>
              <a:gd name="connsiteX42" fmla="*/ 5486400 w 7588333"/>
              <a:gd name="connsiteY42" fmla="*/ 2030681 h 2861953"/>
              <a:gd name="connsiteX43" fmla="*/ 5450774 w 7588333"/>
              <a:gd name="connsiteY43" fmla="*/ 2054431 h 2861953"/>
              <a:gd name="connsiteX44" fmla="*/ 5391397 w 7588333"/>
              <a:gd name="connsiteY44" fmla="*/ 2066307 h 2861953"/>
              <a:gd name="connsiteX45" fmla="*/ 5308270 w 7588333"/>
              <a:gd name="connsiteY45" fmla="*/ 2090057 h 2861953"/>
              <a:gd name="connsiteX46" fmla="*/ 5260769 w 7588333"/>
              <a:gd name="connsiteY46" fmla="*/ 2196935 h 2861953"/>
              <a:gd name="connsiteX47" fmla="*/ 5248894 w 7588333"/>
              <a:gd name="connsiteY47" fmla="*/ 2232561 h 2861953"/>
              <a:gd name="connsiteX48" fmla="*/ 5201392 w 7588333"/>
              <a:gd name="connsiteY48" fmla="*/ 2268187 h 2861953"/>
              <a:gd name="connsiteX49" fmla="*/ 5130140 w 7588333"/>
              <a:gd name="connsiteY49" fmla="*/ 2327564 h 2861953"/>
              <a:gd name="connsiteX50" fmla="*/ 4928260 w 7588333"/>
              <a:gd name="connsiteY50" fmla="*/ 2339439 h 2861953"/>
              <a:gd name="connsiteX51" fmla="*/ 4821382 w 7588333"/>
              <a:gd name="connsiteY51" fmla="*/ 2351314 h 2861953"/>
              <a:gd name="connsiteX52" fmla="*/ 4785756 w 7588333"/>
              <a:gd name="connsiteY52" fmla="*/ 2363190 h 2861953"/>
              <a:gd name="connsiteX53" fmla="*/ 4738255 w 7588333"/>
              <a:gd name="connsiteY53" fmla="*/ 2434442 h 2861953"/>
              <a:gd name="connsiteX54" fmla="*/ 4702629 w 7588333"/>
              <a:gd name="connsiteY54" fmla="*/ 2481943 h 2861953"/>
              <a:gd name="connsiteX55" fmla="*/ 4678878 w 7588333"/>
              <a:gd name="connsiteY55" fmla="*/ 2517569 h 2861953"/>
              <a:gd name="connsiteX56" fmla="*/ 4643252 w 7588333"/>
              <a:gd name="connsiteY56" fmla="*/ 2529444 h 2861953"/>
              <a:gd name="connsiteX57" fmla="*/ 4607626 w 7588333"/>
              <a:gd name="connsiteY57" fmla="*/ 2553195 h 2861953"/>
              <a:gd name="connsiteX58" fmla="*/ 4583875 w 7588333"/>
              <a:gd name="connsiteY58" fmla="*/ 2588821 h 2861953"/>
              <a:gd name="connsiteX59" fmla="*/ 4512623 w 7588333"/>
              <a:gd name="connsiteY59" fmla="*/ 2612572 h 2861953"/>
              <a:gd name="connsiteX60" fmla="*/ 4476997 w 7588333"/>
              <a:gd name="connsiteY60" fmla="*/ 2636322 h 2861953"/>
              <a:gd name="connsiteX61" fmla="*/ 4381995 w 7588333"/>
              <a:gd name="connsiteY61" fmla="*/ 2660073 h 2861953"/>
              <a:gd name="connsiteX62" fmla="*/ 4346369 w 7588333"/>
              <a:gd name="connsiteY62" fmla="*/ 2671948 h 2861953"/>
              <a:gd name="connsiteX63" fmla="*/ 3978234 w 7588333"/>
              <a:gd name="connsiteY63" fmla="*/ 2660073 h 2861953"/>
              <a:gd name="connsiteX64" fmla="*/ 3906982 w 7588333"/>
              <a:gd name="connsiteY64" fmla="*/ 2707574 h 2861953"/>
              <a:gd name="connsiteX65" fmla="*/ 3811979 w 7588333"/>
              <a:gd name="connsiteY65" fmla="*/ 2695699 h 2861953"/>
              <a:gd name="connsiteX66" fmla="*/ 3776353 w 7588333"/>
              <a:gd name="connsiteY66" fmla="*/ 2683824 h 2861953"/>
              <a:gd name="connsiteX67" fmla="*/ 3693226 w 7588333"/>
              <a:gd name="connsiteY67" fmla="*/ 2660073 h 2861953"/>
              <a:gd name="connsiteX68" fmla="*/ 3645725 w 7588333"/>
              <a:gd name="connsiteY68" fmla="*/ 2636322 h 2861953"/>
              <a:gd name="connsiteX69" fmla="*/ 3538847 w 7588333"/>
              <a:gd name="connsiteY69" fmla="*/ 2683824 h 2861953"/>
              <a:gd name="connsiteX70" fmla="*/ 3491346 w 7588333"/>
              <a:gd name="connsiteY70" fmla="*/ 2648198 h 2861953"/>
              <a:gd name="connsiteX71" fmla="*/ 3467595 w 7588333"/>
              <a:gd name="connsiteY71" fmla="*/ 2612572 h 2861953"/>
              <a:gd name="connsiteX72" fmla="*/ 3396343 w 7588333"/>
              <a:gd name="connsiteY72" fmla="*/ 2553195 h 2861953"/>
              <a:gd name="connsiteX73" fmla="*/ 3265714 w 7588333"/>
              <a:gd name="connsiteY73" fmla="*/ 2588821 h 2861953"/>
              <a:gd name="connsiteX74" fmla="*/ 3241964 w 7588333"/>
              <a:gd name="connsiteY74" fmla="*/ 2624447 h 2861953"/>
              <a:gd name="connsiteX75" fmla="*/ 3170712 w 7588333"/>
              <a:gd name="connsiteY75" fmla="*/ 2648198 h 2861953"/>
              <a:gd name="connsiteX76" fmla="*/ 3135086 w 7588333"/>
              <a:gd name="connsiteY76" fmla="*/ 2671948 h 2861953"/>
              <a:gd name="connsiteX77" fmla="*/ 3004457 w 7588333"/>
              <a:gd name="connsiteY77" fmla="*/ 2660073 h 2861953"/>
              <a:gd name="connsiteX78" fmla="*/ 2790701 w 7588333"/>
              <a:gd name="connsiteY78" fmla="*/ 2612572 h 2861953"/>
              <a:gd name="connsiteX79" fmla="*/ 2731325 w 7588333"/>
              <a:gd name="connsiteY79" fmla="*/ 2600696 h 2861953"/>
              <a:gd name="connsiteX80" fmla="*/ 2576946 w 7588333"/>
              <a:gd name="connsiteY80" fmla="*/ 2612572 h 2861953"/>
              <a:gd name="connsiteX81" fmla="*/ 2505694 w 7588333"/>
              <a:gd name="connsiteY81" fmla="*/ 2636322 h 2861953"/>
              <a:gd name="connsiteX82" fmla="*/ 2398816 w 7588333"/>
              <a:gd name="connsiteY82" fmla="*/ 2707574 h 2861953"/>
              <a:gd name="connsiteX83" fmla="*/ 2327564 w 7588333"/>
              <a:gd name="connsiteY83" fmla="*/ 2743200 h 2861953"/>
              <a:gd name="connsiteX84" fmla="*/ 2220686 w 7588333"/>
              <a:gd name="connsiteY84" fmla="*/ 2755075 h 2861953"/>
              <a:gd name="connsiteX85" fmla="*/ 2113808 w 7588333"/>
              <a:gd name="connsiteY85" fmla="*/ 2814452 h 2861953"/>
              <a:gd name="connsiteX86" fmla="*/ 2078182 w 7588333"/>
              <a:gd name="connsiteY86" fmla="*/ 2838203 h 2861953"/>
              <a:gd name="connsiteX87" fmla="*/ 1971304 w 7588333"/>
              <a:gd name="connsiteY87" fmla="*/ 2755075 h 2861953"/>
              <a:gd name="connsiteX88" fmla="*/ 1900052 w 7588333"/>
              <a:gd name="connsiteY88" fmla="*/ 2719450 h 2861953"/>
              <a:gd name="connsiteX89" fmla="*/ 1864426 w 7588333"/>
              <a:gd name="connsiteY89" fmla="*/ 2683824 h 2861953"/>
              <a:gd name="connsiteX90" fmla="*/ 1745673 w 7588333"/>
              <a:gd name="connsiteY90" fmla="*/ 2707574 h 2861953"/>
              <a:gd name="connsiteX91" fmla="*/ 1650670 w 7588333"/>
              <a:gd name="connsiteY91" fmla="*/ 2683824 h 2861953"/>
              <a:gd name="connsiteX92" fmla="*/ 1543792 w 7588333"/>
              <a:gd name="connsiteY92" fmla="*/ 2624447 h 2861953"/>
              <a:gd name="connsiteX93" fmla="*/ 1341912 w 7588333"/>
              <a:gd name="connsiteY93" fmla="*/ 2636322 h 2861953"/>
              <a:gd name="connsiteX94" fmla="*/ 1270660 w 7588333"/>
              <a:gd name="connsiteY94" fmla="*/ 2671948 h 2861953"/>
              <a:gd name="connsiteX95" fmla="*/ 1235034 w 7588333"/>
              <a:gd name="connsiteY95" fmla="*/ 2683824 h 2861953"/>
              <a:gd name="connsiteX96" fmla="*/ 1163782 w 7588333"/>
              <a:gd name="connsiteY96" fmla="*/ 2671948 h 2861953"/>
              <a:gd name="connsiteX97" fmla="*/ 1116281 w 7588333"/>
              <a:gd name="connsiteY97" fmla="*/ 2660073 h 2861953"/>
              <a:gd name="connsiteX98" fmla="*/ 985652 w 7588333"/>
              <a:gd name="connsiteY98" fmla="*/ 2648198 h 2861953"/>
              <a:gd name="connsiteX99" fmla="*/ 938151 w 7588333"/>
              <a:gd name="connsiteY99" fmla="*/ 2636322 h 2861953"/>
              <a:gd name="connsiteX100" fmla="*/ 902525 w 7588333"/>
              <a:gd name="connsiteY100" fmla="*/ 2624447 h 2861953"/>
              <a:gd name="connsiteX101" fmla="*/ 570016 w 7588333"/>
              <a:gd name="connsiteY101" fmla="*/ 2612572 h 2861953"/>
              <a:gd name="connsiteX102" fmla="*/ 285008 w 7588333"/>
              <a:gd name="connsiteY102" fmla="*/ 2624447 h 2861953"/>
              <a:gd name="connsiteX103" fmla="*/ 249382 w 7588333"/>
              <a:gd name="connsiteY103" fmla="*/ 2648198 h 2861953"/>
              <a:gd name="connsiteX104" fmla="*/ 178130 w 7588333"/>
              <a:gd name="connsiteY104" fmla="*/ 2671948 h 2861953"/>
              <a:gd name="connsiteX105" fmla="*/ 71252 w 7588333"/>
              <a:gd name="connsiteY105" fmla="*/ 2707574 h 2861953"/>
              <a:gd name="connsiteX106" fmla="*/ 0 w 7588333"/>
              <a:gd name="connsiteY106" fmla="*/ 2707574 h 2861953"/>
              <a:gd name="connsiteX107" fmla="*/ 11875 w 7588333"/>
              <a:gd name="connsiteY107" fmla="*/ 2838203 h 2861953"/>
              <a:gd name="connsiteX108" fmla="*/ 2873829 w 7588333"/>
              <a:gd name="connsiteY108" fmla="*/ 2861953 h 2861953"/>
              <a:gd name="connsiteX109" fmla="*/ 3705101 w 7588333"/>
              <a:gd name="connsiteY109" fmla="*/ 2683824 h 2861953"/>
              <a:gd name="connsiteX110" fmla="*/ 4453247 w 7588333"/>
              <a:gd name="connsiteY110" fmla="*/ 2826327 h 2861953"/>
              <a:gd name="connsiteX111" fmla="*/ 7588333 w 7588333"/>
              <a:gd name="connsiteY111" fmla="*/ 2766951 h 2861953"/>
              <a:gd name="connsiteX112" fmla="*/ 7540831 w 7588333"/>
              <a:gd name="connsiteY112" fmla="*/ 23751 h 2861953"/>
              <a:gd name="connsiteX113" fmla="*/ 7469579 w 7588333"/>
              <a:gd name="connsiteY113" fmla="*/ 0 h 286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7588333" h="2861953">
                <a:moveTo>
                  <a:pt x="7469579" y="0"/>
                </a:moveTo>
                <a:lnTo>
                  <a:pt x="7469579" y="0"/>
                </a:lnTo>
                <a:cubicBezTo>
                  <a:pt x="7435704" y="3764"/>
                  <a:pt x="7366868" y="3854"/>
                  <a:pt x="7327075" y="23751"/>
                </a:cubicBezTo>
                <a:cubicBezTo>
                  <a:pt x="7314310" y="30134"/>
                  <a:pt x="7303324" y="39584"/>
                  <a:pt x="7291449" y="47501"/>
                </a:cubicBezTo>
                <a:cubicBezTo>
                  <a:pt x="7295408" y="63335"/>
                  <a:pt x="7298841" y="79310"/>
                  <a:pt x="7303325" y="95003"/>
                </a:cubicBezTo>
                <a:cubicBezTo>
                  <a:pt x="7306764" y="107039"/>
                  <a:pt x="7315200" y="118111"/>
                  <a:pt x="7315200" y="130629"/>
                </a:cubicBezTo>
                <a:cubicBezTo>
                  <a:pt x="7315200" y="143147"/>
                  <a:pt x="7315574" y="163676"/>
                  <a:pt x="7303325" y="166255"/>
                </a:cubicBezTo>
                <a:cubicBezTo>
                  <a:pt x="7233494" y="180956"/>
                  <a:pt x="7160821" y="174172"/>
                  <a:pt x="7089569" y="178130"/>
                </a:cubicBezTo>
                <a:cubicBezTo>
                  <a:pt x="7077694" y="186047"/>
                  <a:pt x="7062859" y="190736"/>
                  <a:pt x="7053943" y="201881"/>
                </a:cubicBezTo>
                <a:cubicBezTo>
                  <a:pt x="7046123" y="211656"/>
                  <a:pt x="7043201" y="225041"/>
                  <a:pt x="7042068" y="237507"/>
                </a:cubicBezTo>
                <a:cubicBezTo>
                  <a:pt x="7035249" y="312512"/>
                  <a:pt x="7075381" y="402887"/>
                  <a:pt x="7030192" y="463138"/>
                </a:cubicBezTo>
                <a:cubicBezTo>
                  <a:pt x="6996856" y="507585"/>
                  <a:pt x="6919269" y="469983"/>
                  <a:pt x="6863938" y="475013"/>
                </a:cubicBezTo>
                <a:cubicBezTo>
                  <a:pt x="6832155" y="477902"/>
                  <a:pt x="6800603" y="482930"/>
                  <a:pt x="6768935" y="486888"/>
                </a:cubicBezTo>
                <a:cubicBezTo>
                  <a:pt x="6757060" y="490847"/>
                  <a:pt x="6742160" y="489913"/>
                  <a:pt x="6733309" y="498764"/>
                </a:cubicBezTo>
                <a:cubicBezTo>
                  <a:pt x="6702233" y="529841"/>
                  <a:pt x="6741551" y="614861"/>
                  <a:pt x="6745184" y="629392"/>
                </a:cubicBezTo>
                <a:cubicBezTo>
                  <a:pt x="6752107" y="657085"/>
                  <a:pt x="6792686" y="700644"/>
                  <a:pt x="6792686" y="700644"/>
                </a:cubicBezTo>
                <a:cubicBezTo>
                  <a:pt x="6788727" y="720436"/>
                  <a:pt x="6793946" y="744696"/>
                  <a:pt x="6780810" y="760021"/>
                </a:cubicBezTo>
                <a:cubicBezTo>
                  <a:pt x="6767072" y="776049"/>
                  <a:pt x="6695570" y="789156"/>
                  <a:pt x="6673933" y="795647"/>
                </a:cubicBezTo>
                <a:cubicBezTo>
                  <a:pt x="6649953" y="802841"/>
                  <a:pt x="6626834" y="812811"/>
                  <a:pt x="6602681" y="819398"/>
                </a:cubicBezTo>
                <a:cubicBezTo>
                  <a:pt x="6576602" y="826511"/>
                  <a:pt x="6495326" y="839269"/>
                  <a:pt x="6472052" y="843148"/>
                </a:cubicBezTo>
                <a:cubicBezTo>
                  <a:pt x="6453882" y="850416"/>
                  <a:pt x="6401876" y="872567"/>
                  <a:pt x="6377049" y="878774"/>
                </a:cubicBezTo>
                <a:cubicBezTo>
                  <a:pt x="6357468" y="883669"/>
                  <a:pt x="6337465" y="886691"/>
                  <a:pt x="6317673" y="890650"/>
                </a:cubicBezTo>
                <a:cubicBezTo>
                  <a:pt x="6305798" y="898567"/>
                  <a:pt x="6294813" y="908017"/>
                  <a:pt x="6282047" y="914400"/>
                </a:cubicBezTo>
                <a:cubicBezTo>
                  <a:pt x="6270851" y="919998"/>
                  <a:pt x="6255272" y="917424"/>
                  <a:pt x="6246421" y="926275"/>
                </a:cubicBezTo>
                <a:cubicBezTo>
                  <a:pt x="6237570" y="935126"/>
                  <a:pt x="6238504" y="950026"/>
                  <a:pt x="6234546" y="961901"/>
                </a:cubicBezTo>
                <a:cubicBezTo>
                  <a:pt x="6238504" y="985652"/>
                  <a:pt x="6238807" y="1010310"/>
                  <a:pt x="6246421" y="1033153"/>
                </a:cubicBezTo>
                <a:cubicBezTo>
                  <a:pt x="6250934" y="1046693"/>
                  <a:pt x="6264375" y="1055737"/>
                  <a:pt x="6270171" y="1068779"/>
                </a:cubicBezTo>
                <a:cubicBezTo>
                  <a:pt x="6280339" y="1091657"/>
                  <a:pt x="6286005" y="1116280"/>
                  <a:pt x="6293922" y="1140031"/>
                </a:cubicBezTo>
                <a:cubicBezTo>
                  <a:pt x="6310957" y="1191135"/>
                  <a:pt x="6302763" y="1163521"/>
                  <a:pt x="6317673" y="1223159"/>
                </a:cubicBezTo>
                <a:cubicBezTo>
                  <a:pt x="6301839" y="1227117"/>
                  <a:pt x="6285173" y="1228605"/>
                  <a:pt x="6270171" y="1235034"/>
                </a:cubicBezTo>
                <a:cubicBezTo>
                  <a:pt x="6257053" y="1240656"/>
                  <a:pt x="6248086" y="1254272"/>
                  <a:pt x="6234546" y="1258785"/>
                </a:cubicBezTo>
                <a:cubicBezTo>
                  <a:pt x="6191095" y="1273269"/>
                  <a:pt x="6106311" y="1286095"/>
                  <a:pt x="6056416" y="1294411"/>
                </a:cubicBezTo>
                <a:cubicBezTo>
                  <a:pt x="5957217" y="1360543"/>
                  <a:pt x="6005348" y="1321728"/>
                  <a:pt x="5913912" y="1413164"/>
                </a:cubicBezTo>
                <a:cubicBezTo>
                  <a:pt x="5888877" y="1438199"/>
                  <a:pt x="5882244" y="1476499"/>
                  <a:pt x="5866410" y="1508166"/>
                </a:cubicBezTo>
                <a:cubicBezTo>
                  <a:pt x="5858493" y="1524000"/>
                  <a:pt x="5848258" y="1538874"/>
                  <a:pt x="5842660" y="1555668"/>
                </a:cubicBezTo>
                <a:cubicBezTo>
                  <a:pt x="5834743" y="1579419"/>
                  <a:pt x="5841301" y="1615724"/>
                  <a:pt x="5818909" y="1626920"/>
                </a:cubicBezTo>
                <a:lnTo>
                  <a:pt x="5723907" y="1674421"/>
                </a:lnTo>
                <a:cubicBezTo>
                  <a:pt x="5708886" y="1681932"/>
                  <a:pt x="5701183" y="1699296"/>
                  <a:pt x="5688281" y="1710047"/>
                </a:cubicBezTo>
                <a:cubicBezTo>
                  <a:pt x="5657586" y="1735626"/>
                  <a:pt x="5652736" y="1733771"/>
                  <a:pt x="5617029" y="1745673"/>
                </a:cubicBezTo>
                <a:cubicBezTo>
                  <a:pt x="5609112" y="1757548"/>
                  <a:pt x="5599661" y="1768533"/>
                  <a:pt x="5593278" y="1781299"/>
                </a:cubicBezTo>
                <a:cubicBezTo>
                  <a:pt x="5562497" y="1842862"/>
                  <a:pt x="5576301" y="1978141"/>
                  <a:pt x="5569527" y="2006930"/>
                </a:cubicBezTo>
                <a:cubicBezTo>
                  <a:pt x="5566660" y="2019115"/>
                  <a:pt x="5545937" y="2015366"/>
                  <a:pt x="5533901" y="2018805"/>
                </a:cubicBezTo>
                <a:cubicBezTo>
                  <a:pt x="5518208" y="2023289"/>
                  <a:pt x="5502234" y="2026722"/>
                  <a:pt x="5486400" y="2030681"/>
                </a:cubicBezTo>
                <a:cubicBezTo>
                  <a:pt x="5474525" y="2038598"/>
                  <a:pt x="5464138" y="2049420"/>
                  <a:pt x="5450774" y="2054431"/>
                </a:cubicBezTo>
                <a:cubicBezTo>
                  <a:pt x="5431875" y="2061518"/>
                  <a:pt x="5411101" y="2061928"/>
                  <a:pt x="5391397" y="2066307"/>
                </a:cubicBezTo>
                <a:cubicBezTo>
                  <a:pt x="5346660" y="2076249"/>
                  <a:pt x="5347945" y="2076832"/>
                  <a:pt x="5308270" y="2090057"/>
                </a:cubicBezTo>
                <a:cubicBezTo>
                  <a:pt x="5270634" y="2146513"/>
                  <a:pt x="5289033" y="2112144"/>
                  <a:pt x="5260769" y="2196935"/>
                </a:cubicBezTo>
                <a:cubicBezTo>
                  <a:pt x="5256811" y="2208810"/>
                  <a:pt x="5258908" y="2225050"/>
                  <a:pt x="5248894" y="2232561"/>
                </a:cubicBezTo>
                <a:cubicBezTo>
                  <a:pt x="5233060" y="2244436"/>
                  <a:pt x="5216420" y="2255306"/>
                  <a:pt x="5201392" y="2268187"/>
                </a:cubicBezTo>
                <a:cubicBezTo>
                  <a:pt x="5189081" y="2278739"/>
                  <a:pt x="5151349" y="2324383"/>
                  <a:pt x="5130140" y="2327564"/>
                </a:cubicBezTo>
                <a:cubicBezTo>
                  <a:pt x="5063476" y="2337564"/>
                  <a:pt x="4995471" y="2334269"/>
                  <a:pt x="4928260" y="2339439"/>
                </a:cubicBezTo>
                <a:cubicBezTo>
                  <a:pt x="4892520" y="2342188"/>
                  <a:pt x="4857008" y="2347356"/>
                  <a:pt x="4821382" y="2351314"/>
                </a:cubicBezTo>
                <a:cubicBezTo>
                  <a:pt x="4809507" y="2355273"/>
                  <a:pt x="4794607" y="2354339"/>
                  <a:pt x="4785756" y="2363190"/>
                </a:cubicBezTo>
                <a:cubicBezTo>
                  <a:pt x="4765572" y="2383374"/>
                  <a:pt x="4755382" y="2411606"/>
                  <a:pt x="4738255" y="2434442"/>
                </a:cubicBezTo>
                <a:cubicBezTo>
                  <a:pt x="4726380" y="2450276"/>
                  <a:pt x="4714133" y="2465838"/>
                  <a:pt x="4702629" y="2481943"/>
                </a:cubicBezTo>
                <a:cubicBezTo>
                  <a:pt x="4694333" y="2493557"/>
                  <a:pt x="4690023" y="2508653"/>
                  <a:pt x="4678878" y="2517569"/>
                </a:cubicBezTo>
                <a:cubicBezTo>
                  <a:pt x="4669103" y="2525389"/>
                  <a:pt x="4655127" y="2525486"/>
                  <a:pt x="4643252" y="2529444"/>
                </a:cubicBezTo>
                <a:cubicBezTo>
                  <a:pt x="4631377" y="2537361"/>
                  <a:pt x="4617718" y="2543103"/>
                  <a:pt x="4607626" y="2553195"/>
                </a:cubicBezTo>
                <a:cubicBezTo>
                  <a:pt x="4597534" y="2563287"/>
                  <a:pt x="4595978" y="2581257"/>
                  <a:pt x="4583875" y="2588821"/>
                </a:cubicBezTo>
                <a:cubicBezTo>
                  <a:pt x="4562645" y="2602090"/>
                  <a:pt x="4536374" y="2604655"/>
                  <a:pt x="4512623" y="2612572"/>
                </a:cubicBezTo>
                <a:cubicBezTo>
                  <a:pt x="4499083" y="2617085"/>
                  <a:pt x="4490410" y="2631445"/>
                  <a:pt x="4476997" y="2636322"/>
                </a:cubicBezTo>
                <a:cubicBezTo>
                  <a:pt x="4446320" y="2647477"/>
                  <a:pt x="4413662" y="2652156"/>
                  <a:pt x="4381995" y="2660073"/>
                </a:cubicBezTo>
                <a:cubicBezTo>
                  <a:pt x="4369851" y="2663109"/>
                  <a:pt x="4358244" y="2667990"/>
                  <a:pt x="4346369" y="2671948"/>
                </a:cubicBezTo>
                <a:cubicBezTo>
                  <a:pt x="4223657" y="2667990"/>
                  <a:pt x="4101009" y="2660073"/>
                  <a:pt x="3978234" y="2660073"/>
                </a:cubicBezTo>
                <a:cubicBezTo>
                  <a:pt x="3911359" y="2660073"/>
                  <a:pt x="3922277" y="2661686"/>
                  <a:pt x="3906982" y="2707574"/>
                </a:cubicBezTo>
                <a:cubicBezTo>
                  <a:pt x="3875314" y="2703616"/>
                  <a:pt x="3843378" y="2701408"/>
                  <a:pt x="3811979" y="2695699"/>
                </a:cubicBezTo>
                <a:cubicBezTo>
                  <a:pt x="3799663" y="2693460"/>
                  <a:pt x="3788389" y="2687263"/>
                  <a:pt x="3776353" y="2683824"/>
                </a:cubicBezTo>
                <a:cubicBezTo>
                  <a:pt x="3746233" y="2675218"/>
                  <a:pt x="3721691" y="2672272"/>
                  <a:pt x="3693226" y="2660073"/>
                </a:cubicBezTo>
                <a:cubicBezTo>
                  <a:pt x="3676955" y="2653100"/>
                  <a:pt x="3661559" y="2644239"/>
                  <a:pt x="3645725" y="2636322"/>
                </a:cubicBezTo>
                <a:cubicBezTo>
                  <a:pt x="3560933" y="2664586"/>
                  <a:pt x="3595304" y="2646186"/>
                  <a:pt x="3538847" y="2683824"/>
                </a:cubicBezTo>
                <a:cubicBezTo>
                  <a:pt x="3523013" y="2671949"/>
                  <a:pt x="3505341" y="2662193"/>
                  <a:pt x="3491346" y="2648198"/>
                </a:cubicBezTo>
                <a:cubicBezTo>
                  <a:pt x="3481254" y="2638106"/>
                  <a:pt x="3476732" y="2623536"/>
                  <a:pt x="3467595" y="2612572"/>
                </a:cubicBezTo>
                <a:cubicBezTo>
                  <a:pt x="3439021" y="2578284"/>
                  <a:pt x="3431373" y="2576548"/>
                  <a:pt x="3396343" y="2553195"/>
                </a:cubicBezTo>
                <a:cubicBezTo>
                  <a:pt x="3340145" y="2560220"/>
                  <a:pt x="3304206" y="2550328"/>
                  <a:pt x="3265714" y="2588821"/>
                </a:cubicBezTo>
                <a:cubicBezTo>
                  <a:pt x="3255622" y="2598913"/>
                  <a:pt x="3254067" y="2616883"/>
                  <a:pt x="3241964" y="2624447"/>
                </a:cubicBezTo>
                <a:cubicBezTo>
                  <a:pt x="3220734" y="2637716"/>
                  <a:pt x="3191543" y="2634311"/>
                  <a:pt x="3170712" y="2648198"/>
                </a:cubicBezTo>
                <a:lnTo>
                  <a:pt x="3135086" y="2671948"/>
                </a:lnTo>
                <a:cubicBezTo>
                  <a:pt x="3091543" y="2667990"/>
                  <a:pt x="3047740" y="2666256"/>
                  <a:pt x="3004457" y="2660073"/>
                </a:cubicBezTo>
                <a:cubicBezTo>
                  <a:pt x="2934112" y="2650024"/>
                  <a:pt x="2859841" y="2629857"/>
                  <a:pt x="2790701" y="2612572"/>
                </a:cubicBezTo>
                <a:cubicBezTo>
                  <a:pt x="2771120" y="2607677"/>
                  <a:pt x="2751117" y="2604655"/>
                  <a:pt x="2731325" y="2600696"/>
                </a:cubicBezTo>
                <a:cubicBezTo>
                  <a:pt x="2679865" y="2604655"/>
                  <a:pt x="2627926" y="2604522"/>
                  <a:pt x="2576946" y="2612572"/>
                </a:cubicBezTo>
                <a:cubicBezTo>
                  <a:pt x="2552217" y="2616477"/>
                  <a:pt x="2505694" y="2636322"/>
                  <a:pt x="2505694" y="2636322"/>
                </a:cubicBezTo>
                <a:lnTo>
                  <a:pt x="2398816" y="2707574"/>
                </a:lnTo>
                <a:cubicBezTo>
                  <a:pt x="2371459" y="2725812"/>
                  <a:pt x="2360343" y="2737737"/>
                  <a:pt x="2327564" y="2743200"/>
                </a:cubicBezTo>
                <a:cubicBezTo>
                  <a:pt x="2292206" y="2749093"/>
                  <a:pt x="2256312" y="2751117"/>
                  <a:pt x="2220686" y="2755075"/>
                </a:cubicBezTo>
                <a:cubicBezTo>
                  <a:pt x="2139019" y="2809521"/>
                  <a:pt x="2176514" y="2793551"/>
                  <a:pt x="2113808" y="2814452"/>
                </a:cubicBezTo>
                <a:cubicBezTo>
                  <a:pt x="2101933" y="2822369"/>
                  <a:pt x="2092115" y="2841299"/>
                  <a:pt x="2078182" y="2838203"/>
                </a:cubicBezTo>
                <a:cubicBezTo>
                  <a:pt x="2029068" y="2827289"/>
                  <a:pt x="2005868" y="2783878"/>
                  <a:pt x="1971304" y="2755075"/>
                </a:cubicBezTo>
                <a:cubicBezTo>
                  <a:pt x="1940611" y="2729497"/>
                  <a:pt x="1935757" y="2731351"/>
                  <a:pt x="1900052" y="2719450"/>
                </a:cubicBezTo>
                <a:cubicBezTo>
                  <a:pt x="1888177" y="2707575"/>
                  <a:pt x="1880894" y="2687118"/>
                  <a:pt x="1864426" y="2683824"/>
                </a:cubicBezTo>
                <a:cubicBezTo>
                  <a:pt x="1830313" y="2677001"/>
                  <a:pt x="1780392" y="2696001"/>
                  <a:pt x="1745673" y="2707574"/>
                </a:cubicBezTo>
                <a:cubicBezTo>
                  <a:pt x="1729224" y="2704284"/>
                  <a:pt x="1671209" y="2695235"/>
                  <a:pt x="1650670" y="2683824"/>
                </a:cubicBezTo>
                <a:cubicBezTo>
                  <a:pt x="1528169" y="2615768"/>
                  <a:pt x="1624405" y="2651317"/>
                  <a:pt x="1543792" y="2624447"/>
                </a:cubicBezTo>
                <a:cubicBezTo>
                  <a:pt x="1476499" y="2628405"/>
                  <a:pt x="1408987" y="2629614"/>
                  <a:pt x="1341912" y="2636322"/>
                </a:cubicBezTo>
                <a:cubicBezTo>
                  <a:pt x="1304605" y="2640053"/>
                  <a:pt x="1303181" y="2655687"/>
                  <a:pt x="1270660" y="2671948"/>
                </a:cubicBezTo>
                <a:cubicBezTo>
                  <a:pt x="1259464" y="2677546"/>
                  <a:pt x="1246909" y="2679865"/>
                  <a:pt x="1235034" y="2683824"/>
                </a:cubicBezTo>
                <a:cubicBezTo>
                  <a:pt x="1211283" y="2679865"/>
                  <a:pt x="1187393" y="2676670"/>
                  <a:pt x="1163782" y="2671948"/>
                </a:cubicBezTo>
                <a:cubicBezTo>
                  <a:pt x="1147778" y="2668747"/>
                  <a:pt x="1132459" y="2662230"/>
                  <a:pt x="1116281" y="2660073"/>
                </a:cubicBezTo>
                <a:cubicBezTo>
                  <a:pt x="1072942" y="2654295"/>
                  <a:pt x="1029195" y="2652156"/>
                  <a:pt x="985652" y="2648198"/>
                </a:cubicBezTo>
                <a:cubicBezTo>
                  <a:pt x="969818" y="2644239"/>
                  <a:pt x="953844" y="2640806"/>
                  <a:pt x="938151" y="2636322"/>
                </a:cubicBezTo>
                <a:cubicBezTo>
                  <a:pt x="926115" y="2632883"/>
                  <a:pt x="915017" y="2625253"/>
                  <a:pt x="902525" y="2624447"/>
                </a:cubicBezTo>
                <a:cubicBezTo>
                  <a:pt x="791848" y="2617307"/>
                  <a:pt x="680852" y="2616530"/>
                  <a:pt x="570016" y="2612572"/>
                </a:cubicBezTo>
                <a:cubicBezTo>
                  <a:pt x="475013" y="2616530"/>
                  <a:pt x="379512" y="2613947"/>
                  <a:pt x="285008" y="2624447"/>
                </a:cubicBezTo>
                <a:cubicBezTo>
                  <a:pt x="270823" y="2626023"/>
                  <a:pt x="262424" y="2642401"/>
                  <a:pt x="249382" y="2648198"/>
                </a:cubicBezTo>
                <a:cubicBezTo>
                  <a:pt x="226504" y="2658366"/>
                  <a:pt x="201881" y="2664031"/>
                  <a:pt x="178130" y="2671948"/>
                </a:cubicBezTo>
                <a:lnTo>
                  <a:pt x="71252" y="2707574"/>
                </a:lnTo>
                <a:cubicBezTo>
                  <a:pt x="48720" y="2715084"/>
                  <a:pt x="23751" y="2707574"/>
                  <a:pt x="0" y="2707574"/>
                </a:cubicBezTo>
                <a:lnTo>
                  <a:pt x="11875" y="2838203"/>
                </a:lnTo>
                <a:lnTo>
                  <a:pt x="2873829" y="2861953"/>
                </a:lnTo>
                <a:lnTo>
                  <a:pt x="3705101" y="2683824"/>
                </a:lnTo>
                <a:lnTo>
                  <a:pt x="4453247" y="2826327"/>
                </a:lnTo>
                <a:lnTo>
                  <a:pt x="7588333" y="2766951"/>
                </a:lnTo>
                <a:lnTo>
                  <a:pt x="7540831" y="23751"/>
                </a:lnTo>
                <a:lnTo>
                  <a:pt x="746957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808479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5410200" y="4419600"/>
            <a:ext cx="3262312" cy="1250879"/>
            <a:chOff x="-28576" y="1957723"/>
            <a:chExt cx="7453312" cy="1250879"/>
          </a:xfrm>
        </p:grpSpPr>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38252" y="1957723"/>
              <a:ext cx="4426732" cy="762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Rectangle 2"/>
            <p:cNvSpPr/>
            <p:nvPr/>
          </p:nvSpPr>
          <p:spPr>
            <a:xfrm>
              <a:off x="-28576" y="2746937"/>
              <a:ext cx="7453312" cy="461665"/>
            </a:xfrm>
            <a:prstGeom prst="rect">
              <a:avLst/>
            </a:prstGeom>
          </p:spPr>
          <p:txBody>
            <a:bodyPr wrap="square">
              <a:spAutoFit/>
            </a:bodyPr>
            <a:lstStyle/>
            <a:p>
              <a:pPr algn="ctr"/>
              <a:r>
                <a:rPr lang="en-US" sz="2400" b="1" dirty="0" smtClean="0"/>
                <a:t>“OMB </a:t>
              </a:r>
              <a:r>
                <a:rPr lang="en-US" sz="2400" b="1" dirty="0"/>
                <a:t>Simplifies </a:t>
              </a:r>
              <a:r>
                <a:rPr lang="en-US" sz="2400" b="1" dirty="0" smtClean="0"/>
                <a:t>Government-wide </a:t>
              </a:r>
              <a:r>
                <a:rPr lang="en-US" sz="2400" b="1" dirty="0"/>
                <a:t>Grant </a:t>
              </a:r>
              <a:r>
                <a:rPr lang="en-US" sz="2400" b="1" dirty="0" smtClean="0"/>
                <a:t>Guidance”</a:t>
              </a:r>
              <a:endParaRPr lang="en-US" sz="2400" b="1" dirty="0"/>
            </a:p>
          </p:txBody>
        </p:sp>
      </p:gr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43600" y="1905000"/>
            <a:ext cx="2228850" cy="5524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2" name="Rectangle 21"/>
          <p:cNvSpPr/>
          <p:nvPr/>
        </p:nvSpPr>
        <p:spPr>
          <a:xfrm>
            <a:off x="5562600" y="2590800"/>
            <a:ext cx="3048000" cy="1569660"/>
          </a:xfrm>
          <a:prstGeom prst="rect">
            <a:avLst/>
          </a:prstGeom>
        </p:spPr>
        <p:txBody>
          <a:bodyPr wrap="square">
            <a:spAutoFit/>
          </a:bodyPr>
          <a:lstStyle/>
          <a:p>
            <a:pPr algn="ctr"/>
            <a:r>
              <a:rPr lang="en-US" sz="2400" b="1" dirty="0" smtClean="0"/>
              <a:t>“A Whole New World: OMB Publishes New Grants Reform Guidance”</a:t>
            </a:r>
            <a:endParaRPr lang="en-US" sz="2400" b="1" dirty="0"/>
          </a:p>
        </p:txBody>
      </p:sp>
      <p:pic>
        <p:nvPicPr>
          <p:cNvPr id="9" name="Picture 4" descr="light-of-the-world"/>
          <p:cNvPicPr>
            <a:picLocks noChangeAspect="1" noChangeArrowheads="1"/>
          </p:cNvPicPr>
          <p:nvPr/>
        </p:nvPicPr>
        <p:blipFill>
          <a:blip r:embed="rId5" cstate="print"/>
          <a:srcRect/>
          <a:stretch>
            <a:fillRect/>
          </a:stretch>
        </p:blipFill>
        <p:spPr bwMode="auto">
          <a:xfrm>
            <a:off x="685800" y="1600200"/>
            <a:ext cx="4267200" cy="4520339"/>
          </a:xfrm>
          <a:prstGeom prst="rect">
            <a:avLst/>
          </a:prstGeom>
          <a:noFill/>
        </p:spPr>
      </p:pic>
      <p:sp>
        <p:nvSpPr>
          <p:cNvPr id="11" name="Title 1"/>
          <p:cNvSpPr>
            <a:spLocks noGrp="1"/>
          </p:cNvSpPr>
          <p:nvPr>
            <p:ph type="title"/>
          </p:nvPr>
        </p:nvSpPr>
        <p:spPr>
          <a:xfrm>
            <a:off x="838200" y="381000"/>
            <a:ext cx="7593842" cy="858947"/>
          </a:xfrm>
        </p:spPr>
        <p:txBody>
          <a:bodyPr/>
          <a:lstStyle/>
          <a:p>
            <a:r>
              <a:rPr lang="en-US" sz="3200" dirty="0" smtClean="0"/>
              <a:t>December 2013: Final Uniform Guidance</a:t>
            </a:r>
            <a:endParaRPr lang="en-US" sz="3200" dirty="0"/>
          </a:p>
        </p:txBody>
      </p:sp>
    </p:spTree>
    <p:extLst>
      <p:ext uri="{BB962C8B-B14F-4D97-AF65-F5344CB8AC3E}">
        <p14:creationId xmlns:p14="http://schemas.microsoft.com/office/powerpoint/2010/main" xmlns="" val="914521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04800" y="76200"/>
            <a:ext cx="8458200" cy="1143000"/>
          </a:xfrm>
        </p:spPr>
        <p:txBody>
          <a:bodyPr>
            <a:normAutofit fontScale="90000"/>
          </a:bodyPr>
          <a:lstStyle/>
          <a:p>
            <a:r>
              <a:rPr lang="en-US" sz="3600" dirty="0"/>
              <a:t>Eliminating Duplicative and Conflicting Guidance</a:t>
            </a:r>
            <a:endParaRPr lang="en-US" sz="3600" dirty="0" smtClean="0"/>
          </a:p>
        </p:txBody>
      </p:sp>
      <p:graphicFrame>
        <p:nvGraphicFramePr>
          <p:cNvPr id="3" name="Content Placeholder 2"/>
          <p:cNvGraphicFramePr>
            <a:graphicFrameLocks noGrp="1"/>
          </p:cNvGraphicFramePr>
          <p:nvPr>
            <p:ph idx="1"/>
            <p:extLst>
              <p:ext uri="{D42A27DB-BD31-4B8C-83A1-F6EECF244321}">
                <p14:modId xmlns:p14="http://schemas.microsoft.com/office/powerpoint/2010/main" xmlns="" val="1725184164"/>
              </p:ext>
            </p:extLst>
          </p:nvPr>
        </p:nvGraphicFramePr>
        <p:xfrm>
          <a:off x="762000" y="1396608"/>
          <a:ext cx="7970288" cy="41659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255325" y="2624450"/>
            <a:ext cx="1535276" cy="1200329"/>
          </a:xfrm>
          <a:prstGeom prst="rect">
            <a:avLst/>
          </a:prstGeom>
          <a:solidFill>
            <a:schemeClr val="accent1"/>
          </a:solidFill>
        </p:spPr>
        <p:txBody>
          <a:bodyPr wrap="square" rtlCol="0">
            <a:spAutoFit/>
          </a:bodyPr>
          <a:lstStyle/>
          <a:p>
            <a:pPr algn="ctr"/>
            <a:r>
              <a:rPr lang="en-US" dirty="0" smtClean="0">
                <a:solidFill>
                  <a:schemeClr val="bg1"/>
                </a:solidFill>
              </a:rPr>
              <a:t>INSERT YOUR </a:t>
            </a:r>
          </a:p>
          <a:p>
            <a:pPr algn="ctr"/>
            <a:r>
              <a:rPr lang="en-US" dirty="0" smtClean="0">
                <a:solidFill>
                  <a:schemeClr val="bg1"/>
                </a:solidFill>
              </a:rPr>
              <a:t>STATE OR AGENCY  HERE</a:t>
            </a:r>
            <a:endParaRPr lang="en-US" dirty="0">
              <a:solidFill>
                <a:schemeClr val="bg1"/>
              </a:solidFill>
            </a:endParaRPr>
          </a:p>
        </p:txBody>
      </p:sp>
      <p:pic>
        <p:nvPicPr>
          <p:cNvPr id="5122" name="Picture 2"/>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2319650" y="3776142"/>
            <a:ext cx="1413951" cy="1060463"/>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chemeClr val="accent1"/>
                </a:solidFill>
              </a14:hiddenFill>
            </a:ext>
          </a:extLst>
        </p:spPr>
      </p:pic>
      <p:cxnSp>
        <p:nvCxnSpPr>
          <p:cNvPr id="6" name="Straight Connector 5"/>
          <p:cNvCxnSpPr/>
          <p:nvPr/>
        </p:nvCxnSpPr>
        <p:spPr>
          <a:xfrm>
            <a:off x="794650" y="5657600"/>
            <a:ext cx="7564600" cy="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198400" y="5716975"/>
            <a:ext cx="7696200" cy="461665"/>
          </a:xfrm>
          <a:prstGeom prst="rect">
            <a:avLst/>
          </a:prstGeom>
          <a:noFill/>
        </p:spPr>
        <p:txBody>
          <a:bodyPr wrap="square" rtlCol="0">
            <a:spAutoFit/>
          </a:bodyPr>
          <a:lstStyle/>
          <a:p>
            <a:r>
              <a:rPr lang="en-US" sz="2400" b="1" dirty="0" smtClean="0"/>
              <a:t>Now: All OMB guidance streamlined in 2 CFR 200</a:t>
            </a:r>
            <a:r>
              <a:rPr lang="en-US" b="1" dirty="0" smtClean="0"/>
              <a:t>.</a:t>
            </a:r>
            <a:endParaRPr lang="en-US" b="1" dirty="0"/>
          </a:p>
        </p:txBody>
      </p:sp>
      <p:sp>
        <p:nvSpPr>
          <p:cNvPr id="11" name="TextBox 10"/>
          <p:cNvSpPr txBox="1"/>
          <p:nvPr/>
        </p:nvSpPr>
        <p:spPr>
          <a:xfrm>
            <a:off x="990600" y="1570334"/>
            <a:ext cx="1100351" cy="461665"/>
          </a:xfrm>
          <a:prstGeom prst="rect">
            <a:avLst/>
          </a:prstGeom>
          <a:noFill/>
        </p:spPr>
        <p:txBody>
          <a:bodyPr wrap="square" rtlCol="0">
            <a:spAutoFit/>
          </a:bodyPr>
          <a:lstStyle/>
          <a:p>
            <a:r>
              <a:rPr lang="en-US" sz="2400" b="1" dirty="0" smtClean="0"/>
              <a:t>Then:</a:t>
            </a:r>
            <a:endParaRPr lang="en-US" sz="2400" b="1" dirty="0"/>
          </a:p>
        </p:txBody>
      </p:sp>
    </p:spTree>
    <p:extLst>
      <p:ext uri="{BB962C8B-B14F-4D97-AF65-F5344CB8AC3E}">
        <p14:creationId xmlns:p14="http://schemas.microsoft.com/office/powerpoint/2010/main" xmlns="" val="2149278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CFR 200 -Basic Layout </a:t>
            </a:r>
          </a:p>
        </p:txBody>
      </p:sp>
      <p:sp>
        <p:nvSpPr>
          <p:cNvPr id="3" name="Content Placeholder 2"/>
          <p:cNvSpPr>
            <a:spLocks noGrp="1"/>
          </p:cNvSpPr>
          <p:nvPr>
            <p:ph idx="1"/>
          </p:nvPr>
        </p:nvSpPr>
        <p:spPr>
          <a:xfrm>
            <a:off x="457200" y="1371600"/>
            <a:ext cx="7010400" cy="4525963"/>
          </a:xfrm>
        </p:spPr>
        <p:txBody>
          <a:bodyPr/>
          <a:lstStyle/>
          <a:p>
            <a:r>
              <a:rPr lang="en-US" sz="2800" dirty="0"/>
              <a:t>6 Subparts A through F</a:t>
            </a:r>
          </a:p>
          <a:p>
            <a:pPr lvl="1"/>
            <a:r>
              <a:rPr lang="en-US" sz="2400" dirty="0"/>
              <a:t>Subpart A, 200.XX – Acronyms &amp; Definitions</a:t>
            </a:r>
          </a:p>
          <a:p>
            <a:pPr lvl="1"/>
            <a:r>
              <a:rPr lang="en-US" sz="2400" dirty="0"/>
              <a:t>Subpart B, 200.1XX – General</a:t>
            </a:r>
          </a:p>
          <a:p>
            <a:pPr lvl="1"/>
            <a:r>
              <a:rPr lang="en-US" sz="2400" dirty="0"/>
              <a:t>Subpart C, 200.2XX – Pre </a:t>
            </a:r>
            <a:r>
              <a:rPr lang="en-US" sz="2400" dirty="0" smtClean="0"/>
              <a:t>Award</a:t>
            </a:r>
            <a:endParaRPr lang="en-US" sz="2400" dirty="0"/>
          </a:p>
          <a:p>
            <a:pPr lvl="1"/>
            <a:r>
              <a:rPr lang="en-US" sz="2400" dirty="0"/>
              <a:t>Subpart D, 200.3XX – Post </a:t>
            </a:r>
            <a:r>
              <a:rPr lang="en-US" sz="2400" dirty="0" smtClean="0"/>
              <a:t>Award</a:t>
            </a:r>
            <a:endParaRPr lang="en-US" sz="2400" dirty="0">
              <a:solidFill>
                <a:srgbClr val="FF0000"/>
              </a:solidFill>
            </a:endParaRPr>
          </a:p>
          <a:p>
            <a:pPr lvl="1"/>
            <a:r>
              <a:rPr lang="en-US" sz="2400" dirty="0"/>
              <a:t>Subpart E, 200.4XX – Cost Principles </a:t>
            </a:r>
          </a:p>
          <a:p>
            <a:pPr lvl="1"/>
            <a:r>
              <a:rPr lang="en-US" sz="2400" dirty="0"/>
              <a:t>Subpart F, 200.5XX – Audit </a:t>
            </a:r>
          </a:p>
          <a:p>
            <a:r>
              <a:rPr lang="en-US" sz="2800" dirty="0"/>
              <a:t>11 Appendices - I through </a:t>
            </a:r>
            <a:r>
              <a:rPr lang="en-US" sz="2800" dirty="0" smtClean="0"/>
              <a:t>XI</a:t>
            </a:r>
            <a:endParaRPr lang="en-US" sz="28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00116" y="2362200"/>
            <a:ext cx="2971800" cy="3962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5" name="Picture 4" descr="ombseal"/>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a:xfrm>
            <a:off x="6752616" y="2456232"/>
            <a:ext cx="1066800" cy="995680"/>
          </a:xfrm>
          <a:prstGeom prst="ellipse">
            <a:avLst/>
          </a:prstGeom>
          <a:solidFill>
            <a:schemeClr val="accent2"/>
          </a:solidFill>
          <a:ln/>
          <a:extLst/>
        </p:spPr>
      </p:pic>
    </p:spTree>
    <p:extLst>
      <p:ext uri="{BB962C8B-B14F-4D97-AF65-F5344CB8AC3E}">
        <p14:creationId xmlns:p14="http://schemas.microsoft.com/office/powerpoint/2010/main" xmlns="" val="425424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593842" cy="858947"/>
          </a:xfrm>
        </p:spPr>
        <p:txBody>
          <a:bodyPr/>
          <a:lstStyle/>
          <a:p>
            <a:r>
              <a:rPr lang="en-US" sz="3200" dirty="0" smtClean="0"/>
              <a:t>Challenge </a:t>
            </a:r>
            <a:r>
              <a:rPr lang="en-US" sz="3200" dirty="0"/>
              <a:t>&amp; </a:t>
            </a:r>
            <a:r>
              <a:rPr lang="en-US" sz="3200" dirty="0" smtClean="0"/>
              <a:t>Impact</a:t>
            </a:r>
            <a:endParaRPr lang="en-US"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2988703536"/>
              </p:ext>
            </p:extLst>
          </p:nvPr>
        </p:nvGraphicFramePr>
        <p:xfrm>
          <a:off x="330525" y="1374390"/>
          <a:ext cx="8529852" cy="5406422"/>
        </p:xfrm>
        <a:graphic>
          <a:graphicData uri="http://schemas.openxmlformats.org/drawingml/2006/table">
            <a:tbl>
              <a:tblPr firstRow="1" bandRow="1">
                <a:tableStyleId>{5C22544A-7EE6-4342-B048-85BDC9FD1C3A}</a:tableStyleId>
              </a:tblPr>
              <a:tblGrid>
                <a:gridCol w="4264926"/>
                <a:gridCol w="4264926"/>
              </a:tblGrid>
              <a:tr h="350851">
                <a:tc>
                  <a:txBody>
                    <a:bodyPr/>
                    <a:lstStyle/>
                    <a:p>
                      <a:r>
                        <a:rPr lang="en-US" sz="1750" dirty="0" smtClean="0">
                          <a:solidFill>
                            <a:schemeClr val="bg1"/>
                          </a:solidFill>
                        </a:rPr>
                        <a:t>Challenge Under</a:t>
                      </a:r>
                      <a:r>
                        <a:rPr lang="en-US" sz="1750" baseline="0" dirty="0" smtClean="0">
                          <a:solidFill>
                            <a:schemeClr val="bg1"/>
                          </a:solidFill>
                        </a:rPr>
                        <a:t> Previous Guidance</a:t>
                      </a:r>
                      <a:endParaRPr lang="en-US" sz="1750" dirty="0">
                        <a:solidFill>
                          <a:schemeClr val="bg1"/>
                        </a:solidFill>
                      </a:endParaRPr>
                    </a:p>
                  </a:txBody>
                  <a:tcPr/>
                </a:tc>
                <a:tc>
                  <a:txBody>
                    <a:bodyPr/>
                    <a:lstStyle/>
                    <a:p>
                      <a:r>
                        <a:rPr lang="en-US" sz="1750" dirty="0" smtClean="0">
                          <a:solidFill>
                            <a:schemeClr val="bg1"/>
                          </a:solidFill>
                        </a:rPr>
                        <a:t>Impact of New Uniform Guidance</a:t>
                      </a:r>
                      <a:endParaRPr lang="en-US" sz="1750" dirty="0">
                        <a:solidFill>
                          <a:schemeClr val="bg1"/>
                        </a:solidFill>
                      </a:endParaRPr>
                    </a:p>
                  </a:txBody>
                  <a:tcPr/>
                </a:tc>
              </a:tr>
              <a:tr h="61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1. Eight Overlapping Sets of Compliance Requirements</a:t>
                      </a: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Eliminates Duplicative and Conflicting Guidance</a:t>
                      </a:r>
                    </a:p>
                  </a:txBody>
                  <a:tcPr>
                    <a:solidFill>
                      <a:schemeClr val="accent3"/>
                    </a:solidFill>
                  </a:tcPr>
                </a:tc>
              </a:tr>
              <a:tr h="61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2. High Levels of Administrative</a:t>
                      </a:r>
                      <a:r>
                        <a:rPr lang="en-US" sz="1750" baseline="0" dirty="0" smtClean="0">
                          <a:solidFill>
                            <a:schemeClr val="bg1"/>
                          </a:solidFill>
                        </a:rPr>
                        <a:t> Burden </a:t>
                      </a:r>
                      <a:endParaRPr lang="en-US" sz="1750" dirty="0" smtClean="0">
                        <a:solidFill>
                          <a:schemeClr val="bg1"/>
                        </a:solidFill>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Performance and </a:t>
                      </a:r>
                      <a:r>
                        <a:rPr lang="en-US" sz="1750" baseline="0" dirty="0" smtClean="0">
                          <a:solidFill>
                            <a:schemeClr val="bg1"/>
                          </a:solidFill>
                        </a:rPr>
                        <a:t>Internal Controls</a:t>
                      </a:r>
                      <a:r>
                        <a:rPr lang="en-US" sz="1750" dirty="0" smtClean="0">
                          <a:solidFill>
                            <a:schemeClr val="bg1"/>
                          </a:solidFill>
                        </a:rPr>
                        <a:t> Over Compliance for Accountability </a:t>
                      </a:r>
                    </a:p>
                  </a:txBody>
                  <a:tcPr>
                    <a:solidFill>
                      <a:schemeClr val="accent3"/>
                    </a:solidFill>
                  </a:tcPr>
                </a:tc>
              </a:tr>
              <a:tr h="61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3. Hundreds</a:t>
                      </a:r>
                      <a:r>
                        <a:rPr lang="en-US" sz="1750" baseline="0" dirty="0" smtClean="0">
                          <a:solidFill>
                            <a:schemeClr val="bg1"/>
                          </a:solidFill>
                        </a:rPr>
                        <a:t> of Forms with Non-Standard Data Definitions </a:t>
                      </a:r>
                      <a:endParaRPr lang="en-US" sz="1750" dirty="0" smtClean="0">
                        <a:solidFill>
                          <a:schemeClr val="bg1"/>
                        </a:solidFill>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Provides</a:t>
                      </a:r>
                      <a:r>
                        <a:rPr lang="en-US" sz="1750" baseline="0" dirty="0" smtClean="0">
                          <a:solidFill>
                            <a:schemeClr val="bg1"/>
                          </a:solidFill>
                        </a:rPr>
                        <a:t> </a:t>
                      </a:r>
                      <a:r>
                        <a:rPr lang="en-US" sz="1750" dirty="0" smtClean="0">
                          <a:solidFill>
                            <a:schemeClr val="bg1"/>
                          </a:solidFill>
                        </a:rPr>
                        <a:t>Framework for Standard Business Processes &amp; Data Definitions</a:t>
                      </a:r>
                    </a:p>
                  </a:txBody>
                  <a:tcPr>
                    <a:solidFill>
                      <a:schemeClr val="accent3"/>
                    </a:solidFill>
                  </a:tcPr>
                </a:tc>
              </a:tr>
              <a:tr h="61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4. Outdated</a:t>
                      </a:r>
                      <a:r>
                        <a:rPr lang="en-US" sz="1750" baseline="0" dirty="0" smtClean="0">
                          <a:solidFill>
                            <a:schemeClr val="bg1"/>
                          </a:solidFill>
                        </a:rPr>
                        <a:t> Guidance Does Not Account for Modern Electronic Work Environment</a:t>
                      </a:r>
                      <a:endParaRPr lang="en-US" sz="1750" dirty="0" smtClean="0">
                        <a:solidFill>
                          <a:schemeClr val="bg1"/>
                        </a:solidFill>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Promotes Efficient Use of IT and Shared Services</a:t>
                      </a:r>
                    </a:p>
                  </a:txBody>
                  <a:tcPr>
                    <a:solidFill>
                      <a:schemeClr val="accent3"/>
                    </a:solidFill>
                  </a:tcPr>
                </a:tc>
              </a:tr>
              <a:tr h="61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5. Inconsistent and Non-Transparent Treatment of Costs</a:t>
                      </a:r>
                    </a:p>
                  </a:txBody>
                  <a:tcPr>
                    <a:solidFill>
                      <a:schemeClr val="accent2"/>
                    </a:solidFill>
                  </a:tcPr>
                </a:tc>
                <a:tc>
                  <a:txBody>
                    <a:bodyPr/>
                    <a:lstStyle/>
                    <a:p>
                      <a:r>
                        <a:rPr lang="en-US" sz="1750" dirty="0" smtClean="0">
                          <a:solidFill>
                            <a:schemeClr val="bg1"/>
                          </a:solidFill>
                        </a:rPr>
                        <a:t>Requires</a:t>
                      </a:r>
                      <a:r>
                        <a:rPr lang="en-US" sz="1750" baseline="0" dirty="0" smtClean="0">
                          <a:solidFill>
                            <a:schemeClr val="bg1"/>
                          </a:solidFill>
                        </a:rPr>
                        <a:t> </a:t>
                      </a:r>
                      <a:r>
                        <a:rPr lang="en-US" sz="1750" dirty="0" smtClean="0">
                          <a:solidFill>
                            <a:schemeClr val="bg1"/>
                          </a:solidFill>
                        </a:rPr>
                        <a:t>Consistent and Transparent Treatment of Costs</a:t>
                      </a:r>
                      <a:endParaRPr lang="en-US" sz="1750" dirty="0">
                        <a:solidFill>
                          <a:schemeClr val="bg1"/>
                        </a:solidFill>
                      </a:endParaRPr>
                    </a:p>
                  </a:txBody>
                  <a:tcPr>
                    <a:solidFill>
                      <a:schemeClr val="accent3"/>
                    </a:solidFill>
                  </a:tcPr>
                </a:tc>
              </a:tr>
              <a:tr h="6121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6. Lack of Support for Policies</a:t>
                      </a:r>
                      <a:r>
                        <a:rPr lang="en-US" sz="1750" baseline="0" dirty="0" smtClean="0">
                          <a:solidFill>
                            <a:schemeClr val="bg1"/>
                          </a:solidFill>
                        </a:rPr>
                        <a:t> with Work-Life Balance</a:t>
                      </a:r>
                      <a:endParaRPr lang="en-US" sz="1750" dirty="0" smtClean="0">
                        <a:solidFill>
                          <a:schemeClr val="bg1"/>
                        </a:solidFill>
                      </a:endParaRP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Encourages</a:t>
                      </a:r>
                      <a:r>
                        <a:rPr lang="en-US" sz="1750" baseline="0" dirty="0" smtClean="0">
                          <a:solidFill>
                            <a:schemeClr val="bg1"/>
                          </a:solidFill>
                        </a:rPr>
                        <a:t> Non-Federal Entities to Have Family-Friendly Policies</a:t>
                      </a:r>
                      <a:endParaRPr lang="en-US" sz="1750" dirty="0" smtClean="0">
                        <a:solidFill>
                          <a:schemeClr val="bg1"/>
                        </a:solidFill>
                      </a:endParaRPr>
                    </a:p>
                  </a:txBody>
                  <a:tcPr>
                    <a:solidFill>
                      <a:schemeClr val="accent3"/>
                    </a:solidFill>
                  </a:tcPr>
                </a:tc>
              </a:tr>
              <a:tr h="6121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7. Audit Findings</a:t>
                      </a:r>
                      <a:r>
                        <a:rPr lang="en-US" sz="1750" baseline="0" dirty="0" smtClean="0">
                          <a:solidFill>
                            <a:schemeClr val="bg1"/>
                          </a:solidFill>
                        </a:rPr>
                        <a:t> Repeated Each Year = Waste</a:t>
                      </a:r>
                      <a:endParaRPr lang="en-US" sz="1750" dirty="0" smtClean="0">
                        <a:solidFill>
                          <a:schemeClr val="bg1"/>
                        </a:solidFill>
                      </a:endParaRPr>
                    </a:p>
                  </a:txBody>
                  <a:tcPr>
                    <a:solidFill>
                      <a:schemeClr val="accent2"/>
                    </a:solidFill>
                  </a:tcPr>
                </a:tc>
                <a:tc>
                  <a:txBody>
                    <a:bodyPr/>
                    <a:lstStyle/>
                    <a:p>
                      <a:r>
                        <a:rPr lang="en-US" sz="1750" dirty="0" smtClean="0">
                          <a:solidFill>
                            <a:schemeClr val="bg1"/>
                          </a:solidFill>
                        </a:rPr>
                        <a:t>Stronger Oversight &amp; Target Audits on Risk of Waste, Fraud, and Abuse </a:t>
                      </a:r>
                      <a:endParaRPr lang="en-US" sz="1750" dirty="0">
                        <a:solidFill>
                          <a:schemeClr val="bg1"/>
                        </a:solidFill>
                      </a:endParaRPr>
                    </a:p>
                  </a:txBody>
                  <a:tcPr>
                    <a:solidFill>
                      <a:schemeClr val="accent3"/>
                    </a:solidFill>
                  </a:tcPr>
                </a:tc>
              </a:tr>
              <a:tr h="674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8. Lack of Accountability for Effectively Correcting Financial Integrity Weaknesses</a:t>
                      </a:r>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rPr>
                        <a:t>Increased Accountability for Effective Resolution of Weaknesses</a:t>
                      </a:r>
                    </a:p>
                  </a:txBody>
                  <a:tcPr>
                    <a:solidFill>
                      <a:schemeClr val="accent3"/>
                    </a:solidFill>
                  </a:tcPr>
                </a:tc>
              </a:tr>
            </a:tbl>
          </a:graphicData>
        </a:graphic>
      </p:graphicFrame>
    </p:spTree>
    <p:extLst>
      <p:ext uri="{BB962C8B-B14F-4D97-AF65-F5344CB8AC3E}">
        <p14:creationId xmlns:p14="http://schemas.microsoft.com/office/powerpoint/2010/main" xmlns="" val="32113182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5056</TotalTime>
  <Words>2679</Words>
  <Application>Microsoft Office PowerPoint</Application>
  <PresentationFormat>On-screen Show (4:3)</PresentationFormat>
  <Paragraphs>324</Paragraphs>
  <Slides>23</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Office Theme</vt:lpstr>
      <vt:lpstr>Worksheet</vt:lpstr>
      <vt:lpstr>Slide 1</vt:lpstr>
      <vt:lpstr>Increase in Federal Grants Activity</vt:lpstr>
      <vt:lpstr>Council On Financial Assistance Reform Priorities</vt:lpstr>
      <vt:lpstr>Guidance Reform History</vt:lpstr>
      <vt:lpstr>Diverse Range of Stakeholders Engaged</vt:lpstr>
      <vt:lpstr>December 2013: Final Uniform Guidance</vt:lpstr>
      <vt:lpstr>Eliminating Duplicative and Conflicting Guidance</vt:lpstr>
      <vt:lpstr>2 CFR 200 -Basic Layout </vt:lpstr>
      <vt:lpstr>Challenge &amp; Impact</vt:lpstr>
      <vt:lpstr>Guidance Reform Future</vt:lpstr>
      <vt:lpstr>Guidance Metrics</vt:lpstr>
      <vt:lpstr>Guidance Metrics</vt:lpstr>
      <vt:lpstr>Strong Program Oversight: Audit Resolution</vt:lpstr>
      <vt:lpstr>Strong Program Oversight: Audit Resolution</vt:lpstr>
      <vt:lpstr>Workforce Development</vt:lpstr>
      <vt:lpstr>Workforce Development</vt:lpstr>
      <vt:lpstr>Slide 17</vt:lpstr>
      <vt:lpstr>Federal Grants Workforce Training</vt:lpstr>
      <vt:lpstr>Grants Data Standardization</vt:lpstr>
      <vt:lpstr>Grants Data Standardization</vt:lpstr>
      <vt:lpstr>Federal Spending Transparency Now</vt:lpstr>
      <vt:lpstr>The Path Forward on Transparency: FY14 and Beyond</vt:lpstr>
      <vt:lpstr>Engage With COFAR</vt:lpstr>
    </vt:vector>
  </TitlesOfParts>
  <Company>OMB</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OFFM</dc:creator>
  <cp:lastModifiedBy>MaryKReding</cp:lastModifiedBy>
  <cp:revision>141</cp:revision>
  <cp:lastPrinted>2014-01-24T21:03:02Z</cp:lastPrinted>
  <dcterms:created xsi:type="dcterms:W3CDTF">2013-10-28T14:14:05Z</dcterms:created>
  <dcterms:modified xsi:type="dcterms:W3CDTF">2014-05-20T18:55:26Z</dcterms:modified>
</cp:coreProperties>
</file>