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drawings/drawing1.xml" ContentType="application/vnd.openxmlformats-officedocument.drawingml.chartshapes+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drawings/drawing2.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8" r:id="rId4"/>
    <p:sldId id="259" r:id="rId5"/>
    <p:sldId id="261" r:id="rId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My%20Documents\presentations\JFMIP\ALL_STAFF-%231007757-v6-FFMIA_COMPLIANCE_GRAPH_1997_-_2015.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My%20Documents\presentations\JFMIP\ALL_STAFF-%231007757-v6-FFMIA_COMPLIANCE_GRAPH_1997_-_2015.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D:\My%20Documents\presentations\JFMIP\MWs_FMFIA_Compliance_Info_Security_Weaknesses.xlsx" TargetMode="External"/></Relationships>
</file>

<file path=ppt/charts/_rels/chart4.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D:\My%20Documents\presentations\JFMIP\MWs_FMFIA_Compliance_Info_Security_Weakness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tx>
        <c:rich>
          <a:bodyPr anchor="t" anchorCtr="1"/>
          <a:lstStyle/>
          <a:p>
            <a:pPr>
              <a:defRPr sz="1800" b="1">
                <a:latin typeface="Times New Roman" panose="02020603050405020304" pitchFamily="18" charset="0"/>
                <a:cs typeface="Times New Roman" panose="02020603050405020304" pitchFamily="18" charset="0"/>
              </a:defRPr>
            </a:pPr>
            <a:r>
              <a:rPr lang="en-US" sz="1800" b="1" dirty="0">
                <a:latin typeface="Times New Roman" panose="02020603050405020304" pitchFamily="18" charset="0"/>
                <a:cs typeface="Times New Roman" panose="02020603050405020304" pitchFamily="18" charset="0"/>
              </a:rPr>
              <a:t>Systems Not</a:t>
            </a:r>
            <a:r>
              <a:rPr lang="en-US" sz="1800" b="1" baseline="0" dirty="0">
                <a:latin typeface="Times New Roman" panose="02020603050405020304" pitchFamily="18" charset="0"/>
                <a:cs typeface="Times New Roman" panose="02020603050405020304" pitchFamily="18" charset="0"/>
              </a:rPr>
              <a:t> In </a:t>
            </a:r>
            <a:r>
              <a:rPr lang="en-US" sz="1800" b="1" dirty="0">
                <a:latin typeface="Times New Roman" panose="02020603050405020304" pitchFamily="18" charset="0"/>
                <a:cs typeface="Times New Roman" panose="02020603050405020304" pitchFamily="18" charset="0"/>
              </a:rPr>
              <a:t>Substantial Compliance</a:t>
            </a:r>
            <a:r>
              <a:rPr lang="en-US" sz="1800" b="1" baseline="0" dirty="0">
                <a:latin typeface="Times New Roman" panose="02020603050405020304" pitchFamily="18" charset="0"/>
                <a:cs typeface="Times New Roman" panose="02020603050405020304" pitchFamily="18" charset="0"/>
              </a:rPr>
              <a:t> With FFMIA </a:t>
            </a:r>
            <a:r>
              <a:rPr lang="en-US" sz="1800" b="1" dirty="0">
                <a:latin typeface="Times New Roman" panose="02020603050405020304" pitchFamily="18" charset="0"/>
                <a:cs typeface="Times New Roman" panose="02020603050405020304" pitchFamily="18" charset="0"/>
              </a:rPr>
              <a:t>for Fiscal Years 1997 through 2015 - Auditor</a:t>
            </a:r>
          </a:p>
        </c:rich>
      </c:tx>
      <c:layout>
        <c:manualLayout>
          <c:xMode val="edge"/>
          <c:yMode val="edge"/>
          <c:x val="0.12781791340477297"/>
          <c:y val="2.1638654376069533E-2"/>
        </c:manualLayout>
      </c:layout>
      <c:overlay val="0"/>
      <c:spPr>
        <a:noFill/>
      </c:spPr>
    </c:title>
    <c:autoTitleDeleted val="0"/>
    <c:plotArea>
      <c:layout>
        <c:manualLayout>
          <c:layoutTarget val="inner"/>
          <c:xMode val="edge"/>
          <c:yMode val="edge"/>
          <c:x val="0.10347045784294992"/>
          <c:y val="0.12996528880791638"/>
          <c:w val="0.84454249489061584"/>
          <c:h val="0.73741774219673051"/>
        </c:manualLayout>
      </c:layout>
      <c:barChart>
        <c:barDir val="col"/>
        <c:grouping val="clustered"/>
        <c:varyColors val="0"/>
        <c:ser>
          <c:idx val="0"/>
          <c:order val="0"/>
          <c:tx>
            <c:strRef>
              <c:f>Data!$C$3</c:f>
              <c:strCache>
                <c:ptCount val="1"/>
                <c:pt idx="0">
                  <c:v> Count</c:v>
                </c:pt>
              </c:strCache>
            </c:strRef>
          </c:tx>
          <c:spPr>
            <a:solidFill>
              <a:schemeClr val="accent1">
                <a:lumMod val="75000"/>
              </a:schemeClr>
            </a:solidFill>
          </c:spPr>
          <c:invertIfNegative val="0"/>
          <c:cat>
            <c:numRef>
              <c:f>Data!$B$4:$B$22</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Data!$C$4:$C$22</c:f>
              <c:numCache>
                <c:formatCode>General</c:formatCode>
                <c:ptCount val="19"/>
                <c:pt idx="0">
                  <c:v>19</c:v>
                </c:pt>
                <c:pt idx="1">
                  <c:v>21</c:v>
                </c:pt>
                <c:pt idx="2">
                  <c:v>21</c:v>
                </c:pt>
                <c:pt idx="3">
                  <c:v>19</c:v>
                </c:pt>
                <c:pt idx="4">
                  <c:v>20</c:v>
                </c:pt>
                <c:pt idx="5">
                  <c:v>19</c:v>
                </c:pt>
                <c:pt idx="6">
                  <c:v>17</c:v>
                </c:pt>
                <c:pt idx="7">
                  <c:v>16</c:v>
                </c:pt>
                <c:pt idx="8">
                  <c:v>18</c:v>
                </c:pt>
                <c:pt idx="9">
                  <c:v>17</c:v>
                </c:pt>
                <c:pt idx="10">
                  <c:v>13</c:v>
                </c:pt>
                <c:pt idx="11">
                  <c:v>14</c:v>
                </c:pt>
                <c:pt idx="12">
                  <c:v>10</c:v>
                </c:pt>
                <c:pt idx="13">
                  <c:v>10</c:v>
                </c:pt>
                <c:pt idx="14">
                  <c:v>11</c:v>
                </c:pt>
                <c:pt idx="15">
                  <c:v>11</c:v>
                </c:pt>
                <c:pt idx="16">
                  <c:v>11</c:v>
                </c:pt>
                <c:pt idx="17">
                  <c:v>11</c:v>
                </c:pt>
                <c:pt idx="18">
                  <c:v>12</c:v>
                </c:pt>
              </c:numCache>
            </c:numRef>
          </c:val>
          <c:extLst>
            <c:ext xmlns:c16="http://schemas.microsoft.com/office/drawing/2014/chart" uri="{C3380CC4-5D6E-409C-BE32-E72D297353CC}">
              <c16:uniqueId val="{00000000-F468-4FBA-A077-E92D5080D6D8}"/>
            </c:ext>
          </c:extLst>
        </c:ser>
        <c:dLbls>
          <c:showLegendKey val="0"/>
          <c:showVal val="0"/>
          <c:showCatName val="0"/>
          <c:showSerName val="0"/>
          <c:showPercent val="0"/>
          <c:showBubbleSize val="0"/>
        </c:dLbls>
        <c:gapWidth val="150"/>
        <c:axId val="106298368"/>
        <c:axId val="106337408"/>
      </c:barChart>
      <c:catAx>
        <c:axId val="106298368"/>
        <c:scaling>
          <c:orientation val="minMax"/>
        </c:scaling>
        <c:delete val="0"/>
        <c:axPos val="b"/>
        <c:title>
          <c:tx>
            <c:rich>
              <a:bodyPr/>
              <a:lstStyle/>
              <a:p>
                <a:pPr>
                  <a:defRPr/>
                </a:pPr>
                <a:r>
                  <a:rPr lang="en-US"/>
                  <a:t>Fiscal Year</a:t>
                </a:r>
              </a:p>
            </c:rich>
          </c:tx>
          <c:overlay val="0"/>
        </c:title>
        <c:numFmt formatCode="General" sourceLinked="1"/>
        <c:majorTickMark val="out"/>
        <c:minorTickMark val="none"/>
        <c:tickLblPos val="nextTo"/>
        <c:spPr>
          <a:noFill/>
          <a:ln w="22225">
            <a:solidFill>
              <a:schemeClr val="tx1">
                <a:tint val="75000"/>
                <a:shade val="95000"/>
                <a:satMod val="105000"/>
              </a:schemeClr>
            </a:solidFill>
          </a:ln>
          <a:effectLst/>
        </c:spPr>
        <c:txPr>
          <a:bodyPr rot="900000" vert="horz"/>
          <a:lstStyle/>
          <a:p>
            <a:pPr>
              <a:defRPr/>
            </a:pPr>
            <a:endParaRPr lang="en-US"/>
          </a:p>
        </c:txPr>
        <c:crossAx val="106337408"/>
        <c:crosses val="autoZero"/>
        <c:auto val="1"/>
        <c:lblAlgn val="ctr"/>
        <c:lblOffset val="100"/>
        <c:tickLblSkip val="2"/>
        <c:noMultiLvlLbl val="0"/>
      </c:catAx>
      <c:valAx>
        <c:axId val="106337408"/>
        <c:scaling>
          <c:orientation val="minMax"/>
        </c:scaling>
        <c:delete val="0"/>
        <c:axPos val="l"/>
        <c:majorGridlines/>
        <c:title>
          <c:tx>
            <c:rich>
              <a:bodyPr rot="-5400000" vert="horz"/>
              <a:lstStyle/>
              <a:p>
                <a:pPr>
                  <a:defRPr sz="1100" b="1">
                    <a:latin typeface="Times New Roman" panose="02020603050405020304" pitchFamily="18" charset="0"/>
                    <a:cs typeface="Times New Roman" panose="02020603050405020304" pitchFamily="18" charset="0"/>
                  </a:defRPr>
                </a:pPr>
                <a:r>
                  <a:rPr lang="en-US" sz="1600" b="1" dirty="0">
                    <a:latin typeface="Times New Roman" panose="02020603050405020304" pitchFamily="18" charset="0"/>
                    <a:cs typeface="Times New Roman" panose="02020603050405020304" pitchFamily="18" charset="0"/>
                  </a:rPr>
                  <a:t>Number of CFO Agencies </a:t>
                </a:r>
              </a:p>
            </c:rich>
          </c:tx>
          <c:layout>
            <c:manualLayout>
              <c:xMode val="edge"/>
              <c:yMode val="edge"/>
              <c:x val="1.939204687047048E-2"/>
              <c:y val="0.3651348707794419"/>
            </c:manualLayout>
          </c:layout>
          <c:overlay val="0"/>
        </c:title>
        <c:numFmt formatCode="General" sourceLinked="1"/>
        <c:majorTickMark val="out"/>
        <c:minorTickMark val="none"/>
        <c:tickLblPos val="nextTo"/>
        <c:spPr>
          <a:noFill/>
          <a:ln>
            <a:solidFill>
              <a:schemeClr val="tx1">
                <a:tint val="75000"/>
                <a:shade val="95000"/>
                <a:satMod val="105000"/>
              </a:schemeClr>
            </a:solidFill>
          </a:ln>
        </c:spPr>
        <c:crossAx val="106298368"/>
        <c:crosses val="autoZero"/>
        <c:crossBetween val="between"/>
      </c:valAx>
      <c:spPr>
        <a:solidFill>
          <a:schemeClr val="accent1">
            <a:lumMod val="20000"/>
            <a:lumOff val="80000"/>
          </a:schemeClr>
        </a:solidFill>
        <a:ln>
          <a:solidFill>
            <a:schemeClr val="tx1">
              <a:tint val="75000"/>
              <a:shade val="95000"/>
              <a:satMod val="105000"/>
            </a:schemeClr>
          </a:solidFill>
        </a:ln>
      </c:spPr>
    </c:plotArea>
    <c:plotVisOnly val="1"/>
    <c:dispBlanksAs val="gap"/>
    <c:showDLblsOverMax val="0"/>
  </c:chart>
  <c:externalData r:id="rId1">
    <c:autoUpdate val="0"/>
  </c:externalData>
  <c:userShapes r:id="rId2"/>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sz="1800"/>
            </a:pPr>
            <a:r>
              <a:rPr lang="en-US" sz="1800" b="1" i="0" u="none" strike="noStrike" baseline="0" dirty="0">
                <a:effectLst/>
                <a:latin typeface="Times New Roman" panose="02020603050405020304" pitchFamily="18" charset="0"/>
                <a:cs typeface="Times New Roman" panose="02020603050405020304" pitchFamily="18" charset="0"/>
              </a:rPr>
              <a:t>Systems Not In Substantial Compliance With Each FFMIA Requirement for FY 1997-2015 - Auditor</a:t>
            </a:r>
            <a:endParaRPr lang="en-US" sz="1800" dirty="0">
              <a:latin typeface="Times New Roman" panose="02020603050405020304" pitchFamily="18" charset="0"/>
              <a:cs typeface="Times New Roman" panose="02020603050405020304" pitchFamily="18" charset="0"/>
            </a:endParaRPr>
          </a:p>
        </c:rich>
      </c:tx>
      <c:layout>
        <c:manualLayout>
          <c:xMode val="edge"/>
          <c:yMode val="edge"/>
          <c:x val="0.18281693897165935"/>
          <c:y val="2.8250320080257602E-2"/>
        </c:manualLayout>
      </c:layout>
      <c:overlay val="1"/>
    </c:title>
    <c:autoTitleDeleted val="0"/>
    <c:plotArea>
      <c:layout>
        <c:manualLayout>
          <c:layoutTarget val="inner"/>
          <c:xMode val="edge"/>
          <c:yMode val="edge"/>
          <c:x val="6.7999076244013704E-2"/>
          <c:y val="1.6349912468496444E-2"/>
          <c:w val="0.91588594981910154"/>
          <c:h val="0.85826998726034498"/>
        </c:manualLayout>
      </c:layout>
      <c:barChart>
        <c:barDir val="col"/>
        <c:grouping val="clustered"/>
        <c:varyColors val="0"/>
        <c:ser>
          <c:idx val="0"/>
          <c:order val="0"/>
          <c:tx>
            <c:strRef>
              <c:f>Data2!$A$5</c:f>
              <c:strCache>
                <c:ptCount val="1"/>
                <c:pt idx="0">
                  <c:v>System Requirements</c:v>
                </c:pt>
              </c:strCache>
            </c:strRef>
          </c:tx>
          <c:invertIfNegative val="0"/>
          <c:cat>
            <c:numRef>
              <c:f>Data2!$B$4:$T$4</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Data2!$B$5:$T$5</c:f>
              <c:numCache>
                <c:formatCode>General</c:formatCode>
                <c:ptCount val="19"/>
                <c:pt idx="0">
                  <c:v>19</c:v>
                </c:pt>
                <c:pt idx="1">
                  <c:v>17</c:v>
                </c:pt>
                <c:pt idx="2">
                  <c:v>21</c:v>
                </c:pt>
                <c:pt idx="3">
                  <c:v>18</c:v>
                </c:pt>
                <c:pt idx="4">
                  <c:v>19</c:v>
                </c:pt>
                <c:pt idx="5">
                  <c:v>17</c:v>
                </c:pt>
                <c:pt idx="6">
                  <c:v>15</c:v>
                </c:pt>
                <c:pt idx="7">
                  <c:v>16</c:v>
                </c:pt>
                <c:pt idx="8">
                  <c:v>17</c:v>
                </c:pt>
                <c:pt idx="9">
                  <c:v>15</c:v>
                </c:pt>
                <c:pt idx="10">
                  <c:v>12</c:v>
                </c:pt>
                <c:pt idx="11">
                  <c:v>12</c:v>
                </c:pt>
                <c:pt idx="12">
                  <c:v>10</c:v>
                </c:pt>
                <c:pt idx="13">
                  <c:v>10</c:v>
                </c:pt>
                <c:pt idx="14">
                  <c:v>10</c:v>
                </c:pt>
                <c:pt idx="15">
                  <c:v>10</c:v>
                </c:pt>
                <c:pt idx="16">
                  <c:v>10</c:v>
                </c:pt>
                <c:pt idx="17">
                  <c:v>10</c:v>
                </c:pt>
                <c:pt idx="18">
                  <c:v>11</c:v>
                </c:pt>
              </c:numCache>
            </c:numRef>
          </c:val>
          <c:extLst>
            <c:ext xmlns:c16="http://schemas.microsoft.com/office/drawing/2014/chart" uri="{C3380CC4-5D6E-409C-BE32-E72D297353CC}">
              <c16:uniqueId val="{00000000-2EB7-4E9F-B489-AFA1602343C2}"/>
            </c:ext>
          </c:extLst>
        </c:ser>
        <c:ser>
          <c:idx val="1"/>
          <c:order val="1"/>
          <c:tx>
            <c:strRef>
              <c:f>Data2!$A$6</c:f>
              <c:strCache>
                <c:ptCount val="1"/>
                <c:pt idx="0">
                  <c:v>Accounting Standards</c:v>
                </c:pt>
              </c:strCache>
            </c:strRef>
          </c:tx>
          <c:spPr>
            <a:solidFill>
              <a:schemeClr val="accent3">
                <a:lumMod val="75000"/>
                <a:alpha val="78000"/>
              </a:schemeClr>
            </a:solidFill>
          </c:spPr>
          <c:invertIfNegative val="0"/>
          <c:cat>
            <c:numRef>
              <c:f>Data2!$B$4:$T$4</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Data2!$B$6:$T$6</c:f>
              <c:numCache>
                <c:formatCode>General</c:formatCode>
                <c:ptCount val="19"/>
                <c:pt idx="0">
                  <c:v>12</c:v>
                </c:pt>
                <c:pt idx="1">
                  <c:v>13</c:v>
                </c:pt>
                <c:pt idx="2">
                  <c:v>15</c:v>
                </c:pt>
                <c:pt idx="3">
                  <c:v>12</c:v>
                </c:pt>
                <c:pt idx="4">
                  <c:v>14</c:v>
                </c:pt>
                <c:pt idx="5">
                  <c:v>13</c:v>
                </c:pt>
                <c:pt idx="6">
                  <c:v>11</c:v>
                </c:pt>
                <c:pt idx="7">
                  <c:v>11</c:v>
                </c:pt>
                <c:pt idx="8">
                  <c:v>11</c:v>
                </c:pt>
                <c:pt idx="9">
                  <c:v>9</c:v>
                </c:pt>
                <c:pt idx="10">
                  <c:v>8</c:v>
                </c:pt>
                <c:pt idx="11">
                  <c:v>9</c:v>
                </c:pt>
                <c:pt idx="12">
                  <c:v>6</c:v>
                </c:pt>
                <c:pt idx="13">
                  <c:v>6</c:v>
                </c:pt>
                <c:pt idx="14">
                  <c:v>6</c:v>
                </c:pt>
                <c:pt idx="15">
                  <c:v>6</c:v>
                </c:pt>
                <c:pt idx="16">
                  <c:v>7</c:v>
                </c:pt>
                <c:pt idx="17">
                  <c:v>6</c:v>
                </c:pt>
                <c:pt idx="18">
                  <c:v>6</c:v>
                </c:pt>
              </c:numCache>
            </c:numRef>
          </c:val>
          <c:extLst>
            <c:ext xmlns:c16="http://schemas.microsoft.com/office/drawing/2014/chart" uri="{C3380CC4-5D6E-409C-BE32-E72D297353CC}">
              <c16:uniqueId val="{00000001-2EB7-4E9F-B489-AFA1602343C2}"/>
            </c:ext>
          </c:extLst>
        </c:ser>
        <c:ser>
          <c:idx val="2"/>
          <c:order val="2"/>
          <c:tx>
            <c:strRef>
              <c:f>Data2!$A$7</c:f>
              <c:strCache>
                <c:ptCount val="1"/>
                <c:pt idx="0">
                  <c:v>SGL</c:v>
                </c:pt>
              </c:strCache>
            </c:strRef>
          </c:tx>
          <c:spPr>
            <a:solidFill>
              <a:srgbClr val="C00000">
                <a:alpha val="75000"/>
              </a:srgbClr>
            </a:solidFill>
          </c:spPr>
          <c:invertIfNegative val="0"/>
          <c:cat>
            <c:numRef>
              <c:f>Data2!$B$4:$T$4</c:f>
              <c:numCache>
                <c:formatCode>General</c:formatCode>
                <c:ptCount val="19"/>
                <c:pt idx="0">
                  <c:v>1997</c:v>
                </c:pt>
                <c:pt idx="1">
                  <c:v>1998</c:v>
                </c:pt>
                <c:pt idx="2">
                  <c:v>1999</c:v>
                </c:pt>
                <c:pt idx="3">
                  <c:v>2000</c:v>
                </c:pt>
                <c:pt idx="4">
                  <c:v>2001</c:v>
                </c:pt>
                <c:pt idx="5">
                  <c:v>2002</c:v>
                </c:pt>
                <c:pt idx="6">
                  <c:v>2003</c:v>
                </c:pt>
                <c:pt idx="7">
                  <c:v>2004</c:v>
                </c:pt>
                <c:pt idx="8">
                  <c:v>2005</c:v>
                </c:pt>
                <c:pt idx="9">
                  <c:v>2006</c:v>
                </c:pt>
                <c:pt idx="10">
                  <c:v>2007</c:v>
                </c:pt>
                <c:pt idx="11">
                  <c:v>2008</c:v>
                </c:pt>
                <c:pt idx="12">
                  <c:v>2009</c:v>
                </c:pt>
                <c:pt idx="13">
                  <c:v>2010</c:v>
                </c:pt>
                <c:pt idx="14">
                  <c:v>2011</c:v>
                </c:pt>
                <c:pt idx="15">
                  <c:v>2012</c:v>
                </c:pt>
                <c:pt idx="16">
                  <c:v>2013</c:v>
                </c:pt>
                <c:pt idx="17">
                  <c:v>2014</c:v>
                </c:pt>
                <c:pt idx="18">
                  <c:v>2015</c:v>
                </c:pt>
              </c:numCache>
            </c:numRef>
          </c:cat>
          <c:val>
            <c:numRef>
              <c:f>Data2!$B$7:$T$7</c:f>
              <c:numCache>
                <c:formatCode>General</c:formatCode>
                <c:ptCount val="19"/>
                <c:pt idx="0">
                  <c:v>9</c:v>
                </c:pt>
                <c:pt idx="1">
                  <c:v>11</c:v>
                </c:pt>
                <c:pt idx="2">
                  <c:v>14</c:v>
                </c:pt>
                <c:pt idx="3">
                  <c:v>8</c:v>
                </c:pt>
                <c:pt idx="4">
                  <c:v>8</c:v>
                </c:pt>
                <c:pt idx="5">
                  <c:v>9</c:v>
                </c:pt>
                <c:pt idx="6">
                  <c:v>10</c:v>
                </c:pt>
                <c:pt idx="7">
                  <c:v>11</c:v>
                </c:pt>
                <c:pt idx="8">
                  <c:v>11</c:v>
                </c:pt>
                <c:pt idx="9">
                  <c:v>7</c:v>
                </c:pt>
                <c:pt idx="10">
                  <c:v>5</c:v>
                </c:pt>
                <c:pt idx="11">
                  <c:v>6</c:v>
                </c:pt>
                <c:pt idx="12">
                  <c:v>6</c:v>
                </c:pt>
                <c:pt idx="13">
                  <c:v>6</c:v>
                </c:pt>
                <c:pt idx="14">
                  <c:v>6</c:v>
                </c:pt>
                <c:pt idx="15">
                  <c:v>5</c:v>
                </c:pt>
                <c:pt idx="16">
                  <c:v>6</c:v>
                </c:pt>
                <c:pt idx="17">
                  <c:v>6</c:v>
                </c:pt>
                <c:pt idx="18">
                  <c:v>8</c:v>
                </c:pt>
              </c:numCache>
            </c:numRef>
          </c:val>
          <c:extLst>
            <c:ext xmlns:c16="http://schemas.microsoft.com/office/drawing/2014/chart" uri="{C3380CC4-5D6E-409C-BE32-E72D297353CC}">
              <c16:uniqueId val="{00000002-2EB7-4E9F-B489-AFA1602343C2}"/>
            </c:ext>
          </c:extLst>
        </c:ser>
        <c:dLbls>
          <c:showLegendKey val="0"/>
          <c:showVal val="0"/>
          <c:showCatName val="0"/>
          <c:showSerName val="0"/>
          <c:showPercent val="0"/>
          <c:showBubbleSize val="0"/>
        </c:dLbls>
        <c:gapWidth val="150"/>
        <c:axId val="106793600"/>
        <c:axId val="106946944"/>
      </c:barChart>
      <c:catAx>
        <c:axId val="106793600"/>
        <c:scaling>
          <c:orientation val="minMax"/>
        </c:scaling>
        <c:delete val="0"/>
        <c:axPos val="b"/>
        <c:numFmt formatCode="General" sourceLinked="1"/>
        <c:majorTickMark val="out"/>
        <c:minorTickMark val="none"/>
        <c:tickLblPos val="nextTo"/>
        <c:crossAx val="106946944"/>
        <c:crosses val="autoZero"/>
        <c:auto val="1"/>
        <c:lblAlgn val="ctr"/>
        <c:lblOffset val="100"/>
        <c:noMultiLvlLbl val="0"/>
      </c:catAx>
      <c:valAx>
        <c:axId val="106946944"/>
        <c:scaling>
          <c:orientation val="minMax"/>
        </c:scaling>
        <c:delete val="0"/>
        <c:axPos val="l"/>
        <c:majorGridlines/>
        <c:title>
          <c:tx>
            <c:rich>
              <a:bodyPr rot="-5400000" vert="horz"/>
              <a:lstStyle/>
              <a:p>
                <a:pPr>
                  <a:defRPr sz="1000" baseline="0">
                    <a:latin typeface="Times New Roman" panose="02020603050405020304" pitchFamily="18" charset="0"/>
                  </a:defRPr>
                </a:pPr>
                <a:r>
                  <a:rPr lang="en-US" sz="1000" baseline="0">
                    <a:latin typeface="Times New Roman" panose="02020603050405020304" pitchFamily="18" charset="0"/>
                  </a:rPr>
                  <a:t># of CFO Agencies Noncompliant with Sections of FFMIA</a:t>
                </a:r>
              </a:p>
            </c:rich>
          </c:tx>
          <c:overlay val="0"/>
        </c:title>
        <c:numFmt formatCode="General" sourceLinked="1"/>
        <c:majorTickMark val="out"/>
        <c:minorTickMark val="cross"/>
        <c:tickLblPos val="nextTo"/>
        <c:crossAx val="106793600"/>
        <c:crosses val="autoZero"/>
        <c:crossBetween val="between"/>
      </c:valAx>
      <c:spPr>
        <a:gradFill>
          <a:gsLst>
            <a:gs pos="0">
              <a:srgbClr val="8488C4">
                <a:alpha val="50000"/>
              </a:srgbClr>
            </a:gs>
            <a:gs pos="44000">
              <a:srgbClr val="D4DEFF"/>
            </a:gs>
            <a:gs pos="86000">
              <a:srgbClr val="D4DEFF"/>
            </a:gs>
            <a:gs pos="100000">
              <a:srgbClr val="96AB94"/>
            </a:gs>
          </a:gsLst>
          <a:lin ang="5400000" scaled="0"/>
        </a:gradFill>
      </c:spPr>
    </c:plotArea>
    <c:legend>
      <c:legendPos val="b"/>
      <c:legendEntry>
        <c:idx val="0"/>
        <c:txPr>
          <a:bodyPr/>
          <a:lstStyle/>
          <a:p>
            <a:pPr>
              <a:defRPr sz="1400"/>
            </a:pPr>
            <a:endParaRPr lang="en-US"/>
          </a:p>
        </c:txPr>
      </c:legendEntry>
      <c:legendEntry>
        <c:idx val="1"/>
        <c:txPr>
          <a:bodyPr/>
          <a:lstStyle/>
          <a:p>
            <a:pPr>
              <a:defRPr sz="1400"/>
            </a:pPr>
            <a:endParaRPr lang="en-US"/>
          </a:p>
        </c:txPr>
      </c:legendEntry>
      <c:legendEntry>
        <c:idx val="2"/>
        <c:txPr>
          <a:bodyPr/>
          <a:lstStyle/>
          <a:p>
            <a:pPr>
              <a:defRPr sz="1400"/>
            </a:pPr>
            <a:endParaRPr lang="en-US"/>
          </a:p>
        </c:txPr>
      </c:legendEntry>
      <c:layout>
        <c:manualLayout>
          <c:xMode val="edge"/>
          <c:yMode val="edge"/>
          <c:x val="0.22569511253719596"/>
          <c:y val="0.92517113052442335"/>
          <c:w val="0.58962959322898878"/>
          <c:h val="6.4739469446913403E-2"/>
        </c:manualLayout>
      </c:layout>
      <c:overlay val="0"/>
      <c:spPr>
        <a:ln>
          <a:solidFill>
            <a:schemeClr val="tx1"/>
          </a:solidFill>
        </a:ln>
      </c:spPr>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title>
    <c:autoTitleDeleted val="0"/>
    <c:plotArea>
      <c:layout/>
      <c:lineChart>
        <c:grouping val="standard"/>
        <c:varyColors val="0"/>
        <c:ser>
          <c:idx val="0"/>
          <c:order val="0"/>
          <c:tx>
            <c:v>Auditor-Identified Material Weaknesses</c:v>
          </c:tx>
          <c:marker>
            <c:symbol val="none"/>
          </c:marker>
          <c:cat>
            <c:strRef>
              <c:f>Sheet2!$B$11:$B$25</c:f>
              <c:strCache>
                <c:ptCount val="15"/>
                <c:pt idx="0">
                  <c:v>FY 2001</c:v>
                </c:pt>
                <c:pt idx="1">
                  <c:v>FY 2002</c:v>
                </c:pt>
                <c:pt idx="2">
                  <c:v>FY 2003</c:v>
                </c:pt>
                <c:pt idx="3">
                  <c:v>FY 2004</c:v>
                </c:pt>
                <c:pt idx="4">
                  <c:v>FY 2005</c:v>
                </c:pt>
                <c:pt idx="5">
                  <c:v>FY 2006</c:v>
                </c:pt>
                <c:pt idx="6">
                  <c:v>FY 2007</c:v>
                </c:pt>
                <c:pt idx="7">
                  <c:v>FY 2008</c:v>
                </c:pt>
                <c:pt idx="8">
                  <c:v>FY 2009</c:v>
                </c:pt>
                <c:pt idx="9">
                  <c:v>FY 2010</c:v>
                </c:pt>
                <c:pt idx="10">
                  <c:v>FY 2011</c:v>
                </c:pt>
                <c:pt idx="11">
                  <c:v>FY 2012</c:v>
                </c:pt>
                <c:pt idx="12">
                  <c:v>FY 2013</c:v>
                </c:pt>
                <c:pt idx="13">
                  <c:v>FY 2014</c:v>
                </c:pt>
                <c:pt idx="14">
                  <c:v>FY 2015</c:v>
                </c:pt>
              </c:strCache>
            </c:strRef>
          </c:cat>
          <c:val>
            <c:numRef>
              <c:f>Sheet2!$G$11:$G$25</c:f>
              <c:numCache>
                <c:formatCode>General</c:formatCode>
                <c:ptCount val="15"/>
                <c:pt idx="0">
                  <c:v>64</c:v>
                </c:pt>
                <c:pt idx="1">
                  <c:v>69</c:v>
                </c:pt>
                <c:pt idx="2">
                  <c:v>48</c:v>
                </c:pt>
                <c:pt idx="3">
                  <c:v>50</c:v>
                </c:pt>
                <c:pt idx="4">
                  <c:v>48</c:v>
                </c:pt>
                <c:pt idx="5">
                  <c:v>41</c:v>
                </c:pt>
                <c:pt idx="6">
                  <c:v>39</c:v>
                </c:pt>
                <c:pt idx="7">
                  <c:v>32</c:v>
                </c:pt>
                <c:pt idx="8">
                  <c:v>38</c:v>
                </c:pt>
                <c:pt idx="9">
                  <c:v>31</c:v>
                </c:pt>
                <c:pt idx="10">
                  <c:v>31</c:v>
                </c:pt>
                <c:pt idx="11">
                  <c:v>32</c:v>
                </c:pt>
                <c:pt idx="12">
                  <c:v>29</c:v>
                </c:pt>
                <c:pt idx="13">
                  <c:v>35</c:v>
                </c:pt>
                <c:pt idx="14">
                  <c:v>40</c:v>
                </c:pt>
              </c:numCache>
            </c:numRef>
          </c:val>
          <c:smooth val="0"/>
          <c:extLst>
            <c:ext xmlns:c16="http://schemas.microsoft.com/office/drawing/2014/chart" uri="{C3380CC4-5D6E-409C-BE32-E72D297353CC}">
              <c16:uniqueId val="{00000000-8F0D-4E71-BB6D-0DE1991F07D1}"/>
            </c:ext>
          </c:extLst>
        </c:ser>
        <c:dLbls>
          <c:showLegendKey val="0"/>
          <c:showVal val="0"/>
          <c:showCatName val="0"/>
          <c:showSerName val="0"/>
          <c:showPercent val="0"/>
          <c:showBubbleSize val="0"/>
        </c:dLbls>
        <c:smooth val="0"/>
        <c:axId val="106836736"/>
        <c:axId val="106838272"/>
      </c:lineChart>
      <c:catAx>
        <c:axId val="106836736"/>
        <c:scaling>
          <c:orientation val="minMax"/>
        </c:scaling>
        <c:delete val="0"/>
        <c:axPos val="b"/>
        <c:numFmt formatCode="General" sourceLinked="0"/>
        <c:majorTickMark val="out"/>
        <c:minorTickMark val="none"/>
        <c:tickLblPos val="nextTo"/>
        <c:crossAx val="106838272"/>
        <c:crosses val="autoZero"/>
        <c:auto val="1"/>
        <c:lblAlgn val="ctr"/>
        <c:lblOffset val="100"/>
        <c:noMultiLvlLbl val="0"/>
      </c:catAx>
      <c:valAx>
        <c:axId val="106838272"/>
        <c:scaling>
          <c:orientation val="minMax"/>
        </c:scaling>
        <c:delete val="0"/>
        <c:axPos val="l"/>
        <c:majorGridlines/>
        <c:numFmt formatCode="General" sourceLinked="1"/>
        <c:majorTickMark val="out"/>
        <c:minorTickMark val="none"/>
        <c:tickLblPos val="nextTo"/>
        <c:crossAx val="106836736"/>
        <c:crosses val="autoZero"/>
        <c:crossBetween val="between"/>
      </c:valAx>
      <c:spPr>
        <a:solidFill>
          <a:schemeClr val="accent1">
            <a:lumMod val="20000"/>
            <a:lumOff val="80000"/>
          </a:schemeClr>
        </a:solidFill>
      </c:spPr>
    </c:plotArea>
    <c:plotVisOnly val="1"/>
    <c:dispBlanksAs val="gap"/>
    <c:showDLblsOverMax val="0"/>
  </c:chart>
  <c:spPr>
    <a:solidFill>
      <a:schemeClr val="accent1">
        <a:lumMod val="20000"/>
        <a:lumOff val="80000"/>
      </a:schemeClr>
    </a:solidFill>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1"/>
    </mc:Choice>
    <mc:Fallback>
      <c:style val="11"/>
    </mc:Fallback>
  </mc:AlternateContent>
  <c:chart>
    <c:autoTitleDeleted val="1"/>
    <c:plotArea>
      <c:layout>
        <c:manualLayout>
          <c:layoutTarget val="inner"/>
          <c:xMode val="edge"/>
          <c:yMode val="edge"/>
          <c:x val="4.2550889472149307E-2"/>
          <c:y val="0.12472320822597417"/>
          <c:w val="0.94546653543307091"/>
          <c:h val="0.73041916671171248"/>
        </c:manualLayout>
      </c:layout>
      <c:barChart>
        <c:barDir val="col"/>
        <c:grouping val="clustered"/>
        <c:varyColors val="0"/>
        <c:ser>
          <c:idx val="8"/>
          <c:order val="0"/>
          <c:tx>
            <c:strRef>
              <c:f>'Info Security Weaknesses Data'!$B$37</c:f>
              <c:strCache>
                <c:ptCount val="1"/>
                <c:pt idx="0">
                  <c:v>2014</c:v>
                </c:pt>
              </c:strCache>
            </c:strRef>
          </c:tx>
          <c:spPr>
            <a:solidFill>
              <a:schemeClr val="tx2">
                <a:lumMod val="60000"/>
                <a:lumOff val="40000"/>
              </a:schemeClr>
            </a:solidFill>
          </c:spPr>
          <c:invertIfNegative val="0"/>
          <c:dLbls>
            <c:spPr>
              <a:noFill/>
              <a:ln>
                <a:noFill/>
              </a:ln>
              <a:effectLst/>
            </c:spPr>
            <c:txPr>
              <a:bodyPr/>
              <a:lstStyle/>
              <a:p>
                <a:pPr>
                  <a:defRPr sz="900">
                    <a:latin typeface="Arial" panose="020B0604020202020204" pitchFamily="34" charset="0"/>
                    <a:cs typeface="Arial" panose="020B060402020202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'Info Security Weaknesses Data'!$C$28:$G$28</c:f>
              <c:strCache>
                <c:ptCount val="5"/>
                <c:pt idx="0">
                  <c:v>Access Control</c:v>
                </c:pt>
                <c:pt idx="1">
                  <c:v>Configuration Management</c:v>
                </c:pt>
                <c:pt idx="2">
                  <c:v>Segregation of Duties</c:v>
                </c:pt>
                <c:pt idx="3">
                  <c:v>Contingency Planning</c:v>
                </c:pt>
                <c:pt idx="4">
                  <c:v>Security Management</c:v>
                </c:pt>
              </c:strCache>
            </c:strRef>
          </c:cat>
          <c:val>
            <c:numRef>
              <c:f>'Info Security Weaknesses Data'!$C$37:$G$37</c:f>
              <c:numCache>
                <c:formatCode>General</c:formatCode>
                <c:ptCount val="5"/>
                <c:pt idx="0">
                  <c:v>22</c:v>
                </c:pt>
                <c:pt idx="1">
                  <c:v>22</c:v>
                </c:pt>
                <c:pt idx="2">
                  <c:v>15</c:v>
                </c:pt>
                <c:pt idx="3">
                  <c:v>18</c:v>
                </c:pt>
                <c:pt idx="4">
                  <c:v>23</c:v>
                </c:pt>
              </c:numCache>
            </c:numRef>
          </c:val>
          <c:extLst>
            <c:ext xmlns:c16="http://schemas.microsoft.com/office/drawing/2014/chart" uri="{C3380CC4-5D6E-409C-BE32-E72D297353CC}">
              <c16:uniqueId val="{00000000-A668-4DF5-AC8C-AD5275ADB912}"/>
            </c:ext>
          </c:extLst>
        </c:ser>
        <c:dLbls>
          <c:showLegendKey val="0"/>
          <c:showVal val="0"/>
          <c:showCatName val="0"/>
          <c:showSerName val="0"/>
          <c:showPercent val="0"/>
          <c:showBubbleSize val="0"/>
        </c:dLbls>
        <c:gapWidth val="150"/>
        <c:axId val="106864000"/>
        <c:axId val="106869888"/>
      </c:barChart>
      <c:catAx>
        <c:axId val="106864000"/>
        <c:scaling>
          <c:orientation val="minMax"/>
        </c:scaling>
        <c:delete val="0"/>
        <c:axPos val="b"/>
        <c:numFmt formatCode="General" sourceLinked="0"/>
        <c:majorTickMark val="none"/>
        <c:minorTickMark val="none"/>
        <c:tickLblPos val="nextTo"/>
        <c:txPr>
          <a:bodyPr/>
          <a:lstStyle/>
          <a:p>
            <a:pPr>
              <a:defRPr b="1">
                <a:latin typeface="Arial" panose="020B0604020202020204" pitchFamily="34" charset="0"/>
                <a:cs typeface="Arial" panose="020B0604020202020204" pitchFamily="34" charset="0"/>
              </a:defRPr>
            </a:pPr>
            <a:endParaRPr lang="en-US"/>
          </a:p>
        </c:txPr>
        <c:crossAx val="106869888"/>
        <c:crosses val="autoZero"/>
        <c:auto val="1"/>
        <c:lblAlgn val="ctr"/>
        <c:lblOffset val="100"/>
        <c:noMultiLvlLbl val="0"/>
      </c:catAx>
      <c:valAx>
        <c:axId val="106869888"/>
        <c:scaling>
          <c:orientation val="minMax"/>
          <c:max val="24"/>
          <c:min val="0"/>
        </c:scaling>
        <c:delete val="0"/>
        <c:axPos val="l"/>
        <c:majorGridlines/>
        <c:numFmt formatCode="General" sourceLinked="1"/>
        <c:majorTickMark val="none"/>
        <c:minorTickMark val="none"/>
        <c:tickLblPos val="nextTo"/>
        <c:txPr>
          <a:bodyPr/>
          <a:lstStyle/>
          <a:p>
            <a:pPr>
              <a:defRPr b="1">
                <a:latin typeface="Arial" panose="020B0604020202020204" pitchFamily="34" charset="0"/>
                <a:cs typeface="Arial" panose="020B0604020202020204" pitchFamily="34" charset="0"/>
              </a:defRPr>
            </a:pPr>
            <a:endParaRPr lang="en-US"/>
          </a:p>
        </c:txPr>
        <c:crossAx val="106864000"/>
        <c:crosses val="autoZero"/>
        <c:crossBetween val="between"/>
        <c:majorUnit val="8"/>
        <c:minorUnit val="1"/>
      </c:valAx>
      <c:spPr>
        <a:solidFill>
          <a:schemeClr val="accent1">
            <a:lumMod val="20000"/>
            <a:lumOff val="80000"/>
          </a:schemeClr>
        </a:solidFill>
      </c:spPr>
    </c:plotArea>
    <c:plotVisOnly val="1"/>
    <c:dispBlanksAs val="gap"/>
    <c:showDLblsOverMax val="0"/>
  </c:chart>
  <c:externalData r:id="rId1">
    <c:autoUpdate val="0"/>
  </c:externalData>
  <c:userShapes r:id="rId2"/>
</c:chartSpace>
</file>

<file path=ppt/drawings/drawing1.xml><?xml version="1.0" encoding="utf-8"?>
<c:userShapes xmlns:c="http://schemas.openxmlformats.org/drawingml/2006/chart">
  <cdr:relSizeAnchor xmlns:cdr="http://schemas.openxmlformats.org/drawingml/2006/chartDrawing">
    <cdr:from>
      <cdr:x>0.32248</cdr:x>
      <cdr:y>0.16551</cdr:y>
    </cdr:from>
    <cdr:to>
      <cdr:x>0.41085</cdr:x>
      <cdr:y>0.22553</cdr:y>
    </cdr:to>
    <cdr:sp macro="" textlink="">
      <cdr:nvSpPr>
        <cdr:cNvPr id="2" name="TextBox 2"/>
        <cdr:cNvSpPr txBox="1"/>
      </cdr:nvSpPr>
      <cdr:spPr>
        <a:xfrm xmlns:a="http://schemas.openxmlformats.org/drawingml/2006/main">
          <a:off x="2201332" y="1024467"/>
          <a:ext cx="603250" cy="371457"/>
        </a:xfrm>
        <a:prstGeom xmlns:a="http://schemas.openxmlformats.org/drawingml/2006/main" prst="rect">
          <a:avLst/>
        </a:prstGeom>
        <a:solidFill xmlns:a="http://schemas.openxmlformats.org/drawingml/2006/main">
          <a:schemeClr val="bg2"/>
        </a:solidFill>
        <a:ln xmlns:a="http://schemas.openxmlformats.org/drawingml/2006/main">
          <a:solidFill>
            <a:schemeClr val="tx1"/>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b="1" i="1" u="sng" baseline="0">
              <a:latin typeface="Arial" panose="020B0604020202020204" pitchFamily="34" charset="0"/>
            </a:rPr>
            <a:t>2002</a:t>
          </a:r>
        </a:p>
        <a:p xmlns:a="http://schemas.openxmlformats.org/drawingml/2006/main">
          <a:pPr algn="ctr"/>
          <a:r>
            <a:rPr lang="en-US" sz="900" b="0" i="1" baseline="0">
              <a:latin typeface="Arial" panose="020B0604020202020204" pitchFamily="34" charset="0"/>
            </a:rPr>
            <a:t>FISMA</a:t>
          </a:r>
        </a:p>
        <a:p xmlns:a="http://schemas.openxmlformats.org/drawingml/2006/main">
          <a:r>
            <a:rPr lang="en-US" sz="800" b="0" i="1" baseline="0">
              <a:latin typeface="Arial" panose="020B0604020202020204" pitchFamily="34" charset="0"/>
            </a:rPr>
            <a:t>                </a:t>
          </a:r>
        </a:p>
      </cdr:txBody>
    </cdr:sp>
  </cdr:relSizeAnchor>
  <cdr:relSizeAnchor xmlns:cdr="http://schemas.openxmlformats.org/drawingml/2006/chartDrawing">
    <cdr:from>
      <cdr:x>0.35318</cdr:x>
      <cdr:y>0.24246</cdr:y>
    </cdr:from>
    <cdr:to>
      <cdr:x>0.55132</cdr:x>
      <cdr:y>0.30247</cdr:y>
    </cdr:to>
    <cdr:sp macro="" textlink="">
      <cdr:nvSpPr>
        <cdr:cNvPr id="3" name="TextBox 1"/>
        <cdr:cNvSpPr txBox="1"/>
      </cdr:nvSpPr>
      <cdr:spPr>
        <a:xfrm xmlns:a="http://schemas.openxmlformats.org/drawingml/2006/main">
          <a:off x="2410886" y="1500716"/>
          <a:ext cx="1352531" cy="371456"/>
        </a:xfrm>
        <a:prstGeom xmlns:a="http://schemas.openxmlformats.org/drawingml/2006/main" prst="rect">
          <a:avLst/>
        </a:prstGeom>
        <a:solidFill xmlns:a="http://schemas.openxmlformats.org/drawingml/2006/main">
          <a:schemeClr val="bg2"/>
        </a:solidFill>
        <a:ln xmlns:a="http://schemas.openxmlformats.org/drawingml/2006/main" cap="rnd">
          <a:solidFill>
            <a:schemeClr val="tx1"/>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b="1" i="1" u="sng" baseline="0">
              <a:latin typeface="Arial" panose="020B0604020202020204" pitchFamily="34" charset="0"/>
            </a:rPr>
            <a:t>2004</a:t>
          </a:r>
        </a:p>
        <a:p xmlns:a="http://schemas.openxmlformats.org/drawingml/2006/main">
          <a:r>
            <a:rPr lang="en-US" sz="900" b="0" i="1" baseline="0">
              <a:latin typeface="Arial" panose="020B0604020202020204" pitchFamily="34" charset="0"/>
            </a:rPr>
            <a:t>JFMIP PMO Dissolved</a:t>
          </a:r>
        </a:p>
        <a:p xmlns:a="http://schemas.openxmlformats.org/drawingml/2006/main">
          <a:r>
            <a:rPr lang="en-US" sz="800" b="0" i="1" baseline="0">
              <a:latin typeface="Arial" panose="020B0604020202020204" pitchFamily="34" charset="0"/>
            </a:rPr>
            <a:t>                </a:t>
          </a:r>
        </a:p>
      </cdr:txBody>
    </cdr:sp>
  </cdr:relSizeAnchor>
  <cdr:relSizeAnchor xmlns:cdr="http://schemas.openxmlformats.org/drawingml/2006/chartDrawing">
    <cdr:from>
      <cdr:x>0.47931</cdr:x>
      <cdr:y>0.1638</cdr:y>
    </cdr:from>
    <cdr:to>
      <cdr:x>0.6035</cdr:x>
      <cdr:y>0.22535</cdr:y>
    </cdr:to>
    <cdr:sp macro="" textlink="">
      <cdr:nvSpPr>
        <cdr:cNvPr id="4" name="TextBox 1"/>
        <cdr:cNvSpPr txBox="1"/>
      </cdr:nvSpPr>
      <cdr:spPr>
        <a:xfrm xmlns:a="http://schemas.openxmlformats.org/drawingml/2006/main">
          <a:off x="3237011" y="1013883"/>
          <a:ext cx="838701" cy="380959"/>
        </a:xfrm>
        <a:prstGeom xmlns:a="http://schemas.openxmlformats.org/drawingml/2006/main" prst="rect">
          <a:avLst/>
        </a:prstGeom>
        <a:solidFill xmlns:a="http://schemas.openxmlformats.org/drawingml/2006/main">
          <a:schemeClr val="bg2"/>
        </a:solidFill>
        <a:ln xmlns:a="http://schemas.openxmlformats.org/drawingml/2006/main">
          <a:solidFill>
            <a:schemeClr val="tx1"/>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b="1" i="1" u="sng">
              <a:latin typeface="Arial" panose="020B0604020202020204" pitchFamily="34" charset="0"/>
              <a:cs typeface="Arial" panose="020B0604020202020204" pitchFamily="34" charset="0"/>
            </a:rPr>
            <a:t>2006</a:t>
          </a:r>
        </a:p>
        <a:p xmlns:a="http://schemas.openxmlformats.org/drawingml/2006/main">
          <a:pPr algn="ctr"/>
          <a:r>
            <a:rPr lang="en-US" sz="900" i="1">
              <a:latin typeface="Arial" panose="020B0604020202020204" pitchFamily="34" charset="0"/>
              <a:cs typeface="Arial" panose="020B0604020202020204" pitchFamily="34" charset="0"/>
            </a:rPr>
            <a:t>FFATA</a:t>
          </a:r>
        </a:p>
        <a:p xmlns:a="http://schemas.openxmlformats.org/drawingml/2006/main">
          <a:endParaRPr lang="en-US" sz="1100"/>
        </a:p>
      </cdr:txBody>
    </cdr:sp>
  </cdr:relSizeAnchor>
  <cdr:relSizeAnchor xmlns:cdr="http://schemas.openxmlformats.org/drawingml/2006/chartDrawing">
    <cdr:from>
      <cdr:x>0.58402</cdr:x>
      <cdr:y>0.3833</cdr:y>
    </cdr:from>
    <cdr:to>
      <cdr:x>0.74621</cdr:x>
      <cdr:y>0.44332</cdr:y>
    </cdr:to>
    <cdr:sp macro="" textlink="">
      <cdr:nvSpPr>
        <cdr:cNvPr id="6" name="TextBox 1"/>
        <cdr:cNvSpPr txBox="1"/>
      </cdr:nvSpPr>
      <cdr:spPr>
        <a:xfrm xmlns:a="http://schemas.openxmlformats.org/drawingml/2006/main">
          <a:off x="3944144" y="2372518"/>
          <a:ext cx="1095373" cy="371457"/>
        </a:xfrm>
        <a:prstGeom xmlns:a="http://schemas.openxmlformats.org/drawingml/2006/main" prst="rect">
          <a:avLst/>
        </a:prstGeom>
        <a:solidFill xmlns:a="http://schemas.openxmlformats.org/drawingml/2006/main">
          <a:schemeClr val="bg2"/>
        </a:solidFill>
        <a:ln xmlns:a="http://schemas.openxmlformats.org/drawingml/2006/main">
          <a:solidFill>
            <a:schemeClr val="tx1"/>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b="1" u="sng">
              <a:latin typeface="Arial" panose="020B0604020202020204" pitchFamily="34" charset="0"/>
              <a:cs typeface="Arial" panose="020B0604020202020204" pitchFamily="34" charset="0"/>
            </a:rPr>
            <a:t>2009</a:t>
          </a:r>
        </a:p>
        <a:p xmlns:a="http://schemas.openxmlformats.org/drawingml/2006/main">
          <a:pPr algn="ctr"/>
          <a:r>
            <a:rPr lang="en-US" sz="900">
              <a:latin typeface="Arial" panose="020B0604020202020204" pitchFamily="34" charset="0"/>
              <a:cs typeface="Arial" panose="020B0604020202020204" pitchFamily="34" charset="0"/>
            </a:rPr>
            <a:t>OMB A-127 (Rev)</a:t>
          </a:r>
        </a:p>
      </cdr:txBody>
    </cdr:sp>
  </cdr:relSizeAnchor>
  <cdr:relSizeAnchor xmlns:cdr="http://schemas.openxmlformats.org/drawingml/2006/chartDrawing">
    <cdr:from>
      <cdr:x>0.65935</cdr:x>
      <cdr:y>0.23904</cdr:y>
    </cdr:from>
    <cdr:to>
      <cdr:x>0.94261</cdr:x>
      <cdr:y>0.34522</cdr:y>
    </cdr:to>
    <cdr:sp macro="" textlink="">
      <cdr:nvSpPr>
        <cdr:cNvPr id="7" name="TextBox 1"/>
        <cdr:cNvSpPr txBox="1"/>
      </cdr:nvSpPr>
      <cdr:spPr>
        <a:xfrm xmlns:a="http://schemas.openxmlformats.org/drawingml/2006/main">
          <a:off x="4452937" y="1479550"/>
          <a:ext cx="1912973" cy="657254"/>
        </a:xfrm>
        <a:prstGeom xmlns:a="http://schemas.openxmlformats.org/drawingml/2006/main" prst="rect">
          <a:avLst/>
        </a:prstGeom>
        <a:solidFill xmlns:a="http://schemas.openxmlformats.org/drawingml/2006/main">
          <a:schemeClr val="bg2"/>
        </a:solidFill>
        <a:ln xmlns:a="http://schemas.openxmlformats.org/drawingml/2006/main">
          <a:solidFill>
            <a:schemeClr val="tx1"/>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b="1" i="1" u="sng">
              <a:latin typeface="Arial" panose="020B0604020202020204" pitchFamily="34" charset="0"/>
              <a:cs typeface="Arial" panose="020B0604020202020204" pitchFamily="34" charset="0"/>
            </a:rPr>
            <a:t>2013</a:t>
          </a:r>
        </a:p>
        <a:p xmlns:a="http://schemas.openxmlformats.org/drawingml/2006/main">
          <a:pPr algn="ctr"/>
          <a:r>
            <a:rPr lang="en-US" sz="900" i="1">
              <a:effectLst/>
              <a:latin typeface="Arial" panose="020B0604020202020204" pitchFamily="34" charset="0"/>
              <a:ea typeface="+mn-ea"/>
              <a:cs typeface="Arial" panose="020B0604020202020204" pitchFamily="34" charset="0"/>
            </a:rPr>
            <a:t>Fed Fin Mgmt Sys Reqmts (TFM)</a:t>
          </a:r>
          <a:endParaRPr lang="en-US" sz="900" b="0" i="1">
            <a:latin typeface="Arial" panose="020B0604020202020204" pitchFamily="34" charset="0"/>
            <a:cs typeface="Arial" panose="020B0604020202020204" pitchFamily="34" charset="0"/>
          </a:endParaRPr>
        </a:p>
        <a:p xmlns:a="http://schemas.openxmlformats.org/drawingml/2006/main">
          <a:pPr algn="ctr"/>
          <a:r>
            <a:rPr lang="en-US" sz="900" b="0" i="1">
              <a:latin typeface="Arial" panose="020B0604020202020204" pitchFamily="34" charset="0"/>
              <a:cs typeface="Arial" panose="020B0604020202020204" pitchFamily="34" charset="0"/>
            </a:rPr>
            <a:t>OMB A-123 App. D</a:t>
          </a:r>
        </a:p>
        <a:p xmlns:a="http://schemas.openxmlformats.org/drawingml/2006/main">
          <a:pPr marL="0" marR="0" indent="0" algn="ctr" defTabSz="914400" eaLnBrk="1" fontAlgn="auto" latinLnBrk="0" hangingPunct="1">
            <a:lnSpc>
              <a:spcPct val="100000"/>
            </a:lnSpc>
            <a:spcBef>
              <a:spcPts val="0"/>
            </a:spcBef>
            <a:spcAft>
              <a:spcPts val="0"/>
            </a:spcAft>
            <a:buClrTx/>
            <a:buSzTx/>
            <a:buFontTx/>
            <a:buNone/>
            <a:tabLst/>
            <a:defRPr/>
          </a:pPr>
          <a:r>
            <a:rPr lang="en-US" sz="1100" b="0" i="1">
              <a:effectLst/>
              <a:latin typeface="+mn-lt"/>
              <a:ea typeface="+mn-ea"/>
              <a:cs typeface="+mn-cs"/>
            </a:rPr>
            <a:t>SSP M-13-08</a:t>
          </a:r>
          <a:endParaRPr lang="en-US" sz="900">
            <a:effectLst/>
          </a:endParaRPr>
        </a:p>
        <a:p xmlns:a="http://schemas.openxmlformats.org/drawingml/2006/main">
          <a:pPr algn="ctr"/>
          <a:endParaRPr lang="en-US" sz="900" b="0" i="1">
            <a:latin typeface="Arial" panose="020B0604020202020204" pitchFamily="34" charset="0"/>
            <a:cs typeface="Arial" panose="020B0604020202020204" pitchFamily="34" charset="0"/>
          </a:endParaRPr>
        </a:p>
        <a:p xmlns:a="http://schemas.openxmlformats.org/drawingml/2006/main">
          <a:r>
            <a:rPr lang="en-US" sz="900" b="0" i="1">
              <a:latin typeface="Arial" panose="020B0604020202020204" pitchFamily="34" charset="0"/>
              <a:cs typeface="Arial" panose="020B0604020202020204" pitchFamily="34" charset="0"/>
            </a:rPr>
            <a:t>               </a:t>
          </a:r>
          <a:r>
            <a:rPr lang="en-US" sz="900" b="0" i="1" baseline="0">
              <a:latin typeface="Arial" panose="020B0604020202020204" pitchFamily="34" charset="0"/>
              <a:cs typeface="Arial" panose="020B0604020202020204" pitchFamily="34" charset="0"/>
            </a:rPr>
            <a:t> </a:t>
          </a:r>
          <a:endParaRPr lang="en-US" sz="900" b="0" i="1">
            <a:latin typeface="Arial" panose="020B0604020202020204" pitchFamily="34" charset="0"/>
            <a:cs typeface="Arial" panose="020B0604020202020204" pitchFamily="34" charset="0"/>
          </a:endParaRPr>
        </a:p>
      </cdr:txBody>
    </cdr:sp>
  </cdr:relSizeAnchor>
  <cdr:relSizeAnchor xmlns:cdr="http://schemas.openxmlformats.org/drawingml/2006/chartDrawing">
    <cdr:from>
      <cdr:x>0.82507</cdr:x>
      <cdr:y>0.37176</cdr:y>
    </cdr:from>
    <cdr:to>
      <cdr:x>0.93262</cdr:x>
      <cdr:y>0.45447</cdr:y>
    </cdr:to>
    <cdr:sp macro="" textlink="">
      <cdr:nvSpPr>
        <cdr:cNvPr id="8" name="TextBox 1"/>
        <cdr:cNvSpPr txBox="1"/>
      </cdr:nvSpPr>
      <cdr:spPr>
        <a:xfrm xmlns:a="http://schemas.openxmlformats.org/drawingml/2006/main">
          <a:off x="5678086" y="2368644"/>
          <a:ext cx="740154" cy="526956"/>
        </a:xfrm>
        <a:prstGeom xmlns:a="http://schemas.openxmlformats.org/drawingml/2006/main" prst="rect">
          <a:avLst/>
        </a:prstGeom>
        <a:solidFill xmlns:a="http://schemas.openxmlformats.org/drawingml/2006/main">
          <a:schemeClr val="bg2"/>
        </a:solidFill>
        <a:ln xmlns:a="http://schemas.openxmlformats.org/drawingml/2006/main">
          <a:solidFill>
            <a:schemeClr val="tx1"/>
          </a:solidFill>
        </a:ln>
      </cdr:spPr>
      <cdr:txBody>
        <a:bodyPr xmlns:a="http://schemas.openxmlformats.org/drawingml/2006/main" wrap="squar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sz="900" b="1" i="1" u="sng" dirty="0">
              <a:latin typeface="Arial" panose="020B0604020202020204" pitchFamily="34" charset="0"/>
              <a:cs typeface="Arial" panose="020B0604020202020204" pitchFamily="34" charset="0"/>
            </a:rPr>
            <a:t>2014</a:t>
          </a:r>
        </a:p>
        <a:p xmlns:a="http://schemas.openxmlformats.org/drawingml/2006/main">
          <a:pPr algn="ctr"/>
          <a:r>
            <a:rPr lang="en-US" sz="900" i="1" dirty="0">
              <a:latin typeface="Arial" panose="020B0604020202020204" pitchFamily="34" charset="0"/>
              <a:cs typeface="Arial" panose="020B0604020202020204" pitchFamily="34" charset="0"/>
            </a:rPr>
            <a:t>DATA</a:t>
          </a:r>
          <a:r>
            <a:rPr lang="en-US" sz="900" i="1" baseline="0" dirty="0">
              <a:latin typeface="Arial" panose="020B0604020202020204" pitchFamily="34" charset="0"/>
              <a:cs typeface="Arial" panose="020B0604020202020204" pitchFamily="34" charset="0"/>
            </a:rPr>
            <a:t> Act</a:t>
          </a:r>
          <a:endParaRPr lang="en-US" sz="900" i="1" dirty="0">
            <a:latin typeface="Arial" panose="020B0604020202020204" pitchFamily="34" charset="0"/>
            <a:cs typeface="Arial" panose="020B0604020202020204" pitchFamily="34" charset="0"/>
          </a:endParaRPr>
        </a:p>
        <a:p xmlns:a="http://schemas.openxmlformats.org/drawingml/2006/main">
          <a:pPr algn="ctr"/>
          <a:r>
            <a:rPr lang="en-US" sz="900" i="1" dirty="0">
              <a:latin typeface="Arial" panose="020B0604020202020204" pitchFamily="34" charset="0"/>
              <a:cs typeface="Arial" panose="020B0604020202020204" pitchFamily="34" charset="0"/>
            </a:rPr>
            <a:t>FISMA</a:t>
          </a:r>
        </a:p>
      </cdr:txBody>
    </cdr:sp>
  </cdr:relSizeAnchor>
</c:userShapes>
</file>

<file path=ppt/drawings/drawing2.xml><?xml version="1.0" encoding="utf-8"?>
<c:userShapes xmlns:c="http://schemas.openxmlformats.org/drawingml/2006/chart">
  <cdr:relSizeAnchor xmlns:cdr="http://schemas.openxmlformats.org/drawingml/2006/chartDrawing">
    <cdr:from>
      <cdr:x>0.01139</cdr:x>
      <cdr:y>0.03253</cdr:y>
    </cdr:from>
    <cdr:to>
      <cdr:x>0.95216</cdr:x>
      <cdr:y>0.10274</cdr:y>
    </cdr:to>
    <cdr:sp macro="" textlink="">
      <cdr:nvSpPr>
        <cdr:cNvPr id="3" name="TextBox 1"/>
        <cdr:cNvSpPr txBox="1"/>
      </cdr:nvSpPr>
      <cdr:spPr>
        <a:xfrm xmlns:a="http://schemas.openxmlformats.org/drawingml/2006/main">
          <a:off x="95250" y="180976"/>
          <a:ext cx="7867650" cy="39052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600" b="1" i="0" u="none" strike="noStrike" baseline="0">
              <a:latin typeface="Arial" panose="020B0604020202020204" pitchFamily="34" charset="0"/>
              <a:ea typeface="+mn-ea"/>
              <a:cs typeface="Arial" panose="020B0604020202020204" pitchFamily="34" charset="0"/>
            </a:rPr>
            <a:t>Information Security Weaknesses at 24 CFO ACT Agencies - FY 2014 (GAO-15-714)</a:t>
          </a:r>
          <a:endParaRPr lang="en-US" sz="1600" baseline="0">
            <a:latin typeface="Arial" pitchFamily="34" charset="0"/>
            <a:cs typeface="Arial" pitchFamily="34" charset="0"/>
          </a:endParaRPr>
        </a:p>
      </cdr:txBody>
    </cdr:sp>
  </cdr:relSizeAnchor>
  <cdr:relSizeAnchor xmlns:cdr="http://schemas.openxmlformats.org/drawingml/2006/chartDrawing">
    <cdr:from>
      <cdr:x>0.01139</cdr:x>
      <cdr:y>0.95658</cdr:y>
    </cdr:from>
    <cdr:to>
      <cdr:x>0.17708</cdr:x>
      <cdr:y>0.98169</cdr:y>
    </cdr:to>
    <cdr:sp macro="" textlink="">
      <cdr:nvSpPr>
        <cdr:cNvPr id="5" name="TextBox 1"/>
        <cdr:cNvSpPr txBox="1"/>
      </cdr:nvSpPr>
      <cdr:spPr>
        <a:xfrm xmlns:a="http://schemas.openxmlformats.org/drawingml/2006/main">
          <a:off x="156225" y="7963385"/>
          <a:ext cx="2272650" cy="209065"/>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endParaRPr lang="en-US" sz="900" baseline="0">
            <a:latin typeface="Arial" pitchFamily="34" charset="0"/>
            <a:cs typeface="Arial" pitchFamily="34" charset="0"/>
          </a:endParaRPr>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1559D39-3ADA-4A35-B510-23F9D8D799B0}"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59D39-3ADA-4A35-B510-23F9D8D799B0}"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59D39-3ADA-4A35-B510-23F9D8D799B0}"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1559D39-3ADA-4A35-B510-23F9D8D799B0}"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1559D39-3ADA-4A35-B510-23F9D8D799B0}" type="datetimeFigureOut">
              <a:rPr lang="en-US" smtClean="0"/>
              <a:pPr/>
              <a:t>5/10/2016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1559D39-3ADA-4A35-B510-23F9D8D799B0}"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1559D39-3ADA-4A35-B510-23F9D8D799B0}" type="datetimeFigureOut">
              <a:rPr lang="en-US" smtClean="0"/>
              <a:pPr/>
              <a:t>5/10/2016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1559D39-3ADA-4A35-B510-23F9D8D799B0}" type="datetimeFigureOut">
              <a:rPr lang="en-US" smtClean="0"/>
              <a:pPr/>
              <a:t>5/10/2016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59D39-3ADA-4A35-B510-23F9D8D799B0}" type="datetimeFigureOut">
              <a:rPr lang="en-US" smtClean="0"/>
              <a:pPr/>
              <a:t>5/10/2016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559D39-3ADA-4A35-B510-23F9D8D799B0}"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559D39-3ADA-4A35-B510-23F9D8D799B0}" type="datetimeFigureOut">
              <a:rPr lang="en-US" smtClean="0"/>
              <a:pPr/>
              <a:t>5/10/2016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681E35-E489-43F3-80CD-F35AF2E63D42}"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559D39-3ADA-4A35-B510-23F9D8D799B0}" type="datetimeFigureOut">
              <a:rPr lang="en-US" smtClean="0"/>
              <a:pPr/>
              <a:t>5/10/2016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681E35-E489-43F3-80CD-F35AF2E63D4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Management of Information Technology (IT) Acquisitions and Operations</a:t>
            </a:r>
            <a:endParaRPr lang="en-US" sz="3200" dirty="0"/>
          </a:p>
        </p:txBody>
      </p:sp>
      <p:sp>
        <p:nvSpPr>
          <p:cNvPr id="3" name="Content Placeholder 2"/>
          <p:cNvSpPr>
            <a:spLocks noGrp="1"/>
          </p:cNvSpPr>
          <p:nvPr>
            <p:ph idx="1"/>
          </p:nvPr>
        </p:nvSpPr>
        <p:spPr/>
        <p:txBody>
          <a:bodyPr>
            <a:noAutofit/>
          </a:bodyPr>
          <a:lstStyle/>
          <a:p>
            <a:r>
              <a:rPr lang="en-US" sz="2000" dirty="0"/>
              <a:t>Added to GAO’s High-Risk List in 2015</a:t>
            </a:r>
          </a:p>
          <a:p>
            <a:pPr lvl="1"/>
            <a:r>
              <a:rPr lang="en-US" sz="2000" dirty="0"/>
              <a:t>Federal government has spent billions of dollars on failed and poorly performing IT investments. </a:t>
            </a:r>
          </a:p>
          <a:p>
            <a:pPr lvl="1"/>
            <a:r>
              <a:rPr lang="en-US" sz="2000" dirty="0"/>
              <a:t>Federal IT investments too frequently fail to be completed or incur cost overruns and schedule slippages while contributing little to mission-related outcomes. </a:t>
            </a:r>
          </a:p>
          <a:p>
            <a:r>
              <a:rPr lang="en-US" sz="2000" dirty="0"/>
              <a:t>Often, IT projects suffered from a lack of disciplined and effective management, such as project planning, requirements definition, and program oversight and governance. In many instances, agencies have not consistently applied best practices that are critical to successfully acquiring IT investments. </a:t>
            </a:r>
          </a:p>
          <a:p>
            <a:r>
              <a:rPr lang="en-US" sz="2000" dirty="0"/>
              <a:t>While there have been numerous executive branch initiatives aimed at addressing these issues, implementation has been inconsistent.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hart 2"/>
          <p:cNvGraphicFramePr/>
          <p:nvPr/>
        </p:nvGraphicFramePr>
        <p:xfrm>
          <a:off x="1195254" y="152400"/>
          <a:ext cx="6881945" cy="637143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noGrp="1"/>
          </p:cNvGraphicFramePr>
          <p:nvPr/>
        </p:nvGraphicFramePr>
        <p:xfrm>
          <a:off x="237522" y="282133"/>
          <a:ext cx="8668956" cy="6293734"/>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838200" y="381000"/>
          <a:ext cx="7620000" cy="5029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a:graphicFrameLocks/>
          </p:cNvGraphicFramePr>
          <p:nvPr/>
        </p:nvGraphicFramePr>
        <p:xfrm>
          <a:off x="390525" y="647700"/>
          <a:ext cx="8362950" cy="556259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108</TotalTime>
  <Words>219</Words>
  <Application>Microsoft Office PowerPoint</Application>
  <PresentationFormat>On-screen Show (4:3)</PresentationFormat>
  <Paragraphs>32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Times New Roman</vt:lpstr>
      <vt:lpstr>Office Theme</vt:lpstr>
      <vt:lpstr>Management of Information Technology (IT) Acquisitions and Operations</vt:lpstr>
      <vt:lpstr>PowerPoint Presentation</vt:lpstr>
      <vt:lpstr>PowerPoint Presentation</vt:lpstr>
      <vt:lpstr>PowerPoint Presentation</vt:lpstr>
      <vt:lpstr>PowerPoint Presentation</vt:lpstr>
    </vt:vector>
  </TitlesOfParts>
  <Company>GAO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GAO</dc:creator>
  <cp:lastModifiedBy>Debra Hoffman</cp:lastModifiedBy>
  <cp:revision>4</cp:revision>
  <dcterms:created xsi:type="dcterms:W3CDTF">2016-05-08T02:23:58Z</dcterms:created>
  <dcterms:modified xsi:type="dcterms:W3CDTF">2016-05-10T16:20:40Z</dcterms:modified>
</cp:coreProperties>
</file>