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86" r:id="rId2"/>
    <p:sldId id="524" r:id="rId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15000"/>
      </a:spcBef>
      <a:spcAft>
        <a:spcPct val="1500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15000"/>
      </a:spcBef>
      <a:spcAft>
        <a:spcPct val="1500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15000"/>
      </a:spcBef>
      <a:spcAft>
        <a:spcPct val="1500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15000"/>
      </a:spcBef>
      <a:spcAft>
        <a:spcPct val="1500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15000"/>
      </a:spcBef>
      <a:spcAft>
        <a:spcPct val="1500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68D7A"/>
    <a:srgbClr val="66FF66"/>
    <a:srgbClr val="D7F1AD"/>
    <a:srgbClr val="FF5050"/>
    <a:srgbClr val="FF3300"/>
    <a:srgbClr val="0066FF"/>
    <a:srgbClr val="33CC33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28" autoAdjust="0"/>
    <p:restoredTop sz="96859" autoAdjust="0"/>
  </p:normalViewPr>
  <p:slideViewPr>
    <p:cSldViewPr>
      <p:cViewPr>
        <p:scale>
          <a:sx n="75" d="100"/>
          <a:sy n="75" d="100"/>
        </p:scale>
        <p:origin x="-103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046"/>
    </p:cViewPr>
  </p:sorterViewPr>
  <p:notesViewPr>
    <p:cSldViewPr>
      <p:cViewPr>
        <p:scale>
          <a:sx n="100" d="100"/>
          <a:sy n="100" d="100"/>
        </p:scale>
        <p:origin x="-1980" y="33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pPr>
              <a:defRPr/>
            </a:pPr>
            <a:fld id="{FFE0BE9A-ECEF-4479-BE42-DAD7C99742D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304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 sz="1200"/>
            </a:lvl1pPr>
          </a:lstStyle>
          <a:p>
            <a:pPr>
              <a:defRPr/>
            </a:pPr>
            <a:fld id="{061AB733-34DB-4ADC-B0C2-E0169A363DB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4720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EA938E-8114-4B6D-A96C-BA6D78CFE41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7171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76CFF2E-FCBC-4CEB-99F5-7734971ED4E6}" type="slidenum">
              <a:rPr lang="en-US" altLang="en-US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8195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4075" y="4416425"/>
            <a:ext cx="57753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15182-8060-4217-851E-93748DF9C5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08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0B055-58F2-415F-9A65-018AEB13E56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29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2AA217-7612-4363-9867-0BC61589062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855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E85E2-DCFB-4CA7-B528-72BE8AAB80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25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397F9C-236F-44FF-BCCD-2FEAAF744B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97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381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176E1-2D90-4EF9-AA19-949CD6B546C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AEC9E5-F110-43EA-98CE-3FC9A1B4CEE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97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B0BD0-BB82-4E87-B45F-0084EB28D7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6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A251C-E986-4D7B-9E1D-DD7833B7FBF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4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84A036-C5E9-437C-BB3C-98F74EFD11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34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9F713-879F-4BC0-BCD4-4AA2EEE22D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8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63AA6-9EA6-4D8B-BD21-99C4A72E613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67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29D4B-351B-47F4-8720-3058BD735FC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9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http://www.treas.gov/images/banner-home760x120_002.jpg" TargetMode="Externa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treasury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1363"/>
            <a:ext cx="91440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3048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BA108723-20A4-4C36-B698-6C4B3047E75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2" name="Picture 10" descr="U.S. Department of the Treasury Logo and photo of the Treasury Building"/>
          <p:cNvPicPr>
            <a:picLocks noChangeAspect="1" noChangeArrowheads="1"/>
          </p:cNvPicPr>
          <p:nvPr userDrawn="1"/>
        </p:nvPicPr>
        <p:blipFill>
          <a:blip r:embed="rId16" r:link="rId17">
            <a:lum bright="-18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16" r="84482" b="7874"/>
          <a:stretch>
            <a:fillRect/>
          </a:stretch>
        </p:blipFill>
        <p:spPr bwMode="auto">
          <a:xfrm>
            <a:off x="0" y="0"/>
            <a:ext cx="8382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119" r:id="rId1"/>
    <p:sldLayoutId id="2147485130" r:id="rId2"/>
    <p:sldLayoutId id="2147485120" r:id="rId3"/>
    <p:sldLayoutId id="2147485121" r:id="rId4"/>
    <p:sldLayoutId id="2147485122" r:id="rId5"/>
    <p:sldLayoutId id="2147485123" r:id="rId6"/>
    <p:sldLayoutId id="2147485124" r:id="rId7"/>
    <p:sldLayoutId id="2147485125" r:id="rId8"/>
    <p:sldLayoutId id="2147485126" r:id="rId9"/>
    <p:sldLayoutId id="2147485127" r:id="rId10"/>
    <p:sldLayoutId id="2147485128" r:id="rId11"/>
    <p:sldLayoutId id="2147485129" r:id="rId12"/>
    <p:sldLayoutId id="214748513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reasury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7075"/>
            <a:ext cx="9144000" cy="486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8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8100" y="2532063"/>
            <a:ext cx="9067800" cy="1671637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Continued Commitment to Auditability of the Financial Report of the U.S. Government</a:t>
            </a:r>
            <a:b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sz="4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sz="3000" dirty="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876800"/>
            <a:ext cx="6553200" cy="60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JFMIP Conference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smtClean="0"/>
              <a:t>May 09, 2016</a:t>
            </a:r>
          </a:p>
          <a:p>
            <a:pPr algn="l" eaLnBrk="1" hangingPunct="1">
              <a:lnSpc>
                <a:spcPct val="90000"/>
              </a:lnSpc>
            </a:pPr>
            <a:endParaRPr lang="en-US" altLang="en-US" sz="2000" smtClean="0"/>
          </a:p>
        </p:txBody>
      </p:sp>
      <p:sp>
        <p:nvSpPr>
          <p:cNvPr id="4101" name="Rectangle 6"/>
          <p:cNvSpPr>
            <a:spLocks noChangeArrowheads="1"/>
          </p:cNvSpPr>
          <p:nvPr/>
        </p:nvSpPr>
        <p:spPr bwMode="auto">
          <a:xfrm>
            <a:off x="1320800" y="4191000"/>
            <a:ext cx="6705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7D2AE10-DEBA-480D-8492-6B9CE979DEBC}" type="slidenum">
              <a:rPr lang="en-US" altLang="en-US" sz="1400" smtClean="0"/>
              <a:pPr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406400" y="152400"/>
            <a:ext cx="8229600" cy="715963"/>
          </a:xfrm>
        </p:spPr>
        <p:txBody>
          <a:bodyPr/>
          <a:lstStyle/>
          <a:p>
            <a:r>
              <a:rPr lang="en-US" altLang="en-US" smtClean="0"/>
              <a:t>Then and Now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4800" y="990600"/>
          <a:ext cx="8534400" cy="423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0"/>
                <a:gridCol w="1162228"/>
                <a:gridCol w="1276172"/>
              </a:tblGrid>
              <a:tr h="82302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Financial</a:t>
                      </a:r>
                      <a:r>
                        <a:rPr lang="en-US" sz="2400" baseline="0" dirty="0" smtClean="0"/>
                        <a:t> Report of the U.S. Government</a:t>
                      </a:r>
                    </a:p>
                    <a:p>
                      <a:pPr algn="ctr"/>
                      <a:r>
                        <a:rPr lang="en-US" sz="2400" baseline="0" dirty="0" smtClean="0"/>
                        <a:t>Selected Data</a:t>
                      </a:r>
                      <a:endParaRPr lang="en-US" sz="2400" dirty="0"/>
                    </a:p>
                  </a:txBody>
                  <a:tcPr marT="45723" marB="4572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1997</a:t>
                      </a:r>
                      <a:endParaRPr lang="en-US" sz="2400" dirty="0"/>
                    </a:p>
                  </a:txBody>
                  <a:tcPr marT="45723" marB="4572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2015</a:t>
                      </a:r>
                      <a:endParaRPr lang="en-US" sz="2400" dirty="0"/>
                    </a:p>
                  </a:txBody>
                  <a:tcPr marT="45723" marB="45723">
                    <a:solidFill>
                      <a:schemeClr val="accent2"/>
                    </a:solidFill>
                  </a:tcPr>
                </a:tc>
              </a:tr>
              <a:tr h="4877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Budget Deficit</a:t>
                      </a:r>
                    </a:p>
                  </a:txBody>
                  <a:tcPr marT="45723" marB="45723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$15 b</a:t>
                      </a:r>
                      <a:endParaRPr lang="en-US" sz="2600" dirty="0"/>
                    </a:p>
                  </a:txBody>
                  <a:tcPr marT="45723" marB="45723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$439 b</a:t>
                      </a:r>
                      <a:endParaRPr lang="en-US" sz="2600" dirty="0"/>
                    </a:p>
                  </a:txBody>
                  <a:tcPr marT="45723" marB="45723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877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Tax</a:t>
                      </a:r>
                      <a:r>
                        <a:rPr lang="en-US" sz="2600" baseline="0" dirty="0" smtClean="0"/>
                        <a:t> and Other Revenue</a:t>
                      </a:r>
                      <a:endParaRPr lang="en-US" sz="2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$1.6 t</a:t>
                      </a:r>
                      <a:endParaRPr lang="en-US" sz="2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$3.3 t</a:t>
                      </a:r>
                      <a:endParaRPr lang="en-US" sz="2600" dirty="0"/>
                    </a:p>
                  </a:txBody>
                  <a:tcPr marT="45723" marB="45723"/>
                </a:tc>
              </a:tr>
              <a:tr h="4877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Net Operating Cost</a:t>
                      </a:r>
                      <a:endParaRPr lang="en-US" sz="2600" dirty="0"/>
                    </a:p>
                  </a:txBody>
                  <a:tcPr marT="45723" marB="45723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$15 b</a:t>
                      </a:r>
                      <a:endParaRPr lang="en-US" sz="2600" dirty="0"/>
                    </a:p>
                  </a:txBody>
                  <a:tcPr marT="45723" marB="45723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$520</a:t>
                      </a:r>
                      <a:r>
                        <a:rPr lang="en-US" sz="2600" baseline="0" dirty="0" smtClean="0"/>
                        <a:t> b</a:t>
                      </a:r>
                      <a:endParaRPr lang="en-US" sz="2600" dirty="0"/>
                    </a:p>
                  </a:txBody>
                  <a:tcPr marT="45723" marB="45723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877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Total Assets</a:t>
                      </a:r>
                      <a:endParaRPr lang="en-US" sz="2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$1.6</a:t>
                      </a:r>
                      <a:r>
                        <a:rPr lang="en-US" sz="2600" baseline="0" dirty="0" smtClean="0"/>
                        <a:t> t</a:t>
                      </a:r>
                      <a:endParaRPr lang="en-US" sz="2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$3.3 t</a:t>
                      </a:r>
                      <a:endParaRPr lang="en-US" sz="2600" dirty="0"/>
                    </a:p>
                  </a:txBody>
                  <a:tcPr marT="45723" marB="45723"/>
                </a:tc>
              </a:tr>
              <a:tr h="4877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Public Debt + </a:t>
                      </a:r>
                      <a:r>
                        <a:rPr lang="en-US" sz="2600" dirty="0" err="1" smtClean="0"/>
                        <a:t>Accd</a:t>
                      </a:r>
                      <a:r>
                        <a:rPr lang="en-US" sz="2600" dirty="0" smtClean="0"/>
                        <a:t> </a:t>
                      </a:r>
                      <a:r>
                        <a:rPr lang="en-US" sz="2600" dirty="0" err="1" smtClean="0"/>
                        <a:t>Int</a:t>
                      </a:r>
                      <a:endParaRPr lang="en-US" sz="2600" dirty="0"/>
                    </a:p>
                  </a:txBody>
                  <a:tcPr marT="45723" marB="45723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$3.8</a:t>
                      </a:r>
                      <a:r>
                        <a:rPr lang="en-US" sz="2600" baseline="0" dirty="0" smtClean="0"/>
                        <a:t> t</a:t>
                      </a:r>
                      <a:endParaRPr lang="en-US" sz="2600" dirty="0"/>
                    </a:p>
                  </a:txBody>
                  <a:tcPr marT="45723" marB="45723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$13.2 t</a:t>
                      </a:r>
                      <a:endParaRPr lang="en-US" sz="2600" dirty="0"/>
                    </a:p>
                  </a:txBody>
                  <a:tcPr marT="45723" marB="45723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4877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Total Liabilities</a:t>
                      </a:r>
                      <a:endParaRPr lang="en-US" sz="2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$6.6 t</a:t>
                      </a:r>
                      <a:endParaRPr lang="en-US" sz="26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$21.5</a:t>
                      </a:r>
                      <a:r>
                        <a:rPr lang="en-US" sz="2600" baseline="0" dirty="0" smtClean="0"/>
                        <a:t> t</a:t>
                      </a:r>
                      <a:endParaRPr lang="en-US" sz="2600" dirty="0"/>
                    </a:p>
                  </a:txBody>
                  <a:tcPr marT="45723" marB="45723"/>
                </a:tc>
              </a:tr>
              <a:tr h="487717"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Social Insurance Net</a:t>
                      </a:r>
                      <a:r>
                        <a:rPr lang="en-US" sz="2600" baseline="0" dirty="0" smtClean="0"/>
                        <a:t> Expenditures</a:t>
                      </a:r>
                      <a:endParaRPr lang="en-US" sz="2600" dirty="0"/>
                    </a:p>
                  </a:txBody>
                  <a:tcPr marT="45723" marB="45723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$1.8 t*</a:t>
                      </a:r>
                      <a:endParaRPr lang="en-US" sz="2600" dirty="0"/>
                    </a:p>
                  </a:txBody>
                  <a:tcPr marT="45723" marB="45723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smtClean="0"/>
                        <a:t>$41.5 t</a:t>
                      </a:r>
                      <a:endParaRPr lang="en-US" sz="2600" dirty="0"/>
                    </a:p>
                  </a:txBody>
                  <a:tcPr marT="45723" marB="45723"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04800" y="5715000"/>
          <a:ext cx="8610600" cy="563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8399"/>
                <a:gridCol w="1066800"/>
                <a:gridCol w="1295401"/>
              </a:tblGrid>
              <a:tr h="56356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Unmodified</a:t>
                      </a:r>
                      <a:r>
                        <a:rPr lang="en-US" sz="2800" baseline="0" dirty="0" smtClean="0"/>
                        <a:t> </a:t>
                      </a:r>
                      <a:r>
                        <a:rPr lang="en-US" sz="2800" dirty="0" smtClean="0"/>
                        <a:t>Audit</a:t>
                      </a:r>
                      <a:r>
                        <a:rPr lang="en-US" sz="2800" baseline="0" dirty="0" smtClean="0"/>
                        <a:t> Opinion?</a:t>
                      </a:r>
                      <a:endParaRPr lang="en-US" sz="2800" dirty="0"/>
                    </a:p>
                  </a:txBody>
                  <a:tcPr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</a:t>
                      </a:r>
                      <a:endParaRPr lang="en-US" sz="2800" dirty="0"/>
                    </a:p>
                  </a:txBody>
                  <a:tcPr marT="45664" marB="45664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</a:t>
                      </a:r>
                      <a:endParaRPr lang="en-US" sz="2800" dirty="0"/>
                    </a:p>
                  </a:txBody>
                  <a:tcPr marT="45664" marB="45664"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  <p:sp>
        <p:nvSpPr>
          <p:cNvPr id="5172" name="TextBox 13"/>
          <p:cNvSpPr txBox="1">
            <a:spLocks noChangeArrowheads="1"/>
          </p:cNvSpPr>
          <p:nvPr/>
        </p:nvSpPr>
        <p:spPr bwMode="auto">
          <a:xfrm>
            <a:off x="381000" y="5181600"/>
            <a:ext cx="7467600" cy="3698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15000"/>
              </a:spcBef>
              <a:spcAft>
                <a:spcPct val="15000"/>
              </a:spcAft>
              <a:buFontTx/>
              <a:buNone/>
            </a:pPr>
            <a:r>
              <a:rPr lang="en-US" altLang="en-US" sz="1400"/>
              <a:t>*Required Supplementary Stewardship Information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15000"/>
          </a:spcBef>
          <a:spcAft>
            <a:spcPct val="1500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15000"/>
          </a:spcBef>
          <a:spcAft>
            <a:spcPct val="1500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15446</TotalTime>
  <Words>113</Words>
  <Application>Microsoft Office PowerPoint</Application>
  <PresentationFormat>On-screen Show (4:3)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Default Design</vt:lpstr>
      <vt:lpstr>Continued Commitment to Auditability of the Financial Report of the U.S. Government  </vt:lpstr>
      <vt:lpstr>Then and Now</vt:lpstr>
    </vt:vector>
  </TitlesOfParts>
  <Company>Department of Treasury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Financial Report of the United States Government</dc:title>
  <dc:creator>DavisA</dc:creator>
  <cp:lastModifiedBy>Debra Hoffman</cp:lastModifiedBy>
  <cp:revision>663</cp:revision>
  <cp:lastPrinted>2014-09-15T17:52:39Z</cp:lastPrinted>
  <dcterms:created xsi:type="dcterms:W3CDTF">2006-11-03T16:51:51Z</dcterms:created>
  <dcterms:modified xsi:type="dcterms:W3CDTF">2016-05-06T20:34:55Z</dcterms:modified>
</cp:coreProperties>
</file>