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3" r:id="rId3"/>
    <p:sldMasterId id="2147483687" r:id="rId4"/>
  </p:sldMasterIdLst>
  <p:notesMasterIdLst>
    <p:notesMasterId r:id="rId20"/>
  </p:notesMasterIdLst>
  <p:sldIdLst>
    <p:sldId id="263" r:id="rId5"/>
    <p:sldId id="275" r:id="rId6"/>
    <p:sldId id="277" r:id="rId7"/>
    <p:sldId id="281" r:id="rId8"/>
    <p:sldId id="287" r:id="rId9"/>
    <p:sldId id="288" r:id="rId10"/>
    <p:sldId id="289" r:id="rId11"/>
    <p:sldId id="290" r:id="rId12"/>
    <p:sldId id="282" r:id="rId13"/>
    <p:sldId id="279" r:id="rId14"/>
    <p:sldId id="280" r:id="rId15"/>
    <p:sldId id="283" r:id="rId16"/>
    <p:sldId id="284" r:id="rId17"/>
    <p:sldId id="291" r:id="rId18"/>
    <p:sldId id="262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37"/>
    <a:srgbClr val="043253"/>
    <a:srgbClr val="9C9EA2"/>
    <a:srgbClr val="2EADE0"/>
    <a:srgbClr val="5BA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7" autoAdjust="0"/>
    <p:restoredTop sz="94660"/>
  </p:normalViewPr>
  <p:slideViewPr>
    <p:cSldViewPr>
      <p:cViewPr varScale="1">
        <p:scale>
          <a:sx n="73" d="100"/>
          <a:sy n="73" d="100"/>
        </p:scale>
        <p:origin x="-9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8C60E8F-C38B-4D61-85DB-7DF47C436629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00D2F72-E011-4DA7-800E-0AC7DF7FB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D2F72-E011-4DA7-800E-0AC7DF7FBD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A17C7-C699-4286-8B95-0D2EA1AEB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Explain</a:t>
            </a:r>
            <a:r>
              <a:rPr lang="en-US" baseline="0" dirty="0" smtClean="0"/>
              <a:t> that the focus is just the preparation of the FR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Focus on all entities do </a:t>
            </a:r>
            <a:r>
              <a:rPr lang="en-US" baseline="0" dirty="0" err="1" smtClean="0"/>
              <a:t>GTAS</a:t>
            </a:r>
            <a:r>
              <a:rPr lang="en-US" baseline="0" dirty="0" smtClean="0"/>
              <a:t> reporting but for the FR </a:t>
            </a:r>
            <a:r>
              <a:rPr lang="en-US" u="sng" baseline="0" dirty="0" smtClean="0"/>
              <a:t>significant entities</a:t>
            </a:r>
            <a:r>
              <a:rPr lang="en-US" baseline="0" dirty="0" smtClean="0"/>
              <a:t> still have to do all modules in </a:t>
            </a:r>
            <a:r>
              <a:rPr lang="en-US" baseline="0" dirty="0" err="1" smtClean="0"/>
              <a:t>GFRS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Point out the use of significant entities </a:t>
            </a:r>
            <a:r>
              <a:rPr lang="en-US" baseline="0" dirty="0" err="1" smtClean="0"/>
              <a:t>GTAS</a:t>
            </a:r>
            <a:r>
              <a:rPr lang="en-US" baseline="0" dirty="0" smtClean="0"/>
              <a:t> data throughout the fiscal year and at year end for analysis and closing audit recommendations.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D2F72-E011-4DA7-800E-0AC7DF7FBDC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Explain</a:t>
            </a:r>
            <a:r>
              <a:rPr lang="en-US" baseline="0" dirty="0" smtClean="0"/>
              <a:t> that the focus is just the preparation of the FR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Focus on all entities do </a:t>
            </a:r>
            <a:r>
              <a:rPr lang="en-US" baseline="0" dirty="0" err="1" smtClean="0"/>
              <a:t>GTAS</a:t>
            </a:r>
            <a:r>
              <a:rPr lang="en-US" baseline="0" dirty="0" smtClean="0"/>
              <a:t> reporting but for the FR </a:t>
            </a:r>
            <a:r>
              <a:rPr lang="en-US" u="sng" baseline="0" dirty="0" smtClean="0"/>
              <a:t>significant entities</a:t>
            </a:r>
            <a:r>
              <a:rPr lang="en-US" baseline="0" dirty="0" smtClean="0"/>
              <a:t> still have to do all modules in </a:t>
            </a:r>
            <a:r>
              <a:rPr lang="en-US" baseline="0" dirty="0" err="1" smtClean="0"/>
              <a:t>GFRS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Point out the use of significant entities </a:t>
            </a:r>
            <a:r>
              <a:rPr lang="en-US" baseline="0" dirty="0" err="1" smtClean="0"/>
              <a:t>GTAS</a:t>
            </a:r>
            <a:r>
              <a:rPr lang="en-US" baseline="0" dirty="0" smtClean="0"/>
              <a:t> data throughout the fiscal year and at year end for analysis and closing audit recommendations.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D2F72-E011-4DA7-800E-0AC7DF7FBDC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D2F72-E011-4DA7-800E-0AC7DF7FBD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228600" y="965676"/>
            <a:ext cx="8686800" cy="5206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228600" y="965676"/>
            <a:ext cx="8686800" cy="520652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1" hasCustomPrompt="1"/>
          </p:nvPr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/>
          <p:cNvSpPr txBox="1">
            <a:spLocks/>
          </p:cNvSpPr>
          <p:nvPr userDrawn="1"/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rgbClr val="036A37"/>
                </a:solidFill>
                <a:latin typeface="+mj-lt"/>
              </a:rPr>
              <a:t>Contact Information</a:t>
            </a:r>
            <a:endParaRPr lang="en-US" sz="3200" b="1" dirty="0">
              <a:solidFill>
                <a:srgbClr val="036A37"/>
              </a:solidFill>
              <a:latin typeface="+mj-lt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84632" y="1243584"/>
            <a:ext cx="2944368" cy="104241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picture to add sub logo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7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scal Servi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29250"/>
            <a:ext cx="9144000" cy="720703"/>
          </a:xfrm>
          <a:prstGeom prst="rect">
            <a:avLst/>
          </a:prstGeom>
          <a:solidFill>
            <a:srgbClr val="0128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2856"/>
              </a:solidFill>
            </a:endParaRPr>
          </a:p>
        </p:txBody>
      </p:sp>
      <p:pic>
        <p:nvPicPr>
          <p:cNvPr id="6" name="Picture 2" descr="http://fiscalservice.treasuryecm.gov/fs/support/GAC/StyleGuideLogos/Fiscal%20Service%20-%20Horizontal%20-%20Color%20-%20Treasur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820"/>
            <a:ext cx="521207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58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scal Servi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29250"/>
            <a:ext cx="9144000" cy="720703"/>
          </a:xfrm>
          <a:prstGeom prst="rect">
            <a:avLst/>
          </a:prstGeom>
          <a:solidFill>
            <a:srgbClr val="0128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2856"/>
              </a:solidFill>
            </a:endParaRPr>
          </a:p>
        </p:txBody>
      </p:sp>
      <p:pic>
        <p:nvPicPr>
          <p:cNvPr id="6" name="Picture 2" descr="http://fiscalservice.treasuryecm.gov/fs/support/GAC/StyleGuideLogos/Fiscal%20Service%20-%20Horizontal%20-%20Color%20-%20Treasur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820"/>
            <a:ext cx="521207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5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Log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29250"/>
            <a:ext cx="9144000" cy="720703"/>
          </a:xfrm>
          <a:prstGeom prst="rect">
            <a:avLst/>
          </a:prstGeom>
          <a:solidFill>
            <a:srgbClr val="0128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285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3"/>
          <a:stretch/>
        </p:blipFill>
        <p:spPr>
          <a:xfrm>
            <a:off x="7040492" y="6212133"/>
            <a:ext cx="1821992" cy="55493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8600" y="335280"/>
            <a:ext cx="5212080" cy="1645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picture to add business line or product/ service sub logo</a:t>
            </a:r>
          </a:p>
        </p:txBody>
      </p:sp>
    </p:spTree>
    <p:extLst>
      <p:ext uri="{BB962C8B-B14F-4D97-AF65-F5344CB8AC3E}">
        <p14:creationId xmlns:p14="http://schemas.microsoft.com/office/powerpoint/2010/main" val="365127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228600" y="965676"/>
            <a:ext cx="8686800" cy="5206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228600" y="965676"/>
            <a:ext cx="8686800" cy="520652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1" hasCustomPrompt="1"/>
          </p:nvPr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9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672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2672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sp>
        <p:nvSpPr>
          <p:cNvPr id="15" name="Content Placeholder 21"/>
          <p:cNvSpPr>
            <a:spLocks noGrp="1"/>
          </p:cNvSpPr>
          <p:nvPr>
            <p:ph sz="quarter" idx="11" hasCustomPrompt="1"/>
          </p:nvPr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56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427081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76400"/>
            <a:ext cx="4268788" cy="44497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048" y="990600"/>
            <a:ext cx="423800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676400"/>
            <a:ext cx="4242816" cy="44497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sp>
        <p:nvSpPr>
          <p:cNvPr id="23" name="Content Placeholder 21"/>
          <p:cNvSpPr>
            <a:spLocks noGrp="1"/>
          </p:cNvSpPr>
          <p:nvPr>
            <p:ph sz="quarter" idx="11" hasCustomPrompt="1"/>
          </p:nvPr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6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23B54F64-4D77-425A-BD5E-0504AD8FCA49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8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/>
          <p:cNvSpPr txBox="1">
            <a:spLocks/>
          </p:cNvSpPr>
          <p:nvPr userDrawn="1"/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rgbClr val="036A37"/>
                </a:solidFill>
              </a:rPr>
              <a:t>Contact Information</a:t>
            </a:r>
            <a:endParaRPr lang="en-US" sz="3200" b="1" dirty="0">
              <a:solidFill>
                <a:srgbClr val="036A37"/>
              </a:solidFill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84632" y="1243584"/>
            <a:ext cx="2944368" cy="104241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picture to add sub logo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34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age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1"/>
          <a:stretch/>
        </p:blipFill>
        <p:spPr bwMode="auto">
          <a:xfrm>
            <a:off x="1905000" y="3212538"/>
            <a:ext cx="5334000" cy="105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9"/>
          <a:stretch/>
        </p:blipFill>
        <p:spPr bwMode="auto">
          <a:xfrm>
            <a:off x="1570788" y="2438400"/>
            <a:ext cx="6002424" cy="83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228600" y="4267200"/>
            <a:ext cx="8686800" cy="0"/>
          </a:xfrm>
          <a:prstGeom prst="line">
            <a:avLst/>
          </a:prstGeom>
          <a:ln w="28575">
            <a:solidFill>
              <a:srgbClr val="0432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533400" y="582769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wish to use the business line or product/service sub logo title slide, please insert the appropriate sub logo by clicking the picture icon on the “Sub Logo”  title slide.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 userDrawn="1"/>
        </p:nvSpPr>
        <p:spPr>
          <a:xfrm>
            <a:off x="228600" y="838200"/>
            <a:ext cx="8686800" cy="1732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200" b="1" dirty="0" smtClean="0">
                <a:solidFill>
                  <a:prstClr val="black"/>
                </a:solidFill>
              </a:rPr>
              <a:t>General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These templates can </a:t>
            </a:r>
            <a:r>
              <a:rPr lang="en-US" sz="1600" dirty="0">
                <a:solidFill>
                  <a:prstClr val="black"/>
                </a:solidFill>
              </a:rPr>
              <a:t>be used for all external and internal </a:t>
            </a:r>
            <a:r>
              <a:rPr lang="en-US" sz="1600" dirty="0" smtClean="0">
                <a:solidFill>
                  <a:prstClr val="black"/>
                </a:solidFill>
              </a:rPr>
              <a:t>presentations and handouts.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Insert page numbers from the “Insert” tab.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Ensure all text is in “Arial” font.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If color is used, ensure color selection is consistent with the template. For your reference, a few of the Fiscal Service colors are provided below.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 userDrawn="1"/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prstClr val="black"/>
                </a:solidFill>
              </a:rPr>
              <a:t>PowerPoint Usage Guide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424304"/>
            <a:ext cx="1828800" cy="1366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71" y="4424303"/>
            <a:ext cx="1821656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4800599" y="5827693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insert the appropriate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product/service sub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clicking the picture icon on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“Contact Information” slide.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14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34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32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19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73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58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00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34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332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67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228600" y="965676"/>
            <a:ext cx="8686800" cy="5206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228600" y="965676"/>
            <a:ext cx="8686800" cy="520652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1" hasCustomPrompt="1"/>
          </p:nvPr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0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scal Servi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29250"/>
            <a:ext cx="9144000" cy="720703"/>
          </a:xfrm>
          <a:prstGeom prst="rect">
            <a:avLst/>
          </a:prstGeom>
          <a:solidFill>
            <a:srgbClr val="0128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2856"/>
              </a:solidFill>
            </a:endParaRPr>
          </a:p>
        </p:txBody>
      </p:sp>
      <p:pic>
        <p:nvPicPr>
          <p:cNvPr id="6" name="Picture 2" descr="http://fiscalservice.treasuryecm.gov/fs/support/GAC/StyleGuideLogos/Fiscal%20Service%20-%20Horizontal%20-%20Color%20-%20Treasur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820"/>
            <a:ext cx="521207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43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43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92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32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3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961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13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160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567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81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020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211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863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 userDrawn="1"/>
        </p:nvSpPr>
        <p:spPr>
          <a:xfrm>
            <a:off x="228600" y="965676"/>
            <a:ext cx="8686800" cy="5206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228600" y="965676"/>
            <a:ext cx="8686800" cy="520652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1" hasCustomPrompt="1"/>
          </p:nvPr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921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228600" y="6232022"/>
            <a:ext cx="8686800" cy="0"/>
          </a:xfrm>
          <a:prstGeom prst="line">
            <a:avLst/>
          </a:prstGeom>
          <a:ln w="952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587431" y="6389370"/>
            <a:ext cx="396913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04325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EAD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RANSFORM 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sz="1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ELIVER</a:t>
            </a:r>
            <a:endParaRPr lang="en-US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4C_FS_HORZ_wTreasury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56946"/>
            <a:ext cx="1752600" cy="55345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228600" y="892996"/>
            <a:ext cx="8686800" cy="0"/>
          </a:xfrm>
          <a:prstGeom prst="line">
            <a:avLst/>
          </a:prstGeom>
          <a:ln w="28575">
            <a:solidFill>
              <a:srgbClr val="04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/>
          <p:cNvSpPr txBox="1">
            <a:spLocks/>
          </p:cNvSpPr>
          <p:nvPr userDrawn="1"/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rgbClr val="036A37"/>
                </a:solidFill>
                <a:latin typeface="Calibri"/>
              </a:rPr>
              <a:t>Contact Information</a:t>
            </a:r>
            <a:endParaRPr lang="en-US" sz="3200" b="1" dirty="0">
              <a:solidFill>
                <a:srgbClr val="036A37"/>
              </a:solidFill>
              <a:latin typeface="Calibri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84632" y="1243584"/>
            <a:ext cx="2944368" cy="104241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picture to add sub logo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B54F64-4D77-425A-BD5E-0504AD8FCA49}" type="slidenum"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266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scal Servi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29250"/>
            <a:ext cx="9144000" cy="720703"/>
          </a:xfrm>
          <a:prstGeom prst="rect">
            <a:avLst/>
          </a:prstGeom>
          <a:solidFill>
            <a:srgbClr val="0128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2856"/>
              </a:solidFill>
            </a:endParaRPr>
          </a:p>
        </p:txBody>
      </p:sp>
      <p:pic>
        <p:nvPicPr>
          <p:cNvPr id="6" name="Picture 2" descr="http://fiscalservice.treasuryecm.gov/fs/support/GAC/StyleGuideLogos/Fiscal%20Service%20-%20Horizontal%20-%20Color%20-%20Treasur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820"/>
            <a:ext cx="521207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3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E73A-268B-4C9D-A3E2-BCE515329CA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7635-5D16-4538-B10C-484A636EA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0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E73A-268B-4C9D-A3E2-BCE515329CA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7635-5D16-4538-B10C-484A636EA2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2286000"/>
            <a:ext cx="8991600" cy="1619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4325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Continued Commitment to Auditability of the </a:t>
            </a:r>
            <a:r>
              <a:rPr lang="en-US" b="1" dirty="0" smtClean="0"/>
              <a:t>Financial Report of the U.S. Government</a:t>
            </a:r>
            <a:r>
              <a:rPr lang="en-US" b="1" dirty="0"/>
              <a:t> 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06107" y="4191000"/>
            <a:ext cx="8296379" cy="838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0432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>
                <a:latin typeface="+mj-lt"/>
              </a:rPr>
              <a:t>Jaime M. </a:t>
            </a:r>
            <a:r>
              <a:rPr lang="en-US" b="1" dirty="0" err="1" smtClean="0">
                <a:latin typeface="+mj-lt"/>
              </a:rPr>
              <a:t>Saling</a:t>
            </a:r>
            <a:r>
              <a:rPr lang="en-US" b="1" dirty="0" smtClean="0">
                <a:latin typeface="+mj-lt"/>
              </a:rPr>
              <a:t/>
            </a:r>
            <a:br>
              <a:rPr lang="en-US" b="1" dirty="0" smtClean="0">
                <a:latin typeface="+mj-lt"/>
              </a:rPr>
            </a:br>
            <a:r>
              <a:rPr lang="en-US" b="1" dirty="0" smtClean="0">
                <a:latin typeface="+mj-lt"/>
              </a:rPr>
              <a:t>May 9, 2016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24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FY </a:t>
            </a:r>
            <a:r>
              <a:rPr lang="en-US" dirty="0" smtClean="0">
                <a:latin typeface="+mn-lt"/>
              </a:rPr>
              <a:t>2015:</a:t>
            </a:r>
            <a:endParaRPr lang="en-US" dirty="0">
              <a:latin typeface="+mn-lt"/>
            </a:endParaRP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Required Root </a:t>
            </a:r>
            <a:r>
              <a:rPr lang="en-US" dirty="0">
                <a:latin typeface="+mn-lt"/>
              </a:rPr>
              <a:t>Cause and Corrective Action </a:t>
            </a:r>
            <a:r>
              <a:rPr lang="en-US" dirty="0" smtClean="0">
                <a:latin typeface="+mn-lt"/>
              </a:rPr>
              <a:t>Plan in </a:t>
            </a:r>
            <a:r>
              <a:rPr lang="en-US" dirty="0" err="1" smtClean="0">
                <a:latin typeface="+mn-lt"/>
              </a:rPr>
              <a:t>TFM</a:t>
            </a:r>
            <a:r>
              <a:rPr lang="en-US" dirty="0" smtClean="0">
                <a:latin typeface="+mn-lt"/>
              </a:rPr>
              <a:t> 2-4700</a:t>
            </a:r>
            <a:endParaRPr lang="en-US" dirty="0">
              <a:latin typeface="+mn-lt"/>
            </a:endParaRP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Monitored </a:t>
            </a:r>
            <a:r>
              <a:rPr lang="en-US" dirty="0">
                <a:latin typeface="+mn-lt"/>
              </a:rPr>
              <a:t>Corrective Action Plan implementation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Expanded </a:t>
            </a:r>
            <a:r>
              <a:rPr lang="en-US" dirty="0" err="1" smtClean="0">
                <a:latin typeface="+mn-lt"/>
              </a:rPr>
              <a:t>IGT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Metrics and Scorecards 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Assertion </a:t>
            </a:r>
            <a:r>
              <a:rPr lang="en-US" dirty="0">
                <a:latin typeface="+mn-lt"/>
              </a:rPr>
              <a:t>over </a:t>
            </a:r>
            <a:r>
              <a:rPr lang="en-US" dirty="0" err="1">
                <a:latin typeface="+mn-lt"/>
              </a:rPr>
              <a:t>GFRS</a:t>
            </a:r>
            <a:r>
              <a:rPr lang="en-US" dirty="0">
                <a:latin typeface="+mn-lt"/>
              </a:rPr>
              <a:t> Module GF004 Trading </a:t>
            </a:r>
            <a:r>
              <a:rPr lang="en-US" dirty="0" smtClean="0">
                <a:latin typeface="+mn-lt"/>
              </a:rPr>
              <a:t>Partner </a:t>
            </a:r>
            <a:r>
              <a:rPr lang="en-US" dirty="0">
                <a:latin typeface="+mn-lt"/>
              </a:rPr>
              <a:t>Note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pPr defTabSz="457200">
              <a:spcBef>
                <a:spcPct val="0"/>
              </a:spcBef>
            </a:pPr>
            <a:r>
              <a:rPr lang="en-US" b="1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Progress:  </a:t>
            </a:r>
            <a:r>
              <a:rPr lang="en-US" dirty="0" err="1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Intragovernmental</a:t>
            </a:r>
            <a:r>
              <a:rPr lang="en-US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Material Weakness</a:t>
            </a:r>
          </a:p>
        </p:txBody>
      </p:sp>
    </p:spTree>
    <p:extLst>
      <p:ext uri="{BB962C8B-B14F-4D97-AF65-F5344CB8AC3E}">
        <p14:creationId xmlns:p14="http://schemas.microsoft.com/office/powerpoint/2010/main" val="25287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General Fund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/>
              <a:t>Completed </a:t>
            </a:r>
            <a:r>
              <a:rPr lang="en-US" dirty="0"/>
              <a:t>the General Fund general ledger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/>
              <a:t>Focused </a:t>
            </a:r>
            <a:r>
              <a:rPr lang="en-US" dirty="0"/>
              <a:t>additional resources to assist with agency reconciliations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/>
              <a:t>Subjected </a:t>
            </a:r>
            <a:r>
              <a:rPr lang="en-US" dirty="0"/>
              <a:t>the General Fund to additional </a:t>
            </a:r>
            <a:r>
              <a:rPr lang="en-US" dirty="0" err="1"/>
              <a:t>IGT</a:t>
            </a:r>
            <a:r>
              <a:rPr lang="en-US" dirty="0"/>
              <a:t> controls and </a:t>
            </a:r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pPr defTabSz="457200">
              <a:spcBef>
                <a:spcPct val="0"/>
              </a:spcBef>
            </a:pPr>
            <a:r>
              <a:rPr lang="en-US" b="1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Progress:  </a:t>
            </a:r>
            <a:r>
              <a:rPr lang="en-US" dirty="0" err="1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Intragovernmental</a:t>
            </a:r>
            <a:r>
              <a:rPr lang="en-US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Material Weakness</a:t>
            </a:r>
          </a:p>
        </p:txBody>
      </p:sp>
    </p:spTree>
    <p:extLst>
      <p:ext uri="{BB962C8B-B14F-4D97-AF65-F5344CB8AC3E}">
        <p14:creationId xmlns:p14="http://schemas.microsoft.com/office/powerpoint/2010/main" val="35883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FY 2016: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Monitor </a:t>
            </a:r>
            <a:r>
              <a:rPr lang="en-US" dirty="0">
                <a:latin typeface="+mn-lt"/>
              </a:rPr>
              <a:t>Corrective Action Plan </a:t>
            </a:r>
            <a:r>
              <a:rPr lang="en-US" dirty="0" smtClean="0">
                <a:latin typeface="+mn-lt"/>
              </a:rPr>
              <a:t>implementation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err="1" smtClean="0">
                <a:latin typeface="+mn-lt"/>
              </a:rPr>
              <a:t>IGT</a:t>
            </a:r>
            <a:r>
              <a:rPr lang="en-US" dirty="0" smtClean="0">
                <a:latin typeface="+mn-lt"/>
              </a:rPr>
              <a:t> Scorecards made available to the financial management community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Expand metrics and scorecard process to monitor the “Unidentified” usage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Access to a raw data file in </a:t>
            </a:r>
            <a:r>
              <a:rPr lang="en-US" dirty="0" err="1" smtClean="0">
                <a:latin typeface="+mn-lt"/>
              </a:rPr>
              <a:t>GTAS</a:t>
            </a:r>
            <a:r>
              <a:rPr lang="en-US" dirty="0" smtClean="0">
                <a:latin typeface="+mn-lt"/>
              </a:rPr>
              <a:t> to reconcile </a:t>
            </a:r>
            <a:r>
              <a:rPr lang="en-US" dirty="0" err="1" smtClean="0">
                <a:latin typeface="+mn-lt"/>
              </a:rPr>
              <a:t>IGT</a:t>
            </a:r>
            <a:r>
              <a:rPr lang="en-US" dirty="0" smtClean="0">
                <a:latin typeface="+mn-lt"/>
              </a:rPr>
              <a:t> differences</a:t>
            </a:r>
          </a:p>
          <a:p>
            <a:pPr lvl="1">
              <a:buFont typeface="Arial" panose="020B0604020202020204" pitchFamily="34" charset="0"/>
              <a:buChar char="ₒ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300" b="1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Plans:  </a:t>
            </a:r>
            <a:r>
              <a:rPr lang="en-US" sz="3300" dirty="0" err="1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Intragovernmental</a:t>
            </a:r>
            <a:r>
              <a:rPr lang="en-US" sz="3300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dirty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Material Weakness</a:t>
            </a:r>
          </a:p>
        </p:txBody>
      </p:sp>
    </p:spTree>
    <p:extLst>
      <p:ext uri="{BB962C8B-B14F-4D97-AF65-F5344CB8AC3E}">
        <p14:creationId xmlns:p14="http://schemas.microsoft.com/office/powerpoint/2010/main" val="30986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General Fund of the U.S. Government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Continue to reconcile </a:t>
            </a:r>
            <a:r>
              <a:rPr lang="en-US" dirty="0" err="1" smtClean="0">
                <a:latin typeface="+mn-lt"/>
              </a:rPr>
              <a:t>IGT</a:t>
            </a:r>
            <a:r>
              <a:rPr lang="en-US" dirty="0" smtClean="0">
                <a:latin typeface="+mn-lt"/>
              </a:rPr>
              <a:t> differences with trading partners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Audit Coverage</a:t>
            </a:r>
          </a:p>
          <a:p>
            <a:pPr lvl="2"/>
            <a:r>
              <a:rPr lang="en-US" dirty="0" smtClean="0">
                <a:latin typeface="+mn-lt"/>
              </a:rPr>
              <a:t>Internal Control Review (OMB A-123)</a:t>
            </a:r>
          </a:p>
          <a:p>
            <a:pPr lvl="2"/>
            <a:r>
              <a:rPr lang="en-US" dirty="0" smtClean="0">
                <a:latin typeface="+mn-lt"/>
              </a:rPr>
              <a:t>External Audit of the General Fund</a:t>
            </a:r>
            <a:endParaRPr lang="en-US" dirty="0">
              <a:latin typeface="+mn-lt"/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300" b="1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Plans:  </a:t>
            </a:r>
            <a:r>
              <a:rPr lang="en-US" sz="3300" dirty="0" err="1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Intragovernmental</a:t>
            </a:r>
            <a:r>
              <a:rPr lang="en-US" sz="3300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dirty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Material Weakness</a:t>
            </a:r>
          </a:p>
        </p:txBody>
      </p:sp>
    </p:spTree>
    <p:extLst>
      <p:ext uri="{BB962C8B-B14F-4D97-AF65-F5344CB8AC3E}">
        <p14:creationId xmlns:p14="http://schemas.microsoft.com/office/powerpoint/2010/main" val="15308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Implementation of </a:t>
            </a:r>
            <a:r>
              <a:rPr lang="en-US" dirty="0" err="1" smtClean="0">
                <a:latin typeface="+mn-lt"/>
              </a:rPr>
              <a:t>SFFAS</a:t>
            </a:r>
            <a:r>
              <a:rPr lang="en-US" dirty="0" smtClean="0">
                <a:latin typeface="+mn-lt"/>
              </a:rPr>
              <a:t> 47 Reporting Entity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Survey sent to agencies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Determination of Consolidated Entity or Disclosure Entity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Discrepancies in determination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Agreement by…</a:t>
            </a:r>
          </a:p>
          <a:p>
            <a:pPr lvl="2"/>
            <a:r>
              <a:rPr lang="en-US" dirty="0" smtClean="0">
                <a:latin typeface="+mn-lt"/>
              </a:rPr>
              <a:t>Agency Level – Agency, IPA, and IG</a:t>
            </a:r>
          </a:p>
          <a:p>
            <a:pPr lvl="2"/>
            <a:r>
              <a:rPr lang="en-US" dirty="0" smtClean="0">
                <a:latin typeface="+mn-lt"/>
              </a:rPr>
              <a:t>Governmentwide – Treasury, OMB, GAO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2016 </a:t>
            </a:r>
            <a:r>
              <a:rPr lang="en-US" dirty="0" err="1" smtClean="0">
                <a:latin typeface="+mn-lt"/>
              </a:rPr>
              <a:t>TFM</a:t>
            </a:r>
            <a:r>
              <a:rPr lang="en-US" dirty="0" smtClean="0">
                <a:latin typeface="+mn-lt"/>
              </a:rPr>
              <a:t> Bulletin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036A37"/>
                </a:solidFill>
                <a:latin typeface="+mj-lt"/>
              </a:rPr>
              <a:t>Future Reporting…2018</a:t>
            </a:r>
          </a:p>
        </p:txBody>
      </p:sp>
    </p:spTree>
    <p:extLst>
      <p:ext uri="{BB962C8B-B14F-4D97-AF65-F5344CB8AC3E}">
        <p14:creationId xmlns:p14="http://schemas.microsoft.com/office/powerpoint/2010/main" val="41710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90600"/>
            <a:ext cx="81218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Jaime M.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Department of the Treasury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Bureau of the Fiscal Service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(304) 480-5129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Jaime.Saling@fiscal.treasury.gov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1051"/>
            <a:ext cx="3571875" cy="139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6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965676"/>
            <a:ext cx="8686800" cy="5358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+mn-lt"/>
              </a:rPr>
              <a:t>Since </a:t>
            </a:r>
            <a:r>
              <a:rPr lang="en-US" sz="2600" dirty="0">
                <a:latin typeface="+mn-lt"/>
              </a:rPr>
              <a:t>1997, </a:t>
            </a:r>
            <a:r>
              <a:rPr lang="en-US" sz="2600" dirty="0" smtClean="0">
                <a:latin typeface="+mn-lt"/>
              </a:rPr>
              <a:t>the Bureau of the Fiscal </a:t>
            </a:r>
            <a:r>
              <a:rPr lang="en-US" sz="2600" dirty="0">
                <a:latin typeface="+mn-lt"/>
              </a:rPr>
              <a:t>Service has compiled agency financial data to prepare the consolidated Financial Report of the U.S. Government, and has consecutively received a disclaimer from </a:t>
            </a:r>
            <a:r>
              <a:rPr lang="en-US" sz="2600" dirty="0" smtClean="0">
                <a:latin typeface="+mn-lt"/>
              </a:rPr>
              <a:t>GAO.</a:t>
            </a:r>
            <a:endParaRPr lang="en-US" sz="2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36A37"/>
                </a:solidFill>
                <a:latin typeface="+mj-lt"/>
              </a:rPr>
              <a:t>The Issue:  </a:t>
            </a:r>
            <a:r>
              <a:rPr lang="en-US" sz="3200" dirty="0" smtClean="0">
                <a:solidFill>
                  <a:srgbClr val="036A37"/>
                </a:solidFill>
                <a:latin typeface="+mj-lt"/>
              </a:rPr>
              <a:t>A Disclaimer of Opinion</a:t>
            </a:r>
            <a:endParaRPr lang="en-US" sz="3200" dirty="0">
              <a:solidFill>
                <a:srgbClr val="036A37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14" y="4210777"/>
            <a:ext cx="1061991" cy="836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" y="3761202"/>
            <a:ext cx="2156369" cy="1889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56" y="3769786"/>
            <a:ext cx="2156369" cy="1889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66" y="3769786"/>
            <a:ext cx="2156369" cy="18897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155355" y="3712657"/>
            <a:ext cx="1849950" cy="690960"/>
          </a:xfrm>
          <a:prstGeom prst="ellipse">
            <a:avLst/>
          </a:prstGeom>
          <a:noFill/>
          <a:ln w="1905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bertus Extra Bold" pitchFamily="34" charset="0"/>
              </a:rPr>
              <a:t>DoD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182665" y="3703869"/>
            <a:ext cx="1849950" cy="669783"/>
          </a:xfrm>
          <a:prstGeom prst="ellipse">
            <a:avLst/>
          </a:prstGeom>
          <a:noFill/>
          <a:ln w="1905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bertus Extra Bold" pitchFamily="34" charset="0"/>
              </a:rPr>
              <a:t>Compilation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232081" y="3846540"/>
            <a:ext cx="1849950" cy="408937"/>
          </a:xfrm>
          <a:prstGeom prst="ellipse">
            <a:avLst/>
          </a:prstGeom>
          <a:noFill/>
          <a:ln w="1905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bertus Extra Bold" pitchFamily="34" charset="0"/>
              </a:rPr>
              <a:t>IGT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3494" y="2913464"/>
            <a:ext cx="54597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 smtClean="0">
                <a:solidFill>
                  <a:srgbClr val="292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Primary Impediments</a:t>
            </a:r>
            <a:endParaRPr lang="en-US" sz="2800" b="1" u="sng" dirty="0">
              <a:solidFill>
                <a:srgbClr val="2929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85909" y="3287417"/>
            <a:ext cx="3095823" cy="2494666"/>
            <a:chOff x="6164794" y="2055738"/>
            <a:chExt cx="3095823" cy="249466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669" y="2055738"/>
              <a:ext cx="1940296" cy="249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 rot="2568956">
              <a:off x="6164794" y="2903479"/>
              <a:ext cx="3095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F0000"/>
                  </a:solidFill>
                </a:rPr>
                <a:t>Disclaimer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8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Preparation of the Financial Report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Collaboration with agencies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Support for top level journal vouchers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Analysis of audit coverage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Implementation of new accounting standards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Variance Analysis</a:t>
            </a:r>
          </a:p>
          <a:p>
            <a:pPr lvl="1">
              <a:buFont typeface="Arial" panose="020B0604020202020204" pitchFamily="34" charset="0"/>
              <a:buChar char="ₒ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r>
              <a:rPr lang="en-US" b="1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Progress:  </a:t>
            </a:r>
            <a:r>
              <a:rPr lang="en-US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Compilation </a:t>
            </a:r>
            <a:r>
              <a:rPr lang="en-US" dirty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Weakness</a:t>
            </a:r>
            <a:endParaRPr lang="en-US" dirty="0">
              <a:solidFill>
                <a:srgbClr val="036A37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11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Preparation of the Financial Report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Reporting Entity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Significant Entities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Legal Representation Letters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Treaties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Criminal Debt</a:t>
            </a:r>
            <a:endParaRPr lang="en-US" dirty="0">
              <a:latin typeface="+mn-lt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r>
              <a:rPr lang="en-US" b="1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Plans:  </a:t>
            </a:r>
            <a:r>
              <a:rPr lang="en-US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Compilation </a:t>
            </a:r>
            <a:r>
              <a:rPr lang="en-US" dirty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Weakness</a:t>
            </a:r>
            <a:endParaRPr lang="en-US" dirty="0">
              <a:solidFill>
                <a:srgbClr val="036A37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40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pPr lvl="0" defTabSz="457200">
              <a:spcBef>
                <a:spcPct val="0"/>
              </a:spcBef>
            </a:pPr>
            <a:r>
              <a:rPr lang="en-US" b="1" dirty="0" smtClean="0">
                <a:solidFill>
                  <a:srgbClr val="036A37"/>
                </a:solidFill>
                <a:latin typeface="+mj-lt"/>
                <a:cs typeface="Calibri" panose="020F0502020204030204" pitchFamily="34" charset="0"/>
              </a:rPr>
              <a:t>Current State</a:t>
            </a:r>
            <a:endParaRPr lang="en-US" b="1" dirty="0">
              <a:solidFill>
                <a:srgbClr val="036A37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Can 3"/>
          <p:cNvSpPr/>
          <p:nvPr/>
        </p:nvSpPr>
        <p:spPr bwMode="auto">
          <a:xfrm>
            <a:off x="3733800" y="1954268"/>
            <a:ext cx="1888090" cy="2902294"/>
          </a:xfrm>
          <a:prstGeom prst="can">
            <a:avLst/>
          </a:prstGeom>
          <a:gradFill>
            <a:gsLst>
              <a:gs pos="0">
                <a:srgbClr val="E1E8F5"/>
              </a:gs>
              <a:gs pos="50000">
                <a:srgbClr val="043253"/>
              </a:gs>
              <a:gs pos="100000">
                <a:srgbClr val="04325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9025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292934"/>
              </a:solidFill>
            </a:endParaRPr>
          </a:p>
          <a:p>
            <a:pPr algn="ctr" defTabSz="1089025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292934"/>
              </a:solidFill>
              <a:cs typeface="Times New Roman" panose="02020603050405020304" pitchFamily="18" charset="0"/>
            </a:endParaRPr>
          </a:p>
          <a:p>
            <a:pPr algn="ctr" defTabSz="1089025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cs typeface="Times New Roman" panose="02020603050405020304" pitchFamily="18" charset="0"/>
              </a:rPr>
              <a:t>Governmentwide Financial Reporting System (GFRS)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62000" y="3736789"/>
            <a:ext cx="1742506" cy="1806647"/>
          </a:xfrm>
          <a:prstGeom prst="can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9025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2934"/>
              </a:solidFill>
            </a:endParaRPr>
          </a:p>
          <a:p>
            <a:pPr algn="ctr" defTabSz="108902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cs typeface="Times New Roman" panose="02020603050405020304" pitchFamily="18" charset="0"/>
              </a:rPr>
              <a:t>Extensive Manual Entry</a:t>
            </a:r>
          </a:p>
        </p:txBody>
      </p:sp>
      <p:sp>
        <p:nvSpPr>
          <p:cNvPr id="31" name="Right Arrow 30"/>
          <p:cNvSpPr/>
          <p:nvPr/>
        </p:nvSpPr>
        <p:spPr>
          <a:xfrm rot="20318189" flipV="1">
            <a:off x="2813150" y="4203677"/>
            <a:ext cx="542892" cy="145319"/>
          </a:xfrm>
          <a:prstGeom prst="rightArrow">
            <a:avLst/>
          </a:prstGeom>
          <a:solidFill>
            <a:srgbClr val="5BAE46"/>
          </a:solidFill>
          <a:ln>
            <a:solidFill>
              <a:srgbClr val="036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flipV="1">
            <a:off x="6019800" y="3591470"/>
            <a:ext cx="542892" cy="145319"/>
          </a:xfrm>
          <a:prstGeom prst="rightArrow">
            <a:avLst/>
          </a:prstGeom>
          <a:solidFill>
            <a:srgbClr val="5BAE46"/>
          </a:solidFill>
          <a:ln>
            <a:solidFill>
              <a:srgbClr val="036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783772" y="1447800"/>
            <a:ext cx="1720734" cy="1886862"/>
          </a:xfrm>
          <a:prstGeom prst="can">
            <a:avLst/>
          </a:prstGeom>
          <a:gradFill>
            <a:gsLst>
              <a:gs pos="0">
                <a:srgbClr val="E1E8F5"/>
              </a:gs>
              <a:gs pos="50000">
                <a:srgbClr val="9C9EA2"/>
              </a:gs>
              <a:gs pos="100000">
                <a:srgbClr val="9C9EA2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08902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cs typeface="Times New Roman" panose="02020603050405020304" pitchFamily="18" charset="0"/>
              </a:rPr>
              <a:t>Governmentwide Treasury Account Symbol Adjusted Trial Balance System (GTAS</a:t>
            </a:r>
            <a:r>
              <a:rPr lang="en-US" sz="1600" b="1" dirty="0">
                <a:solidFill>
                  <a:prstClr val="white"/>
                </a:solidFill>
                <a:cs typeface="Times New Roman" panose="02020603050405020304" pitchFamily="18" charset="0"/>
              </a:rPr>
              <a:t>)</a:t>
            </a:r>
            <a:endParaRPr lang="en-US" sz="1600" b="1" dirty="0" smtClean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248417" flipV="1">
            <a:off x="2812861" y="2837091"/>
            <a:ext cx="542892" cy="145319"/>
          </a:xfrm>
          <a:prstGeom prst="rightArrow">
            <a:avLst/>
          </a:prstGeom>
          <a:solidFill>
            <a:srgbClr val="5BAE46"/>
          </a:solidFill>
          <a:ln>
            <a:solidFill>
              <a:srgbClr val="036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04898" y="2344137"/>
            <a:ext cx="3095823" cy="2494666"/>
            <a:chOff x="6164794" y="2055738"/>
            <a:chExt cx="3095823" cy="249466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669" y="2055738"/>
              <a:ext cx="1940296" cy="249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 rot="2568956">
              <a:off x="6164794" y="2903479"/>
              <a:ext cx="3095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F0000"/>
                  </a:solidFill>
                </a:rPr>
                <a:t>Disclaimer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5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51649521"/>
              </p:ext>
            </p:extLst>
          </p:nvPr>
        </p:nvGraphicFramePr>
        <p:xfrm>
          <a:off x="228600" y="1143001"/>
          <a:ext cx="8686797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365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906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Reporting Entity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Reclassified</a:t>
                      </a:r>
                      <a:r>
                        <a:rPr lang="en-US" sz="1600" b="1" baseline="0" dirty="0" smtClean="0"/>
                        <a:t> Statements and Trading Partner Data Source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Notes</a:t>
                      </a:r>
                      <a:r>
                        <a:rPr lang="en-US" sz="1600" b="1" baseline="0" dirty="0" smtClean="0"/>
                        <a:t> and Other Data Source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Reclassified</a:t>
                      </a:r>
                      <a:r>
                        <a:rPr lang="en-US" sz="1600" b="1" baseline="0" dirty="0" smtClean="0"/>
                        <a:t> Statements and Trading Partner Data Source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Notes</a:t>
                      </a:r>
                      <a:r>
                        <a:rPr lang="en-US" sz="1600" b="1" baseline="0" dirty="0" smtClean="0"/>
                        <a:t> and Other Data Source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Reclassified</a:t>
                      </a:r>
                      <a:r>
                        <a:rPr lang="en-US" sz="1600" b="1" baseline="0" dirty="0" smtClean="0"/>
                        <a:t> Statements and Trading Partner Data Source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Notes</a:t>
                      </a:r>
                      <a:r>
                        <a:rPr lang="en-US" sz="1600" b="1" baseline="0" dirty="0" smtClean="0"/>
                        <a:t> and Other Data Source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103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1" dirty="0" smtClean="0"/>
                        <a:t>S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ignificant Entity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Manual Entry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Manual Entry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GTAS</a:t>
                      </a:r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Manual Entry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GTAS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GTAS</a:t>
                      </a:r>
                      <a:r>
                        <a:rPr lang="en-US" sz="1600" dirty="0" smtClean="0"/>
                        <a:t>/ Manual Entry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39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Other Entity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GTAS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Manual Entry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GTAS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Manual Entry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GTAS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GTAS</a:t>
                      </a:r>
                      <a:r>
                        <a:rPr lang="en-US" sz="1600" dirty="0" smtClean="0"/>
                        <a:t>/ Manual Entry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36A37"/>
                </a:solidFill>
                <a:latin typeface="+mj-lt"/>
              </a:rPr>
              <a:t>Planned Direction</a:t>
            </a:r>
            <a:endParaRPr lang="en-US" b="1" dirty="0">
              <a:solidFill>
                <a:srgbClr val="036A37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714" y="4559664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*Notes:</a:t>
            </a:r>
          </a:p>
          <a:p>
            <a:pPr marL="342900" indent="-342900">
              <a:buFontTx/>
              <a:buAutoNum type="arabicParenR"/>
            </a:pPr>
            <a:r>
              <a:rPr lang="en-US" sz="1600" dirty="0" smtClean="0">
                <a:solidFill>
                  <a:prstClr val="black"/>
                </a:solidFill>
                <a:cs typeface="Arial" panose="020B0604020202020204" pitchFamily="34" charset="0"/>
              </a:rPr>
              <a:t>Capability provided to agencies to adjust </a:t>
            </a:r>
            <a:r>
              <a:rPr lang="en-US" sz="16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GTAS</a:t>
            </a:r>
            <a:r>
              <a:rPr lang="en-US" sz="1600" dirty="0" smtClean="0">
                <a:solidFill>
                  <a:prstClr val="black"/>
                </a:solidFill>
                <a:cs typeface="Arial" panose="020B0604020202020204" pitchFamily="34" charset="0"/>
              </a:rPr>
              <a:t> populated financial statement line level (to be phased out over some period of time)</a:t>
            </a:r>
          </a:p>
          <a:p>
            <a:pPr marL="342900" indent="-342900">
              <a:buFontTx/>
              <a:buAutoNum type="arabicParenR"/>
            </a:pPr>
            <a:r>
              <a:rPr lang="en-US" sz="1600" dirty="0" smtClean="0">
                <a:solidFill>
                  <a:prstClr val="black"/>
                </a:solidFill>
                <a:cs typeface="Arial" panose="020B0604020202020204" pitchFamily="34" charset="0"/>
              </a:rPr>
              <a:t>Will still require agency CFO and IG approval</a:t>
            </a:r>
            <a:endParaRPr lang="en-US" sz="16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pPr lvl="0" defTabSz="457200">
              <a:spcBef>
                <a:spcPct val="0"/>
              </a:spcBef>
            </a:pPr>
            <a:r>
              <a:rPr lang="en-US" b="1" dirty="0" smtClean="0">
                <a:solidFill>
                  <a:srgbClr val="036A37"/>
                </a:solidFill>
                <a:latin typeface="+mj-lt"/>
              </a:rPr>
              <a:t>Future State</a:t>
            </a:r>
            <a:endParaRPr lang="en-US" b="1" dirty="0">
              <a:solidFill>
                <a:srgbClr val="036A37"/>
              </a:solidFill>
              <a:latin typeface="+mj-lt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838200" y="3074102"/>
            <a:ext cx="1600200" cy="1216211"/>
          </a:xfrm>
          <a:prstGeom prst="can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9025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2934"/>
              </a:solidFill>
            </a:endParaRPr>
          </a:p>
          <a:p>
            <a:pPr algn="ctr" defTabSz="108902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cs typeface="Times New Roman" panose="02020603050405020304" pitchFamily="18" charset="0"/>
              </a:rPr>
              <a:t>Limited Manual Entry</a:t>
            </a:r>
          </a:p>
        </p:txBody>
      </p:sp>
      <p:sp>
        <p:nvSpPr>
          <p:cNvPr id="31" name="Right Arrow 30"/>
          <p:cNvSpPr/>
          <p:nvPr/>
        </p:nvSpPr>
        <p:spPr>
          <a:xfrm flipV="1">
            <a:off x="2743200" y="3609549"/>
            <a:ext cx="542892" cy="145319"/>
          </a:xfrm>
          <a:prstGeom prst="rightArrow">
            <a:avLst/>
          </a:prstGeom>
          <a:solidFill>
            <a:srgbClr val="5BAE46"/>
          </a:solidFill>
          <a:ln>
            <a:solidFill>
              <a:srgbClr val="036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flipV="1">
            <a:off x="6172200" y="3609549"/>
            <a:ext cx="542892" cy="145319"/>
          </a:xfrm>
          <a:prstGeom prst="rightArrow">
            <a:avLst/>
          </a:prstGeom>
          <a:solidFill>
            <a:srgbClr val="5BAE46"/>
          </a:solidFill>
          <a:ln>
            <a:solidFill>
              <a:srgbClr val="036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04085" y="1914740"/>
            <a:ext cx="2464718" cy="3203575"/>
            <a:chOff x="0" y="0"/>
            <a:chExt cx="2390775" cy="2901950"/>
          </a:xfrm>
        </p:grpSpPr>
        <p:sp>
          <p:nvSpPr>
            <p:cNvPr id="11" name="Can 10"/>
            <p:cNvSpPr/>
            <p:nvPr/>
          </p:nvSpPr>
          <p:spPr bwMode="auto">
            <a:xfrm>
              <a:off x="0" y="0"/>
              <a:ext cx="2390775" cy="2901950"/>
            </a:xfrm>
            <a:prstGeom prst="can">
              <a:avLst/>
            </a:prstGeom>
            <a:gradFill>
              <a:gsLst>
                <a:gs pos="0">
                  <a:srgbClr val="E1E8F5"/>
                </a:gs>
                <a:gs pos="50000">
                  <a:srgbClr val="043253"/>
                </a:gs>
                <a:gs pos="100000">
                  <a:srgbClr val="043253"/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/>
              <a:r>
                <a:rPr lang="en-US" b="1" dirty="0" err="1">
                  <a:solidFill>
                    <a:srgbClr val="FFFFFF"/>
                  </a:solidFill>
                  <a:ea typeface="Times New Roman"/>
                </a:rPr>
                <a:t>Governmentwide</a:t>
              </a:r>
              <a:r>
                <a:rPr lang="en-US" b="1" dirty="0">
                  <a:solidFill>
                    <a:srgbClr val="FFFFFF"/>
                  </a:solidFill>
                  <a:ea typeface="Times New Roman"/>
                </a:rPr>
                <a:t> Financial Reporting System (</a:t>
              </a:r>
              <a:r>
                <a:rPr lang="en-US" b="1" dirty="0" err="1">
                  <a:solidFill>
                    <a:srgbClr val="FFFFFF"/>
                  </a:solidFill>
                  <a:ea typeface="Times New Roman"/>
                </a:rPr>
                <a:t>GFRS</a:t>
              </a:r>
              <a:r>
                <a:rPr lang="en-US" b="1" dirty="0">
                  <a:solidFill>
                    <a:srgbClr val="FFFFFF"/>
                  </a:solidFill>
                  <a:ea typeface="Times New Roman"/>
                </a:rPr>
                <a:t>)</a:t>
              </a:r>
              <a:endParaRPr lang="en-US" sz="1200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9525" y="1509740"/>
              <a:ext cx="2380615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ys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Text Box 10"/>
            <p:cNvSpPr txBox="1"/>
            <p:nvPr/>
          </p:nvSpPr>
          <p:spPr>
            <a:xfrm>
              <a:off x="95250" y="1601056"/>
              <a:ext cx="2249170" cy="1220249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rgbClr val="FFFFFF"/>
                  </a:solidFill>
                  <a:ea typeface="Calibri"/>
                  <a:cs typeface="Times New Roman"/>
                </a:rPr>
                <a:t>Governmentwide</a:t>
              </a:r>
              <a:r>
                <a:rPr lang="en-US" b="1" dirty="0">
                  <a:solidFill>
                    <a:srgbClr val="FFFFFF"/>
                  </a:solidFill>
                  <a:ea typeface="Calibri"/>
                  <a:cs typeface="Times New Roman"/>
                </a:rPr>
                <a:t> Treasury Account Symbol Adjusted Trial Balance System (</a:t>
              </a:r>
              <a:r>
                <a:rPr lang="en-US" b="1" dirty="0" err="1">
                  <a:solidFill>
                    <a:srgbClr val="FFFFFF"/>
                  </a:solidFill>
                  <a:ea typeface="Calibri"/>
                  <a:cs typeface="Times New Roman"/>
                </a:rPr>
                <a:t>GTAS</a:t>
              </a:r>
              <a:r>
                <a:rPr lang="en-US" b="1" dirty="0">
                  <a:solidFill>
                    <a:srgbClr val="FFFFFF"/>
                  </a:solidFill>
                  <a:ea typeface="Calibri"/>
                  <a:cs typeface="Times New Roman"/>
                </a:rPr>
                <a:t>)</a:t>
              </a:r>
              <a:endParaRPr lang="en-US" dirty="0">
                <a:solidFill>
                  <a:prstClr val="black"/>
                </a:solidFill>
                <a:ea typeface="Calibri"/>
                <a:cs typeface="Times New Roman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04" y="2344137"/>
            <a:ext cx="1940296" cy="249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6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Budget Statements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>
                <a:latin typeface="+mn-lt"/>
              </a:rPr>
              <a:t>Pilot agencies for accrual-based reconciliation</a:t>
            </a:r>
          </a:p>
          <a:p>
            <a:pPr lvl="1">
              <a:buFont typeface="Arial" panose="020B0604020202020204" pitchFamily="34" charset="0"/>
              <a:buChar char="ₒ"/>
            </a:pPr>
            <a:r>
              <a:rPr lang="en-US" dirty="0" smtClean="0">
                <a:latin typeface="+mn-lt"/>
              </a:rPr>
              <a:t>Tracing a cash transaction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b="1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Progress:  </a:t>
            </a:r>
            <a:r>
              <a:rPr lang="en-US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Compilation </a:t>
            </a:r>
            <a:r>
              <a:rPr lang="en-US" dirty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Material Weakness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9600" y="2895600"/>
            <a:ext cx="8001000" cy="2971800"/>
            <a:chOff x="609600" y="2895600"/>
            <a:chExt cx="8001000" cy="2971800"/>
          </a:xfrm>
        </p:grpSpPr>
        <p:sp>
          <p:nvSpPr>
            <p:cNvPr id="16" name="Flowchart: Punched Tape 15"/>
            <p:cNvSpPr/>
            <p:nvPr/>
          </p:nvSpPr>
          <p:spPr>
            <a:xfrm>
              <a:off x="609600" y="2895600"/>
              <a:ext cx="8001000" cy="2971800"/>
            </a:xfrm>
            <a:prstGeom prst="flowChartPunchedTap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43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29080" y="3810000"/>
              <a:ext cx="6090920" cy="1122680"/>
              <a:chOff x="1529080" y="4678680"/>
              <a:chExt cx="6090920" cy="1122680"/>
            </a:xfrm>
          </p:grpSpPr>
          <p:sp>
            <p:nvSpPr>
              <p:cNvPr id="11" name="Flowchart: Card 10"/>
              <p:cNvSpPr/>
              <p:nvPr/>
            </p:nvSpPr>
            <p:spPr>
              <a:xfrm>
                <a:off x="1529080" y="4734560"/>
                <a:ext cx="1905000" cy="1066800"/>
              </a:xfrm>
              <a:prstGeom prst="flowChartPunchedCard">
                <a:avLst/>
              </a:prstGeom>
              <a:solidFill>
                <a:srgbClr val="043253"/>
              </a:solidFill>
              <a:ln>
                <a:solidFill>
                  <a:srgbClr val="9C9E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Payments </a:t>
                </a:r>
                <a:br>
                  <a:rPr lang="en-US" dirty="0"/>
                </a:br>
                <a:r>
                  <a:rPr lang="en-US" dirty="0"/>
                  <a:t>and </a:t>
                </a:r>
                <a:br>
                  <a:rPr lang="en-US" dirty="0"/>
                </a:br>
                <a:r>
                  <a:rPr lang="en-US" dirty="0"/>
                  <a:t>Collections</a:t>
                </a:r>
                <a:br>
                  <a:rPr lang="en-US" dirty="0"/>
                </a:br>
                <a:endParaRPr lang="en-US" dirty="0"/>
              </a:p>
            </p:txBody>
          </p:sp>
          <p:sp>
            <p:nvSpPr>
              <p:cNvPr id="12" name="Flowchart: Card 11"/>
              <p:cNvSpPr/>
              <p:nvPr/>
            </p:nvSpPr>
            <p:spPr>
              <a:xfrm>
                <a:off x="5715000" y="4678680"/>
                <a:ext cx="1905000" cy="1066800"/>
              </a:xfrm>
              <a:prstGeom prst="flowChartPunchedCard">
                <a:avLst/>
              </a:prstGeom>
              <a:solidFill>
                <a:srgbClr val="036A37"/>
              </a:solidFill>
              <a:ln>
                <a:solidFill>
                  <a:srgbClr val="9C9E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Budgetary Outlays</a:t>
                </a:r>
              </a:p>
              <a:p>
                <a:pPr algn="ctr"/>
                <a:r>
                  <a:rPr lang="en-US" dirty="0"/>
                  <a:t>and</a:t>
                </a:r>
              </a:p>
              <a:p>
                <a:pPr algn="ctr"/>
                <a:r>
                  <a:rPr lang="en-US" dirty="0"/>
                  <a:t>Receipts</a:t>
                </a:r>
              </a:p>
            </p:txBody>
          </p:sp>
          <p:sp>
            <p:nvSpPr>
              <p:cNvPr id="13" name="Not Equal 12"/>
              <p:cNvSpPr/>
              <p:nvPr/>
            </p:nvSpPr>
            <p:spPr>
              <a:xfrm>
                <a:off x="3738880" y="4772660"/>
                <a:ext cx="1674540" cy="990600"/>
              </a:xfrm>
              <a:prstGeom prst="mathNotEqual">
                <a:avLst/>
              </a:prstGeom>
              <a:solidFill>
                <a:srgbClr val="9C9EA2"/>
              </a:solidFill>
              <a:ln>
                <a:solidFill>
                  <a:srgbClr val="0432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1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latin typeface="+mn-lt"/>
              </a:rPr>
              <a:t>Reconciliations of Net Operating Cost and Unified Budget Deficit</a:t>
            </a:r>
          </a:p>
          <a:p>
            <a:pPr marL="57150" indent="0">
              <a:buNone/>
            </a:pPr>
            <a:r>
              <a:rPr lang="en-US" dirty="0" smtClean="0"/>
              <a:t>                          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r>
              <a:rPr lang="en-US" b="1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Plans:  </a:t>
            </a:r>
            <a:r>
              <a:rPr lang="en-US" dirty="0" smtClean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Compilation </a:t>
            </a:r>
            <a:r>
              <a:rPr lang="en-US" dirty="0">
                <a:solidFill>
                  <a:srgbClr val="036A37"/>
                </a:solidFill>
                <a:latin typeface="+mj-lt"/>
                <a:ea typeface="+mj-ea"/>
                <a:cs typeface="+mj-cs"/>
              </a:rPr>
              <a:t>Material Weakness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2438400"/>
            <a:ext cx="8915400" cy="2819400"/>
            <a:chOff x="76200" y="2057400"/>
            <a:chExt cx="8915400" cy="2819400"/>
          </a:xfrm>
        </p:grpSpPr>
        <p:sp>
          <p:nvSpPr>
            <p:cNvPr id="14" name="Round Diagonal Corner Rectangle 13"/>
            <p:cNvSpPr/>
            <p:nvPr/>
          </p:nvSpPr>
          <p:spPr>
            <a:xfrm>
              <a:off x="76200" y="2057400"/>
              <a:ext cx="8915400" cy="2819400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36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Callout 4"/>
            <p:cNvSpPr/>
            <p:nvPr/>
          </p:nvSpPr>
          <p:spPr>
            <a:xfrm>
              <a:off x="304800" y="2514600"/>
              <a:ext cx="3352800" cy="1219200"/>
            </a:xfrm>
            <a:prstGeom prst="downArrowCallout">
              <a:avLst/>
            </a:prstGeom>
            <a:solidFill>
              <a:srgbClr val="036A37"/>
            </a:solidFill>
            <a:ln>
              <a:solidFill>
                <a:srgbClr val="9C9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Agency Financial Statements (</a:t>
              </a:r>
              <a:r>
                <a:rPr lang="en-US" sz="1600" dirty="0" err="1" smtClean="0"/>
                <a:t>SFFAS</a:t>
              </a:r>
              <a:r>
                <a:rPr lang="en-US" sz="1600" dirty="0" smtClean="0"/>
                <a:t> 7)</a:t>
              </a:r>
              <a:br>
                <a:rPr lang="en-US" sz="1600" dirty="0" smtClean="0"/>
              </a:br>
              <a:r>
                <a:rPr lang="en-US" sz="1600" dirty="0" smtClean="0"/>
                <a:t>Net Cost of Operations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" y="3886200"/>
              <a:ext cx="3352800" cy="533400"/>
            </a:xfrm>
            <a:prstGeom prst="rect">
              <a:avLst/>
            </a:prstGeom>
            <a:solidFill>
              <a:srgbClr val="036A37"/>
            </a:solidFill>
            <a:ln>
              <a:solidFill>
                <a:srgbClr val="9C9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 Outlays</a:t>
              </a:r>
              <a:endParaRPr lang="en-US" dirty="0"/>
            </a:p>
          </p:txBody>
        </p:sp>
        <p:sp>
          <p:nvSpPr>
            <p:cNvPr id="7" name="Not Equal 6"/>
            <p:cNvSpPr/>
            <p:nvPr/>
          </p:nvSpPr>
          <p:spPr>
            <a:xfrm>
              <a:off x="3810000" y="3124200"/>
              <a:ext cx="1447800" cy="762000"/>
            </a:xfrm>
            <a:prstGeom prst="mathNotEqual">
              <a:avLst/>
            </a:prstGeom>
            <a:solidFill>
              <a:srgbClr val="9C9EA2"/>
            </a:solidFill>
            <a:ln>
              <a:solidFill>
                <a:srgbClr val="0432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wn Arrow Callout 11"/>
            <p:cNvSpPr/>
            <p:nvPr/>
          </p:nvSpPr>
          <p:spPr>
            <a:xfrm>
              <a:off x="5410200" y="2514600"/>
              <a:ext cx="3352800" cy="1219200"/>
            </a:xfrm>
            <a:prstGeom prst="downArrowCallout">
              <a:avLst/>
            </a:prstGeom>
            <a:solidFill>
              <a:srgbClr val="043253"/>
            </a:solidFill>
            <a:ln>
              <a:solidFill>
                <a:srgbClr val="9C9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Governmentwide</a:t>
              </a:r>
              <a:r>
                <a:rPr lang="en-US" sz="1600" dirty="0" smtClean="0"/>
                <a:t> Financial Report (</a:t>
              </a:r>
              <a:r>
                <a:rPr lang="en-US" sz="1600" dirty="0" err="1" smtClean="0"/>
                <a:t>SFFAS</a:t>
              </a:r>
              <a:r>
                <a:rPr lang="en-US" sz="1600" dirty="0" smtClean="0"/>
                <a:t> 24)</a:t>
              </a:r>
            </a:p>
            <a:p>
              <a:pPr algn="ctr"/>
              <a:r>
                <a:rPr lang="en-US" sz="1600" dirty="0" smtClean="0"/>
                <a:t>Net Operating Cost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10200" y="3886200"/>
              <a:ext cx="3352800" cy="533400"/>
            </a:xfrm>
            <a:prstGeom prst="rect">
              <a:avLst/>
            </a:prstGeom>
            <a:solidFill>
              <a:srgbClr val="043253"/>
            </a:solidFill>
            <a:ln>
              <a:solidFill>
                <a:srgbClr val="9C9E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Budget Deficit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0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reau of the Fiscal Servic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640</Words>
  <Application>Microsoft Office PowerPoint</Application>
  <PresentationFormat>On-screen Show (4:3)</PresentationFormat>
  <Paragraphs>140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Bureau of the Fiscal Service PPT Template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BPD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KMP</dc:creator>
  <cp:lastModifiedBy>Debra Hoffman</cp:lastModifiedBy>
  <cp:revision>68</cp:revision>
  <cp:lastPrinted>2016-04-13T17:00:07Z</cp:lastPrinted>
  <dcterms:created xsi:type="dcterms:W3CDTF">2014-08-04T00:16:53Z</dcterms:created>
  <dcterms:modified xsi:type="dcterms:W3CDTF">2016-05-05T23:43:30Z</dcterms:modified>
</cp:coreProperties>
</file>