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80" r:id="rId9"/>
    <p:sldId id="281" r:id="rId10"/>
    <p:sldId id="261" r:id="rId11"/>
    <p:sldId id="266" r:id="rId12"/>
    <p:sldId id="260" r:id="rId13"/>
    <p:sldId id="279" r:id="rId14"/>
    <p:sldId id="268" r:id="rId15"/>
    <p:sldId id="270" r:id="rId16"/>
    <p:sldId id="271" r:id="rId17"/>
    <p:sldId id="272" r:id="rId18"/>
    <p:sldId id="273" r:id="rId19"/>
    <p:sldId id="274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21183" autoAdjust="0"/>
    <p:restoredTop sz="73669" autoAdjust="0"/>
  </p:normalViewPr>
  <p:slideViewPr>
    <p:cSldViewPr>
      <p:cViewPr>
        <p:scale>
          <a:sx n="83" d="100"/>
          <a:sy n="83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aines_s\AppData\Local\Microsoft\Windows\INetCache\Content.Outlook\9Y84XM3N\Opinion%20and%20MW%20Histor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fomb01\home\gaines_s\My%20Documents\New%20Opinion%20and%20MW%20Histo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6675932196610118E-2"/>
          <c:y val="7.0023377883639895E-2"/>
          <c:w val="0.9464926188011743"/>
          <c:h val="0.74922784902374795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'CFO Opinion History'!$A$41</c:f>
              <c:strCache>
                <c:ptCount val="1"/>
                <c:pt idx="0">
                  <c:v>Unmodified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'CFO Opinion History'!$B$40:$Z$40</c:f>
              <c:strCache>
                <c:ptCount val="25"/>
                <c:pt idx="0">
                  <c:v>FY 91</c:v>
                </c:pt>
                <c:pt idx="1">
                  <c:v>FY 92</c:v>
                </c:pt>
                <c:pt idx="2">
                  <c:v>FY 93</c:v>
                </c:pt>
                <c:pt idx="3">
                  <c:v>FY 94</c:v>
                </c:pt>
                <c:pt idx="4">
                  <c:v>FY 95</c:v>
                </c:pt>
                <c:pt idx="5">
                  <c:v>FY 96</c:v>
                </c:pt>
                <c:pt idx="6">
                  <c:v>FY 97</c:v>
                </c:pt>
                <c:pt idx="7">
                  <c:v>FY 98</c:v>
                </c:pt>
                <c:pt idx="8">
                  <c:v>FY 99</c:v>
                </c:pt>
                <c:pt idx="9">
                  <c:v>FY 00</c:v>
                </c:pt>
                <c:pt idx="10">
                  <c:v>FY 01</c:v>
                </c:pt>
                <c:pt idx="11">
                  <c:v>FY 02</c:v>
                </c:pt>
                <c:pt idx="12">
                  <c:v>FY 03</c:v>
                </c:pt>
                <c:pt idx="13">
                  <c:v>FY 04</c:v>
                </c:pt>
                <c:pt idx="14">
                  <c:v>FY 05</c:v>
                </c:pt>
                <c:pt idx="15">
                  <c:v>FY 06</c:v>
                </c:pt>
                <c:pt idx="16">
                  <c:v>FY 07</c:v>
                </c:pt>
                <c:pt idx="17">
                  <c:v>FY 08</c:v>
                </c:pt>
                <c:pt idx="18">
                  <c:v>FY 09</c:v>
                </c:pt>
                <c:pt idx="19">
                  <c:v>FY 10</c:v>
                </c:pt>
                <c:pt idx="20">
                  <c:v>FY 11</c:v>
                </c:pt>
                <c:pt idx="21">
                  <c:v>FY 12</c:v>
                </c:pt>
                <c:pt idx="22">
                  <c:v>FY 13</c:v>
                </c:pt>
                <c:pt idx="23">
                  <c:v>FY 14</c:v>
                </c:pt>
                <c:pt idx="24">
                  <c:v>FY 15</c:v>
                </c:pt>
              </c:strCache>
            </c:strRef>
          </c:cat>
          <c:val>
            <c:numRef>
              <c:f>'CFO Opinion History'!$B$41:$Z$41</c:f>
              <c:numCache>
                <c:formatCode>General</c:formatCode>
                <c:ptCount val="2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10</c:v>
                </c:pt>
                <c:pt idx="7">
                  <c:v>11</c:v>
                </c:pt>
                <c:pt idx="8">
                  <c:v>1</c:v>
                </c:pt>
                <c:pt idx="9">
                  <c:v>5</c:v>
                </c:pt>
                <c:pt idx="10">
                  <c:v>18</c:v>
                </c:pt>
                <c:pt idx="11">
                  <c:v>21</c:v>
                </c:pt>
                <c:pt idx="12">
                  <c:v>21</c:v>
                </c:pt>
                <c:pt idx="13">
                  <c:v>19</c:v>
                </c:pt>
                <c:pt idx="14">
                  <c:v>19</c:v>
                </c:pt>
                <c:pt idx="15">
                  <c:v>19</c:v>
                </c:pt>
                <c:pt idx="16">
                  <c:v>19</c:v>
                </c:pt>
                <c:pt idx="17">
                  <c:v>21</c:v>
                </c:pt>
                <c:pt idx="18">
                  <c:v>20</c:v>
                </c:pt>
                <c:pt idx="19">
                  <c:v>20</c:v>
                </c:pt>
                <c:pt idx="20">
                  <c:v>21</c:v>
                </c:pt>
                <c:pt idx="21">
                  <c:v>21</c:v>
                </c:pt>
                <c:pt idx="22">
                  <c:v>22</c:v>
                </c:pt>
                <c:pt idx="23">
                  <c:v>21</c:v>
                </c:pt>
                <c:pt idx="24">
                  <c:v>21</c:v>
                </c:pt>
              </c:numCache>
            </c:numRef>
          </c:val>
        </c:ser>
        <c:ser>
          <c:idx val="1"/>
          <c:order val="1"/>
          <c:tx>
            <c:strRef>
              <c:f>'CFO Opinion History'!$A$42</c:f>
              <c:strCache>
                <c:ptCount val="1"/>
                <c:pt idx="0">
                  <c:v>Modified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'CFO Opinion History'!$B$40:$Z$40</c:f>
              <c:strCache>
                <c:ptCount val="25"/>
                <c:pt idx="0">
                  <c:v>FY 91</c:v>
                </c:pt>
                <c:pt idx="1">
                  <c:v>FY 92</c:v>
                </c:pt>
                <c:pt idx="2">
                  <c:v>FY 93</c:v>
                </c:pt>
                <c:pt idx="3">
                  <c:v>FY 94</c:v>
                </c:pt>
                <c:pt idx="4">
                  <c:v>FY 95</c:v>
                </c:pt>
                <c:pt idx="5">
                  <c:v>FY 96</c:v>
                </c:pt>
                <c:pt idx="6">
                  <c:v>FY 97</c:v>
                </c:pt>
                <c:pt idx="7">
                  <c:v>FY 98</c:v>
                </c:pt>
                <c:pt idx="8">
                  <c:v>FY 99</c:v>
                </c:pt>
                <c:pt idx="9">
                  <c:v>FY 00</c:v>
                </c:pt>
                <c:pt idx="10">
                  <c:v>FY 01</c:v>
                </c:pt>
                <c:pt idx="11">
                  <c:v>FY 02</c:v>
                </c:pt>
                <c:pt idx="12">
                  <c:v>FY 03</c:v>
                </c:pt>
                <c:pt idx="13">
                  <c:v>FY 04</c:v>
                </c:pt>
                <c:pt idx="14">
                  <c:v>FY 05</c:v>
                </c:pt>
                <c:pt idx="15">
                  <c:v>FY 06</c:v>
                </c:pt>
                <c:pt idx="16">
                  <c:v>FY 07</c:v>
                </c:pt>
                <c:pt idx="17">
                  <c:v>FY 08</c:v>
                </c:pt>
                <c:pt idx="18">
                  <c:v>FY 09</c:v>
                </c:pt>
                <c:pt idx="19">
                  <c:v>FY 10</c:v>
                </c:pt>
                <c:pt idx="20">
                  <c:v>FY 11</c:v>
                </c:pt>
                <c:pt idx="21">
                  <c:v>FY 12</c:v>
                </c:pt>
                <c:pt idx="22">
                  <c:v>FY 13</c:v>
                </c:pt>
                <c:pt idx="23">
                  <c:v>FY 14</c:v>
                </c:pt>
                <c:pt idx="24">
                  <c:v>FY 15</c:v>
                </c:pt>
              </c:strCache>
            </c:strRef>
          </c:cat>
          <c:val>
            <c:numRef>
              <c:f>'CFO Opinion History'!$B$42:$Z$42</c:f>
              <c:numCache>
                <c:formatCode>General</c:formatCode>
                <c:ptCount val="25"/>
                <c:pt idx="0">
                  <c:v>1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</c:ser>
        <c:ser>
          <c:idx val="2"/>
          <c:order val="2"/>
          <c:tx>
            <c:strRef>
              <c:f>'CFO Opinion History'!$A$43</c:f>
              <c:strCache>
                <c:ptCount val="1"/>
                <c:pt idx="0">
                  <c:v>Disclaimer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'CFO Opinion History'!$B$40:$Z$40</c:f>
              <c:strCache>
                <c:ptCount val="25"/>
                <c:pt idx="0">
                  <c:v>FY 91</c:v>
                </c:pt>
                <c:pt idx="1">
                  <c:v>FY 92</c:v>
                </c:pt>
                <c:pt idx="2">
                  <c:v>FY 93</c:v>
                </c:pt>
                <c:pt idx="3">
                  <c:v>FY 94</c:v>
                </c:pt>
                <c:pt idx="4">
                  <c:v>FY 95</c:v>
                </c:pt>
                <c:pt idx="5">
                  <c:v>FY 96</c:v>
                </c:pt>
                <c:pt idx="6">
                  <c:v>FY 97</c:v>
                </c:pt>
                <c:pt idx="7">
                  <c:v>FY 98</c:v>
                </c:pt>
                <c:pt idx="8">
                  <c:v>FY 99</c:v>
                </c:pt>
                <c:pt idx="9">
                  <c:v>FY 00</c:v>
                </c:pt>
                <c:pt idx="10">
                  <c:v>FY 01</c:v>
                </c:pt>
                <c:pt idx="11">
                  <c:v>FY 02</c:v>
                </c:pt>
                <c:pt idx="12">
                  <c:v>FY 03</c:v>
                </c:pt>
                <c:pt idx="13">
                  <c:v>FY 04</c:v>
                </c:pt>
                <c:pt idx="14">
                  <c:v>FY 05</c:v>
                </c:pt>
                <c:pt idx="15">
                  <c:v>FY 06</c:v>
                </c:pt>
                <c:pt idx="16">
                  <c:v>FY 07</c:v>
                </c:pt>
                <c:pt idx="17">
                  <c:v>FY 08</c:v>
                </c:pt>
                <c:pt idx="18">
                  <c:v>FY 09</c:v>
                </c:pt>
                <c:pt idx="19">
                  <c:v>FY 10</c:v>
                </c:pt>
                <c:pt idx="20">
                  <c:v>FY 11</c:v>
                </c:pt>
                <c:pt idx="21">
                  <c:v>FY 12</c:v>
                </c:pt>
                <c:pt idx="22">
                  <c:v>FY 13</c:v>
                </c:pt>
                <c:pt idx="23">
                  <c:v>FY 14</c:v>
                </c:pt>
                <c:pt idx="24">
                  <c:v>FY 15</c:v>
                </c:pt>
              </c:strCache>
            </c:strRef>
          </c:cat>
          <c:val>
            <c:numRef>
              <c:f>'CFO Opinion History'!$B$43:$Z$43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4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3</c:v>
                </c:pt>
                <c:pt idx="2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9036928"/>
        <c:axId val="141037568"/>
        <c:axId val="0"/>
      </c:bar3DChart>
      <c:catAx>
        <c:axId val="13903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7568"/>
        <c:crosses val="autoZero"/>
        <c:auto val="1"/>
        <c:lblAlgn val="ctr"/>
        <c:lblOffset val="100"/>
        <c:noMultiLvlLbl val="0"/>
      </c:catAx>
      <c:valAx>
        <c:axId val="14103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3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02009834048178"/>
          <c:y val="0.91208985622313887"/>
          <c:w val="0.6735856733404908"/>
          <c:h val="5.13762074897446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20000">
          <a:schemeClr val="bg1"/>
        </a:gs>
        <a:gs pos="100000">
          <a:schemeClr val="bg1">
            <a:lumMod val="95000"/>
          </a:schemeClr>
        </a:gs>
        <a:gs pos="100000">
          <a:schemeClr val="accent1">
            <a:lumMod val="45000"/>
            <a:lumOff val="55000"/>
          </a:schemeClr>
        </a:gs>
        <a:gs pos="99000">
          <a:schemeClr val="bg1">
            <a:lumMod val="85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026435789535849E-2"/>
          <c:y val="3.3874123079698511E-2"/>
          <c:w val="0.93899825763120226"/>
          <c:h val="0.77355791286906295"/>
        </c:manualLayout>
      </c:layout>
      <c:lineChart>
        <c:grouping val="standard"/>
        <c:varyColors val="0"/>
        <c:ser>
          <c:idx val="0"/>
          <c:order val="0"/>
          <c:tx>
            <c:strRef>
              <c:f>'Auditor-Reported Weaknesses (2'!$I$2</c:f>
              <c:strCache>
                <c:ptCount val="1"/>
                <c:pt idx="0">
                  <c:v>Repeat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6234564713404709E-2"/>
                  <c:y val="3.4511790334327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3148145335357098E-2"/>
                  <c:y val="3.1374354849388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1604935646333309E-2"/>
                  <c:y val="3.1374354849388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3148145335357112E-2"/>
                  <c:y val="2.8236919364449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314814533535714E-2"/>
                  <c:y val="2.8236919364449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2.314814533535714E-2"/>
                  <c:y val="3.1374354849388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3148145335357084E-2"/>
                  <c:y val="2.8236919364449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1604935646333281E-2"/>
                  <c:y val="2.8236919364449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1604935646333392E-2"/>
                  <c:y val="2.8236919364449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1604935646333281E-2"/>
                  <c:y val="2.50994838795106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2.1604935646333281E-2"/>
                  <c:y val="2.823704288553141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8024687952672312E-2"/>
                      <c:h val="5.8513171794109121E-2"/>
                    </c:manualLayout>
                  </c15:layout>
                </c:ext>
              </c:extLst>
            </c:dLbl>
            <c:dLbl>
              <c:idx val="11"/>
              <c:layout>
                <c:manualLayout>
                  <c:x val="-2.1604935646333281E-2"/>
                  <c:y val="2.82369193644493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2.3148145335357199E-2"/>
                  <c:y val="2.8236919364449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2.1604935646333166E-2"/>
                  <c:y val="3.4511790334327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-2.0061725957309588E-2"/>
                  <c:y val="3.1374354849388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'Auditor-Reported Weaknesses (2'!$H$3:$H$17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'Auditor-Reported Weaknesses (2'!$I$3:$I$17</c:f>
              <c:numCache>
                <c:formatCode>General</c:formatCode>
                <c:ptCount val="15"/>
                <c:pt idx="0">
                  <c:v>50</c:v>
                </c:pt>
                <c:pt idx="1">
                  <c:v>48</c:v>
                </c:pt>
                <c:pt idx="2">
                  <c:v>34</c:v>
                </c:pt>
                <c:pt idx="3">
                  <c:v>37</c:v>
                </c:pt>
                <c:pt idx="4">
                  <c:v>37</c:v>
                </c:pt>
                <c:pt idx="5">
                  <c:v>33</c:v>
                </c:pt>
                <c:pt idx="6">
                  <c:v>31</c:v>
                </c:pt>
                <c:pt idx="7">
                  <c:v>29</c:v>
                </c:pt>
                <c:pt idx="8">
                  <c:v>29</c:v>
                </c:pt>
                <c:pt idx="9">
                  <c:v>26</c:v>
                </c:pt>
                <c:pt idx="10">
                  <c:v>28</c:v>
                </c:pt>
                <c:pt idx="11">
                  <c:v>25</c:v>
                </c:pt>
                <c:pt idx="12">
                  <c:v>23</c:v>
                </c:pt>
                <c:pt idx="13">
                  <c:v>27</c:v>
                </c:pt>
                <c:pt idx="14">
                  <c:v>30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'Auditor-Reported Weaknesses (2'!$J$2</c:f>
              <c:strCache>
                <c:ptCount val="1"/>
                <c:pt idx="0">
                  <c:v>New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6234564713404709E-2"/>
                  <c:y val="3.13743548493881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3148145335357098E-2"/>
                  <c:y val="-2.82369193644495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5432096890238084E-2"/>
                  <c:y val="-2.50994838795107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0061725957309502E-2"/>
                  <c:y val="-2.8236919364449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314814533535714E-2"/>
                  <c:y val="-3.1374354849388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1.5432096890238056E-2"/>
                  <c:y val="-3.4511790334327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8518516268285667E-2"/>
                  <c:y val="-3.1374354849388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6975306579261919E-2"/>
                  <c:y val="-3.1374354849388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8518516268285781E-2"/>
                  <c:y val="-2.8236919364449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080246782316664E-2"/>
                  <c:y val="-3.1374354849388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8518516268285667E-2"/>
                  <c:y val="-2.8236919364449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1.5432096890238056E-2"/>
                  <c:y val="-2.19620483945717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1.3888887201214364E-2"/>
                  <c:y val="-2.19620483945717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1.5432096890238056E-2"/>
                  <c:y val="-2.50994838795106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-2.3148145335357084E-2"/>
                  <c:y val="-2.8236919364449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'Auditor-Reported Weaknesses (2'!$H$3:$H$17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'Auditor-Reported Weaknesses (2'!$J$3:$J$17</c:f>
              <c:numCache>
                <c:formatCode>General</c:formatCode>
                <c:ptCount val="15"/>
                <c:pt idx="0">
                  <c:v>14</c:v>
                </c:pt>
                <c:pt idx="1">
                  <c:v>21</c:v>
                </c:pt>
                <c:pt idx="2">
                  <c:v>14</c:v>
                </c:pt>
                <c:pt idx="3">
                  <c:v>13</c:v>
                </c:pt>
                <c:pt idx="4">
                  <c:v>11</c:v>
                </c:pt>
                <c:pt idx="5">
                  <c:v>8</c:v>
                </c:pt>
                <c:pt idx="6">
                  <c:v>8</c:v>
                </c:pt>
                <c:pt idx="7">
                  <c:v>3</c:v>
                </c:pt>
                <c:pt idx="8">
                  <c:v>9</c:v>
                </c:pt>
                <c:pt idx="9">
                  <c:v>5</c:v>
                </c:pt>
                <c:pt idx="10">
                  <c:v>3</c:v>
                </c:pt>
                <c:pt idx="11">
                  <c:v>7</c:v>
                </c:pt>
                <c:pt idx="12">
                  <c:v>6</c:v>
                </c:pt>
                <c:pt idx="13">
                  <c:v>8</c:v>
                </c:pt>
                <c:pt idx="14">
                  <c:v>10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'Auditor-Reported Weaknesses (2'!$K$2</c:f>
              <c:strCache>
                <c:ptCount val="1"/>
                <c:pt idx="0">
                  <c:v>Total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6234564713404709E-2"/>
                  <c:y val="-2.82369193644495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3148145335357098E-2"/>
                  <c:y val="-3.45117903343271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5432096890238084E-2"/>
                  <c:y val="-3.76492258192659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3148145335357112E-2"/>
                  <c:y val="-2.5099483879510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314814533535714E-2"/>
                  <c:y val="-3.76492258192659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2.1604935646333336E-2"/>
                  <c:y val="-3.45117903343271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6234564713404695E-2"/>
                  <c:y val="-3.1374354849388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0061725957309529E-2"/>
                  <c:y val="-3.7649225819266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3148145335357084E-2"/>
                  <c:y val="-1.88246129096330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0061725957309474E-2"/>
                  <c:y val="-2.50994838795106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2.0061725957309474E-2"/>
                  <c:y val="-3.13743548493882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2.3148145335357199E-2"/>
                  <c:y val="-2.82369193644495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2.1604935646333392E-2"/>
                  <c:y val="-2.8236919364449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2.6234564713404695E-2"/>
                  <c:y val="-2.82369193644494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-2.4691355024380891E-2"/>
                  <c:y val="-2.5099483879510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'Auditor-Reported Weaknesses (2'!$H$3:$H$17</c:f>
              <c:numCache>
                <c:formatCode>General</c:formatCode>
                <c:ptCount val="15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</c:numCache>
            </c:numRef>
          </c:cat>
          <c:val>
            <c:numRef>
              <c:f>'Auditor-Reported Weaknesses (2'!$K$3:$K$17</c:f>
              <c:numCache>
                <c:formatCode>General</c:formatCode>
                <c:ptCount val="15"/>
                <c:pt idx="0">
                  <c:v>64</c:v>
                </c:pt>
                <c:pt idx="1">
                  <c:v>69</c:v>
                </c:pt>
                <c:pt idx="2">
                  <c:v>48</c:v>
                </c:pt>
                <c:pt idx="3">
                  <c:v>50</c:v>
                </c:pt>
                <c:pt idx="4">
                  <c:v>48</c:v>
                </c:pt>
                <c:pt idx="5">
                  <c:v>41</c:v>
                </c:pt>
                <c:pt idx="6">
                  <c:v>39</c:v>
                </c:pt>
                <c:pt idx="7">
                  <c:v>32</c:v>
                </c:pt>
                <c:pt idx="8">
                  <c:v>38</c:v>
                </c:pt>
                <c:pt idx="9">
                  <c:v>31</c:v>
                </c:pt>
                <c:pt idx="10">
                  <c:v>31</c:v>
                </c:pt>
                <c:pt idx="11">
                  <c:v>32</c:v>
                </c:pt>
                <c:pt idx="12">
                  <c:v>29</c:v>
                </c:pt>
                <c:pt idx="13">
                  <c:v>35</c:v>
                </c:pt>
                <c:pt idx="14">
                  <c:v>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173312"/>
        <c:axId val="142174848"/>
      </c:lineChart>
      <c:catAx>
        <c:axId val="14217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74848"/>
        <c:crosses val="autoZero"/>
        <c:auto val="1"/>
        <c:lblAlgn val="ctr"/>
        <c:lblOffset val="100"/>
        <c:noMultiLvlLbl val="0"/>
      </c:catAx>
      <c:valAx>
        <c:axId val="142174848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17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11713532648786"/>
          <c:y val="0.90168957076918055"/>
          <c:w val="0.53833351094421222"/>
          <c:h val="7.94858163211864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14000">
          <a:schemeClr val="bg1"/>
        </a:gs>
        <a:gs pos="100000">
          <a:schemeClr val="bg1">
            <a:lumMod val="85000"/>
          </a:schemeClr>
        </a:gs>
        <a:gs pos="100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AC698-CF92-4C18-9657-D0EA2BB4660A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D8A7D-CBAA-4842-B7A7-D35C344BF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6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D8A7D-CBAA-4842-B7A7-D35C344BFB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44" indent="-168244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4534-B329-401B-AE23-89FA4CAE54C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4534-B329-401B-AE23-89FA4CAE54C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4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113" y="4343716"/>
            <a:ext cx="5485779" cy="4350579"/>
          </a:xfrm>
        </p:spPr>
        <p:txBody>
          <a:bodyPr>
            <a:noAutofit/>
          </a:bodyPr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4534-B329-401B-AE23-89FA4CAE54C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7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4534-B329-401B-AE23-89FA4CAE54C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2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A2A-B33D-463D-AE38-8F3A9FF57956}" type="datetime1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5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8D86-A6B6-4A3E-BBE8-11D2ADF4106A}" type="datetime1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2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D49E-38A3-41FB-B685-0715711D4D09}" type="datetime1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44A2-3360-4897-ACCB-2F135FCF1414}" type="datetime1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47A4-EFC1-4F20-8A71-08BA7F43BB60}" type="datetime1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9095-E06E-46B8-BEC7-15E7C59A93EE}" type="datetime1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31601C66-5BFC-4B17-B5CE-2F268B09C8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8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1208-50AD-42E9-B7C2-C9E3139F05C1}" type="datetime1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5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FA64-FCF1-4041-8E0C-D05DDBB52621}" type="datetime1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A64F-B872-48B8-8858-9D8F3C1F89D6}" type="datetime1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EA70-3B4D-40B8-9C4A-4CE4C25C4213}" type="datetime1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8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8FC7-5213-420E-A44B-6209C3619DEC}" type="datetime1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3F8D-C86F-4587-9080-21BEEED050EC}" type="datetime1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1C66-5BFC-4B17-B5CE-2F268B09C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://www.treas.gov/images/banner-home760x120_002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://www.treas.gov/images/banner-home760x120_002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http://www.treas.gov/images/banner-home760x120_002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reas.gov/images/banner-home760x120_002.jp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reas.gov/images/banner-home760x120_002.jp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http://www.treas.gov/images/banner-home760x120_002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reas.gov/images/banner-home760x120_002.jp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reas.gov/images/banner-home760x120_002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http://www.treas.gov/images/banner-home760x120_002.jp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http://www.treas.gov/images/banner-home760x120_002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://www.treas.gov/images/banner-home760x120_002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://www.treas.gov/images/banner-home760x120_002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Federal Accountability and Information</a:t>
            </a:r>
            <a:br>
              <a:rPr lang="en-US" dirty="0" smtClean="0"/>
            </a:br>
            <a:r>
              <a:rPr lang="en-US" dirty="0" smtClean="0"/>
              <a:t>The Past, Present, and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391400" cy="1752600"/>
          </a:xfrm>
        </p:spPr>
        <p:txBody>
          <a:bodyPr/>
          <a:lstStyle/>
          <a:p>
            <a:r>
              <a:rPr lang="en-US" dirty="0" smtClean="0"/>
              <a:t>JFMIP Financial Management Conference</a:t>
            </a:r>
          </a:p>
          <a:p>
            <a:r>
              <a:rPr lang="en-US" dirty="0" smtClean="0"/>
              <a:t>May 9,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0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FRUSG:  Then &amp; Now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2552"/>
              </p:ext>
            </p:extLst>
          </p:nvPr>
        </p:nvGraphicFramePr>
        <p:xfrm>
          <a:off x="304800" y="990600"/>
          <a:ext cx="85344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1338"/>
                <a:gridCol w="1036890"/>
                <a:gridCol w="1276172"/>
              </a:tblGrid>
              <a:tr h="751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Financial</a:t>
                      </a:r>
                      <a:r>
                        <a:rPr lang="en-US" sz="2400" baseline="0" dirty="0" smtClean="0"/>
                        <a:t> Report of the U.S. Government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Selected Data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1997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Budget Deficit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15 b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439 b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Tax</a:t>
                      </a:r>
                      <a:r>
                        <a:rPr lang="en-US" sz="2600" baseline="0" dirty="0" smtClean="0"/>
                        <a:t> and Other Revenue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1.6 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3.3 t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Net Operating Cost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15 b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520</a:t>
                      </a:r>
                      <a:r>
                        <a:rPr lang="en-US" sz="2600" baseline="0" dirty="0" smtClean="0"/>
                        <a:t> b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Total Assets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1.6</a:t>
                      </a:r>
                      <a:r>
                        <a:rPr lang="en-US" sz="2600" baseline="0" dirty="0" smtClean="0"/>
                        <a:t> 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3.3 t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Public Debt + </a:t>
                      </a:r>
                      <a:r>
                        <a:rPr lang="en-US" sz="2600" dirty="0" err="1" smtClean="0"/>
                        <a:t>Accd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dirty="0" err="1" smtClean="0"/>
                        <a:t>Int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3.8</a:t>
                      </a:r>
                      <a:r>
                        <a:rPr lang="en-US" sz="2600" baseline="0" dirty="0" smtClean="0"/>
                        <a:t> 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13.2 t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Total Liabilities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6.6 t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21.5</a:t>
                      </a:r>
                      <a:r>
                        <a:rPr lang="en-US" sz="2600" baseline="0" dirty="0" smtClean="0"/>
                        <a:t> t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Social Insurance Net</a:t>
                      </a:r>
                      <a:r>
                        <a:rPr lang="en-US" sz="2600" baseline="0" dirty="0" smtClean="0"/>
                        <a:t> Expenditures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1.8 t*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41.5 t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b="1" smtClean="0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37562"/>
              </p:ext>
            </p:extLst>
          </p:nvPr>
        </p:nvGraphicFramePr>
        <p:xfrm>
          <a:off x="304800" y="5654040"/>
          <a:ext cx="86106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0"/>
                <a:gridCol w="1066800"/>
                <a:gridCol w="1295401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Unqualified/Unmodified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Audit</a:t>
                      </a:r>
                      <a:r>
                        <a:rPr lang="en-US" sz="2800" baseline="0" dirty="0" smtClean="0"/>
                        <a:t> Opinion?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5181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*Required Supplementary Stewardship Information</a:t>
            </a:r>
            <a:endParaRPr lang="en-US" dirty="0"/>
          </a:p>
        </p:txBody>
      </p:sp>
      <p:pic>
        <p:nvPicPr>
          <p:cNvPr id="8" name="Picture 10" descr="U.S. Department of the Treasury Logo and photo of the Treasury Building"/>
          <p:cNvPicPr>
            <a:picLocks noChangeAspect="1" noChangeArrowheads="1"/>
          </p:cNvPicPr>
          <p:nvPr/>
        </p:nvPicPr>
        <p:blipFill>
          <a:blip r:embed="rId2" r:link="rId3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6" r="84482" b="7874"/>
          <a:stretch>
            <a:fillRect/>
          </a:stretch>
        </p:blipFill>
        <p:spPr bwMode="auto">
          <a:xfrm>
            <a:off x="0" y="0"/>
            <a:ext cx="83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14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 Reporting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1601C66-5BFC-4B17-B5CE-2F268B09C868}" type="slidenum">
              <a:rPr lang="en-US" b="1" smtClean="0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4400" y="1228725"/>
            <a:ext cx="3200400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SFFAS 17 (2000)</a:t>
            </a:r>
          </a:p>
          <a:p>
            <a:pPr algn="ctr"/>
            <a:r>
              <a:rPr lang="en-US" dirty="0" smtClean="0"/>
              <a:t>Social Insurance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1981200"/>
            <a:ext cx="3200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SFFAS 25 (2005)*</a:t>
            </a:r>
          </a:p>
          <a:p>
            <a:pPr algn="ctr"/>
            <a:r>
              <a:rPr lang="en-US" dirty="0" smtClean="0"/>
              <a:t>Reclassification of Stewardship Responsibilities</a:t>
            </a:r>
          </a:p>
          <a:p>
            <a:pPr algn="ctr"/>
            <a:r>
              <a:rPr lang="en-US" dirty="0" smtClean="0"/>
              <a:t>*SFFAS 28 </a:t>
            </a:r>
            <a:r>
              <a:rPr lang="en-US" dirty="0"/>
              <a:t>d</a:t>
            </a:r>
            <a:r>
              <a:rPr lang="en-US" dirty="0" smtClean="0"/>
              <a:t>eferred to 2006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19400" y="3276600"/>
            <a:ext cx="32004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SFFAS 26 (2009)</a:t>
            </a:r>
          </a:p>
          <a:p>
            <a:pPr algn="ctr"/>
            <a:r>
              <a:rPr lang="en-US" dirty="0" smtClean="0"/>
              <a:t>Presentation of Significant Assumptions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0" y="4267200"/>
            <a:ext cx="3200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SFFAS 36 (2010)*</a:t>
            </a:r>
          </a:p>
          <a:p>
            <a:pPr algn="ctr"/>
            <a:r>
              <a:rPr lang="en-US" dirty="0" smtClean="0"/>
              <a:t>Long-Term Projections for the U.S. Government</a:t>
            </a:r>
          </a:p>
          <a:p>
            <a:pPr algn="ctr"/>
            <a:r>
              <a:rPr lang="en-US" dirty="0" smtClean="0"/>
              <a:t>*”Basic” deferral to FY 2015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21580" y="5562600"/>
            <a:ext cx="32004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SFFAS 37 (2011)</a:t>
            </a:r>
          </a:p>
          <a:p>
            <a:pPr algn="ctr"/>
            <a:r>
              <a:rPr lang="en-US" dirty="0" smtClean="0"/>
              <a:t>Additional Social Insurance Requirements</a:t>
            </a:r>
            <a:endParaRPr lang="en-US" dirty="0"/>
          </a:p>
        </p:txBody>
      </p:sp>
      <p:pic>
        <p:nvPicPr>
          <p:cNvPr id="9" name="Picture 10" descr="U.S. Department of the Treasury Logo and photo of the Treasury Building"/>
          <p:cNvPicPr>
            <a:picLocks noChangeAspect="1" noChangeArrowheads="1"/>
          </p:cNvPicPr>
          <p:nvPr/>
        </p:nvPicPr>
        <p:blipFill>
          <a:blip r:embed="rId2" r:link="rId3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6" r="84482" b="7874"/>
          <a:stretch>
            <a:fillRect/>
          </a:stretch>
        </p:blipFill>
        <p:spPr bwMode="auto">
          <a:xfrm>
            <a:off x="0" y="0"/>
            <a:ext cx="83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88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115" y="1909763"/>
            <a:ext cx="4614372" cy="334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28600"/>
            <a:ext cx="4213716" cy="3276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6" y="3505200"/>
            <a:ext cx="4222839" cy="3276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06401" y="381000"/>
            <a:ext cx="3733800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Long-Term Fiscal Projections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5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FY 2007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05611" y="154043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FY 2015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96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dirty="0" smtClean="0"/>
              <a:t>Connecting with the Citizens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7520" y="6293977"/>
            <a:ext cx="2133600" cy="365125"/>
          </a:xfrm>
        </p:spPr>
        <p:txBody>
          <a:bodyPr/>
          <a:lstStyle/>
          <a:p>
            <a:fld id="{31601C66-5BFC-4B17-B5CE-2F268B09C868}" type="slidenum">
              <a:rPr lang="en-US" b="1" smtClean="0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BellRob\AppData\Local\Microsoft\Windows\Temporary Internet Files\Content.Outlook\SLO0YCV2\IMG_20160505_111129_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2" y="980369"/>
            <a:ext cx="2133600" cy="268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ellRob\AppData\Local\Microsoft\Windows\Temporary Internet Files\Content.Outlook\SLO0YCV2\IMG_20160505_111417_ed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99553"/>
            <a:ext cx="2147895" cy="269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ellRob\AppData\Local\Microsoft\Windows\Temporary Internet Files\Content.Outlook\SLO0YCV2\IMG_20160505_111548_edi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14400"/>
            <a:ext cx="2133600" cy="269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ellRob\AppData\Local\Microsoft\Windows\Temporary Internet Files\Content.Outlook\SLO0YCV2\IMG_20160505_113923_edi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0" y="1172956"/>
            <a:ext cx="2023110" cy="267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ellRob\AppData\Local\Microsoft\Windows\Temporary Internet Files\Content.Outlook\SLO0YCV2\IMG_20160505_114049_edi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56647"/>
            <a:ext cx="2155288" cy="271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G:\Accounting Policy\US Govt Financial Report\2012\Covers\2 Columns &amp; Currenc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51910"/>
            <a:ext cx="2148628" cy="278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:\Users\BellRob\AppData\Local\Microsoft\Windows\Temporary Internet Files\Content.Outlook\SLO0YCV2\IMG_20160505_115735_edi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76194"/>
            <a:ext cx="2286000" cy="284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69891"/>
            <a:ext cx="2154598" cy="280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621480"/>
            <a:ext cx="2250593" cy="294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99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Audit 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01000" cy="437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Intragovernmental Scorecards and Corrective Action Plans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General Fund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SFFAS 47 – Federal Entity</a:t>
            </a:r>
          </a:p>
          <a:p>
            <a:endParaRPr lang="en-US" dirty="0" smtClean="0"/>
          </a:p>
          <a:p>
            <a:r>
              <a:rPr lang="en-US" dirty="0" smtClean="0"/>
              <a:t>GTAS - GFRS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b="1" smtClean="0">
                <a:solidFill>
                  <a:schemeClr val="tx1"/>
                </a:solidFill>
              </a:rPr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10" descr="U.S. Department of the Treasury Logo and photo of the Treasury Building"/>
          <p:cNvPicPr>
            <a:picLocks noChangeAspect="1" noChangeArrowheads="1"/>
          </p:cNvPicPr>
          <p:nvPr/>
        </p:nvPicPr>
        <p:blipFill>
          <a:blip r:embed="rId2" r:link="rId3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6" r="84482" b="7874"/>
          <a:stretch>
            <a:fillRect/>
          </a:stretch>
        </p:blipFill>
        <p:spPr bwMode="auto">
          <a:xfrm>
            <a:off x="0" y="0"/>
            <a:ext cx="83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99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Spending Transparency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Federal Financial Accountability and Transparency Act– established USASpending.gov in 2006</a:t>
            </a:r>
          </a:p>
          <a:p>
            <a:r>
              <a:rPr lang="en-US" dirty="0" smtClean="0"/>
              <a:t>Publish data for contracts, grants, other financial assistance</a:t>
            </a:r>
          </a:p>
          <a:p>
            <a:r>
              <a:rPr lang="en-US" dirty="0" smtClean="0"/>
              <a:t>USAspending.gov  management moved to Treasury in 2014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73FB3-C29E-47C8-9BFD-B08D4E5245E2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10" descr="U.S. Department of the Treasury Logo and photo of the Treasury Building"/>
          <p:cNvPicPr>
            <a:picLocks noChangeAspect="1" noChangeArrowheads="1"/>
          </p:cNvPicPr>
          <p:nvPr/>
        </p:nvPicPr>
        <p:blipFill>
          <a:blip r:embed="rId3" r:link="rId4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6" r="84482" b="7874"/>
          <a:stretch>
            <a:fillRect/>
          </a:stretch>
        </p:blipFill>
        <p:spPr bwMode="auto">
          <a:xfrm>
            <a:off x="0" y="0"/>
            <a:ext cx="83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998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Digital Accountability and Transparency Act of 2014 (DATA Act)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Expands USAspending.gov to include agency expenditures</a:t>
            </a:r>
          </a:p>
          <a:p>
            <a:r>
              <a:rPr lang="en-US" sz="3600" dirty="0" smtClean="0"/>
              <a:t>Requires consistent data standards</a:t>
            </a:r>
          </a:p>
          <a:p>
            <a:r>
              <a:rPr lang="en-US" sz="3600" dirty="0" smtClean="0"/>
              <a:t>Enable the data to be used by multiple communities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73FB3-C29E-47C8-9BFD-B08D4E5245E2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10" descr="U.S. Department of the Treasury Logo and photo of the Treasury Building"/>
          <p:cNvPicPr>
            <a:picLocks noChangeAspect="1" noChangeArrowheads="1"/>
          </p:cNvPicPr>
          <p:nvPr/>
        </p:nvPicPr>
        <p:blipFill>
          <a:blip r:embed="rId3" r:link="rId4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6" r="84482" b="7874"/>
          <a:stretch>
            <a:fillRect/>
          </a:stretch>
        </p:blipFill>
        <p:spPr bwMode="auto">
          <a:xfrm>
            <a:off x="0" y="0"/>
            <a:ext cx="83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2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Act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Expanded data reporting on USAspending.gov for agency expenditures: </a:t>
            </a:r>
          </a:p>
          <a:p>
            <a:pPr lvl="1"/>
            <a:r>
              <a:rPr lang="en-US" dirty="0"/>
              <a:t>Appropriations </a:t>
            </a:r>
            <a:r>
              <a:rPr lang="en-US" dirty="0" smtClean="0"/>
              <a:t>Account </a:t>
            </a:r>
          </a:p>
          <a:p>
            <a:pPr lvl="2"/>
            <a:r>
              <a:rPr lang="en-US" sz="2800" dirty="0" smtClean="0"/>
              <a:t>Budget </a:t>
            </a:r>
            <a:r>
              <a:rPr lang="en-US" sz="2800" dirty="0"/>
              <a:t>authority appropriated</a:t>
            </a:r>
          </a:p>
          <a:p>
            <a:pPr lvl="2"/>
            <a:r>
              <a:rPr lang="en-US" sz="2800" dirty="0" smtClean="0"/>
              <a:t>Obligation</a:t>
            </a:r>
            <a:endParaRPr lang="en-US" sz="2800" dirty="0"/>
          </a:p>
          <a:p>
            <a:pPr lvl="2"/>
            <a:r>
              <a:rPr lang="en-US" sz="2800" dirty="0" smtClean="0"/>
              <a:t>Outlay</a:t>
            </a:r>
          </a:p>
          <a:p>
            <a:pPr lvl="2"/>
            <a:r>
              <a:rPr lang="en-US" sz="2800" dirty="0" smtClean="0"/>
              <a:t>Unobligated balance</a:t>
            </a:r>
          </a:p>
          <a:p>
            <a:pPr lvl="2"/>
            <a:r>
              <a:rPr lang="en-US" sz="2800" dirty="0"/>
              <a:t>Other budgetary </a:t>
            </a:r>
            <a:r>
              <a:rPr lang="en-US" sz="2800" dirty="0" smtClean="0"/>
              <a:t>resources</a:t>
            </a:r>
            <a:endParaRPr lang="en-US" sz="2800" dirty="0"/>
          </a:p>
          <a:p>
            <a:pPr lvl="1"/>
            <a:r>
              <a:rPr lang="en-US" dirty="0" smtClean="0"/>
              <a:t>Program Activity &amp; Object Class </a:t>
            </a:r>
          </a:p>
          <a:p>
            <a:pPr lvl="2"/>
            <a:r>
              <a:rPr lang="en-US" sz="2800" dirty="0" smtClean="0"/>
              <a:t>Obligation</a:t>
            </a:r>
          </a:p>
          <a:p>
            <a:pPr lvl="2"/>
            <a:r>
              <a:rPr lang="en-US" sz="2800" dirty="0" smtClean="0"/>
              <a:t>Outlay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Link the </a:t>
            </a:r>
            <a:r>
              <a:rPr lang="en-US" dirty="0"/>
              <a:t>financial and award </a:t>
            </a:r>
            <a:r>
              <a:rPr lang="en-US" dirty="0" smtClean="0"/>
              <a:t>data.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73FB3-C29E-47C8-9BFD-B08D4E5245E2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10" descr="U.S. Department of the Treasury Logo and photo of the Treasury Building"/>
          <p:cNvPicPr>
            <a:picLocks noChangeAspect="1" noChangeArrowheads="1"/>
          </p:cNvPicPr>
          <p:nvPr/>
        </p:nvPicPr>
        <p:blipFill>
          <a:blip r:embed="rId2" r:link="rId3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6" r="84482" b="7874"/>
          <a:stretch>
            <a:fillRect/>
          </a:stretch>
        </p:blipFill>
        <p:spPr bwMode="auto">
          <a:xfrm>
            <a:off x="0" y="0"/>
            <a:ext cx="83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07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Spending Transparency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Get the data: </a:t>
            </a:r>
            <a:r>
              <a:rPr lang="en-US" dirty="0" smtClean="0"/>
              <a:t>collect data from across government in a standard format</a:t>
            </a:r>
          </a:p>
          <a:p>
            <a:r>
              <a:rPr lang="en-US" b="1" dirty="0" smtClean="0"/>
              <a:t>Display the data: </a:t>
            </a:r>
            <a:r>
              <a:rPr lang="en-US" dirty="0" smtClean="0"/>
              <a:t>develop a new website that will provide the data to the public in clear, consistent manner</a:t>
            </a:r>
          </a:p>
          <a:p>
            <a:r>
              <a:rPr lang="en-US" b="1" dirty="0" smtClean="0"/>
              <a:t>Use the data: </a:t>
            </a:r>
            <a:r>
              <a:rPr lang="en-US" dirty="0" smtClean="0"/>
              <a:t>provide access to the data that meets the users needs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73FB3-C29E-47C8-9BFD-B08D4E5245E2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10" descr="U.S. Department of the Treasury Logo and photo of the Treasury Building"/>
          <p:cNvPicPr>
            <a:picLocks noChangeAspect="1" noChangeArrowheads="1"/>
          </p:cNvPicPr>
          <p:nvPr/>
        </p:nvPicPr>
        <p:blipFill>
          <a:blip r:embed="rId3" r:link="rId4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6" r="84482" b="7874"/>
          <a:stretch>
            <a:fillRect/>
          </a:stretch>
        </p:blipFill>
        <p:spPr bwMode="auto">
          <a:xfrm>
            <a:off x="0" y="0"/>
            <a:ext cx="83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3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Federal executives and program managers</a:t>
            </a:r>
          </a:p>
          <a:p>
            <a:r>
              <a:rPr lang="en-US" dirty="0" smtClean="0"/>
              <a:t>Federal CFOs</a:t>
            </a:r>
          </a:p>
          <a:p>
            <a:r>
              <a:rPr lang="en-US" dirty="0" smtClean="0"/>
              <a:t>State and local policy-makers and managers</a:t>
            </a:r>
          </a:p>
          <a:p>
            <a:r>
              <a:rPr lang="en-US" dirty="0" smtClean="0"/>
              <a:t>Private entrepreneurs</a:t>
            </a:r>
          </a:p>
          <a:p>
            <a:r>
              <a:rPr lang="en-US" dirty="0" smtClean="0"/>
              <a:t>Academics/ researchers</a:t>
            </a:r>
          </a:p>
          <a:p>
            <a:r>
              <a:rPr lang="en-US" dirty="0" smtClean="0"/>
              <a:t>General public</a:t>
            </a:r>
          </a:p>
          <a:p>
            <a:r>
              <a:rPr lang="en-US" dirty="0" smtClean="0"/>
              <a:t>Oversight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73FB3-C29E-47C8-9BFD-B08D4E5245E2}" type="slidenum">
              <a:rPr lang="en-US" b="1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10" descr="U.S. Department of the Treasury Logo and photo of the Treasury Building"/>
          <p:cNvPicPr>
            <a:picLocks noChangeAspect="1" noChangeArrowheads="1"/>
          </p:cNvPicPr>
          <p:nvPr/>
        </p:nvPicPr>
        <p:blipFill>
          <a:blip r:embed="rId3" r:link="rId4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6" r="84482" b="7874"/>
          <a:stretch>
            <a:fillRect/>
          </a:stretch>
        </p:blipFill>
        <p:spPr bwMode="auto">
          <a:xfrm>
            <a:off x="0" y="0"/>
            <a:ext cx="83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2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4" y="2057400"/>
            <a:ext cx="84582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10" descr="U.S. Department of the Treasury Logo and photo of the Treasury Building"/>
          <p:cNvPicPr>
            <a:picLocks noChangeAspect="1" noChangeArrowheads="1"/>
          </p:cNvPicPr>
          <p:nvPr/>
        </p:nvPicPr>
        <p:blipFill>
          <a:blip r:embed="rId3" r:link="rId4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6" r="84482" b="7874"/>
          <a:stretch>
            <a:fillRect/>
          </a:stretch>
        </p:blipFill>
        <p:spPr bwMode="auto">
          <a:xfrm>
            <a:off x="0" y="0"/>
            <a:ext cx="83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35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"/>
            <a:ext cx="8229600" cy="762000"/>
          </a:xfrm>
        </p:spPr>
        <p:txBody>
          <a:bodyPr/>
          <a:lstStyle/>
          <a:p>
            <a:r>
              <a:rPr lang="en-US" dirty="0" smtClean="0"/>
              <a:t>Reflections of Jefferson…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en-US" sz="2400" dirty="0"/>
              <a:t>To state the facts frankly is not to despair the future nor indict the past. The prudent heir takes careful inventory of his legacies and gives a faithful accounting to those whom he owes an obligation of trust</a:t>
            </a:r>
            <a:r>
              <a:rPr lang="en-US" sz="2400" dirty="0" smtClean="0"/>
              <a:t>.” – John F. Kennedy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en-US" sz="2400" dirty="0"/>
              <a:t>It is incredibly important in this budget environment to have reliable financial data to support the tough spending decisions that Congress will have to make in the coming years. </a:t>
            </a:r>
            <a:r>
              <a:rPr lang="en-US" sz="2400" dirty="0" smtClean="0"/>
              <a:t>” – Senator Mark Warner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“…Washington </a:t>
            </a:r>
            <a:r>
              <a:rPr lang="en-US" sz="2400" dirty="0"/>
              <a:t>should be doing all it can to track how taxpayer dollars are spent.  Better visibility and public disclosure of our </a:t>
            </a:r>
            <a:r>
              <a:rPr lang="en-US" sz="2400" dirty="0" smtClean="0"/>
              <a:t>government’s…spending </a:t>
            </a:r>
            <a:r>
              <a:rPr lang="en-US" sz="2400" dirty="0"/>
              <a:t>is critical to identifying and eliminating </a:t>
            </a:r>
            <a:r>
              <a:rPr lang="en-US" sz="2400" dirty="0" smtClean="0"/>
              <a:t>waste</a:t>
            </a:r>
            <a:r>
              <a:rPr lang="en-US" sz="2400" dirty="0"/>
              <a:t>.</a:t>
            </a:r>
            <a:r>
              <a:rPr lang="en-US" sz="2400" dirty="0" smtClean="0"/>
              <a:t>” – Senator Rob Portman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b="1" smtClean="0">
                <a:solidFill>
                  <a:schemeClr val="tx1"/>
                </a:solidFill>
              </a:rPr>
              <a:t>20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10" descr="U.S. Department of the Treasury Logo and photo of the Treasury Building"/>
          <p:cNvPicPr>
            <a:picLocks noChangeAspect="1" noChangeArrowheads="1"/>
          </p:cNvPicPr>
          <p:nvPr/>
        </p:nvPicPr>
        <p:blipFill>
          <a:blip r:embed="rId2" r:link="rId3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6" r="84482" b="7874"/>
          <a:stretch>
            <a:fillRect/>
          </a:stretch>
        </p:blipFill>
        <p:spPr bwMode="auto">
          <a:xfrm>
            <a:off x="0" y="0"/>
            <a:ext cx="83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88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8091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1789</a:t>
            </a:r>
            <a:r>
              <a:rPr lang="en-US" dirty="0" smtClean="0"/>
              <a:t> – Congress establishes the Treasury </a:t>
            </a:r>
            <a:r>
              <a:rPr lang="en-US" dirty="0" err="1" smtClean="0"/>
              <a:t>Dept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First Monthly Treasury Statement</a:t>
            </a:r>
          </a:p>
          <a:p>
            <a:pPr marL="0" indent="0">
              <a:buNone/>
            </a:pPr>
            <a:r>
              <a:rPr lang="en-US" b="1" dirty="0" smtClean="0"/>
              <a:t>1790</a:t>
            </a:r>
            <a:r>
              <a:rPr lang="en-US" dirty="0" smtClean="0"/>
              <a:t> – Nation’s financial health report</a:t>
            </a:r>
          </a:p>
          <a:p>
            <a:pPr marL="0" indent="0">
              <a:buNone/>
            </a:pPr>
            <a:r>
              <a:rPr lang="en-US" b="1" dirty="0" smtClean="0"/>
              <a:t>1872</a:t>
            </a:r>
            <a:r>
              <a:rPr lang="en-US" dirty="0" smtClean="0"/>
              <a:t> – Annual Report of Receipts and Outlays</a:t>
            </a:r>
          </a:p>
          <a:p>
            <a:pPr marL="0" indent="0">
              <a:buNone/>
            </a:pPr>
            <a:r>
              <a:rPr lang="en-US" b="1" dirty="0" smtClean="0"/>
              <a:t>1894</a:t>
            </a:r>
            <a:r>
              <a:rPr lang="en-US" dirty="0" smtClean="0"/>
              <a:t> – Dockery Act</a:t>
            </a:r>
          </a:p>
          <a:p>
            <a:pPr marL="0" indent="0">
              <a:buNone/>
            </a:pPr>
            <a:r>
              <a:rPr lang="en-US" b="1" dirty="0" smtClean="0"/>
              <a:t>1895</a:t>
            </a:r>
            <a:r>
              <a:rPr lang="en-US" dirty="0" smtClean="0"/>
              <a:t> – First Daily Treasury Statement</a:t>
            </a:r>
          </a:p>
          <a:p>
            <a:pPr marL="0" indent="0">
              <a:buNone/>
            </a:pPr>
            <a:r>
              <a:rPr lang="en-US" b="1" dirty="0" smtClean="0"/>
              <a:t>1933</a:t>
            </a:r>
            <a:r>
              <a:rPr lang="en-US" dirty="0" smtClean="0"/>
              <a:t> – Centralize payment functions, create regional disbursing offices</a:t>
            </a:r>
          </a:p>
          <a:p>
            <a:pPr marL="0" indent="0">
              <a:buNone/>
            </a:pPr>
            <a:r>
              <a:rPr lang="en-US" b="1" dirty="0" smtClean="0"/>
              <a:t>1945</a:t>
            </a:r>
            <a:r>
              <a:rPr lang="en-US" dirty="0" smtClean="0"/>
              <a:t> – Convert from paper to punch card checks</a:t>
            </a:r>
          </a:p>
          <a:p>
            <a:pPr marL="0" indent="0">
              <a:buNone/>
            </a:pPr>
            <a:r>
              <a:rPr lang="en-US" b="1" dirty="0" smtClean="0"/>
              <a:t>1950 </a:t>
            </a:r>
            <a:r>
              <a:rPr lang="en-US" dirty="0" smtClean="0"/>
              <a:t>– Budget Accounting and Procedures Act</a:t>
            </a:r>
          </a:p>
          <a:p>
            <a:pPr marL="0" indent="0">
              <a:buNone/>
            </a:pPr>
            <a:r>
              <a:rPr lang="en-US" b="1" dirty="0" smtClean="0"/>
              <a:t>1960 </a:t>
            </a:r>
            <a:r>
              <a:rPr lang="en-US" dirty="0" smtClean="0"/>
              <a:t>– Electronic check processing</a:t>
            </a:r>
          </a:p>
          <a:p>
            <a:pPr marL="0" indent="0">
              <a:buNone/>
            </a:pPr>
            <a:r>
              <a:rPr lang="en-US" b="1" dirty="0" smtClean="0"/>
              <a:t>1975</a:t>
            </a:r>
            <a:r>
              <a:rPr lang="en-US" dirty="0" smtClean="0"/>
              <a:t> – Prototype Financial Report of the U.S. Government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b="1" smtClean="0">
                <a:solidFill>
                  <a:schemeClr val="tx1"/>
                </a:solidFill>
              </a:r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10" descr="U.S. Department of the Treasury Logo and photo of the Treasury Building"/>
          <p:cNvPicPr>
            <a:picLocks noChangeAspect="1" noChangeArrowheads="1"/>
          </p:cNvPicPr>
          <p:nvPr/>
        </p:nvPicPr>
        <p:blipFill>
          <a:blip r:embed="rId2" r:link="rId3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6" r="84482" b="7874"/>
          <a:stretch>
            <a:fillRect/>
          </a:stretch>
        </p:blipFill>
        <p:spPr bwMode="auto">
          <a:xfrm>
            <a:off x="0" y="0"/>
            <a:ext cx="83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82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88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Themes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4572000"/>
            <a:ext cx="4361688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GPRA Modernization Act (GPRMA) of 2010</a:t>
            </a:r>
          </a:p>
          <a:p>
            <a:r>
              <a:rPr lang="en-US" dirty="0" smtClean="0"/>
              <a:t>The head of each agency shall make available on a public website…an update on agency performance.  Each update shall compare actual performance achieved with  the performance goals established in the agency performance plan.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609600"/>
            <a:ext cx="44196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Chief Financial Officers (CFO) Act of </a:t>
            </a:r>
            <a:r>
              <a:rPr lang="en-US" b="1" dirty="0" smtClean="0"/>
              <a:t>1990</a:t>
            </a:r>
          </a:p>
          <a:p>
            <a:r>
              <a:rPr lang="en-US" dirty="0" smtClean="0"/>
              <a:t>“The purposes of this Act are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Bring more effective general and financial management practices to the federal government.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in each agency systems of accounting, financial management, and internal controls to assure the issuance of financial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for the production of complete, reliable, timely, and consistent financial information.”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66488" y="2057400"/>
            <a:ext cx="41910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Digital Accountability and Transparency Act (DATA ACT) of </a:t>
            </a:r>
            <a:r>
              <a:rPr lang="en-US" b="1" dirty="0" smtClean="0"/>
              <a:t>2014</a:t>
            </a:r>
          </a:p>
          <a:p>
            <a:r>
              <a:rPr lang="en-US" dirty="0" smtClean="0"/>
              <a:t>“…[Agencies shall disclose] direct Federal agency expenditures and [link] Federal  contract, loan, and grant spending information to programs of Federal agencies  to enable taxpayers and policy makers to track Federal spending more effectively. </a:t>
            </a:r>
          </a:p>
          <a:p>
            <a:r>
              <a:rPr lang="en-US" dirty="0" smtClean="0"/>
              <a:t>Establish Government-wide data standards for financial data and provide consistent, reliable, and searchable Government-wide spending data  that is displayed accurately for taxpayers and policymakers.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10" descr="U.S. Department of the Treasury Logo and photo of the Treasury Building"/>
          <p:cNvPicPr>
            <a:picLocks noChangeAspect="1" noChangeArrowheads="1"/>
          </p:cNvPicPr>
          <p:nvPr/>
        </p:nvPicPr>
        <p:blipFill>
          <a:blip r:embed="rId2" r:link="rId3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6" r="84482" b="7874"/>
          <a:stretch>
            <a:fillRect/>
          </a:stretch>
        </p:blipFill>
        <p:spPr bwMode="auto">
          <a:xfrm>
            <a:off x="0" y="1"/>
            <a:ext cx="73992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40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CFO ACT THRUSTS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sz="3600" dirty="0" smtClean="0"/>
              <a:t>Organization</a:t>
            </a:r>
          </a:p>
          <a:p>
            <a:pPr>
              <a:lnSpc>
                <a:spcPct val="250000"/>
              </a:lnSpc>
            </a:pPr>
            <a:r>
              <a:rPr lang="en-US" sz="3600" dirty="0" smtClean="0"/>
              <a:t>Systems</a:t>
            </a:r>
          </a:p>
          <a:p>
            <a:pPr>
              <a:lnSpc>
                <a:spcPct val="250000"/>
              </a:lnSpc>
            </a:pPr>
            <a:r>
              <a:rPr lang="en-US" sz="3600" dirty="0" smtClean="0"/>
              <a:t>Audited financial reportin</a:t>
            </a:r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b="1" smtClean="0">
                <a:solidFill>
                  <a:schemeClr val="tx1"/>
                </a:solidFill>
              </a:r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5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2953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CFO ACT Implementation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066800"/>
            <a:ext cx="7620000" cy="54102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Financial management organization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Financial management personnel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Financial accounting standards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Financial systems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Internal controls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Asset management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Communication with state and local government grantees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Audited financial reporting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1601C66-5BFC-4B17-B5CE-2F268B09C868}" type="slidenum">
              <a:rPr lang="en-US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7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r>
              <a:rPr lang="en-US" dirty="0" smtClean="0"/>
              <a:t>An Agency CFO shall…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all" dirty="0"/>
              <a:t> </a:t>
            </a:r>
            <a:endParaRPr lang="en-US" dirty="0"/>
          </a:p>
          <a:p>
            <a:pPr lvl="1"/>
            <a:r>
              <a:rPr lang="en-US" sz="3200" cap="all" dirty="0"/>
              <a:t>develop and maintain an integrated agency accounting and financial management system which provides for the </a:t>
            </a:r>
            <a:r>
              <a:rPr lang="en-US" sz="3200" b="1" cap="all" dirty="0"/>
              <a:t>systematic measurement of performance</a:t>
            </a:r>
            <a:r>
              <a:rPr lang="en-US" sz="3200" cap="all" dirty="0"/>
              <a:t>. </a:t>
            </a:r>
            <a:endParaRPr lang="en-US" sz="3200" cap="all" dirty="0" smtClean="0"/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cap="all" dirty="0"/>
              <a:t>prepare and submit </a:t>
            </a:r>
            <a:r>
              <a:rPr lang="en-US" sz="3200" b="1" cap="all" dirty="0"/>
              <a:t>timely performance reports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1C66-5BFC-4B17-B5CE-2F268B09C868}" type="slidenum">
              <a:rPr lang="en-US" b="1" smtClean="0">
                <a:solidFill>
                  <a:schemeClr val="tx1"/>
                </a:solidFill>
              </a:r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1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231571"/>
              </p:ext>
            </p:extLst>
          </p:nvPr>
        </p:nvGraphicFramePr>
        <p:xfrm>
          <a:off x="386860" y="1066801"/>
          <a:ext cx="8299939" cy="4171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826477" y="274638"/>
            <a:ext cx="785153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ea typeface="+mj-ea"/>
              </a:rPr>
              <a:t>CFO Opinion History</a:t>
            </a:r>
            <a:endParaRPr lang="en-US" sz="2800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066800"/>
            <a:ext cx="81534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OMB Seal (no bkgrd)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022" y="61642"/>
            <a:ext cx="1297923" cy="12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86861" y="5314463"/>
            <a:ext cx="8299939" cy="1294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6861" y="5403363"/>
            <a:ext cx="15386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Unmodified: </a:t>
            </a:r>
          </a:p>
          <a:p>
            <a:pPr algn="r"/>
            <a:r>
              <a:rPr lang="en-US" sz="1600" dirty="0"/>
              <a:t>Modified:</a:t>
            </a:r>
          </a:p>
          <a:p>
            <a:pPr algn="r"/>
            <a:r>
              <a:rPr lang="en-US" sz="1600" dirty="0"/>
              <a:t>Disclaimer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925509" y="5403363"/>
            <a:ext cx="6585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“Clean</a:t>
            </a:r>
            <a:r>
              <a:rPr lang="en-US" sz="1600" dirty="0"/>
              <a:t>"- reasonably sure the financial statements are free of material </a:t>
            </a:r>
            <a:r>
              <a:rPr lang="en-US" sz="1600" dirty="0" smtClean="0"/>
              <a:t>errors.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Financial </a:t>
            </a:r>
            <a:r>
              <a:rPr lang="en-US" sz="1600" dirty="0"/>
              <a:t>statements are clean except in a specific </a:t>
            </a:r>
            <a:r>
              <a:rPr lang="en-US" sz="1600" dirty="0" smtClean="0"/>
              <a:t>area.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Auditor's unable to obtain sufficient evidence or have enough time to form an </a:t>
            </a:r>
            <a:r>
              <a:rPr lang="en-US" sz="1600" dirty="0" smtClean="0"/>
              <a:t>opinion.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8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826477" y="274638"/>
            <a:ext cx="785153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ea typeface="+mj-ea"/>
              </a:rPr>
              <a:t>Auditor-Reported Weakness</a:t>
            </a:r>
            <a:endParaRPr lang="en-US" sz="2800" dirty="0">
              <a:solidFill>
                <a:schemeClr val="accent1">
                  <a:lumMod val="50000"/>
                </a:schemeClr>
              </a:solidFill>
              <a:ea typeface="+mj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066800"/>
            <a:ext cx="81534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OMB Seal (no bkgrd)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022" y="61642"/>
            <a:ext cx="1297923" cy="129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6861" y="5372320"/>
            <a:ext cx="8299939" cy="12509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8408" y="5376819"/>
            <a:ext cx="81680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Material </a:t>
            </a:r>
            <a:r>
              <a:rPr lang="en-US" sz="1500" dirty="0"/>
              <a:t>weakness </a:t>
            </a:r>
            <a:r>
              <a:rPr lang="en-US" sz="1500" dirty="0" smtClean="0"/>
              <a:t>is </a:t>
            </a:r>
            <a:r>
              <a:rPr lang="en-US" sz="1500" dirty="0"/>
              <a:t>a reportable condition in which the design or operation of one or more of the internal control components does not reduce to a relatively low level </a:t>
            </a:r>
            <a:r>
              <a:rPr lang="en-US" sz="1500" dirty="0" smtClean="0"/>
              <a:t>that the </a:t>
            </a:r>
            <a:r>
              <a:rPr lang="en-US" sz="1500" dirty="0"/>
              <a:t>risk </a:t>
            </a:r>
            <a:r>
              <a:rPr lang="en-US" sz="1500" dirty="0" smtClean="0"/>
              <a:t>misstates</a:t>
            </a:r>
            <a:r>
              <a:rPr lang="en-US" sz="1500" dirty="0"/>
              <a:t>, in amounts that would be material in relation to the consolidated financial statements being audited, may occur and not be detected within a timely period by employees in the normal course of performing their assigned functions.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131895"/>
              </p:ext>
            </p:extLst>
          </p:nvPr>
        </p:nvGraphicFramePr>
        <p:xfrm>
          <a:off x="386861" y="1248230"/>
          <a:ext cx="8229601" cy="4047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8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849</Words>
  <Application>Microsoft Office PowerPoint</Application>
  <PresentationFormat>On-screen Show (4:3)</PresentationFormat>
  <Paragraphs>175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Federal Accountability and Information The Past, Present, and Future</vt:lpstr>
      <vt:lpstr>PowerPoint Presentation</vt:lpstr>
      <vt:lpstr>Milestones</vt:lpstr>
      <vt:lpstr>Common Themes</vt:lpstr>
      <vt:lpstr>CFO ACT THRUSTS</vt:lpstr>
      <vt:lpstr>CFO ACT Implementation</vt:lpstr>
      <vt:lpstr>An Agency CFO shall…</vt:lpstr>
      <vt:lpstr>PowerPoint Presentation</vt:lpstr>
      <vt:lpstr>PowerPoint Presentation</vt:lpstr>
      <vt:lpstr>FRUSG:  Then &amp; Now</vt:lpstr>
      <vt:lpstr>Sustainability Reporting</vt:lpstr>
      <vt:lpstr>Long-Term Fiscal Projections</vt:lpstr>
      <vt:lpstr>Connecting with the Citizens</vt:lpstr>
      <vt:lpstr>On the Audit Horizon</vt:lpstr>
      <vt:lpstr>Spending Transparency Background</vt:lpstr>
      <vt:lpstr>Digital Accountability and Transparency Act of 2014 (DATA Act)</vt:lpstr>
      <vt:lpstr>DATA Act Requirements:</vt:lpstr>
      <vt:lpstr>Spending Transparency Goals</vt:lpstr>
      <vt:lpstr>Using the Data</vt:lpstr>
      <vt:lpstr>Reflections of Jefferson…</vt:lpstr>
    </vt:vector>
  </TitlesOfParts>
  <Company>The U.S. Department of the Treasury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Accountability and Information The Past, Present, and Future</dc:title>
  <dc:creator>Bell, Robert Scott</dc:creator>
  <cp:lastModifiedBy>Debra Hoffman</cp:lastModifiedBy>
  <cp:revision>30</cp:revision>
  <dcterms:created xsi:type="dcterms:W3CDTF">2016-04-26T14:18:21Z</dcterms:created>
  <dcterms:modified xsi:type="dcterms:W3CDTF">2016-05-06T20:30:32Z</dcterms:modified>
</cp:coreProperties>
</file>