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9" r:id="rId5"/>
  </p:sldMasterIdLst>
  <p:notesMasterIdLst>
    <p:notesMasterId r:id="rId24"/>
  </p:notesMasterIdLst>
  <p:handoutMasterIdLst>
    <p:handoutMasterId r:id="rId25"/>
  </p:handoutMasterIdLst>
  <p:sldIdLst>
    <p:sldId id="265" r:id="rId6"/>
    <p:sldId id="337" r:id="rId7"/>
    <p:sldId id="344" r:id="rId8"/>
    <p:sldId id="331" r:id="rId9"/>
    <p:sldId id="336" r:id="rId10"/>
    <p:sldId id="327" r:id="rId11"/>
    <p:sldId id="328" r:id="rId12"/>
    <p:sldId id="338" r:id="rId13"/>
    <p:sldId id="330" r:id="rId14"/>
    <p:sldId id="345" r:id="rId15"/>
    <p:sldId id="346" r:id="rId16"/>
    <p:sldId id="347" r:id="rId17"/>
    <p:sldId id="311" r:id="rId18"/>
    <p:sldId id="335" r:id="rId19"/>
    <p:sldId id="341" r:id="rId20"/>
    <p:sldId id="310" r:id="rId21"/>
    <p:sldId id="293" r:id="rId22"/>
    <p:sldId id="334" r:id="rId23"/>
  </p:sldIdLst>
  <p:sldSz cx="9902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40" userDrawn="1">
          <p15:clr>
            <a:srgbClr val="A4A3A4"/>
          </p15:clr>
        </p15:guide>
        <p15:guide id="2" pos="407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  <p15:guide id="4" pos="3359" userDrawn="1">
          <p15:clr>
            <a:srgbClr val="A4A3A4"/>
          </p15:clr>
        </p15:guide>
        <p15:guide id="5" orient="horz" pos="98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wards, Amy" initials="EA" lastIdx="4" clrIdx="0"/>
  <p:cmAuthor id="1" name="Emily Louise White" initials="ELW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E51"/>
    <a:srgbClr val="336699"/>
    <a:srgbClr val="FFFFFF"/>
    <a:srgbClr val="4088D8"/>
    <a:srgbClr val="FF3F3F"/>
    <a:srgbClr val="3577D7"/>
    <a:srgbClr val="3A68BC"/>
    <a:srgbClr val="FF2D2D"/>
    <a:srgbClr val="FF0000"/>
    <a:srgbClr val="A49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6448" autoAdjust="0"/>
  </p:normalViewPr>
  <p:slideViewPr>
    <p:cSldViewPr snapToGrid="0">
      <p:cViewPr varScale="1">
        <p:scale>
          <a:sx n="70" d="100"/>
          <a:sy n="70" d="100"/>
        </p:scale>
        <p:origin x="-96" y="-228"/>
      </p:cViewPr>
      <p:guideLst>
        <p:guide orient="horz" pos="840"/>
        <p:guide orient="horz" pos="1080"/>
        <p:guide orient="horz" pos="984"/>
        <p:guide pos="407"/>
        <p:guide pos="33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578"/>
          </a:xfrm>
          <a:prstGeom prst="rect">
            <a:avLst/>
          </a:prstGeom>
        </p:spPr>
        <p:txBody>
          <a:bodyPr vert="horz" lIns="92162" tIns="46081" rIns="92162" bIns="4608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578"/>
          </a:xfrm>
          <a:prstGeom prst="rect">
            <a:avLst/>
          </a:prstGeom>
        </p:spPr>
        <p:txBody>
          <a:bodyPr vert="horz" lIns="92162" tIns="46081" rIns="92162" bIns="46081" rtlCol="0"/>
          <a:lstStyle>
            <a:lvl1pPr algn="r">
              <a:defRPr sz="1200"/>
            </a:lvl1pPr>
          </a:lstStyle>
          <a:p>
            <a:fld id="{D6F42833-E94E-4285-8414-D98EF919CC58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2"/>
            <a:ext cx="3037840" cy="466578"/>
          </a:xfrm>
          <a:prstGeom prst="rect">
            <a:avLst/>
          </a:prstGeom>
        </p:spPr>
        <p:txBody>
          <a:bodyPr vert="horz" lIns="92162" tIns="46081" rIns="92162" bIns="4608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822"/>
            <a:ext cx="3037840" cy="466578"/>
          </a:xfrm>
          <a:prstGeom prst="rect">
            <a:avLst/>
          </a:prstGeom>
        </p:spPr>
        <p:txBody>
          <a:bodyPr vert="horz" lIns="92162" tIns="46081" rIns="92162" bIns="46081" rtlCol="0" anchor="b"/>
          <a:lstStyle>
            <a:lvl1pPr algn="r">
              <a:defRPr sz="1200"/>
            </a:lvl1pPr>
          </a:lstStyle>
          <a:p>
            <a:fld id="{5310E870-6BCC-4D85-B74D-02EFFE44B5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76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5"/>
          </a:xfrm>
          <a:prstGeom prst="rect">
            <a:avLst/>
          </a:prstGeom>
        </p:spPr>
        <p:txBody>
          <a:bodyPr vert="horz" lIns="92162" tIns="46081" rIns="92162" bIns="4608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5"/>
          </a:xfrm>
          <a:prstGeom prst="rect">
            <a:avLst/>
          </a:prstGeom>
        </p:spPr>
        <p:txBody>
          <a:bodyPr vert="horz" lIns="92162" tIns="46081" rIns="92162" bIns="46081" rtlCol="0"/>
          <a:lstStyle>
            <a:lvl1pPr algn="r">
              <a:defRPr sz="1200"/>
            </a:lvl1pPr>
          </a:lstStyle>
          <a:p>
            <a:fld id="{0FCB1C51-C831-4A8B-9FFE-6677A589BE65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65225"/>
            <a:ext cx="4527550" cy="31353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62" tIns="46081" rIns="92162" bIns="4608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2162" tIns="46081" rIns="92162" bIns="4608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73"/>
            <a:ext cx="3037840" cy="466434"/>
          </a:xfrm>
          <a:prstGeom prst="rect">
            <a:avLst/>
          </a:prstGeom>
        </p:spPr>
        <p:txBody>
          <a:bodyPr vert="horz" lIns="92162" tIns="46081" rIns="92162" bIns="4608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73"/>
            <a:ext cx="3037840" cy="466434"/>
          </a:xfrm>
          <a:prstGeom prst="rect">
            <a:avLst/>
          </a:prstGeom>
        </p:spPr>
        <p:txBody>
          <a:bodyPr vert="horz" lIns="92162" tIns="46081" rIns="92162" bIns="46081" rtlCol="0" anchor="b"/>
          <a:lstStyle>
            <a:lvl1pPr algn="r">
              <a:defRPr sz="1200"/>
            </a:lvl1pPr>
          </a:lstStyle>
          <a:p>
            <a:fld id="{138E488D-DA7C-4A5E-9113-9EF30F3D95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2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551975" y="6525492"/>
            <a:ext cx="412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926D864-A24E-4D85-AD8F-1807C576E582}" type="slidenum">
              <a:rPr lang="en-US" sz="1400" baseline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400" dirty="0">
              <a:latin typeface="Franklin Gothic Book" panose="020B0503020102020204" pitchFamily="34" charset="0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71887"/>
            <a:ext cx="9902825" cy="1155031"/>
            <a:chOff x="0" y="471887"/>
            <a:chExt cx="9902825" cy="115503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641684"/>
              <a:ext cx="9902825" cy="5775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852" y="471887"/>
              <a:ext cx="3934326" cy="1155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Line 34"/>
          <p:cNvSpPr>
            <a:spLocks noChangeShapeType="1"/>
          </p:cNvSpPr>
          <p:nvPr userDrawn="1"/>
        </p:nvSpPr>
        <p:spPr bwMode="auto">
          <a:xfrm>
            <a:off x="1306286" y="1626918"/>
            <a:ext cx="1196" cy="1802081"/>
          </a:xfrm>
          <a:prstGeom prst="line">
            <a:avLst/>
          </a:prstGeom>
          <a:noFill/>
          <a:ln w="101600">
            <a:solidFill>
              <a:srgbClr val="13315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62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498116" y="1938029"/>
            <a:ext cx="6649598" cy="822229"/>
          </a:xfrm>
          <a:prstGeom prst="rect">
            <a:avLst/>
          </a:prstGeom>
        </p:spPr>
        <p:txBody>
          <a:bodyPr/>
          <a:lstStyle>
            <a:lvl1pPr>
              <a:defRPr sz="4800" b="1" baseline="0">
                <a:solidFill>
                  <a:schemeClr val="tx1"/>
                </a:solidFill>
                <a:latin typeface="Franklin Gothic Book" panose="020B0503020102020204" pitchFamily="34" charset="0"/>
                <a:cs typeface="Mongolian Baiti" panose="03000500000000000000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498600" y="2801607"/>
            <a:ext cx="6649114" cy="668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A49D96"/>
                </a:solidFill>
                <a:latin typeface="Franklin Gothic Book" panose="020B0503020102020204" pitchFamily="34" charset="0"/>
                <a:cs typeface="Mongolian Baiti" panose="03000500000000000000" pitchFamily="66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169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="" xmlns:p15="http://schemas.microsoft.com/office/powerpoint/2012/main">
        <p15:guide id="1" pos="3119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551974" y="6525491"/>
            <a:ext cx="412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926D864-A24E-4D85-AD8F-1807C576E582}" type="slidenum">
              <a:rPr lang="en-US" sz="1400" baseline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400" dirty="0">
              <a:latin typeface="Franklin Gothic Book" panose="020B05030201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80819" y="365126"/>
            <a:ext cx="8541187" cy="388853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0819" y="1637456"/>
            <a:ext cx="8541187" cy="3327514"/>
          </a:xfrm>
          <a:prstGeom prst="rect">
            <a:avLst/>
          </a:prstGeom>
        </p:spPr>
        <p:txBody>
          <a:bodyPr/>
          <a:lstStyle>
            <a:lvl1pPr marL="185669" indent="-185669">
              <a:buClr>
                <a:srgbClr val="133156"/>
              </a:buClr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  <a:lvl2pPr>
              <a:buClr>
                <a:srgbClr val="133156"/>
              </a:buClr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2pPr>
            <a:lvl3pPr marL="928345" indent="-185669">
              <a:buClr>
                <a:srgbClr val="133156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7235477" y="542824"/>
            <a:ext cx="2011680" cy="41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7215802" y="595826"/>
            <a:ext cx="2011680" cy="47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b="10316"/>
          <a:stretch/>
        </p:blipFill>
        <p:spPr>
          <a:xfrm>
            <a:off x="7237652" y="509336"/>
            <a:ext cx="1995306" cy="5263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17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456857" y="1537122"/>
            <a:ext cx="42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Franklin Gothic Book" panose="020B0503020102020204" pitchFamily="34" charset="0"/>
                <a:cs typeface="Mongolian Baiti" panose="03000500000000000000" pitchFamily="66" charset="0"/>
              </a:rPr>
              <a:t>   Table of Contents</a:t>
            </a:r>
          </a:p>
        </p:txBody>
      </p:sp>
      <p:sp>
        <p:nvSpPr>
          <p:cNvPr id="9" name="Line 34"/>
          <p:cNvSpPr>
            <a:spLocks noChangeShapeType="1"/>
          </p:cNvSpPr>
          <p:nvPr userDrawn="1"/>
        </p:nvSpPr>
        <p:spPr bwMode="auto">
          <a:xfrm>
            <a:off x="1306286" y="1626918"/>
            <a:ext cx="1196" cy="1802081"/>
          </a:xfrm>
          <a:prstGeom prst="line">
            <a:avLst/>
          </a:prstGeom>
          <a:noFill/>
          <a:ln w="101600">
            <a:solidFill>
              <a:srgbClr val="13315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62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551975" y="6522927"/>
            <a:ext cx="412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926D864-A24E-4D85-AD8F-1807C576E582}" type="slidenum">
              <a:rPr lang="en-US" sz="1400" baseline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400" dirty="0">
              <a:latin typeface="Franklin Gothic Book" panose="020B0503020102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787857" y="2026083"/>
            <a:ext cx="7724634" cy="3327514"/>
          </a:xfrm>
          <a:prstGeom prst="rect">
            <a:avLst/>
          </a:prstGeom>
        </p:spPr>
        <p:txBody>
          <a:bodyPr/>
          <a:lstStyle>
            <a:lvl1pPr marL="185669" indent="-185669">
              <a:buClr>
                <a:srgbClr val="133156"/>
              </a:buClr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Mongolian Baiti" panose="03000500000000000000" pitchFamily="66" charset="0"/>
              </a:defRPr>
            </a:lvl1pPr>
            <a:lvl2pPr>
              <a:buClr>
                <a:srgbClr val="133156"/>
              </a:buClr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Mongolian Baiti" panose="03000500000000000000" pitchFamily="66" charset="0"/>
              </a:defRPr>
            </a:lvl2pPr>
            <a:lvl3pPr marL="928345" indent="-185669">
              <a:buClr>
                <a:srgbClr val="133156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Mongolian Baiti" panose="03000500000000000000" pitchFamily="66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235477" y="542824"/>
            <a:ext cx="2011680" cy="41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215802" y="595826"/>
            <a:ext cx="2011680" cy="47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/>
          <a:srcRect b="10316"/>
          <a:stretch/>
        </p:blipFill>
        <p:spPr>
          <a:xfrm>
            <a:off x="7237652" y="509336"/>
            <a:ext cx="1995306" cy="5263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7466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819" y="365126"/>
            <a:ext cx="8541187" cy="37281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551974" y="6525492"/>
            <a:ext cx="412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926D864-A24E-4D85-AD8F-1807C576E582}" type="slidenum">
              <a:rPr lang="en-US" sz="1400" baseline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400" dirty="0">
              <a:latin typeface="Franklin Gothic Book" panose="020B05030201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0819" y="1637456"/>
            <a:ext cx="8541187" cy="3327514"/>
          </a:xfrm>
          <a:prstGeom prst="rect">
            <a:avLst/>
          </a:prstGeom>
        </p:spPr>
        <p:txBody>
          <a:bodyPr/>
          <a:lstStyle>
            <a:lvl1pPr marL="185669" indent="-185669">
              <a:buClr>
                <a:srgbClr val="133156"/>
              </a:buClr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  <a:lvl2pPr>
              <a:buClr>
                <a:srgbClr val="133156"/>
              </a:buClr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2pPr>
            <a:lvl3pPr marL="928345" indent="-185669">
              <a:buClr>
                <a:srgbClr val="133156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235477" y="542824"/>
            <a:ext cx="2011680" cy="41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215802" y="595826"/>
            <a:ext cx="2011680" cy="47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/>
          <a:srcRect b="10316"/>
          <a:stretch/>
        </p:blipFill>
        <p:spPr>
          <a:xfrm>
            <a:off x="7237652" y="509336"/>
            <a:ext cx="1995306" cy="5263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04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551974" y="6525492"/>
            <a:ext cx="412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926D864-A24E-4D85-AD8F-1807C576E582}" type="slidenum">
              <a:rPr lang="en-US" sz="1400" baseline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400" dirty="0">
              <a:latin typeface="Franklin Gothic Book" panose="020B05030201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0819" y="365126"/>
            <a:ext cx="8541187" cy="37281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0819" y="1637456"/>
            <a:ext cx="8541187" cy="3327514"/>
          </a:xfrm>
          <a:prstGeom prst="rect">
            <a:avLst/>
          </a:prstGeom>
        </p:spPr>
        <p:txBody>
          <a:bodyPr/>
          <a:lstStyle>
            <a:lvl1pPr marL="185669" indent="-185669">
              <a:buClr>
                <a:srgbClr val="133156"/>
              </a:buClr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  <a:lvl2pPr>
              <a:buClr>
                <a:srgbClr val="133156"/>
              </a:buClr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2pPr>
            <a:lvl3pPr marL="928345" indent="-185669">
              <a:buClr>
                <a:srgbClr val="133156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7235477" y="542824"/>
            <a:ext cx="2011680" cy="41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7215802" y="595826"/>
            <a:ext cx="2011680" cy="47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b="10316"/>
          <a:stretch/>
        </p:blipFill>
        <p:spPr>
          <a:xfrm>
            <a:off x="7237652" y="509336"/>
            <a:ext cx="1995306" cy="5263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80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551974" y="6525491"/>
            <a:ext cx="412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926D864-A24E-4D85-AD8F-1807C576E582}" type="slidenum">
              <a:rPr lang="en-US" sz="1400" baseline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400" dirty="0">
              <a:latin typeface="Franklin Gothic Book" panose="020B05030201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80819" y="365126"/>
            <a:ext cx="8541187" cy="388853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0819" y="1637456"/>
            <a:ext cx="8541187" cy="3327514"/>
          </a:xfrm>
          <a:prstGeom prst="rect">
            <a:avLst/>
          </a:prstGeom>
        </p:spPr>
        <p:txBody>
          <a:bodyPr/>
          <a:lstStyle>
            <a:lvl1pPr marL="185669" indent="-185669">
              <a:buClr>
                <a:srgbClr val="133156"/>
              </a:buClr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  <a:lvl2pPr>
              <a:buClr>
                <a:srgbClr val="133156"/>
              </a:buClr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2pPr>
            <a:lvl3pPr marL="928345" indent="-185669">
              <a:buClr>
                <a:srgbClr val="133156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7235477" y="542824"/>
            <a:ext cx="2011680" cy="41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7215802" y="595826"/>
            <a:ext cx="2011680" cy="47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b="10316"/>
          <a:stretch/>
        </p:blipFill>
        <p:spPr>
          <a:xfrm>
            <a:off x="7237652" y="509336"/>
            <a:ext cx="1995306" cy="5263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849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8551975" y="6525492"/>
            <a:ext cx="412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926D864-A24E-4D85-AD8F-1807C576E582}" type="slidenum">
              <a:rPr lang="en-US" sz="1400" baseline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400" dirty="0">
              <a:latin typeface="Franklin Gothic Book" panose="020B0503020102020204" pitchFamily="34" charset="0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71887"/>
            <a:ext cx="9902825" cy="1155031"/>
            <a:chOff x="0" y="471887"/>
            <a:chExt cx="9902825" cy="1155031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641684"/>
              <a:ext cx="9902825" cy="5775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/>
            <p:cNvPicPr/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852" y="471887"/>
              <a:ext cx="3934326" cy="1155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Line 34"/>
          <p:cNvSpPr>
            <a:spLocks noChangeShapeType="1"/>
          </p:cNvSpPr>
          <p:nvPr userDrawn="1"/>
        </p:nvSpPr>
        <p:spPr bwMode="auto">
          <a:xfrm>
            <a:off x="1306286" y="1626918"/>
            <a:ext cx="1196" cy="1802081"/>
          </a:xfrm>
          <a:prstGeom prst="line">
            <a:avLst/>
          </a:prstGeom>
          <a:noFill/>
          <a:ln w="101600">
            <a:solidFill>
              <a:srgbClr val="13315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62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498116" y="1938029"/>
            <a:ext cx="6649598" cy="822229"/>
          </a:xfrm>
          <a:prstGeom prst="rect">
            <a:avLst/>
          </a:prstGeom>
        </p:spPr>
        <p:txBody>
          <a:bodyPr/>
          <a:lstStyle>
            <a:lvl1pPr>
              <a:defRPr sz="4800" b="1" baseline="0">
                <a:solidFill>
                  <a:schemeClr val="tx1"/>
                </a:solidFill>
                <a:latin typeface="Franklin Gothic Book" panose="020B0503020102020204" pitchFamily="34" charset="0"/>
                <a:cs typeface="Mongolian Baiti" panose="03000500000000000000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1498600" y="2801607"/>
            <a:ext cx="6649114" cy="668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rgbClr val="A49D96"/>
                </a:solidFill>
                <a:latin typeface="Franklin Gothic Book" panose="020B0503020102020204" pitchFamily="34" charset="0"/>
                <a:cs typeface="Mongolian Baiti" panose="03000500000000000000" pitchFamily="66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5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 mod="1">
    <p:ext uri="{DCECCB84-F9BA-43D5-87BE-67443E8EF086}">
      <p15:sldGuideLst xmlns="" xmlns:p15="http://schemas.microsoft.com/office/powerpoint/2012/main">
        <p15:guide id="4294967295" pos="3119">
          <p15:clr>
            <a:srgbClr val="FBAE40"/>
          </p15:clr>
        </p15:guide>
        <p15:guide id="4294967295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456857" y="1537122"/>
            <a:ext cx="428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ranklin Gothic Book" panose="020B0503020102020204" pitchFamily="34" charset="0"/>
                <a:cs typeface="Mongolian Baiti" panose="03000500000000000000" pitchFamily="66" charset="0"/>
              </a:rPr>
              <a:t>   Table of Contents</a:t>
            </a:r>
          </a:p>
        </p:txBody>
      </p:sp>
      <p:sp>
        <p:nvSpPr>
          <p:cNvPr id="9" name="Line 34"/>
          <p:cNvSpPr>
            <a:spLocks noChangeShapeType="1"/>
          </p:cNvSpPr>
          <p:nvPr userDrawn="1"/>
        </p:nvSpPr>
        <p:spPr bwMode="auto">
          <a:xfrm>
            <a:off x="1306286" y="1626918"/>
            <a:ext cx="1196" cy="1802081"/>
          </a:xfrm>
          <a:prstGeom prst="line">
            <a:avLst/>
          </a:prstGeom>
          <a:noFill/>
          <a:ln w="101600">
            <a:solidFill>
              <a:srgbClr val="13315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62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551975" y="6522927"/>
            <a:ext cx="412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926D864-A24E-4D85-AD8F-1807C576E582}" type="slidenum">
              <a:rPr lang="en-US" sz="1400" baseline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400" dirty="0">
              <a:latin typeface="Franklin Gothic Book" panose="020B0503020102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787857" y="2026083"/>
            <a:ext cx="7724634" cy="3327514"/>
          </a:xfrm>
          <a:prstGeom prst="rect">
            <a:avLst/>
          </a:prstGeom>
        </p:spPr>
        <p:txBody>
          <a:bodyPr/>
          <a:lstStyle>
            <a:lvl1pPr marL="185669" indent="-185669">
              <a:buClr>
                <a:srgbClr val="133156"/>
              </a:buClr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Mongolian Baiti" panose="03000500000000000000" pitchFamily="66" charset="0"/>
              </a:defRPr>
            </a:lvl1pPr>
            <a:lvl2pPr>
              <a:buClr>
                <a:srgbClr val="133156"/>
              </a:buClr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Mongolian Baiti" panose="03000500000000000000" pitchFamily="66" charset="0"/>
              </a:defRPr>
            </a:lvl2pPr>
            <a:lvl3pPr marL="928345" indent="-185669">
              <a:buClr>
                <a:srgbClr val="133156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Mongolian Baiti" panose="03000500000000000000" pitchFamily="66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235477" y="542824"/>
            <a:ext cx="2011680" cy="41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215802" y="595826"/>
            <a:ext cx="2011680" cy="47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/>
          <a:srcRect b="10316"/>
          <a:stretch/>
        </p:blipFill>
        <p:spPr>
          <a:xfrm>
            <a:off x="7237652" y="509336"/>
            <a:ext cx="1995306" cy="5263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746637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4294967295" orient="horz" pos="2160">
          <p15:clr>
            <a:srgbClr val="FBAE40"/>
          </p15:clr>
        </p15:guide>
        <p15:guide id="4294967295" pos="311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819" y="365126"/>
            <a:ext cx="8541187" cy="37281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8551974" y="6525492"/>
            <a:ext cx="412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926D864-A24E-4D85-AD8F-1807C576E582}" type="slidenum">
              <a:rPr lang="en-US" sz="1400" baseline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400" dirty="0">
              <a:latin typeface="Franklin Gothic Book" panose="020B05030201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0819" y="1637456"/>
            <a:ext cx="8541187" cy="3327514"/>
          </a:xfrm>
          <a:prstGeom prst="rect">
            <a:avLst/>
          </a:prstGeom>
        </p:spPr>
        <p:txBody>
          <a:bodyPr/>
          <a:lstStyle>
            <a:lvl1pPr marL="185669" indent="-185669">
              <a:buClr>
                <a:srgbClr val="133156"/>
              </a:buClr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  <a:lvl2pPr>
              <a:buClr>
                <a:srgbClr val="133156"/>
              </a:buClr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2pPr>
            <a:lvl3pPr marL="928345" indent="-185669">
              <a:buClr>
                <a:srgbClr val="133156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235477" y="542824"/>
            <a:ext cx="2011680" cy="41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215802" y="595826"/>
            <a:ext cx="2011680" cy="47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/>
          <a:srcRect b="10316"/>
          <a:stretch/>
        </p:blipFill>
        <p:spPr>
          <a:xfrm>
            <a:off x="7237652" y="509336"/>
            <a:ext cx="1995306" cy="5263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29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551974" y="6525492"/>
            <a:ext cx="412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5926D864-A24E-4D85-AD8F-1807C576E582}" type="slidenum">
              <a:rPr lang="en-US" sz="1400" baseline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400" dirty="0">
              <a:latin typeface="Franklin Gothic Book" panose="020B05030201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0819" y="365126"/>
            <a:ext cx="8541187" cy="37281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0819" y="1637456"/>
            <a:ext cx="8541187" cy="3327514"/>
          </a:xfrm>
          <a:prstGeom prst="rect">
            <a:avLst/>
          </a:prstGeom>
        </p:spPr>
        <p:txBody>
          <a:bodyPr/>
          <a:lstStyle>
            <a:lvl1pPr marL="185669" indent="-185669">
              <a:buClr>
                <a:srgbClr val="133156"/>
              </a:buClr>
              <a:buFont typeface="Webdings" panose="05030102010509060703" pitchFamily="18" charset="2"/>
              <a:buChar char=""/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1pPr>
            <a:lvl2pPr>
              <a:buClr>
                <a:srgbClr val="133156"/>
              </a:buClr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2pPr>
            <a:lvl3pPr marL="928345" indent="-185669">
              <a:buClr>
                <a:srgbClr val="133156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Franklin Gothic Book" panose="020B05030201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7235477" y="542824"/>
            <a:ext cx="2011680" cy="413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7215802" y="595826"/>
            <a:ext cx="2011680" cy="47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b="10316"/>
          <a:stretch/>
        </p:blipFill>
        <p:spPr>
          <a:xfrm>
            <a:off x="7237652" y="509336"/>
            <a:ext cx="1995306" cy="52631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44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88282"/>
            <a:ext cx="9902825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37000">
                <a:srgbClr val="4088D8"/>
              </a:gs>
              <a:gs pos="92000">
                <a:srgbClr val="112E5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-6351" y="763458"/>
            <a:ext cx="9912096" cy="45720"/>
          </a:xfrm>
          <a:prstGeom prst="rect">
            <a:avLst/>
          </a:prstGeom>
          <a:solidFill>
            <a:srgbClr val="408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-6351" y="715650"/>
            <a:ext cx="9912096" cy="45720"/>
          </a:xfrm>
          <a:prstGeom prst="rect">
            <a:avLst/>
          </a:prstGeom>
          <a:solidFill>
            <a:srgbClr val="E4E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1" y="807908"/>
            <a:ext cx="9912096" cy="45720"/>
          </a:xfrm>
          <a:prstGeom prst="rect">
            <a:avLst/>
          </a:prstGeom>
          <a:solidFill>
            <a:srgbClr val="112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3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txStyles>
    <p:titleStyle>
      <a:lvl1pPr algn="l" defTabSz="742676" rtl="0" eaLnBrk="1" latinLnBrk="0" hangingPunct="1">
        <a:lnSpc>
          <a:spcPct val="90000"/>
        </a:lnSpc>
        <a:spcBef>
          <a:spcPct val="0"/>
        </a:spcBef>
        <a:buNone/>
        <a:defRPr sz="3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669" indent="-185669" algn="l" defTabSz="742676" rtl="0" eaLnBrk="1" latinLnBrk="0" hangingPunct="1">
        <a:lnSpc>
          <a:spcPct val="90000"/>
        </a:lnSpc>
        <a:spcBef>
          <a:spcPts val="812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1pPr>
      <a:lvl2pPr marL="557007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2pPr>
      <a:lvl3pPr marL="928345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3pPr>
      <a:lvl4pPr marL="1299682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671020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2042358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413696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785034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3156372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1pPr>
      <a:lvl2pPr marL="371338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2pPr>
      <a:lvl3pPr marL="742676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1114014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485351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1856689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228027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599365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2970703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88282"/>
            <a:ext cx="9902825" cy="18288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37000">
                <a:srgbClr val="4088D8"/>
              </a:gs>
              <a:gs pos="92000">
                <a:srgbClr val="112E5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-6351" y="763458"/>
            <a:ext cx="9912096" cy="45720"/>
          </a:xfrm>
          <a:prstGeom prst="rect">
            <a:avLst/>
          </a:prstGeom>
          <a:solidFill>
            <a:srgbClr val="408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-6351" y="715650"/>
            <a:ext cx="9912096" cy="45720"/>
          </a:xfrm>
          <a:prstGeom prst="rect">
            <a:avLst/>
          </a:prstGeom>
          <a:solidFill>
            <a:srgbClr val="E4E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6351" y="807908"/>
            <a:ext cx="9912096" cy="45720"/>
          </a:xfrm>
          <a:prstGeom prst="rect">
            <a:avLst/>
          </a:prstGeom>
          <a:solidFill>
            <a:srgbClr val="112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0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txStyles>
    <p:titleStyle>
      <a:lvl1pPr algn="l" defTabSz="742676" rtl="0" eaLnBrk="1" latinLnBrk="0" hangingPunct="1">
        <a:lnSpc>
          <a:spcPct val="90000"/>
        </a:lnSpc>
        <a:spcBef>
          <a:spcPct val="0"/>
        </a:spcBef>
        <a:buNone/>
        <a:defRPr sz="35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669" indent="-185669" algn="l" defTabSz="742676" rtl="0" eaLnBrk="1" latinLnBrk="0" hangingPunct="1">
        <a:lnSpc>
          <a:spcPct val="90000"/>
        </a:lnSpc>
        <a:spcBef>
          <a:spcPts val="812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1pPr>
      <a:lvl2pPr marL="557007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2pPr>
      <a:lvl3pPr marL="928345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3pPr>
      <a:lvl4pPr marL="1299682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671020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2042358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413696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785034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3156372" indent="-185669" algn="l" defTabSz="742676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1pPr>
      <a:lvl2pPr marL="371338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2pPr>
      <a:lvl3pPr marL="742676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1114014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485351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1856689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228027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599365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2970703" algn="l" defTabSz="742676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edspendingtransparency.github.io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640" y="2052329"/>
            <a:ext cx="7710279" cy="822229"/>
          </a:xfrm>
        </p:spPr>
        <p:txBody>
          <a:bodyPr/>
          <a:lstStyle/>
          <a:p>
            <a:r>
              <a:rPr lang="en-US" sz="3200" dirty="0"/>
              <a:t>DATA Act </a:t>
            </a:r>
            <a:r>
              <a:rPr lang="en-US" sz="3200" dirty="0" smtClean="0"/>
              <a:t>Information Model Schema (DAIMS) Version 1.0 Briefing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697980" y="531876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9,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4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680819" y="365126"/>
            <a:ext cx="8541187" cy="372811"/>
          </a:xfrm>
        </p:spPr>
        <p:txBody>
          <a:bodyPr/>
          <a:lstStyle/>
          <a:p>
            <a:r>
              <a:rPr lang="en-US" dirty="0"/>
              <a:t>DATA Act Schema Components </a:t>
            </a:r>
            <a:r>
              <a:rPr lang="en-US" dirty="0" smtClean="0"/>
              <a:t>– File 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9" y="1110570"/>
            <a:ext cx="9056065" cy="478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680819" y="365126"/>
            <a:ext cx="8541187" cy="372811"/>
          </a:xfrm>
        </p:spPr>
        <p:txBody>
          <a:bodyPr/>
          <a:lstStyle/>
          <a:p>
            <a:r>
              <a:rPr lang="en-US" dirty="0"/>
              <a:t>DATA Act Schema Components </a:t>
            </a:r>
            <a:r>
              <a:rPr lang="en-US" dirty="0" smtClean="0"/>
              <a:t>– File 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44" y="1210744"/>
            <a:ext cx="9149136" cy="480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/>
          <p:cNvSpPr>
            <a:spLocks noGrp="1"/>
          </p:cNvSpPr>
          <p:nvPr>
            <p:ph type="title"/>
          </p:nvPr>
        </p:nvSpPr>
        <p:spPr>
          <a:xfrm>
            <a:off x="680819" y="365126"/>
            <a:ext cx="8541187" cy="372811"/>
          </a:xfrm>
        </p:spPr>
        <p:txBody>
          <a:bodyPr/>
          <a:lstStyle/>
          <a:p>
            <a:r>
              <a:rPr lang="en-US" dirty="0"/>
              <a:t>DATA Act Schema Components </a:t>
            </a:r>
            <a:r>
              <a:rPr lang="en-US" dirty="0" smtClean="0"/>
              <a:t>– File 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92" y="1256049"/>
            <a:ext cx="8982039" cy="470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Act Element </a:t>
            </a:r>
            <a:r>
              <a:rPr lang="en-US" dirty="0" smtClean="0"/>
              <a:t>Relationships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9" y="995082"/>
            <a:ext cx="9552164" cy="558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DAIMS Diagram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23" y="1054818"/>
            <a:ext cx="7879977" cy="547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57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Data Dictionary – Example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8333"/>
            <a:ext cx="9000378" cy="529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689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Act Broker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66700" y="723900"/>
            <a:ext cx="9372600" cy="5816600"/>
            <a:chOff x="266700" y="723900"/>
            <a:chExt cx="9372600" cy="5816600"/>
          </a:xfrm>
        </p:grpSpPr>
        <p:pic>
          <p:nvPicPr>
            <p:cNvPr id="28" name="Picture 27" descr="data-act_logo-icon-FINA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6960" y="723900"/>
              <a:ext cx="5130800" cy="5130800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266700" y="1155700"/>
              <a:ext cx="9372600" cy="5384800"/>
              <a:chOff x="266700" y="1155700"/>
              <a:chExt cx="9372600" cy="53848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324600" y="1155700"/>
                <a:ext cx="3302000" cy="5384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42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6700" y="1181100"/>
                <a:ext cx="3136900" cy="5334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74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Picture 31" descr="gear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8101" y="4114800"/>
                <a:ext cx="1008810" cy="990600"/>
              </a:xfrm>
              <a:prstGeom prst="rect">
                <a:avLst/>
              </a:prstGeom>
            </p:spPr>
          </p:pic>
          <p:pic>
            <p:nvPicPr>
              <p:cNvPr id="33" name="Picture 32" descr="user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3500" y="1509295"/>
                <a:ext cx="940507" cy="891006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206500" y="5080001"/>
                <a:ext cx="162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Inbound API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54100" y="2425700"/>
                <a:ext cx="15113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Web Interface</a:t>
                </a:r>
                <a:endParaRPr lang="en-US" dirty="0"/>
              </a:p>
            </p:txBody>
          </p:sp>
          <p:pic>
            <p:nvPicPr>
              <p:cNvPr id="36" name="Picture 35" descr="gear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6001" y="1384300"/>
                <a:ext cx="1008810" cy="990600"/>
              </a:xfrm>
              <a:prstGeom prst="rect">
                <a:avLst/>
              </a:prstGeom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7175500" y="2298700"/>
                <a:ext cx="237490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Outbound API</a:t>
                </a:r>
              </a:p>
              <a:p>
                <a:r>
                  <a:rPr lang="en-US" sz="1400" dirty="0" smtClean="0"/>
                  <a:t>(standardized, validated data)</a:t>
                </a:r>
                <a:endParaRPr lang="en-US" sz="1400" dirty="0"/>
              </a:p>
            </p:txBody>
          </p:sp>
          <p:pic>
            <p:nvPicPr>
              <p:cNvPr id="38" name="Picture 37" descr="user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6300" y="4417595"/>
                <a:ext cx="591961" cy="560805"/>
              </a:xfrm>
              <a:prstGeom prst="rect">
                <a:avLst/>
              </a:prstGeom>
            </p:spPr>
          </p:pic>
          <p:pic>
            <p:nvPicPr>
              <p:cNvPr id="39" name="Picture 38" descr="user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2213" y="4216400"/>
                <a:ext cx="804334" cy="762000"/>
              </a:xfrm>
              <a:prstGeom prst="rect">
                <a:avLst/>
              </a:prstGeom>
            </p:spPr>
          </p:pic>
          <p:pic>
            <p:nvPicPr>
              <p:cNvPr id="40" name="Picture 39" descr="user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9100" y="4417595"/>
                <a:ext cx="591961" cy="560805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7023100" y="5016500"/>
                <a:ext cx="1854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USAspending.gov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721100" y="4470400"/>
                <a:ext cx="2463800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DATA Act Broker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dirty="0" smtClean="0"/>
                  <a:t>Links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dirty="0" smtClean="0"/>
                  <a:t>Validates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dirty="0" smtClean="0"/>
                  <a:t>Standardizes</a:t>
                </a:r>
                <a:endParaRPr lang="en-US" dirty="0"/>
              </a:p>
            </p:txBody>
          </p:sp>
          <p:cxnSp>
            <p:nvCxnSpPr>
              <p:cNvPr id="43" name="Straight Arrow Connector 42"/>
              <p:cNvCxnSpPr>
                <a:stCxn id="35" idx="3"/>
              </p:cNvCxnSpPr>
              <p:nvPr/>
            </p:nvCxnSpPr>
            <p:spPr>
              <a:xfrm>
                <a:off x="2565400" y="2616200"/>
                <a:ext cx="1397000" cy="723900"/>
              </a:xfrm>
              <a:prstGeom prst="straightConnector1">
                <a:avLst/>
              </a:prstGeom>
              <a:ln w="57150" cmpd="sng">
                <a:solidFill>
                  <a:schemeClr val="accent1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2425700" y="3708400"/>
                <a:ext cx="1536700" cy="952500"/>
              </a:xfrm>
              <a:prstGeom prst="straightConnector1">
                <a:avLst/>
              </a:prstGeom>
              <a:ln w="57150" cmpd="sng">
                <a:solidFill>
                  <a:schemeClr val="accent1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892800" y="1892300"/>
                <a:ext cx="1422400" cy="876300"/>
              </a:xfrm>
              <a:prstGeom prst="straightConnector1">
                <a:avLst/>
              </a:prstGeom>
              <a:ln w="57150" cmpd="sng">
                <a:solidFill>
                  <a:schemeClr val="accent1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7937500" y="2984500"/>
                <a:ext cx="12700" cy="1117600"/>
              </a:xfrm>
              <a:prstGeom prst="straightConnector1">
                <a:avLst/>
              </a:prstGeom>
              <a:ln w="57150" cmpd="sng">
                <a:solidFill>
                  <a:schemeClr val="accent1"/>
                </a:solidFill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660400" y="5778500"/>
                <a:ext cx="254000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Agency Users</a:t>
                </a:r>
                <a:endParaRPr lang="en-US" sz="32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934200" y="5778500"/>
                <a:ext cx="270510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Public Users</a:t>
                </a:r>
                <a:endParaRPr lang="en-US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1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Federal Agency Next Steps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499266" y="1187018"/>
            <a:ext cx="8894899" cy="2365073"/>
          </a:xfrm>
          <a:prstGeom prst="rect">
            <a:avLst/>
          </a:prstGeom>
        </p:spPr>
        <p:txBody>
          <a:bodyPr/>
          <a:lstStyle>
            <a:lvl1pPr marL="185669" indent="-185669" algn="l" defTabSz="742676" rtl="0" eaLnBrk="1" latinLnBrk="0" hangingPunct="1">
              <a:lnSpc>
                <a:spcPct val="90000"/>
              </a:lnSpc>
              <a:spcBef>
                <a:spcPts val="812"/>
              </a:spcBef>
              <a:buClr>
                <a:srgbClr val="133156"/>
              </a:buClr>
              <a:buFont typeface="Webdings" panose="05030102010509060703" pitchFamily="18" charset="2"/>
              <a:buChar char=""/>
              <a:defRPr sz="2274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557007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Clr>
                <a:srgbClr val="133156"/>
              </a:buClr>
              <a:buFont typeface="Arial" panose="020B0604020202020204" pitchFamily="34" charset="0"/>
              <a:buChar char="•"/>
              <a:defRPr sz="1949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928345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Clr>
                <a:srgbClr val="133156"/>
              </a:buClr>
              <a:buFont typeface="Courier New" panose="02070309020205020404" pitchFamily="49" charset="0"/>
              <a:buChar char="o"/>
              <a:defRPr sz="1624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299682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71020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042358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3696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5034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6372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25" dirty="0"/>
          </a:p>
          <a:p>
            <a:pPr>
              <a:spcBef>
                <a:spcPts val="600"/>
              </a:spcBef>
            </a:pPr>
            <a:endParaRPr lang="en-US" sz="1200" dirty="0" smtClean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528080" y="1187019"/>
            <a:ext cx="8722739" cy="5246750"/>
          </a:xfrm>
          <a:prstGeom prst="rect">
            <a:avLst/>
          </a:prstGeom>
        </p:spPr>
        <p:txBody>
          <a:bodyPr/>
          <a:lstStyle>
            <a:lvl1pPr marL="185669" indent="-185669" algn="l" defTabSz="742676" rtl="0" eaLnBrk="1" latinLnBrk="0" hangingPunct="1">
              <a:lnSpc>
                <a:spcPct val="90000"/>
              </a:lnSpc>
              <a:spcBef>
                <a:spcPts val="812"/>
              </a:spcBef>
              <a:buClr>
                <a:srgbClr val="133156"/>
              </a:buClr>
              <a:buFont typeface="Webdings" panose="05030102010509060703" pitchFamily="18" charset="2"/>
              <a:buChar char=""/>
              <a:defRPr sz="2274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557007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Clr>
                <a:srgbClr val="133156"/>
              </a:buClr>
              <a:buFont typeface="Arial" panose="020B0604020202020204" pitchFamily="34" charset="0"/>
              <a:buChar char="•"/>
              <a:defRPr sz="1949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928345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Clr>
                <a:srgbClr val="133156"/>
              </a:buClr>
              <a:buFont typeface="Courier New" panose="02070309020205020404" pitchFamily="49" charset="0"/>
              <a:buChar char="o"/>
              <a:defRPr sz="1624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299682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71020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042358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3696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5034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6372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84163"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/>
              <a:t>Update </a:t>
            </a:r>
            <a:r>
              <a:rPr lang="en-US" sz="2000" dirty="0"/>
              <a:t>the mapping between agency data to the DATA Act r</a:t>
            </a:r>
            <a:r>
              <a:rPr lang="en-US" sz="2000" dirty="0" smtClean="0"/>
              <a:t>eporting </a:t>
            </a:r>
            <a:r>
              <a:rPr lang="en-US" sz="2000" dirty="0"/>
              <a:t>r</a:t>
            </a:r>
            <a:r>
              <a:rPr lang="en-US" sz="2000" dirty="0" smtClean="0"/>
              <a:t>equirements </a:t>
            </a:r>
            <a:endParaRPr lang="en-US" sz="2000" dirty="0"/>
          </a:p>
          <a:p>
            <a:pPr marL="457200" indent="-284163"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/>
              <a:t>Understand/inventory </a:t>
            </a:r>
            <a:r>
              <a:rPr lang="en-US" sz="2000" dirty="0"/>
              <a:t>where </a:t>
            </a:r>
            <a:r>
              <a:rPr lang="en-US" sz="2000" dirty="0" smtClean="0"/>
              <a:t>data </a:t>
            </a:r>
            <a:r>
              <a:rPr lang="en-US" sz="2000" dirty="0"/>
              <a:t>(or gaps) exist against the DATA Act </a:t>
            </a:r>
            <a:r>
              <a:rPr lang="en-US" sz="2000" dirty="0" smtClean="0"/>
              <a:t>reporting requirements </a:t>
            </a:r>
            <a:endParaRPr lang="en-US" sz="2000" dirty="0"/>
          </a:p>
          <a:p>
            <a:pPr marL="457200" indent="-284163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Close gaps/capture data required </a:t>
            </a:r>
            <a:r>
              <a:rPr lang="en-US" sz="2000" dirty="0" smtClean="0"/>
              <a:t>in the </a:t>
            </a:r>
            <a:r>
              <a:rPr lang="en-US" sz="2000" dirty="0"/>
              <a:t>DATA Act </a:t>
            </a:r>
            <a:r>
              <a:rPr lang="en-US" sz="2000" dirty="0" smtClean="0"/>
              <a:t>reporting requirements </a:t>
            </a:r>
            <a:endParaRPr lang="en-US" sz="2000" dirty="0"/>
          </a:p>
          <a:p>
            <a:pPr marL="457200" indent="-284163">
              <a:lnSpc>
                <a:spcPct val="100000"/>
              </a:lnSpc>
              <a:spcBef>
                <a:spcPts val="600"/>
              </a:spcBef>
            </a:pPr>
            <a:r>
              <a:rPr lang="en-US" sz="2000" dirty="0" smtClean="0"/>
              <a:t>Ensure </a:t>
            </a:r>
            <a:r>
              <a:rPr lang="en-US" sz="2000" dirty="0"/>
              <a:t>data is complete, accurate, and assess for overall data quality</a:t>
            </a:r>
          </a:p>
          <a:p>
            <a:pPr marL="457200" indent="-284163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Prepare and test linked data </a:t>
            </a:r>
            <a:r>
              <a:rPr lang="en-US" sz="2000" dirty="0" smtClean="0"/>
              <a:t>from source </a:t>
            </a:r>
            <a:r>
              <a:rPr lang="en-US" sz="2000" dirty="0"/>
              <a:t>systems</a:t>
            </a:r>
          </a:p>
          <a:p>
            <a:pPr marL="457200" indent="-284163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Fix incorrect data in government-wide source systems (e.g. </a:t>
            </a:r>
            <a:r>
              <a:rPr lang="en-US" sz="2000" dirty="0" smtClean="0"/>
              <a:t>FPDS, ASP, SAM, FSRS)</a:t>
            </a: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13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</a:t>
            </a:r>
            <a:r>
              <a:rPr lang="en-US" dirty="0"/>
              <a:t>I</a:t>
            </a:r>
            <a:r>
              <a:rPr lang="en-US" dirty="0" smtClean="0"/>
              <a:t>nformation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15" y="2580453"/>
            <a:ext cx="8540750" cy="2861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70790" y="1570064"/>
            <a:ext cx="769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hlinkClick r:id="rId3"/>
              </a:rPr>
              <a:t>https://fedspendingtransparency.github.io</a:t>
            </a:r>
            <a:r>
              <a:rPr lang="en-US" sz="3200" dirty="0" smtClean="0">
                <a:hlinkClick r:id="rId3"/>
              </a:rPr>
              <a:t>/</a:t>
            </a:r>
            <a:r>
              <a:rPr lang="en-US" sz="3200" dirty="0" smtClean="0"/>
              <a:t>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97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819" y="1075394"/>
            <a:ext cx="8541187" cy="3327514"/>
          </a:xfrm>
        </p:spPr>
        <p:txBody>
          <a:bodyPr/>
          <a:lstStyle/>
          <a:p>
            <a:r>
              <a:rPr lang="en-US" sz="1400" dirty="0"/>
              <a:t>Introduction</a:t>
            </a:r>
          </a:p>
          <a:p>
            <a:r>
              <a:rPr lang="en-US" sz="1400" dirty="0" smtClean="0"/>
              <a:t>DATA </a:t>
            </a:r>
            <a:r>
              <a:rPr lang="en-US" sz="1400" dirty="0"/>
              <a:t>Act Overview</a:t>
            </a:r>
          </a:p>
          <a:p>
            <a:r>
              <a:rPr lang="en-US" sz="1400" dirty="0" smtClean="0"/>
              <a:t>DAIMS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Reporting 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Information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Components</a:t>
            </a:r>
          </a:p>
          <a:p>
            <a:r>
              <a:rPr lang="en-US" sz="1400" dirty="0" smtClean="0"/>
              <a:t>DATA </a:t>
            </a:r>
            <a:r>
              <a:rPr lang="en-US" sz="1400" dirty="0"/>
              <a:t>Act Broker – Description and Plan of </a:t>
            </a:r>
            <a:r>
              <a:rPr lang="en-US" sz="1400" dirty="0" smtClean="0"/>
              <a:t>Action</a:t>
            </a:r>
          </a:p>
          <a:p>
            <a:r>
              <a:rPr lang="en-US" sz="1400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5669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819" y="1355463"/>
            <a:ext cx="8541187" cy="514215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Expanded data reporting on USAspending.gov for agency expenditures: </a:t>
            </a:r>
          </a:p>
          <a:p>
            <a:pPr lvl="1"/>
            <a:r>
              <a:rPr lang="en-US" sz="2400" dirty="0"/>
              <a:t>Appropriations Account </a:t>
            </a:r>
          </a:p>
          <a:p>
            <a:pPr lvl="2"/>
            <a:r>
              <a:rPr lang="en-US" sz="2400" dirty="0"/>
              <a:t>Budget authority appropriated</a:t>
            </a:r>
          </a:p>
          <a:p>
            <a:pPr lvl="2"/>
            <a:r>
              <a:rPr lang="en-US" sz="2400" dirty="0"/>
              <a:t>Obligation</a:t>
            </a:r>
          </a:p>
          <a:p>
            <a:pPr lvl="2"/>
            <a:r>
              <a:rPr lang="en-US" sz="2400" dirty="0"/>
              <a:t>Outlay</a:t>
            </a:r>
          </a:p>
          <a:p>
            <a:pPr lvl="2"/>
            <a:r>
              <a:rPr lang="en-US" sz="2400" dirty="0"/>
              <a:t>Unobligated balance</a:t>
            </a:r>
          </a:p>
          <a:p>
            <a:pPr lvl="2"/>
            <a:r>
              <a:rPr lang="en-US" sz="2400" dirty="0"/>
              <a:t>Other budgetary resources</a:t>
            </a:r>
          </a:p>
          <a:p>
            <a:pPr lvl="1"/>
            <a:r>
              <a:rPr lang="en-US" sz="2400" dirty="0"/>
              <a:t>Program Activity &amp; Object Class </a:t>
            </a:r>
          </a:p>
          <a:p>
            <a:pPr lvl="2"/>
            <a:r>
              <a:rPr lang="en-US" sz="2400" dirty="0"/>
              <a:t>Obligation</a:t>
            </a:r>
          </a:p>
          <a:p>
            <a:pPr lvl="2"/>
            <a:r>
              <a:rPr lang="en-US" sz="2400" dirty="0"/>
              <a:t>Outlay</a:t>
            </a:r>
          </a:p>
          <a:p>
            <a:pPr marL="0" indent="0">
              <a:buNone/>
            </a:pPr>
            <a:r>
              <a:rPr lang="en-US" sz="2400" dirty="0"/>
              <a:t>Link the financial and award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9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Act Overview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473" y="1342506"/>
            <a:ext cx="9305201" cy="1819264"/>
          </a:xfrm>
          <a:noFill/>
        </p:spPr>
        <p:txBody>
          <a:bodyPr/>
          <a:lstStyle/>
          <a:p>
            <a:pPr marL="228600" indent="-228600"/>
            <a:r>
              <a:rPr lang="en-US" sz="1600" dirty="0"/>
              <a:t>The purpose of the </a:t>
            </a:r>
            <a:r>
              <a:rPr lang="en-US" sz="1600" dirty="0" smtClean="0"/>
              <a:t>DATA Act </a:t>
            </a:r>
            <a:r>
              <a:rPr lang="en-US" sz="1600" dirty="0"/>
              <a:t>is to establish </a:t>
            </a:r>
            <a:r>
              <a:rPr lang="en-US" sz="1600" b="1" dirty="0"/>
              <a:t>government-wide financial data standards </a:t>
            </a:r>
            <a:r>
              <a:rPr lang="en-US" sz="1600" dirty="0"/>
              <a:t>and </a:t>
            </a:r>
            <a:r>
              <a:rPr lang="en-US" sz="1600" b="1" dirty="0"/>
              <a:t>increase the availability, accuracy, and usefulness of Federal spending information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09724" y="2386449"/>
            <a:ext cx="6497053" cy="3129610"/>
            <a:chOff x="2335020" y="4185693"/>
            <a:chExt cx="5041453" cy="2166810"/>
          </a:xfrm>
        </p:grpSpPr>
        <p:sp>
          <p:nvSpPr>
            <p:cNvPr id="11" name="Rectangle 10"/>
            <p:cNvSpPr/>
            <p:nvPr/>
          </p:nvSpPr>
          <p:spPr>
            <a:xfrm>
              <a:off x="4862020" y="4185693"/>
              <a:ext cx="2514453" cy="1073600"/>
            </a:xfrm>
            <a:prstGeom prst="rect">
              <a:avLst/>
            </a:prstGeom>
            <a:solidFill>
              <a:srgbClr val="112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Common Data </a:t>
              </a:r>
            </a:p>
            <a:p>
              <a:pPr algn="ctr"/>
              <a:r>
                <a:rPr lang="en-US" sz="1600" dirty="0" smtClean="0"/>
                <a:t>Standards</a:t>
              </a:r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62020" y="5278903"/>
              <a:ext cx="2514453" cy="1073600"/>
            </a:xfrm>
            <a:prstGeom prst="rect">
              <a:avLst/>
            </a:prstGeom>
            <a:solidFill>
              <a:srgbClr val="112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Improve User Experience</a:t>
              </a:r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35021" y="4185693"/>
              <a:ext cx="2514453" cy="1073600"/>
            </a:xfrm>
            <a:prstGeom prst="rect">
              <a:avLst/>
            </a:prstGeom>
            <a:solidFill>
              <a:srgbClr val="112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Improve Quality</a:t>
              </a:r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35020" y="5278903"/>
              <a:ext cx="2514453" cy="1073600"/>
            </a:xfrm>
            <a:prstGeom prst="rect">
              <a:avLst/>
            </a:prstGeom>
            <a:solidFill>
              <a:srgbClr val="112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Expand Information</a:t>
              </a:r>
              <a:endParaRPr lang="en-US" sz="16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31399" y="5045501"/>
              <a:ext cx="1633661" cy="5674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DATA </a:t>
              </a:r>
              <a:r>
                <a:rPr lang="en-US" sz="1600" dirty="0"/>
                <a:t>Act </a:t>
              </a:r>
            </a:p>
            <a:p>
              <a:pPr algn="ctr"/>
              <a:r>
                <a:rPr lang="en-US" sz="1600" dirty="0"/>
                <a:t>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1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9136" y="1285117"/>
            <a:ext cx="8724551" cy="2091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817" y="1389980"/>
            <a:ext cx="8541187" cy="1776863"/>
          </a:xfrm>
        </p:spPr>
        <p:txBody>
          <a:bodyPr/>
          <a:lstStyle/>
          <a:p>
            <a:r>
              <a:rPr lang="en-US" sz="1400" dirty="0" smtClean="0"/>
              <a:t>Released April 29th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Reflects </a:t>
            </a:r>
            <a:r>
              <a:rPr lang="en-US" sz="1400" dirty="0"/>
              <a:t>the reporting architecture decision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Incorporated over 600 </a:t>
            </a:r>
            <a:r>
              <a:rPr lang="en-US" sz="1400" dirty="0"/>
              <a:t>agency feedback </a:t>
            </a:r>
            <a:r>
              <a:rPr lang="en-US" sz="1400" dirty="0" smtClean="0"/>
              <a:t>items on clerical errors, areas requiring additional guidance, and potential problem areas in the data schema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30+ meetings with 20 individual agencies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Briefed </a:t>
            </a:r>
            <a:r>
              <a:rPr lang="en-US" sz="1400" dirty="0"/>
              <a:t>government-wide councils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Finalized feedback document and responses posted to MAX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Held </a:t>
            </a:r>
            <a:r>
              <a:rPr lang="en-US" sz="1400" dirty="0"/>
              <a:t>15 workshops to solicit agencies-specific concerns and questions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6954" y="1071199"/>
            <a:ext cx="4051883" cy="3187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6954" y="1045923"/>
            <a:ext cx="405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Delivered DATA Act Schema  v 1.0</a:t>
            </a:r>
            <a:endParaRPr lang="en-US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9136" y="3818887"/>
            <a:ext cx="8724551" cy="19865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0816" y="4047633"/>
            <a:ext cx="8541187" cy="1529095"/>
          </a:xfrm>
          <a:prstGeom prst="rect">
            <a:avLst/>
          </a:prstGeom>
        </p:spPr>
        <p:txBody>
          <a:bodyPr/>
          <a:lstStyle>
            <a:lvl1pPr marL="185669" indent="-185669" algn="l" defTabSz="742676" rtl="0" eaLnBrk="1" latinLnBrk="0" hangingPunct="1">
              <a:lnSpc>
                <a:spcPct val="90000"/>
              </a:lnSpc>
              <a:spcBef>
                <a:spcPts val="812"/>
              </a:spcBef>
              <a:buClr>
                <a:srgbClr val="133156"/>
              </a:buClr>
              <a:buFont typeface="Webdings" panose="05030102010509060703" pitchFamily="18" charset="2"/>
              <a:buChar char=""/>
              <a:defRPr sz="2274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557007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Clr>
                <a:srgbClr val="133156"/>
              </a:buClr>
              <a:buFont typeface="Arial" panose="020B0604020202020204" pitchFamily="34" charset="0"/>
              <a:buChar char="•"/>
              <a:defRPr sz="1949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928345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Clr>
                <a:srgbClr val="133156"/>
              </a:buClr>
              <a:buFont typeface="Courier New" panose="02070309020205020404" pitchFamily="49" charset="0"/>
              <a:buChar char="o"/>
              <a:defRPr sz="1624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299682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71020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042358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3696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5034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6372" indent="-185669" algn="l" defTabSz="742676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Improve Federal spending data quality by holding Federal agencies accountable for the </a:t>
            </a:r>
            <a:r>
              <a:rPr lang="en-US" sz="1400" dirty="0" smtClean="0"/>
              <a:t>completeness and </a:t>
            </a:r>
            <a:r>
              <a:rPr lang="en-US" sz="1400" dirty="0"/>
              <a:t>accuracy of the data submitted</a:t>
            </a:r>
          </a:p>
          <a:p>
            <a:r>
              <a:rPr lang="en-US" sz="1400" dirty="0" smtClean="0"/>
              <a:t>Establish </a:t>
            </a:r>
            <a:r>
              <a:rPr lang="en-US" sz="1400" dirty="0"/>
              <a:t>government-wide data standards and provide consistent, reliable, and searchable </a:t>
            </a:r>
            <a:r>
              <a:rPr lang="en-US" sz="1400" dirty="0" smtClean="0"/>
              <a:t>Federal spending </a:t>
            </a:r>
            <a:r>
              <a:rPr lang="en-US" sz="1400" dirty="0"/>
              <a:t>data</a:t>
            </a:r>
          </a:p>
          <a:p>
            <a:r>
              <a:rPr lang="en-US" sz="1400" dirty="0" smtClean="0"/>
              <a:t>Connect </a:t>
            </a:r>
            <a:r>
              <a:rPr lang="en-US" sz="1400" dirty="0"/>
              <a:t>layers of spending data by disclosing direct Federal agency expenditures and linking </a:t>
            </a:r>
            <a:r>
              <a:rPr lang="en-US" sz="1400" dirty="0" smtClean="0"/>
              <a:t>contract, loan</a:t>
            </a:r>
            <a:r>
              <a:rPr lang="en-US" sz="1400" dirty="0"/>
              <a:t>, grant, and insurance spending information to programs of Federal agencies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96954" y="3604968"/>
            <a:ext cx="4051883" cy="3187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6953" y="3579692"/>
            <a:ext cx="50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Focus Remains on DATA Act Objectives</a:t>
            </a:r>
            <a:endParaRPr lang="en-US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4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Act Information Model Schema (DAIMS)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DATA Act Schema </a:t>
            </a:r>
            <a:r>
              <a:rPr lang="en-US" dirty="0"/>
              <a:t>provides a standardized definition and conceptual model for the information relevant to the domain and public reporting of </a:t>
            </a:r>
            <a:r>
              <a:rPr lang="en-US" dirty="0" smtClean="0"/>
              <a:t>U.S. </a:t>
            </a:r>
            <a:r>
              <a:rPr lang="en-US" dirty="0"/>
              <a:t>Federal spending.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The Schema informs:</a:t>
            </a:r>
          </a:p>
          <a:p>
            <a:r>
              <a:rPr lang="en-US" dirty="0"/>
              <a:t>How data providers select and organize information to submit</a:t>
            </a:r>
          </a:p>
          <a:p>
            <a:r>
              <a:rPr lang="en-US" dirty="0"/>
              <a:t>What information is </a:t>
            </a:r>
            <a:r>
              <a:rPr lang="en-US" dirty="0" smtClean="0"/>
              <a:t>collected, processed, and </a:t>
            </a:r>
            <a:r>
              <a:rPr lang="en-US" dirty="0"/>
              <a:t>how it is related</a:t>
            </a:r>
          </a:p>
          <a:p>
            <a:r>
              <a:rPr lang="en-US" dirty="0"/>
              <a:t>How consumers can access and interpret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1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Act Schema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08" y="1217908"/>
            <a:ext cx="8541187" cy="5247438"/>
          </a:xfrm>
        </p:spPr>
        <p:txBody>
          <a:bodyPr/>
          <a:lstStyle/>
          <a:p>
            <a:pPr lvl="0"/>
            <a:r>
              <a:rPr lang="en-US" sz="2000" b="1" dirty="0" smtClean="0"/>
              <a:t>Reporting </a:t>
            </a:r>
            <a:r>
              <a:rPr lang="en-US" sz="2000" b="1" dirty="0"/>
              <a:t>Submission Specification (RSS</a:t>
            </a:r>
            <a:r>
              <a:rPr lang="en-US" sz="2000" dirty="0"/>
              <a:t>) – includes a listing of the data elements with specific instructions for federal agencies to submit content in the appropriate format. </a:t>
            </a:r>
            <a:endParaRPr lang="en-US" sz="2000" dirty="0" smtClean="0"/>
          </a:p>
          <a:p>
            <a:pPr lvl="0"/>
            <a:r>
              <a:rPr lang="en-US" sz="2000" b="1" dirty="0" smtClean="0"/>
              <a:t>Interface </a:t>
            </a:r>
            <a:r>
              <a:rPr lang="en-US" sz="2000" b="1" dirty="0"/>
              <a:t>Definition Document (IDD) –</a:t>
            </a:r>
            <a:r>
              <a:rPr lang="en-US" sz="2000" dirty="0"/>
              <a:t> contains a listing of the elements, with supporting metadata to understand what data will be pulled from government-wide systems </a:t>
            </a:r>
            <a:r>
              <a:rPr lang="en-US" sz="2000" dirty="0" smtClean="0"/>
              <a:t>and </a:t>
            </a:r>
            <a:r>
              <a:rPr lang="en-US" sz="2000" dirty="0"/>
              <a:t>from agency financial assistance systems. </a:t>
            </a:r>
            <a:endParaRPr lang="en-US" sz="2000" dirty="0" smtClean="0"/>
          </a:p>
          <a:p>
            <a:r>
              <a:rPr lang="en-US" sz="2000" b="1" dirty="0"/>
              <a:t>Information Flow</a:t>
            </a:r>
            <a:r>
              <a:rPr lang="en-US" sz="2000" dirty="0"/>
              <a:t> – provides an overview of the reporting timeframes and sources of the data. </a:t>
            </a:r>
          </a:p>
          <a:p>
            <a:pPr lvl="0"/>
            <a:r>
              <a:rPr lang="en-US" sz="2000" b="1" dirty="0" smtClean="0"/>
              <a:t>DAIMS </a:t>
            </a:r>
            <a:r>
              <a:rPr lang="en-US" sz="2000" b="1" dirty="0"/>
              <a:t>Diagrams –</a:t>
            </a:r>
            <a:r>
              <a:rPr lang="en-US" sz="2000" dirty="0"/>
              <a:t> visual representations of how the data elements from the RSS and IDD fit together in context.  </a:t>
            </a:r>
          </a:p>
          <a:p>
            <a:pPr lvl="0"/>
            <a:r>
              <a:rPr lang="en-US" sz="2000" b="1" dirty="0"/>
              <a:t>Online Data Dictionary –</a:t>
            </a:r>
            <a:r>
              <a:rPr lang="en-US" sz="2000" dirty="0"/>
              <a:t> a comprehensive list of data elements with definitions and minimal metadata, like definition and data category.</a:t>
            </a:r>
          </a:p>
          <a:p>
            <a:pPr lvl="0"/>
            <a:r>
              <a:rPr lang="en-US" sz="2000" b="1" dirty="0"/>
              <a:t>XBRL Schema Files –</a:t>
            </a:r>
            <a:r>
              <a:rPr lang="en-US" sz="2000" dirty="0"/>
              <a:t> machine-readable version of the data standard that includes accounting-related and award-related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7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65705" y="1024661"/>
            <a:ext cx="9369645" cy="33568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Act Schema Components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580196" y="-974771"/>
            <a:ext cx="1512960" cy="5633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dirty="0" smtClean="0"/>
              <a:t>DATA Act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 rot="5400000">
            <a:off x="5738002" y="577205"/>
            <a:ext cx="1525045" cy="5897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400" dirty="0" smtClean="0"/>
              <a:t>FFATA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8811" y="4532259"/>
            <a:ext cx="9396539" cy="191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5669" indent="-185669" defTabSz="742676">
              <a:lnSpc>
                <a:spcPct val="90000"/>
              </a:lnSpc>
              <a:spcBef>
                <a:spcPts val="600"/>
              </a:spcBef>
              <a:buClr>
                <a:srgbClr val="133156"/>
              </a:buClr>
              <a:buFont typeface="Webdings" panose="05030102010509060703" pitchFamily="18" charset="2"/>
              <a:buChar char=""/>
            </a:pPr>
            <a:r>
              <a:rPr lang="en-US" sz="14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File A </a:t>
            </a:r>
            <a:r>
              <a:rPr lang="en-US" sz="1400" dirty="0">
                <a:latin typeface="Franklin Gothic Book" panose="020B0503020102020204" pitchFamily="34" charset="0"/>
                <a:cs typeface="Arial" panose="020B0604020202020204" pitchFamily="34" charset="0"/>
              </a:rPr>
              <a:t>through F are aligned to the DATA Act objectives </a:t>
            </a:r>
          </a:p>
          <a:p>
            <a:pPr marL="642869" lvl="1" indent="-185669" defTabSz="742676">
              <a:lnSpc>
                <a:spcPct val="90000"/>
              </a:lnSpc>
              <a:spcBef>
                <a:spcPts val="600"/>
              </a:spcBef>
              <a:buClr>
                <a:srgbClr val="133156"/>
              </a:buClr>
              <a:buFont typeface="Webdings" panose="05030102010509060703" pitchFamily="18" charset="2"/>
              <a:buChar char=""/>
            </a:pPr>
            <a:r>
              <a:rPr lang="en-US" sz="1400" b="1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File A</a:t>
            </a:r>
            <a:r>
              <a:rPr lang="en-US" sz="14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ranklin Gothic Book" panose="020B0503020102020204" pitchFamily="34" charset="0"/>
                <a:cs typeface="Arial" panose="020B0604020202020204" pitchFamily="34" charset="0"/>
              </a:rPr>
              <a:t>contains appropriation summary level data that are aligned to the SF133 reporting</a:t>
            </a:r>
          </a:p>
          <a:p>
            <a:pPr marL="642869" lvl="1" indent="-185669" defTabSz="742676">
              <a:lnSpc>
                <a:spcPct val="90000"/>
              </a:lnSpc>
              <a:spcBef>
                <a:spcPts val="600"/>
              </a:spcBef>
              <a:buClr>
                <a:srgbClr val="133156"/>
              </a:buClr>
              <a:buFont typeface="Webdings" panose="05030102010509060703" pitchFamily="18" charset="2"/>
              <a:buChar char=""/>
            </a:pPr>
            <a:r>
              <a:rPr lang="en-US" sz="1400" b="1" dirty="0">
                <a:latin typeface="Franklin Gothic Book" panose="020B0503020102020204" pitchFamily="34" charset="0"/>
                <a:cs typeface="Arial" panose="020B0604020202020204" pitchFamily="34" charset="0"/>
              </a:rPr>
              <a:t>File B</a:t>
            </a:r>
            <a:r>
              <a:rPr lang="en-US" sz="14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ranklin Gothic Book" panose="020B0503020102020204" pitchFamily="34" charset="0"/>
                <a:cs typeface="Arial" panose="020B0604020202020204" pitchFamily="34" charset="0"/>
              </a:rPr>
              <a:t>includes obligation and outlay information at the program activity and object class level</a:t>
            </a:r>
          </a:p>
          <a:p>
            <a:pPr marL="642869" lvl="1" indent="-185669" defTabSz="742676">
              <a:lnSpc>
                <a:spcPct val="90000"/>
              </a:lnSpc>
              <a:spcBef>
                <a:spcPts val="600"/>
              </a:spcBef>
              <a:buClr>
                <a:srgbClr val="133156"/>
              </a:buClr>
              <a:buFont typeface="Webdings" panose="05030102010509060703" pitchFamily="18" charset="2"/>
              <a:buChar char=""/>
            </a:pPr>
            <a:r>
              <a:rPr lang="en-US" sz="1400" b="1" dirty="0">
                <a:latin typeface="Franklin Gothic Book" panose="020B0503020102020204" pitchFamily="34" charset="0"/>
                <a:cs typeface="Arial" panose="020B0604020202020204" pitchFamily="34" charset="0"/>
              </a:rPr>
              <a:t>File C</a:t>
            </a:r>
            <a:r>
              <a:rPr lang="en-US" sz="14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ranklin Gothic Book" panose="020B0503020102020204" pitchFamily="34" charset="0"/>
                <a:cs typeface="Arial" panose="020B0604020202020204" pitchFamily="34" charset="0"/>
              </a:rPr>
              <a:t>reports the obligations at the award and object class level</a:t>
            </a:r>
          </a:p>
          <a:p>
            <a:pPr marL="642869" lvl="1" indent="-185669" defTabSz="742676">
              <a:lnSpc>
                <a:spcPct val="90000"/>
              </a:lnSpc>
              <a:spcBef>
                <a:spcPts val="600"/>
              </a:spcBef>
              <a:buClr>
                <a:srgbClr val="133156"/>
              </a:buClr>
              <a:buFont typeface="Webdings" panose="05030102010509060703" pitchFamily="18" charset="2"/>
              <a:buChar char=""/>
            </a:pPr>
            <a:r>
              <a:rPr lang="en-US" sz="1400" b="1" dirty="0">
                <a:latin typeface="Franklin Gothic Book" panose="020B0503020102020204" pitchFamily="34" charset="0"/>
                <a:cs typeface="Arial" panose="020B0604020202020204" pitchFamily="34" charset="0"/>
              </a:rPr>
              <a:t>File D1 and D2 </a:t>
            </a:r>
            <a:r>
              <a:rPr lang="en-US" sz="14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report </a:t>
            </a:r>
            <a:r>
              <a:rPr lang="en-US" sz="1400" dirty="0">
                <a:latin typeface="Franklin Gothic Book" panose="020B0503020102020204" pitchFamily="34" charset="0"/>
                <a:cs typeface="Arial" panose="020B0604020202020204" pitchFamily="34" charset="0"/>
              </a:rPr>
              <a:t>the award and awardee details that are linked to </a:t>
            </a:r>
            <a:r>
              <a:rPr lang="en-US" sz="14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File C </a:t>
            </a:r>
            <a:endParaRPr lang="en-US" sz="14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42869" lvl="1" indent="-185669" defTabSz="742676">
              <a:lnSpc>
                <a:spcPct val="90000"/>
              </a:lnSpc>
              <a:spcBef>
                <a:spcPts val="600"/>
              </a:spcBef>
              <a:buClr>
                <a:srgbClr val="133156"/>
              </a:buClr>
              <a:buFont typeface="Webdings" panose="05030102010509060703" pitchFamily="18" charset="2"/>
              <a:buChar char=""/>
            </a:pPr>
            <a:r>
              <a:rPr lang="en-US" sz="1400" b="1" dirty="0">
                <a:latin typeface="Franklin Gothic Book" panose="020B0503020102020204" pitchFamily="34" charset="0"/>
                <a:cs typeface="Arial" panose="020B0604020202020204" pitchFamily="34" charset="0"/>
              </a:rPr>
              <a:t>File E</a:t>
            </a:r>
            <a:r>
              <a:rPr lang="en-US" sz="14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ranklin Gothic Book" panose="020B0503020102020204" pitchFamily="34" charset="0"/>
                <a:cs typeface="Arial" panose="020B0604020202020204" pitchFamily="34" charset="0"/>
              </a:rPr>
              <a:t>includes the additional prime awardee attribute.  </a:t>
            </a:r>
            <a:endParaRPr lang="en-US" sz="1400" dirty="0" smtClean="0">
              <a:latin typeface="Franklin Gothic Book" panose="020B0503020102020204" pitchFamily="34" charset="0"/>
              <a:cs typeface="Arial" panose="020B0604020202020204" pitchFamily="34" charset="0"/>
            </a:endParaRPr>
          </a:p>
          <a:p>
            <a:pPr marL="642869" lvl="1" indent="-185669" defTabSz="742676">
              <a:lnSpc>
                <a:spcPct val="90000"/>
              </a:lnSpc>
              <a:spcBef>
                <a:spcPts val="600"/>
              </a:spcBef>
              <a:buClr>
                <a:srgbClr val="133156"/>
              </a:buClr>
              <a:buFont typeface="Webdings" panose="05030102010509060703" pitchFamily="18" charset="2"/>
              <a:buChar char=""/>
            </a:pPr>
            <a:r>
              <a:rPr lang="en-US" sz="1400" b="1" dirty="0">
                <a:latin typeface="Franklin Gothic Book" panose="020B0503020102020204" pitchFamily="34" charset="0"/>
                <a:cs typeface="Arial" panose="020B0604020202020204" pitchFamily="34" charset="0"/>
              </a:rPr>
              <a:t>File F</a:t>
            </a:r>
            <a:r>
              <a:rPr lang="en-US" sz="14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Franklin Gothic Book" panose="020B0503020102020204" pitchFamily="34" charset="0"/>
                <a:cs typeface="Arial" panose="020B0604020202020204" pitchFamily="34" charset="0"/>
              </a:rPr>
              <a:t>includes sub-award </a:t>
            </a:r>
            <a:r>
              <a:rPr lang="en-US" sz="1400" dirty="0" smtClean="0">
                <a:latin typeface="Franklin Gothic Book" panose="020B0503020102020204" pitchFamily="34" charset="0"/>
                <a:cs typeface="Arial" panose="020B0604020202020204" pitchFamily="34" charset="0"/>
              </a:rPr>
              <a:t>information</a:t>
            </a:r>
            <a:endParaRPr lang="en-US" sz="1400" dirty="0"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8252" y="1473166"/>
            <a:ext cx="1435608" cy="896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(A) Appropriations Account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8655" y="1473166"/>
            <a:ext cx="1435608" cy="896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(B) Object Class and Program Activity 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90679" y="1473166"/>
            <a:ext cx="1435608" cy="896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(C) Award Financial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2047" y="1085574"/>
            <a:ext cx="365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RSS - Agency submitted content</a:t>
            </a:r>
            <a:endParaRPr lang="en-US" sz="1600" b="1" i="1" dirty="0"/>
          </a:p>
        </p:txBody>
      </p:sp>
      <p:sp>
        <p:nvSpPr>
          <p:cNvPr id="8" name="Rectangle 7"/>
          <p:cNvSpPr/>
          <p:nvPr/>
        </p:nvSpPr>
        <p:spPr>
          <a:xfrm>
            <a:off x="3657600" y="3074498"/>
            <a:ext cx="2088538" cy="517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(D1) Award &amp; Awardee Attributes (Procurement)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5694" y="3086124"/>
            <a:ext cx="1435608" cy="10496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(E) Additional Awardee Attributes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88296" y="3086124"/>
            <a:ext cx="1435608" cy="10496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(F) Sub-award Attributes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1755" y="2735944"/>
            <a:ext cx="589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/>
              <a:t>IDD - Extract from Existing Systems </a:t>
            </a:r>
            <a:endParaRPr lang="en-US" sz="1600" b="1" i="1" dirty="0"/>
          </a:p>
        </p:txBody>
      </p:sp>
      <p:sp>
        <p:nvSpPr>
          <p:cNvPr id="19" name="Rectangle 18"/>
          <p:cNvSpPr/>
          <p:nvPr/>
        </p:nvSpPr>
        <p:spPr>
          <a:xfrm>
            <a:off x="3657600" y="3630081"/>
            <a:ext cx="2088538" cy="5799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(D2) Award </a:t>
            </a:r>
            <a:r>
              <a:rPr lang="en-US" sz="1200" b="1" dirty="0">
                <a:solidFill>
                  <a:schemeClr val="tx1"/>
                </a:solidFill>
              </a:rPr>
              <a:t>&amp; </a:t>
            </a:r>
            <a:r>
              <a:rPr lang="en-US" sz="1200" b="1" dirty="0" smtClean="0">
                <a:solidFill>
                  <a:schemeClr val="tx1"/>
                </a:solidFill>
              </a:rPr>
              <a:t>Awardee </a:t>
            </a:r>
            <a:r>
              <a:rPr lang="en-US" sz="1200" b="1" dirty="0">
                <a:solidFill>
                  <a:schemeClr val="tx1"/>
                </a:solidFill>
              </a:rPr>
              <a:t>Attributes </a:t>
            </a:r>
            <a:r>
              <a:rPr lang="en-US" sz="1200" b="1" dirty="0" smtClean="0">
                <a:solidFill>
                  <a:schemeClr val="tx1"/>
                </a:solidFill>
              </a:rPr>
              <a:t>(Financial Assistance) 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5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pic>
        <p:nvPicPr>
          <p:cNvPr id="1026" name="Picture 2" descr="https://pages.18f.gov/fedspendingtransparency.github.io/assets/img/informationfl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9" y="1027450"/>
            <a:ext cx="8681421" cy="578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765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2B263999CB404CA6503477D39510AB" ma:contentTypeVersion="2" ma:contentTypeDescription="Create a new document." ma:contentTypeScope="" ma:versionID="0d4f23e75f72bb59bf5b73b143e60a65">
  <xsd:schema xmlns:xsd="http://www.w3.org/2001/XMLSchema" xmlns:xs="http://www.w3.org/2001/XMLSchema" xmlns:p="http://schemas.microsoft.com/office/2006/metadata/properties" xmlns:ns2="1902183f-1364-4967-9ff5-2e39ef302a74" targetNamespace="http://schemas.microsoft.com/office/2006/metadata/properties" ma:root="true" ma:fieldsID="a42204f6310dae84379b6f5c9d8a028d" ns2:_="">
    <xsd:import namespace="1902183f-1364-4967-9ff5-2e39ef302a7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2183f-1364-4967-9ff5-2e39ef302a7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2090EA-54A7-4625-9719-58CCD37AB4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02183f-1364-4967-9ff5-2e39ef302a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E36E08-21B6-4F70-94B2-2217971DAC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FCB9C0-EAC5-46AB-B3A5-6BF94BA62292}">
  <ds:schemaRefs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1902183f-1364-4967-9ff5-2e39ef302a74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5111</TotalTime>
  <Words>757</Words>
  <Application>Microsoft Office PowerPoint</Application>
  <PresentationFormat>Custom</PresentationFormat>
  <Paragraphs>107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Custom Design</vt:lpstr>
      <vt:lpstr>1_Custom Design</vt:lpstr>
      <vt:lpstr>DATA Act Information Model Schema (DAIMS) Version 1.0 Briefing</vt:lpstr>
      <vt:lpstr>Agenda</vt:lpstr>
      <vt:lpstr>DATA Act Requirements</vt:lpstr>
      <vt:lpstr>DATA Act Overview</vt:lpstr>
      <vt:lpstr>Introduction</vt:lpstr>
      <vt:lpstr>DATA Act Information Model Schema (DAIMS)</vt:lpstr>
      <vt:lpstr>DATA Act Schema Components</vt:lpstr>
      <vt:lpstr>DATA Act Schema Components</vt:lpstr>
      <vt:lpstr>Information Flow</vt:lpstr>
      <vt:lpstr>DATA Act Schema Components – File A</vt:lpstr>
      <vt:lpstr>DATA Act Schema Components – File B</vt:lpstr>
      <vt:lpstr>DATA Act Schema Components – File C</vt:lpstr>
      <vt:lpstr>DATA Act Element Relationships</vt:lpstr>
      <vt:lpstr>DAIMS Diagram Example</vt:lpstr>
      <vt:lpstr>Online Data Dictionary – Example </vt:lpstr>
      <vt:lpstr>DATA Act Broker</vt:lpstr>
      <vt:lpstr>Federal Agency Next Steps</vt:lpstr>
      <vt:lpstr>For More Information</vt:lpstr>
    </vt:vector>
  </TitlesOfParts>
  <Company>Booz Allen Hamilton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Bollinger, Matthew [USA]</dc:creator>
  <cp:lastModifiedBy>Debra Hoffman</cp:lastModifiedBy>
  <cp:revision>340</cp:revision>
  <cp:lastPrinted>2016-03-28T14:20:25Z</cp:lastPrinted>
  <dcterms:created xsi:type="dcterms:W3CDTF">2015-12-07T15:44:49Z</dcterms:created>
  <dcterms:modified xsi:type="dcterms:W3CDTF">2016-05-06T15:22:47Z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0x010100BD2B263999CB404CA6503477D39510AB</vt:lpwstr>
  </property>
</Properties>
</file>