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28" r:id="rId2"/>
    <p:sldId id="452" r:id="rId3"/>
    <p:sldId id="424" r:id="rId4"/>
    <p:sldId id="451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8" r:id="rId14"/>
    <p:sldId id="427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952"/>
    <a:srgbClr val="3AA137"/>
    <a:srgbClr val="4F504F"/>
    <a:srgbClr val="A5A6A5"/>
    <a:srgbClr val="9B8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86557" autoAdjust="0"/>
  </p:normalViewPr>
  <p:slideViewPr>
    <p:cSldViewPr>
      <p:cViewPr>
        <p:scale>
          <a:sx n="80" d="100"/>
          <a:sy n="80" d="100"/>
        </p:scale>
        <p:origin x="-2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64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4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258D6-4C15-4346-B97C-37DF64739C93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64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4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36797-3369-4DC5-92F6-BF3E8C0FD6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68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A4772613-59E5-4813-9810-754897CCC901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2" y="4415791"/>
            <a:ext cx="5608320" cy="4183380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E1D5148C-371F-4940-ACBA-A60E974F24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39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5148C-371F-4940-ACBA-A60E974F240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17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5148C-371F-4940-ACBA-A60E974F240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6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5148C-371F-4940-ACBA-A60E974F240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6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2005 	$1.5 Billion</a:t>
            </a:r>
          </a:p>
          <a:p>
            <a:r>
              <a:rPr lang="en-US" dirty="0" smtClean="0"/>
              <a:t>2006	$1.5 billion</a:t>
            </a:r>
          </a:p>
          <a:p>
            <a:r>
              <a:rPr lang="en-US" dirty="0" smtClean="0"/>
              <a:t>2007	$1.5 billion</a:t>
            </a:r>
          </a:p>
          <a:p>
            <a:r>
              <a:rPr lang="en-US" dirty="0" smtClean="0"/>
              <a:t>2008	$1.0 billion</a:t>
            </a:r>
          </a:p>
          <a:p>
            <a:r>
              <a:rPr lang="en-US" dirty="0" smtClean="0"/>
              <a:t>2009	$1.0 billion</a:t>
            </a:r>
          </a:p>
          <a:p>
            <a:r>
              <a:rPr lang="en-US" dirty="0" smtClean="0"/>
              <a:t>2010	$0.9 billion</a:t>
            </a:r>
          </a:p>
          <a:p>
            <a:r>
              <a:rPr lang="en-US" dirty="0" smtClean="0"/>
              <a:t>2011	$1.0 billion</a:t>
            </a:r>
          </a:p>
          <a:p>
            <a:r>
              <a:rPr lang="en-US" dirty="0" smtClean="0"/>
              <a:t>2012	$1.2 billion</a:t>
            </a:r>
          </a:p>
          <a:p>
            <a:r>
              <a:rPr lang="en-US" dirty="0" smtClean="0"/>
              <a:t>2013	$1.3 billion</a:t>
            </a:r>
          </a:p>
          <a:p>
            <a:r>
              <a:rPr lang="en-US" dirty="0" smtClean="0"/>
              <a:t>2014	$1.0 billion</a:t>
            </a:r>
          </a:p>
          <a:p>
            <a:r>
              <a:rPr lang="en-US" dirty="0" smtClean="0"/>
              <a:t>2015	$1.3 billion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5148C-371F-4940-ACBA-A60E974F240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6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5148C-371F-4940-ACBA-A60E974F240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6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5148C-371F-4940-ACBA-A60E974F240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17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5148C-371F-4940-ACBA-A60E974F240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17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5148C-371F-4940-ACBA-A60E974F240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6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5148C-371F-4940-ACBA-A60E974F240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6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5148C-371F-4940-ACBA-A60E974F240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6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5148C-371F-4940-ACBA-A60E974F240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6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5148C-371F-4940-ACBA-A60E974F240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6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5148C-371F-4940-ACBA-A60E974F240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6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5148C-371F-4940-ACBA-A60E974F240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8CE-E119-4944-898F-9E9070D94F1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B114-0DF4-4229-B278-7BA71FDDC0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6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8CE-E119-4944-898F-9E9070D94F1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B114-0DF4-4229-B278-7BA71FDDC0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9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8CE-E119-4944-898F-9E9070D94F1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B114-0DF4-4229-B278-7BA71FDDC0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7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8CE-E119-4944-898F-9E9070D94F1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B114-0DF4-4229-B278-7BA71FDDC0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3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8CE-E119-4944-898F-9E9070D94F1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B114-0DF4-4229-B278-7BA71FDDC0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9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8CE-E119-4944-898F-9E9070D94F1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B114-0DF4-4229-B278-7BA71FDDC0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2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8CE-E119-4944-898F-9E9070D94F1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B114-0DF4-4229-B278-7BA71FDDC0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3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8CE-E119-4944-898F-9E9070D94F1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B114-0DF4-4229-B278-7BA71FDDC0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7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8CE-E119-4944-898F-9E9070D94F1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B114-0DF4-4229-B278-7BA71FDDC0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9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8CE-E119-4944-898F-9E9070D94F1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B114-0DF4-4229-B278-7BA71FDDC0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09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8CE-E119-4944-898F-9E9070D94F1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B114-0DF4-4229-B278-7BA71FDDC0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0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DC8CE-E119-4944-898F-9E9070D94F1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B114-0DF4-4229-B278-7BA71FDDC0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2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udoig.gov/" TargetMode="External"/><Relationship Id="rId4" Type="http://schemas.openxmlformats.org/officeDocument/2006/relationships/hyperlink" Target="mailto:frokosz@hudoig.go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0XXX_Bixal_HUDOIG_ppt_backgrd_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4038600"/>
            <a:ext cx="7696200" cy="2514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JFMIP Management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b="1" dirty="0" smtClean="0">
              <a:solidFill>
                <a:srgbClr val="4F50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4F50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4F5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Washington, DC   |   May 9, 2015</a:t>
            </a:r>
            <a:endParaRPr lang="en-US" sz="1800" b="1" dirty="0">
              <a:solidFill>
                <a:srgbClr val="4F50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00XXX_Bixal_HUDOIG_ppt_backgrd_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2925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Rental Housing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Project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4F50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1600200"/>
            <a:ext cx="7772400" cy="373379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Secretarial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initiative designed to reduce income and rent errors and improper payments in the administration of both public housing and Section 8 programs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3000" dirty="0" smtClean="0">
              <a:solidFill>
                <a:srgbClr val="4F50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rgbClr val="4F5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core of the initiative is the Enterprise Income Verification (EIV) </a:t>
            </a:r>
            <a:r>
              <a:rPr lang="en-US" sz="3000" dirty="0">
                <a:solidFill>
                  <a:srgbClr val="4F5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000" dirty="0" smtClean="0">
                <a:solidFill>
                  <a:srgbClr val="4F5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ystem</a:t>
            </a:r>
            <a:endParaRPr lang="en-US" sz="3000" dirty="0">
              <a:solidFill>
                <a:srgbClr val="4F50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2286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JFMIP Conference May 2016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04800" y="533400"/>
            <a:ext cx="853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2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00XXX_Bixal_HUDOIG_ppt_backgrd_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542925"/>
            <a:ext cx="8312727" cy="752475"/>
          </a:xfrm>
        </p:spPr>
        <p:txBody>
          <a:bodyPr>
            <a:noAutofit/>
          </a:bodyPr>
          <a:lstStyle/>
          <a:p>
            <a:r>
              <a:rPr lang="en-US" sz="3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Enterprise Income Verification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1295400"/>
            <a:ext cx="76962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EIV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comprehensive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for the determination and verification of various resident information and income that 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ousing authorities and owners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in determining rental subsidy.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Additionally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EIV collects supplemental employment and benefit information through data sharing agreements with the Social Security Administration (SSA) and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 S. Department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Health and Human Services (HHS).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agreements, in combination with HUD’s PIC system and EIV reports, provide an analysis of income and benefit information that the EIV team monitors in order to assist 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ousing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uthorities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HUD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resolve certain regulatory deficiencies and to implement proactive measures to effectively mitigate risk and program waste,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fraud,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abuse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4F50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2286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JFMIP Conference May 2016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04800" y="533400"/>
            <a:ext cx="853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2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00XXX_Bixal_HUDOIG_ppt_backgrd_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2286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JFMIP Conference May 2016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04800" y="533400"/>
            <a:ext cx="853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505600"/>
            <a:ext cx="8610600" cy="4814942"/>
          </a:xfrm>
        </p:spPr>
      </p:pic>
    </p:spTree>
    <p:extLst>
      <p:ext uri="{BB962C8B-B14F-4D97-AF65-F5344CB8AC3E}">
        <p14:creationId xmlns:p14="http://schemas.microsoft.com/office/powerpoint/2010/main" val="25542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00XXX_Bixal_HUDOIG_ppt_backgrd_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2925"/>
            <a:ext cx="8229600" cy="600075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371600"/>
            <a:ext cx="76962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third consecutive fiscal year, HUD did 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comply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IPERA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six criteria, HUD failed to comply with two criteria.  Areas of noncompliance were related to HUD’s failure to (1) conduct its annual risk assessment in accordance with OMB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(2) meet its annual improper payment reduction target.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 continues to have weaknesses in OCFO’s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FHA’s risk assessment processes and HUD’s continued inability to address all of the root causes of improper payments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RHAP.</a:t>
            </a:r>
            <a:endParaRPr lang="en-US" dirty="0">
              <a:solidFill>
                <a:srgbClr val="4F50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2286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JFMIP Conference May 2016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04800" y="533400"/>
            <a:ext cx="853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2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00XXX_Bixal_HUDOIG_ppt_backgrd_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4876800"/>
            <a:ext cx="6553200" cy="121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Frank Rokosz DAIGA</a:t>
            </a:r>
          </a:p>
          <a:p>
            <a:pPr marL="0" indent="0">
              <a:buNone/>
            </a:pPr>
            <a:r>
              <a:rPr lang="en-US" sz="2400" b="1" dirty="0" smtClean="0">
                <a:hlinkClick r:id="rId4"/>
              </a:rPr>
              <a:t>frokosz@hudoig.gov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Office </a:t>
            </a:r>
            <a:r>
              <a:rPr lang="en-US" sz="2400" b="1" dirty="0"/>
              <a:t>of </a:t>
            </a:r>
            <a:r>
              <a:rPr lang="en-US" sz="2400" b="1" dirty="0" smtClean="0"/>
              <a:t>Audit</a:t>
            </a:r>
          </a:p>
          <a:p>
            <a:pPr marL="0" indent="0">
              <a:buNone/>
            </a:pPr>
            <a:r>
              <a:rPr lang="en-US" sz="2400" i="1" dirty="0" smtClean="0"/>
              <a:t>Visit </a:t>
            </a:r>
            <a:r>
              <a:rPr lang="en-US" sz="2400" i="1" dirty="0"/>
              <a:t>the </a:t>
            </a:r>
            <a:r>
              <a:rPr lang="en-US" sz="2400" i="1" dirty="0" smtClean="0"/>
              <a:t>HUD Office </a:t>
            </a:r>
            <a:r>
              <a:rPr lang="en-US" sz="2400" i="1" dirty="0"/>
              <a:t>of Inspector General </a:t>
            </a:r>
            <a:r>
              <a:rPr lang="en-US" sz="2400" i="1" dirty="0" smtClean="0"/>
              <a:t>Web site </a:t>
            </a:r>
            <a:r>
              <a:rPr lang="en-US" sz="2400" i="1" dirty="0"/>
              <a:t>at </a:t>
            </a:r>
            <a:r>
              <a:rPr lang="en-US" sz="2400" i="1" u="sng" dirty="0">
                <a:hlinkClick r:id="rId5"/>
              </a:rPr>
              <a:t>www.hudoig.gov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41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0XXX_Bixal_HUDOIG_ppt_backgrd_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4038600"/>
            <a:ext cx="7696200" cy="2514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4F5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Frank Rokosz, Deputy Assistant Inspector </a:t>
            </a:r>
            <a:r>
              <a:rPr lang="en-US" sz="2800" b="1" dirty="0">
                <a:solidFill>
                  <a:srgbClr val="4F5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b="1" dirty="0" smtClean="0">
                <a:solidFill>
                  <a:srgbClr val="4F5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eneral for Audit</a:t>
            </a:r>
          </a:p>
          <a:p>
            <a:pPr marL="0" indent="0">
              <a:buNone/>
            </a:pPr>
            <a:endParaRPr lang="en-US" sz="1800" b="1" dirty="0">
              <a:solidFill>
                <a:srgbClr val="4F50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4F5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Washington, DC   |   May 9, 2015</a:t>
            </a:r>
            <a:endParaRPr lang="en-US" sz="1800" b="1" dirty="0">
              <a:solidFill>
                <a:srgbClr val="4F50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76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00XXX_Bixal_HUDOIG_ppt_backgrd_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4F504F"/>
                </a:solidFill>
                <a:latin typeface="Helvetica Light"/>
                <a:cs typeface="Helvetica Light"/>
              </a:rPr>
              <a:t/>
            </a:r>
            <a:br>
              <a:rPr lang="en-US" dirty="0" smtClean="0">
                <a:solidFill>
                  <a:srgbClr val="4F504F"/>
                </a:solidFill>
                <a:latin typeface="Helvetica Light"/>
                <a:cs typeface="Helvetica Light"/>
              </a:rPr>
            </a:br>
            <a:r>
              <a:rPr lang="en-US" dirty="0" smtClean="0">
                <a:solidFill>
                  <a:srgbClr val="4F5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dirty="0">
                <a:solidFill>
                  <a:srgbClr val="4F504F"/>
                </a:solidFill>
                <a:latin typeface="Helvetica Light"/>
                <a:cs typeface="Helvetica Light"/>
              </a:rPr>
              <a:t/>
            </a:r>
            <a:br>
              <a:rPr lang="en-US" dirty="0">
                <a:solidFill>
                  <a:srgbClr val="4F504F"/>
                </a:solidFill>
                <a:latin typeface="Helvetica Light"/>
                <a:cs typeface="Helvetica Light"/>
              </a:rPr>
            </a:br>
            <a:endParaRPr lang="en-US" dirty="0">
              <a:solidFill>
                <a:srgbClr val="4F504F"/>
              </a:solidFill>
              <a:latin typeface="Helvetica Light"/>
              <a:cs typeface="Helvetica Ligh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1"/>
            <a:ext cx="8305800" cy="3581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OMB Designated HUD Programs High Error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HUD’s First Study of Rental Assistance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HUD’s Enterprise Income Verification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Improper Payment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4F504F"/>
              </a:solidFill>
              <a:latin typeface="Helvetica Light"/>
              <a:cs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2286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JFMIP Conference May 2016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04800" y="533400"/>
            <a:ext cx="853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3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00XXX_Bixal_HUDOIG_ppt_backgrd_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F504F"/>
                </a:solidFill>
                <a:latin typeface="Helvetica Light"/>
                <a:cs typeface="Helvetica Light"/>
              </a:rPr>
              <a:t/>
            </a:r>
            <a:br>
              <a:rPr lang="en-US" dirty="0" smtClean="0">
                <a:solidFill>
                  <a:srgbClr val="4F504F"/>
                </a:solidFill>
                <a:latin typeface="Helvetica Light"/>
                <a:cs typeface="Helvetica Light"/>
              </a:rPr>
            </a:br>
            <a:r>
              <a:rPr lang="en-US" dirty="0" smtClean="0">
                <a:solidFill>
                  <a:srgbClr val="4F5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OMB Designated 16 Federal Programs as “HIGH ERROR”</a:t>
            </a:r>
            <a:r>
              <a:rPr lang="en-US" dirty="0">
                <a:solidFill>
                  <a:srgbClr val="4F504F"/>
                </a:solidFill>
                <a:latin typeface="Helvetica Light"/>
                <a:cs typeface="Helvetica Light"/>
              </a:rPr>
              <a:t/>
            </a:r>
            <a:br>
              <a:rPr lang="en-US" dirty="0">
                <a:solidFill>
                  <a:srgbClr val="4F504F"/>
                </a:solidFill>
                <a:latin typeface="Helvetica Light"/>
                <a:cs typeface="Helvetica Light"/>
              </a:rPr>
            </a:br>
            <a:endParaRPr lang="en-US" dirty="0">
              <a:solidFill>
                <a:srgbClr val="4F504F"/>
              </a:solidFill>
              <a:latin typeface="Helvetica Light"/>
              <a:cs typeface="Helvetica Ligh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83058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HUD’s Rental Housing Assistance Programs(RHAP) are #12 on OMB’s List</a:t>
            </a:r>
          </a:p>
          <a:p>
            <a:r>
              <a:rPr lang="en-US" sz="3200" dirty="0" smtClean="0">
                <a:solidFill>
                  <a:srgbClr val="4F5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payments $32 billion</a:t>
            </a:r>
          </a:p>
          <a:p>
            <a:r>
              <a:rPr lang="en-US" sz="3200" dirty="0" smtClean="0">
                <a:solidFill>
                  <a:srgbClr val="4F5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payment amount $1.3 billion</a:t>
            </a:r>
          </a:p>
          <a:p>
            <a:r>
              <a:rPr lang="en-US" sz="3200" dirty="0" smtClean="0">
                <a:solidFill>
                  <a:srgbClr val="4F5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payment rate 4%</a:t>
            </a:r>
            <a:endParaRPr lang="en-US" sz="3200" dirty="0">
              <a:solidFill>
                <a:srgbClr val="4F50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2286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JFMIP Conference May 2016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04800" y="533400"/>
            <a:ext cx="853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00XXX_Bixal_HUDOIG_ppt_backgrd_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685800"/>
            <a:ext cx="7924800" cy="4572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HUD’s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Policy Development and Research contracted for a study to provide national estimates on the extent, severity,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costs,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sources of rent errors for the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housing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Section 8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 for Rental Assistance Housing Determinations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errors in rental calculations. (available at: http://www.huduser.org/publications/pubasst.html)</a:t>
            </a:r>
          </a:p>
          <a:p>
            <a:pPr marL="0" indent="0" algn="ctr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2286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JFMIP Conference May 2016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04800" y="473034"/>
            <a:ext cx="853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2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00XXX_Bixal_HUDOIG_ppt_backgrd_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2286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JFMIP Conference May 2016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04800" y="533400"/>
            <a:ext cx="853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16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571500"/>
            <a:ext cx="5219700" cy="4038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7777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1025" y="4572000"/>
            <a:ext cx="8229600" cy="914400"/>
          </a:xfrm>
        </p:spPr>
        <p:txBody>
          <a:bodyPr>
            <a:no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56% of households had 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rental </a:t>
            </a:r>
            <a:b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in 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endParaRPr lang="en-US" sz="3200" dirty="0">
              <a:solidFill>
                <a:srgbClr val="4F50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0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00XXX_Bixal_HUDOIG_ppt_backgrd_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229600" cy="5334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4F5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PD&amp;R Study</a:t>
            </a:r>
            <a:endParaRPr lang="en-US" sz="3200" dirty="0">
              <a:solidFill>
                <a:srgbClr val="4F504F"/>
              </a:solidFill>
              <a:latin typeface="Helvetica Light"/>
              <a:cs typeface="Helvetica Ligh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752600"/>
            <a:ext cx="7543800" cy="3352800"/>
          </a:xfrm>
        </p:spPr>
        <p:txBody>
          <a:bodyPr>
            <a:normAutofit lnSpcReduction="10000"/>
          </a:bodyPr>
          <a:lstStyle/>
          <a:p>
            <a:r>
              <a:rPr lang="en-US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 incorrectly paid </a:t>
            </a:r>
            <a:r>
              <a:rPr lang="en-US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$2.3</a:t>
            </a:r>
            <a:r>
              <a:rPr lang="en-US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billion in annual housing subsidies.</a:t>
            </a:r>
          </a:p>
          <a:p>
            <a:endParaRPr lang="en-US" alt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$1.7 billion was paid to households paying too little rent.</a:t>
            </a:r>
          </a:p>
          <a:p>
            <a:pPr lvl="1"/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$600 million in subsidies went unpaid for households who paid too much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rent.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90000"/>
              </a:lnSpc>
              <a:buFont typeface="Arial" pitchFamily="34" charset="0"/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2286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JFMIP Conference May 2016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04800" y="533400"/>
            <a:ext cx="853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2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00XXX_Bixal_HUDOIG_ppt_backgrd_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914400"/>
          </a:xfrm>
        </p:spPr>
        <p:txBody>
          <a:bodyPr>
            <a:noAutofit/>
          </a:bodyPr>
          <a:lstStyle/>
          <a:p>
            <a:r>
              <a:rPr lang="en-US" sz="3300" b="1" dirty="0" smtClean="0">
                <a:solidFill>
                  <a:srgbClr val="4F504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GAO RISK ASSESSMENT</a:t>
            </a:r>
            <a:endParaRPr lang="en-US" sz="3300" b="1" dirty="0">
              <a:solidFill>
                <a:srgbClr val="4F50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676400"/>
            <a:ext cx="7696200" cy="32766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en-US" sz="3600" dirty="0" smtClean="0">
              <a:latin typeface="Tahoma" pitchFamily="34" charset="0"/>
            </a:endParaRPr>
          </a:p>
          <a:p>
            <a:pPr marL="0" indent="0" algn="ctr">
              <a:buNone/>
            </a:pPr>
            <a:r>
              <a:rPr lang="en-US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HUD’s 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8 rental subsidy overpayments are one of HUD’s </a:t>
            </a:r>
            <a:r>
              <a:rPr lang="en-US" altLang="en-US" sz="4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risk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areas.  </a:t>
            </a:r>
          </a:p>
          <a:p>
            <a:endParaRPr lang="en-US" dirty="0">
              <a:solidFill>
                <a:srgbClr val="4F504F"/>
              </a:solidFill>
              <a:latin typeface="Helvetica Light"/>
              <a:cs typeface="Helvetica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228599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JFMIP Conference May 2016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04800" y="533400"/>
            <a:ext cx="853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2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00XXX_Bixal_HUDOIG_ppt_backgrd_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12" y="533400"/>
            <a:ext cx="8229600" cy="8382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to Reduce Improper 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Rental Payments</a:t>
            </a:r>
            <a:endParaRPr lang="en-US" sz="3200" dirty="0">
              <a:solidFill>
                <a:srgbClr val="4F504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2286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JFMIP Conference May 2016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04800" y="533400"/>
            <a:ext cx="853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524000"/>
            <a:ext cx="3986373" cy="2917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7777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1552575"/>
            <a:ext cx="3965575" cy="29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7777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1000" y="4419600"/>
            <a:ext cx="3886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buClr>
                <a:schemeClr val="tx1"/>
              </a:buClr>
              <a:buNone/>
            </a:pPr>
            <a:r>
              <a:rPr lang="en-US" altLang="en-US" sz="2000" b="1" dirty="0"/>
              <a:t>56% of households had rent calculation errors in </a:t>
            </a:r>
            <a:r>
              <a:rPr lang="en-US" altLang="en-US" sz="2000" b="1" dirty="0" smtClean="0"/>
              <a:t>2000</a:t>
            </a:r>
            <a:endParaRPr lang="en-US" altLang="en-US" sz="2600" b="1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659312" y="4419600"/>
            <a:ext cx="3810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buClr>
                <a:schemeClr val="tx1"/>
              </a:buClr>
              <a:buNone/>
            </a:pPr>
            <a:r>
              <a:rPr lang="en-US" altLang="en-US" sz="2000" b="1" dirty="0"/>
              <a:t>40% of households had rent calculation errors in </a:t>
            </a:r>
            <a:r>
              <a:rPr lang="en-US" altLang="en-US" sz="2000" b="1" dirty="0" smtClean="0"/>
              <a:t>2003</a:t>
            </a:r>
            <a:endParaRPr lang="en-US" altLang="en-US" sz="2600" b="1" dirty="0"/>
          </a:p>
          <a:p>
            <a:pPr eaLnBrk="1" hangingPunct="1"/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5420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4072</TotalTime>
  <Words>567</Words>
  <Application>Microsoft Office PowerPoint</Application>
  <PresentationFormat>On-screen Show (4:3)</PresentationFormat>
  <Paragraphs>89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 Overview </vt:lpstr>
      <vt:lpstr> OMB Designated 16 Federal Programs as “HIGH ERROR” </vt:lpstr>
      <vt:lpstr>PowerPoint Presentation</vt:lpstr>
      <vt:lpstr>56% of households had rental  calculation errors in 2000</vt:lpstr>
      <vt:lpstr>PD&amp;R Study</vt:lpstr>
      <vt:lpstr>GAO RISK ASSESSMENT</vt:lpstr>
      <vt:lpstr>Progress to Reduce Improper  Rental Payments</vt:lpstr>
      <vt:lpstr>Rental Housing Integrity Improvement Project </vt:lpstr>
      <vt:lpstr>Enterprise Income Verification</vt:lpstr>
      <vt:lpstr>PowerPoint Presentation</vt:lpstr>
      <vt:lpstr>Current Status</vt:lpstr>
      <vt:lpstr>PowerPoint Presentation</vt:lpstr>
    </vt:vector>
  </TitlesOfParts>
  <Company>HUDOIG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HUDOIG</dc:creator>
  <cp:lastModifiedBy>Debra Hoffman</cp:lastModifiedBy>
  <cp:revision>263</cp:revision>
  <cp:lastPrinted>2016-05-03T20:10:18Z</cp:lastPrinted>
  <dcterms:created xsi:type="dcterms:W3CDTF">2013-03-15T19:02:35Z</dcterms:created>
  <dcterms:modified xsi:type="dcterms:W3CDTF">2016-05-05T23:45:34Z</dcterms:modified>
</cp:coreProperties>
</file>