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1" r:id="rId3"/>
    <p:sldId id="263" r:id="rId4"/>
    <p:sldId id="265" r:id="rId5"/>
    <p:sldId id="272" r:id="rId6"/>
    <p:sldId id="273" r:id="rId7"/>
    <p:sldId id="274" r:id="rId8"/>
    <p:sldId id="257" r:id="rId9"/>
    <p:sldId id="266" r:id="rId10"/>
    <p:sldId id="270" r:id="rId11"/>
    <p:sldId id="271" r:id="rId12"/>
    <p:sldId id="269" r:id="rId13"/>
    <p:sldId id="275" r:id="rId14"/>
    <p:sldId id="277" r:id="rId15"/>
    <p:sldId id="278" r:id="rId16"/>
    <p:sldId id="279" r:id="rId17"/>
    <p:sldId id="280" r:id="rId18"/>
    <p:sldId id="281" r:id="rId19"/>
    <p:sldId id="282" r:id="rId20"/>
    <p:sldId id="283" r:id="rId21"/>
    <p:sldId id="284" r:id="rId22"/>
    <p:sldId id="268" r:id="rId23"/>
    <p:sldId id="267" r:id="rId24"/>
    <p:sldId id="286"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8A8D92"/>
    <a:srgbClr val="9C9EA2"/>
    <a:srgbClr val="036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2345" autoAdjust="0"/>
  </p:normalViewPr>
  <p:slideViewPr>
    <p:cSldViewPr>
      <p:cViewPr>
        <p:scale>
          <a:sx n="70" d="100"/>
          <a:sy n="70" d="100"/>
        </p:scale>
        <p:origin x="-276"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59799B8-53A4-412E-90DC-793BD54F26E1}" type="datetimeFigureOut">
              <a:rPr lang="en-US" smtClean="0"/>
              <a:t>5/5/2016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9D16177-943B-4167-9A06-F024B58C60AF}" type="slidenum">
              <a:rPr lang="en-US" smtClean="0"/>
              <a:t>‹#›</a:t>
            </a:fld>
            <a:endParaRPr lang="en-US" dirty="0"/>
          </a:p>
        </p:txBody>
      </p:sp>
    </p:spTree>
    <p:extLst>
      <p:ext uri="{BB962C8B-B14F-4D97-AF65-F5344CB8AC3E}">
        <p14:creationId xmlns:p14="http://schemas.microsoft.com/office/powerpoint/2010/main" val="329229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1200" cap="none" spc="0" normalizeH="0" baseline="0" noProof="0" dirty="0" smtClean="0">
                <a:ln>
                  <a:noFill/>
                </a:ln>
                <a:solidFill>
                  <a:srgbClr val="292934"/>
                </a:solidFill>
                <a:effectLst/>
                <a:uLnTx/>
                <a:uFillTx/>
                <a:latin typeface="Arial"/>
                <a:ea typeface="+mn-ea"/>
                <a:cs typeface="+mn-cs"/>
              </a:rPr>
              <a:t>Journal Vouchers to report General Fund and Legislative/Judicial balances in the Consolidated Financial Statements (</a:t>
            </a:r>
            <a:r>
              <a:rPr kumimoji="0" lang="en-US" sz="1200" b="0" i="0" u="none" strike="noStrike" kern="1200" cap="none" spc="0" normalizeH="0" baseline="0" noProof="0" dirty="0" err="1" smtClean="0">
                <a:ln>
                  <a:noFill/>
                </a:ln>
                <a:solidFill>
                  <a:srgbClr val="292934"/>
                </a:solidFill>
                <a:effectLst/>
                <a:uLnTx/>
                <a:uFillTx/>
                <a:latin typeface="Arial"/>
                <a:ea typeface="+mn-ea"/>
                <a:cs typeface="+mn-cs"/>
              </a:rPr>
              <a:t>CFS</a:t>
            </a:r>
            <a:r>
              <a:rPr kumimoji="0" lang="en-US" sz="1200" b="0" i="0" u="none" strike="noStrike" kern="1200" cap="none" spc="0" normalizeH="0" baseline="0" noProof="0" dirty="0" smtClean="0">
                <a:ln>
                  <a:noFill/>
                </a:ln>
                <a:solidFill>
                  <a:srgbClr val="292934"/>
                </a:solidFill>
                <a:effectLst/>
                <a:uLnTx/>
                <a:uFillTx/>
                <a:latin typeface="Arial"/>
                <a:ea typeface="+mn-ea"/>
                <a:cs typeface="+mn-cs"/>
              </a:rPr>
              <a:t>)</a:t>
            </a:r>
          </a:p>
          <a:p>
            <a:endParaRPr kumimoji="0" lang="en-US" sz="1200" b="0" i="0" u="none" strike="noStrike" kern="1200" cap="none" spc="0" normalizeH="0" baseline="0" noProof="0" dirty="0" smtClean="0">
              <a:ln>
                <a:noFill/>
              </a:ln>
              <a:solidFill>
                <a:srgbClr val="292934"/>
              </a:solidFill>
              <a:effectLst/>
              <a:uLnTx/>
              <a:uFillTx/>
              <a:latin typeface="Arial"/>
              <a:ea typeface="+mn-ea"/>
              <a:cs typeface="+mn-cs"/>
            </a:endParaRPr>
          </a:p>
          <a:p>
            <a:r>
              <a:rPr kumimoji="0" lang="en-US" sz="1200" b="0" i="0" u="none" strike="noStrike" kern="1200" cap="none" spc="0" normalizeH="0" baseline="0" noProof="0" dirty="0" smtClean="0">
                <a:ln>
                  <a:noFill/>
                </a:ln>
                <a:solidFill>
                  <a:srgbClr val="292934"/>
                </a:solidFill>
                <a:effectLst/>
                <a:uLnTx/>
                <a:uFillTx/>
                <a:latin typeface="Arial"/>
                <a:ea typeface="+mn-ea"/>
                <a:cs typeface="+mn-cs"/>
              </a:rPr>
              <a:t>Enhanced dispute resolution process for reporting entities to resolve disputes </a:t>
            </a:r>
            <a:endParaRPr lang="en-US" dirty="0"/>
          </a:p>
        </p:txBody>
      </p:sp>
      <p:sp>
        <p:nvSpPr>
          <p:cNvPr id="4" name="Slide Number Placeholder 3"/>
          <p:cNvSpPr>
            <a:spLocks noGrp="1"/>
          </p:cNvSpPr>
          <p:nvPr>
            <p:ph type="sldNum" sz="quarter" idx="10"/>
          </p:nvPr>
        </p:nvSpPr>
        <p:spPr/>
        <p:txBody>
          <a:bodyPr/>
          <a:lstStyle/>
          <a:p>
            <a:fld id="{CAE4F69D-3F8C-4880-ADB4-CDD1CC95CD41}" type="slidenum">
              <a:rPr lang="en-US" smtClean="0"/>
              <a:pPr/>
              <a:t>5</a:t>
            </a:fld>
            <a:endParaRPr lang="en-US" dirty="0"/>
          </a:p>
        </p:txBody>
      </p:sp>
    </p:spTree>
    <p:extLst>
      <p:ext uri="{BB962C8B-B14F-4D97-AF65-F5344CB8AC3E}">
        <p14:creationId xmlns:p14="http://schemas.microsoft.com/office/powerpoint/2010/main" val="376757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12" indent="-171412">
              <a:buFont typeface="Arial" panose="020B0604020202020204" pitchFamily="34" charset="0"/>
              <a:buChar char="•"/>
            </a:pPr>
            <a:endParaRPr lang="en-US" sz="1600" baseline="0" dirty="0" smtClean="0"/>
          </a:p>
        </p:txBody>
      </p:sp>
      <p:sp>
        <p:nvSpPr>
          <p:cNvPr id="4" name="Slide Number Placeholder 3"/>
          <p:cNvSpPr>
            <a:spLocks noGrp="1"/>
          </p:cNvSpPr>
          <p:nvPr>
            <p:ph type="sldNum" sz="quarter" idx="10"/>
          </p:nvPr>
        </p:nvSpPr>
        <p:spPr/>
        <p:txBody>
          <a:bodyPr/>
          <a:lstStyle/>
          <a:p>
            <a:fld id="{F84A17C7-C699-4286-8B95-0D2EA1AEB026}" type="slidenum">
              <a:rPr lang="en-US" smtClean="0"/>
              <a:t>20</a:t>
            </a:fld>
            <a:endParaRPr lang="en-US" dirty="0"/>
          </a:p>
        </p:txBody>
      </p:sp>
    </p:spTree>
    <p:extLst>
      <p:ext uri="{BB962C8B-B14F-4D97-AF65-F5344CB8AC3E}">
        <p14:creationId xmlns:p14="http://schemas.microsoft.com/office/powerpoint/2010/main" val="1237325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12" indent="-171412">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F84A17C7-C699-4286-8B95-0D2EA1AEB026}" type="slidenum">
              <a:rPr lang="en-US" smtClean="0"/>
              <a:t>21</a:t>
            </a:fld>
            <a:endParaRPr lang="en-US" dirty="0"/>
          </a:p>
        </p:txBody>
      </p:sp>
    </p:spTree>
    <p:extLst>
      <p:ext uri="{BB962C8B-B14F-4D97-AF65-F5344CB8AC3E}">
        <p14:creationId xmlns:p14="http://schemas.microsoft.com/office/powerpoint/2010/main" val="1237325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16177-943B-4167-9A06-F024B58C60AF}" type="slidenum">
              <a:rPr lang="en-US" smtClean="0"/>
              <a:t>22</a:t>
            </a:fld>
            <a:endParaRPr lang="en-US" dirty="0"/>
          </a:p>
        </p:txBody>
      </p:sp>
    </p:spTree>
    <p:extLst>
      <p:ext uri="{BB962C8B-B14F-4D97-AF65-F5344CB8AC3E}">
        <p14:creationId xmlns:p14="http://schemas.microsoft.com/office/powerpoint/2010/main" val="86433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4A17C7-C699-4286-8B95-0D2EA1AEB026}" type="slidenum">
              <a:rPr lang="en-US" smtClean="0"/>
              <a:t>24</a:t>
            </a:fld>
            <a:endParaRPr lang="en-US"/>
          </a:p>
        </p:txBody>
      </p:sp>
    </p:spTree>
    <p:extLst>
      <p:ext uri="{BB962C8B-B14F-4D97-AF65-F5344CB8AC3E}">
        <p14:creationId xmlns:p14="http://schemas.microsoft.com/office/powerpoint/2010/main" val="3985339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the Other IGT Differences, Buy/Sell makes up 75% of the total.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9D16177-943B-4167-9A06-F024B58C60AF}" type="slidenum">
              <a:rPr lang="en-US" smtClean="0"/>
              <a:t>8</a:t>
            </a:fld>
            <a:endParaRPr lang="en-US" dirty="0"/>
          </a:p>
        </p:txBody>
      </p:sp>
    </p:spTree>
    <p:extLst>
      <p:ext uri="{BB962C8B-B14F-4D97-AF65-F5344CB8AC3E}">
        <p14:creationId xmlns:p14="http://schemas.microsoft.com/office/powerpoint/2010/main" val="86433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A17C7-C699-4286-8B95-0D2EA1AEB026}" type="slidenum">
              <a:rPr lang="en-US" smtClean="0"/>
              <a:t>13</a:t>
            </a:fld>
            <a:endParaRPr lang="en-US" dirty="0"/>
          </a:p>
        </p:txBody>
      </p:sp>
    </p:spTree>
    <p:extLst>
      <p:ext uri="{BB962C8B-B14F-4D97-AF65-F5344CB8AC3E}">
        <p14:creationId xmlns:p14="http://schemas.microsoft.com/office/powerpoint/2010/main" val="132396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12" indent="-171412">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F84A17C7-C699-4286-8B95-0D2EA1AEB026}" type="slidenum">
              <a:rPr lang="en-US" smtClean="0"/>
              <a:t>14</a:t>
            </a:fld>
            <a:endParaRPr lang="en-US" dirty="0"/>
          </a:p>
        </p:txBody>
      </p:sp>
    </p:spTree>
    <p:extLst>
      <p:ext uri="{BB962C8B-B14F-4D97-AF65-F5344CB8AC3E}">
        <p14:creationId xmlns:p14="http://schemas.microsoft.com/office/powerpoint/2010/main" val="123732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A17C7-C699-4286-8B95-0D2EA1AEB026}" type="slidenum">
              <a:rPr lang="en-US" smtClean="0"/>
              <a:t>15</a:t>
            </a:fld>
            <a:endParaRPr lang="en-US"/>
          </a:p>
        </p:txBody>
      </p:sp>
    </p:spTree>
    <p:extLst>
      <p:ext uri="{BB962C8B-B14F-4D97-AF65-F5344CB8AC3E}">
        <p14:creationId xmlns:p14="http://schemas.microsoft.com/office/powerpoint/2010/main" val="144957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12" lvl="0" indent="-171412">
              <a:buFont typeface="Arial" panose="020B0604020202020204" pitchFamily="34" charset="0"/>
              <a:buChar char="•"/>
            </a:pPr>
            <a:endParaRPr lang="en-US" sz="1600" baseline="0" dirty="0" smtClean="0"/>
          </a:p>
        </p:txBody>
      </p:sp>
      <p:sp>
        <p:nvSpPr>
          <p:cNvPr id="4" name="Slide Number Placeholder 3"/>
          <p:cNvSpPr>
            <a:spLocks noGrp="1"/>
          </p:cNvSpPr>
          <p:nvPr>
            <p:ph type="sldNum" sz="quarter" idx="10"/>
          </p:nvPr>
        </p:nvSpPr>
        <p:spPr/>
        <p:txBody>
          <a:bodyPr/>
          <a:lstStyle/>
          <a:p>
            <a:fld id="{F84A17C7-C699-4286-8B95-0D2EA1AEB026}" type="slidenum">
              <a:rPr lang="en-US" smtClean="0"/>
              <a:t>16</a:t>
            </a:fld>
            <a:endParaRPr lang="en-US" dirty="0"/>
          </a:p>
        </p:txBody>
      </p:sp>
    </p:spTree>
    <p:extLst>
      <p:ext uri="{BB962C8B-B14F-4D97-AF65-F5344CB8AC3E}">
        <p14:creationId xmlns:p14="http://schemas.microsoft.com/office/powerpoint/2010/main" val="123732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12" indent="-171412">
              <a:buFont typeface="Arial" panose="020B0604020202020204" pitchFamily="34" charset="0"/>
              <a:buChar char="•"/>
            </a:pPr>
            <a:endParaRPr lang="en-US" sz="1400" baseline="0" dirty="0" smtClean="0"/>
          </a:p>
        </p:txBody>
      </p:sp>
      <p:sp>
        <p:nvSpPr>
          <p:cNvPr id="4" name="Slide Number Placeholder 3"/>
          <p:cNvSpPr>
            <a:spLocks noGrp="1"/>
          </p:cNvSpPr>
          <p:nvPr>
            <p:ph type="sldNum" sz="quarter" idx="10"/>
          </p:nvPr>
        </p:nvSpPr>
        <p:spPr/>
        <p:txBody>
          <a:bodyPr/>
          <a:lstStyle/>
          <a:p>
            <a:fld id="{F84A17C7-C699-4286-8B95-0D2EA1AEB026}"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237325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12" indent="-171412">
              <a:buFont typeface="Arial" panose="020B0604020202020204" pitchFamily="34" charset="0"/>
              <a:buChar char="•"/>
            </a:pPr>
            <a:endParaRPr lang="en-US" sz="1600" baseline="0" dirty="0" smtClean="0"/>
          </a:p>
        </p:txBody>
      </p:sp>
      <p:sp>
        <p:nvSpPr>
          <p:cNvPr id="4" name="Slide Number Placeholder 3"/>
          <p:cNvSpPr>
            <a:spLocks noGrp="1"/>
          </p:cNvSpPr>
          <p:nvPr>
            <p:ph type="sldNum" sz="quarter" idx="10"/>
          </p:nvPr>
        </p:nvSpPr>
        <p:spPr/>
        <p:txBody>
          <a:bodyPr/>
          <a:lstStyle/>
          <a:p>
            <a:fld id="{F84A17C7-C699-4286-8B95-0D2EA1AEB02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23732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600" baseline="0" dirty="0" smtClean="0"/>
          </a:p>
        </p:txBody>
      </p:sp>
      <p:sp>
        <p:nvSpPr>
          <p:cNvPr id="4" name="Slide Number Placeholder 3"/>
          <p:cNvSpPr>
            <a:spLocks noGrp="1"/>
          </p:cNvSpPr>
          <p:nvPr>
            <p:ph type="sldNum" sz="quarter" idx="10"/>
          </p:nvPr>
        </p:nvSpPr>
        <p:spPr/>
        <p:txBody>
          <a:bodyPr/>
          <a:lstStyle/>
          <a:p>
            <a:fld id="{F84A17C7-C699-4286-8B95-0D2EA1AEB026}" type="slidenum">
              <a:rPr lang="en-US" smtClean="0"/>
              <a:t>19</a:t>
            </a:fld>
            <a:endParaRPr lang="en-US" dirty="0"/>
          </a:p>
        </p:txBody>
      </p:sp>
    </p:spTree>
    <p:extLst>
      <p:ext uri="{BB962C8B-B14F-4D97-AF65-F5344CB8AC3E}">
        <p14:creationId xmlns:p14="http://schemas.microsoft.com/office/powerpoint/2010/main" val="123732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309161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167098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296969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Content">
    <p:spTree>
      <p:nvGrpSpPr>
        <p:cNvPr id="1" name=""/>
        <p:cNvGrpSpPr/>
        <p:nvPr/>
      </p:nvGrpSpPr>
      <p:grpSpPr>
        <a:xfrm>
          <a:off x="0" y="0"/>
          <a:ext cx="0" cy="0"/>
          <a:chOff x="0" y="0"/>
          <a:chExt cx="0" cy="0"/>
        </a:xfrm>
      </p:grpSpPr>
      <p:sp>
        <p:nvSpPr>
          <p:cNvPr id="15" name="Content Placeholder 2"/>
          <p:cNvSpPr txBox="1">
            <a:spLocks/>
          </p:cNvSpPr>
          <p:nvPr userDrawn="1"/>
        </p:nvSpPr>
        <p:spPr>
          <a:xfrm>
            <a:off x="228600" y="965676"/>
            <a:ext cx="8686800" cy="520652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solidFill>
                <a:prstClr val="black"/>
              </a:solidFill>
              <a:latin typeface="Arial" panose="020B0604020202020204" pitchFamily="34" charset="0"/>
              <a:cs typeface="Arial" panose="020B0604020202020204" pitchFamily="34" charset="0"/>
            </a:endParaRPr>
          </a:p>
        </p:txBody>
      </p:sp>
      <p:cxnSp>
        <p:nvCxnSpPr>
          <p:cNvPr id="16" name="Straight Connector 15"/>
          <p:cNvCxnSpPr/>
          <p:nvPr userDrawn="1"/>
        </p:nvCxnSpPr>
        <p:spPr>
          <a:xfrm>
            <a:off x="228600" y="6232022"/>
            <a:ext cx="86868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7" name="Footer Placeholder 4"/>
          <p:cNvSpPr txBox="1">
            <a:spLocks/>
          </p:cNvSpPr>
          <p:nvPr userDrawn="1"/>
        </p:nvSpPr>
        <p:spPr>
          <a:xfrm>
            <a:off x="2587431" y="6389370"/>
            <a:ext cx="3969139"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latin typeface="Arial" panose="020B0604020202020204" pitchFamily="34" charset="0"/>
                <a:cs typeface="Arial" panose="020B0604020202020204" pitchFamily="34" charset="0"/>
              </a:rPr>
              <a:t>L</a:t>
            </a:r>
            <a:r>
              <a:rPr lang="en-US" sz="1200" b="1" spc="300" dirty="0" smtClean="0">
                <a:latin typeface="Arial" panose="020B0604020202020204" pitchFamily="34" charset="0"/>
                <a:cs typeface="Arial" panose="020B0604020202020204" pitchFamily="34" charset="0"/>
              </a:rPr>
              <a:t>EAD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T</a:t>
            </a:r>
            <a:r>
              <a:rPr lang="en-US" sz="1200" b="1" spc="300" dirty="0" smtClean="0">
                <a:latin typeface="Arial" panose="020B0604020202020204" pitchFamily="34" charset="0"/>
                <a:cs typeface="Arial" panose="020B0604020202020204" pitchFamily="34" charset="0"/>
              </a:rPr>
              <a:t>RANSFORM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D</a:t>
            </a:r>
            <a:r>
              <a:rPr lang="en-US" sz="1200" b="1" spc="300" dirty="0" smtClean="0">
                <a:latin typeface="Arial" panose="020B0604020202020204" pitchFamily="34" charset="0"/>
                <a:cs typeface="Arial" panose="020B0604020202020204" pitchFamily="34" charset="0"/>
              </a:rPr>
              <a:t>ELIVER</a:t>
            </a:r>
            <a:endParaRPr lang="en-US" b="1" spc="300" dirty="0">
              <a:latin typeface="Arial" panose="020B0604020202020204" pitchFamily="34" charset="0"/>
              <a:cs typeface="Arial" panose="020B0604020202020204" pitchFamily="34" charset="0"/>
            </a:endParaRPr>
          </a:p>
        </p:txBody>
      </p:sp>
      <p:cxnSp>
        <p:nvCxnSpPr>
          <p:cNvPr id="18" name="Straight Connector 17"/>
          <p:cNvCxnSpPr/>
          <p:nvPr userDrawn="1"/>
        </p:nvCxnSpPr>
        <p:spPr>
          <a:xfrm>
            <a:off x="228600" y="892996"/>
            <a:ext cx="86868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sp>
        <p:nvSpPr>
          <p:cNvPr id="19" name="Slide Number Placeholder 5"/>
          <p:cNvSpPr txBox="1">
            <a:spLocks/>
          </p:cNvSpPr>
          <p:nvPr userDrawn="1"/>
        </p:nvSpPr>
        <p:spPr>
          <a:xfrm>
            <a:off x="152400" y="6400800"/>
            <a:ext cx="1143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latin typeface="Arial" panose="020B0604020202020204" pitchFamily="34" charset="0"/>
                <a:cs typeface="Arial" panose="020B0604020202020204" pitchFamily="34" charset="0"/>
              </a:rPr>
              <a:t>Page </a:t>
            </a:r>
            <a:fld id="{23B54F64-4D77-425A-BD5E-0504AD8FCA49}" type="slidenum">
              <a:rPr lang="en-US" sz="1400" smtClean="0">
                <a:solidFill>
                  <a:prstClr val="black"/>
                </a:solidFill>
                <a:latin typeface="Arial" panose="020B0604020202020204" pitchFamily="34" charset="0"/>
                <a:cs typeface="Arial" panose="020B0604020202020204" pitchFamily="34" charset="0"/>
              </a:rPr>
              <a:pPr/>
              <a:t>‹#›</a:t>
            </a:fld>
            <a:endParaRPr lang="en-US" sz="1600" dirty="0">
              <a:solidFill>
                <a:prstClr val="black"/>
              </a:solidFill>
              <a:latin typeface="Arial" panose="020B0604020202020204" pitchFamily="34" charset="0"/>
              <a:cs typeface="Arial" panose="020B0604020202020204" pitchFamily="34" charset="0"/>
            </a:endParaRPr>
          </a:p>
        </p:txBody>
      </p:sp>
      <p:pic>
        <p:nvPicPr>
          <p:cNvPr id="20" name="Picture 19" descr="4C_FS_HORZ_wTreasuryTa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256946"/>
            <a:ext cx="1752600" cy="553453"/>
          </a:xfrm>
          <a:prstGeom prst="rect">
            <a:avLst/>
          </a:prstGeom>
        </p:spPr>
      </p:pic>
      <p:sp>
        <p:nvSpPr>
          <p:cNvPr id="22" name="Content Placeholder 21"/>
          <p:cNvSpPr>
            <a:spLocks noGrp="1"/>
          </p:cNvSpPr>
          <p:nvPr>
            <p:ph sz="quarter" idx="10" hasCustomPrompt="1"/>
          </p:nvPr>
        </p:nvSpPr>
        <p:spPr>
          <a:xfrm>
            <a:off x="228600" y="965676"/>
            <a:ext cx="8686800" cy="520652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1"/>
          <p:cNvSpPr>
            <a:spLocks noGrp="1"/>
          </p:cNvSpPr>
          <p:nvPr>
            <p:ph sz="quarter" idx="11" hasCustomPrompt="1"/>
          </p:nvPr>
        </p:nvSpPr>
        <p:spPr>
          <a:xfrm>
            <a:off x="228600" y="152400"/>
            <a:ext cx="8686800" cy="685800"/>
          </a:xfrm>
          <a:prstGeom prst="rect">
            <a:avLst/>
          </a:prstGeom>
        </p:spPr>
        <p:txBody>
          <a:bodyPr/>
          <a:lstStyle>
            <a:lvl1pPr marL="0" indent="0">
              <a:spcBef>
                <a:spcPts val="0"/>
              </a:spcBef>
              <a:buNone/>
              <a:defRPr sz="3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text</a:t>
            </a:r>
            <a:endParaRPr lang="en-US" dirty="0"/>
          </a:p>
        </p:txBody>
      </p:sp>
    </p:spTree>
    <p:extLst>
      <p:ext uri="{BB962C8B-B14F-4D97-AF65-F5344CB8AC3E}">
        <p14:creationId xmlns:p14="http://schemas.microsoft.com/office/powerpoint/2010/main" val="113220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scal Service Title Slide">
    <p:spTree>
      <p:nvGrpSpPr>
        <p:cNvPr id="1" name=""/>
        <p:cNvGrpSpPr/>
        <p:nvPr/>
      </p:nvGrpSpPr>
      <p:grpSpPr>
        <a:xfrm>
          <a:off x="0" y="0"/>
          <a:ext cx="0" cy="0"/>
          <a:chOff x="0" y="0"/>
          <a:chExt cx="0" cy="0"/>
        </a:xfrm>
      </p:grpSpPr>
      <p:sp>
        <p:nvSpPr>
          <p:cNvPr id="5" name="Rectangle 4"/>
          <p:cNvSpPr/>
          <p:nvPr userDrawn="1"/>
        </p:nvSpPr>
        <p:spPr>
          <a:xfrm>
            <a:off x="0" y="6129250"/>
            <a:ext cx="9144000" cy="720703"/>
          </a:xfrm>
          <a:prstGeom prst="rect">
            <a:avLst/>
          </a:prstGeom>
          <a:solidFill>
            <a:srgbClr val="012856"/>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srgbClr val="012856"/>
              </a:solidFill>
            </a:endParaRPr>
          </a:p>
        </p:txBody>
      </p:sp>
      <p:pic>
        <p:nvPicPr>
          <p:cNvPr id="6" name="Picture 2" descr="http://fiscalservice.treasuryecm.gov/fs/support/GAC/StyleGuideLogos/Fiscal%20Service%20-%20Horizontal%20-%20Color%20-%20Treasur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345820"/>
            <a:ext cx="5212079"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0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37271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289726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274166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92419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355267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359455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385916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10B129-2C44-4064-810F-780D6C76D622}" type="datetimeFigureOut">
              <a:rPr lang="en-US" smtClean="0"/>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1178F-B45D-40C6-8382-7FAD9EA5DCA1}" type="slidenum">
              <a:rPr lang="en-US" smtClean="0"/>
              <a:t>‹#›</a:t>
            </a:fld>
            <a:endParaRPr lang="en-US" dirty="0"/>
          </a:p>
        </p:txBody>
      </p:sp>
    </p:spTree>
    <p:extLst>
      <p:ext uri="{BB962C8B-B14F-4D97-AF65-F5344CB8AC3E}">
        <p14:creationId xmlns:p14="http://schemas.microsoft.com/office/powerpoint/2010/main" val="303936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0B129-2C44-4064-810F-780D6C76D622}" type="datetimeFigureOut">
              <a:rPr lang="en-US" smtClean="0"/>
              <a:t>5/5/2016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1178F-B45D-40C6-8382-7FAD9EA5DCA1}" type="slidenum">
              <a:rPr lang="en-US" smtClean="0"/>
              <a:t>‹#›</a:t>
            </a:fld>
            <a:endParaRPr lang="en-US" dirty="0"/>
          </a:p>
        </p:txBody>
      </p:sp>
    </p:spTree>
    <p:extLst>
      <p:ext uri="{BB962C8B-B14F-4D97-AF65-F5344CB8AC3E}">
        <p14:creationId xmlns:p14="http://schemas.microsoft.com/office/powerpoint/2010/main" val="16157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ilto:Kirstie.Pottmeyer@fiscal.treasury.gov"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mailto:matt.conrad@fiscal.treasury.gov"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community.max.gov/x/OYJ1Ng" TargetMode="External"/><Relationship Id="rId4" Type="http://schemas.openxmlformats.org/officeDocument/2006/relationships/hyperlink" Target="mailto:keith.jarboe@fiscal.treasury.go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2295" y="2666999"/>
            <a:ext cx="8879305" cy="1523999"/>
          </a:xfrm>
          <a:prstGeom prst="rect">
            <a:avLst/>
          </a:prstGeom>
        </p:spPr>
        <p:txBody>
          <a:bodyPr vert="horz" lIns="91440" tIns="45720" rIns="91440" bIns="45720" rtlCol="0" anchor="ctr">
            <a:normAutofit fontScale="70000" lnSpcReduction="20000"/>
          </a:bodyPr>
          <a:lstStyle>
            <a:lvl1pPr algn="r" defTabSz="914400" rtl="0" eaLnBrk="1" latinLnBrk="0" hangingPunct="1">
              <a:spcBef>
                <a:spcPct val="0"/>
              </a:spcBef>
              <a:buNone/>
              <a:defRPr sz="3200" kern="1200">
                <a:solidFill>
                  <a:srgbClr val="043253"/>
                </a:solidFill>
                <a:latin typeface="Arial" panose="020B0604020202020204" pitchFamily="34" charset="0"/>
                <a:ea typeface="+mj-ea"/>
                <a:cs typeface="Arial" panose="020B0604020202020204" pitchFamily="34" charset="0"/>
              </a:defRPr>
            </a:lvl1pPr>
          </a:lstStyle>
          <a:p>
            <a:pPr>
              <a:defRPr/>
            </a:pPr>
            <a:r>
              <a:rPr lang="en-US" sz="5700" b="1" dirty="0" smtClean="0"/>
              <a:t>Intragovernmental Transaction Material Weakness &amp; G-Invoicing</a:t>
            </a:r>
            <a:endParaRPr lang="en-US" dirty="0">
              <a:solidFill>
                <a:srgbClr val="036A37"/>
              </a:solidFill>
            </a:endParaRPr>
          </a:p>
        </p:txBody>
      </p:sp>
      <p:sp>
        <p:nvSpPr>
          <p:cNvPr id="7" name="Subtitle 2"/>
          <p:cNvSpPr txBox="1">
            <a:spLocks/>
          </p:cNvSpPr>
          <p:nvPr/>
        </p:nvSpPr>
        <p:spPr>
          <a:xfrm>
            <a:off x="695221" y="4190999"/>
            <a:ext cx="8296379" cy="1102895"/>
          </a:xfrm>
          <a:prstGeom prst="rect">
            <a:avLst/>
          </a:prstGeom>
          <a:noFill/>
        </p:spPr>
        <p:txBody>
          <a:bodyPr vert="horz" lIns="91440" tIns="45720" rIns="91440" bIns="45720" rtlCol="0">
            <a:normAutofit/>
          </a:bodyPr>
          <a:lstStyle>
            <a:lvl1pPr marL="0" indent="0" algn="r" defTabSz="914400" rtl="0" eaLnBrk="1" latinLnBrk="0" hangingPunct="1">
              <a:spcBef>
                <a:spcPct val="20000"/>
              </a:spcBef>
              <a:buFont typeface="Arial" panose="020B0604020202020204" pitchFamily="34" charset="0"/>
              <a:buNone/>
              <a:defRPr sz="1800" kern="1200" baseline="0">
                <a:solidFill>
                  <a:srgbClr val="043253"/>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0">
              <a:defRPr/>
            </a:pPr>
            <a:r>
              <a:rPr lang="en-US" dirty="0"/>
              <a:t>Kirstie </a:t>
            </a:r>
            <a:r>
              <a:rPr lang="en-US" dirty="0" smtClean="0"/>
              <a:t>Pottmeyer</a:t>
            </a:r>
          </a:p>
          <a:p>
            <a:pPr lvl="0">
              <a:defRPr/>
            </a:pPr>
            <a:r>
              <a:rPr lang="en-US" dirty="0" smtClean="0"/>
              <a:t>Keith </a:t>
            </a:r>
            <a:r>
              <a:rPr lang="en-US" dirty="0" err="1" smtClean="0"/>
              <a:t>Jarboe</a:t>
            </a:r>
            <a:endParaRPr lang="en-US" dirty="0"/>
          </a:p>
          <a:p>
            <a:pPr lvl="0">
              <a:defRPr/>
            </a:pPr>
            <a:r>
              <a:rPr lang="en-US" dirty="0" smtClean="0"/>
              <a:t>May 9, 2016</a:t>
            </a:r>
            <a:endParaRPr lang="en-US" dirty="0"/>
          </a:p>
        </p:txBody>
      </p:sp>
    </p:spTree>
    <p:extLst>
      <p:ext uri="{BB962C8B-B14F-4D97-AF65-F5344CB8AC3E}">
        <p14:creationId xmlns:p14="http://schemas.microsoft.com/office/powerpoint/2010/main" val="3557985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buClr>
                <a:srgbClr val="9D9F98"/>
              </a:buClr>
              <a:buSzPct val="85000"/>
              <a:buFont typeface="Courier New" panose="02070309020205020404" pitchFamily="49" charset="0"/>
              <a:buChar char="o"/>
              <a:defRPr/>
            </a:pPr>
            <a:r>
              <a:rPr lang="en-US" sz="2000" dirty="0" err="1" smtClean="0">
                <a:solidFill>
                  <a:srgbClr val="292934"/>
                </a:solidFill>
                <a:latin typeface="Arial"/>
              </a:rPr>
              <a:t>USSGL</a:t>
            </a:r>
            <a:r>
              <a:rPr lang="en-US" sz="2000" dirty="0" smtClean="0">
                <a:solidFill>
                  <a:srgbClr val="292934"/>
                </a:solidFill>
                <a:latin typeface="Arial"/>
              </a:rPr>
              <a:t> Accounts in each Reciprocal Category can be found in Appendix 7 of I </a:t>
            </a:r>
            <a:r>
              <a:rPr lang="en-US" sz="2000" dirty="0" err="1" smtClean="0">
                <a:solidFill>
                  <a:srgbClr val="292934"/>
                </a:solidFill>
                <a:latin typeface="Arial"/>
              </a:rPr>
              <a:t>TFM</a:t>
            </a:r>
            <a:r>
              <a:rPr lang="en-US" sz="2000" dirty="0" smtClean="0">
                <a:solidFill>
                  <a:srgbClr val="292934"/>
                </a:solidFill>
                <a:latin typeface="Arial"/>
              </a:rPr>
              <a:t> 2-4700 (Table 3):</a:t>
            </a:r>
          </a:p>
          <a:p>
            <a:pPr marL="0" indent="0">
              <a:buClr>
                <a:srgbClr val="9D9F98"/>
              </a:buClr>
              <a:buSzPct val="85000"/>
              <a:buNone/>
              <a:defRPr/>
            </a:pPr>
            <a:endParaRPr lang="en-US" sz="2000" dirty="0" smtClean="0">
              <a:solidFill>
                <a:srgbClr val="292934"/>
              </a:solidFill>
              <a:latin typeface="Arial"/>
            </a:endParaRPr>
          </a:p>
          <a:p>
            <a:endParaRPr lang="en-US" dirty="0"/>
          </a:p>
        </p:txBody>
      </p:sp>
      <p:sp>
        <p:nvSpPr>
          <p:cNvPr id="3" name="Content Placeholder 2"/>
          <p:cNvSpPr>
            <a:spLocks noGrp="1"/>
          </p:cNvSpPr>
          <p:nvPr>
            <p:ph sz="quarter" idx="11"/>
          </p:nvPr>
        </p:nvSpPr>
        <p:spPr/>
        <p:txBody>
          <a:bodyPr>
            <a:normAutofit/>
          </a:bodyPr>
          <a:lstStyle/>
          <a:p>
            <a:pPr lvl="0"/>
            <a:r>
              <a:rPr lang="en-US" dirty="0" smtClean="0">
                <a:solidFill>
                  <a:srgbClr val="043253"/>
                </a:solidFill>
              </a:rPr>
              <a:t>Buy/Sell Fundamentals</a:t>
            </a:r>
            <a:endParaRPr lang="en-US" dirty="0">
              <a:solidFill>
                <a:srgbClr val="043253"/>
              </a:solidFill>
            </a:endParaRPr>
          </a:p>
        </p:txBody>
      </p:sp>
      <p:sp>
        <p:nvSpPr>
          <p:cNvPr id="9" name="Rectangle 6"/>
          <p:cNvSpPr>
            <a:spLocks noChangeArrowheads="1"/>
          </p:cNvSpPr>
          <p:nvPr/>
        </p:nvSpPr>
        <p:spPr bwMode="auto">
          <a:xfrm>
            <a:off x="1133475" y="2849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457200" algn="l"/>
                <a:tab pos="11430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 pos="11430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 pos="11430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 pos="11430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 pos="11430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 pos="11430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 pos="11430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 pos="11430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 pos="11430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143000" algn="l"/>
              </a:tabLst>
            </a:pPr>
            <a:r>
              <a:rPr kumimoji="0" lang="en-US" altLang="en-US" sz="900" b="0" i="0" u="none" strike="noStrike" cap="none" normalizeH="0" baseline="0" smtClean="0">
                <a:ln>
                  <a:noFill/>
                </a:ln>
                <a:solidFill>
                  <a:schemeClr val="tx1"/>
                </a:solidFill>
                <a:effectLst/>
                <a:latin typeface="Arial Narrow" pitchFamily="34" charset="0"/>
                <a:ea typeface="Times New Roman" pitchFamily="18" charset="0"/>
                <a:cs typeface="Times New Roman" pitchFamily="18" charset="0"/>
              </a:rPr>
              <a:t/>
            </a:r>
            <a:br>
              <a:rPr kumimoji="0" lang="en-US" altLang="en-US" sz="900" b="0" i="0" u="none" strike="noStrike" cap="none" normalizeH="0" baseline="0" smtClean="0">
                <a:ln>
                  <a:noFill/>
                </a:ln>
                <a:solidFill>
                  <a:schemeClr val="tx1"/>
                </a:solidFill>
                <a:effectLst/>
                <a:latin typeface="Arial Narrow" pitchFamily="34" charset="0"/>
                <a:ea typeface="Times New Roman" pitchFamily="18" charset="0"/>
                <a:cs typeface="Times New Roman" pitchFamily="18"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4572001" cy="4287128"/>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752600"/>
            <a:ext cx="4229100" cy="3800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42937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55000" lnSpcReduction="20000"/>
          </a:bodyPr>
          <a:lstStyle/>
          <a:p>
            <a:r>
              <a:rPr lang="en-US" sz="4400" dirty="0">
                <a:solidFill>
                  <a:srgbClr val="043253"/>
                </a:solidFill>
              </a:rPr>
              <a:t>Buy/Sell by the Numbers</a:t>
            </a:r>
          </a:p>
          <a:p>
            <a:r>
              <a:rPr lang="en-US" dirty="0" smtClean="0">
                <a:solidFill>
                  <a:srgbClr val="036A37"/>
                </a:solidFill>
              </a:rPr>
              <a:t>Agency </a:t>
            </a:r>
            <a:r>
              <a:rPr lang="en-US" dirty="0" err="1" smtClean="0">
                <a:solidFill>
                  <a:srgbClr val="036A37"/>
                </a:solidFill>
              </a:rPr>
              <a:t>IGT</a:t>
            </a:r>
            <a:r>
              <a:rPr lang="en-US" dirty="0" smtClean="0">
                <a:solidFill>
                  <a:srgbClr val="036A37"/>
                </a:solidFill>
              </a:rPr>
              <a:t> Scorecard and Metrics</a:t>
            </a:r>
            <a:endParaRPr lang="en-US" b="1" dirty="0">
              <a:solidFill>
                <a:srgbClr val="036A37"/>
              </a:solidFill>
            </a:endParaRP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5725"/>
            <a:ext cx="8686800" cy="616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590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buClr>
                <a:srgbClr val="9D9F98"/>
              </a:buClr>
              <a:buSzPct val="85000"/>
              <a:buFont typeface="Courier New" panose="02070309020205020404" pitchFamily="49" charset="0"/>
              <a:buChar char="o"/>
              <a:defRPr/>
            </a:pPr>
            <a:r>
              <a:rPr lang="en-US" sz="2000" dirty="0">
                <a:solidFill>
                  <a:srgbClr val="292934"/>
                </a:solidFill>
                <a:latin typeface="Arial"/>
              </a:rPr>
              <a:t>Accurate reporting of buy/sell balances and proper elimination of buy/sell activity </a:t>
            </a:r>
            <a:r>
              <a:rPr lang="en-US" sz="2000" dirty="0" smtClean="0">
                <a:solidFill>
                  <a:srgbClr val="292934"/>
                </a:solidFill>
                <a:latin typeface="Arial"/>
              </a:rPr>
              <a:t>depends largely upon….</a:t>
            </a:r>
            <a:endParaRPr lang="en-US" sz="2000" dirty="0">
              <a:solidFill>
                <a:srgbClr val="292934"/>
              </a:solidFill>
              <a:latin typeface="Arial"/>
            </a:endParaRPr>
          </a:p>
          <a:p>
            <a:endParaRPr lang="en-US" dirty="0"/>
          </a:p>
        </p:txBody>
      </p:sp>
      <p:sp>
        <p:nvSpPr>
          <p:cNvPr id="3" name="Content Placeholder 2"/>
          <p:cNvSpPr>
            <a:spLocks noGrp="1"/>
          </p:cNvSpPr>
          <p:nvPr>
            <p:ph sz="quarter" idx="11"/>
          </p:nvPr>
        </p:nvSpPr>
        <p:spPr/>
        <p:txBody>
          <a:bodyPr>
            <a:normAutofit/>
          </a:bodyPr>
          <a:lstStyle/>
          <a:p>
            <a:pPr lvl="0"/>
            <a:r>
              <a:rPr lang="en-US" dirty="0" smtClean="0">
                <a:solidFill>
                  <a:srgbClr val="043253"/>
                </a:solidFill>
              </a:rPr>
              <a:t>Buy/Sell Fundamentals</a:t>
            </a:r>
            <a:endParaRPr lang="en-US" dirty="0">
              <a:solidFill>
                <a:prstClr val="black"/>
              </a:solidFill>
            </a:endParaRPr>
          </a:p>
          <a:p>
            <a:endParaRPr lang="en-US" dirty="0"/>
          </a:p>
        </p:txBody>
      </p:sp>
      <p:grpSp>
        <p:nvGrpSpPr>
          <p:cNvPr id="4" name="Group 3"/>
          <p:cNvGrpSpPr/>
          <p:nvPr/>
        </p:nvGrpSpPr>
        <p:grpSpPr>
          <a:xfrm>
            <a:off x="1447800" y="1834117"/>
            <a:ext cx="6666443" cy="3200400"/>
            <a:chOff x="1448614" y="3761929"/>
            <a:chExt cx="6282825" cy="1857123"/>
          </a:xfrm>
        </p:grpSpPr>
        <p:sp>
          <p:nvSpPr>
            <p:cNvPr id="5" name="Explosion 2 4"/>
            <p:cNvSpPr/>
            <p:nvPr/>
          </p:nvSpPr>
          <p:spPr>
            <a:xfrm>
              <a:off x="1448614" y="3761929"/>
              <a:ext cx="6090801" cy="1857123"/>
            </a:xfrm>
            <a:prstGeom prst="irregularSeal2">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3200" b="1" dirty="0">
                <a:solidFill>
                  <a:srgbClr val="FFFF00"/>
                </a:solidFill>
              </a:endParaRPr>
            </a:p>
          </p:txBody>
        </p:sp>
        <p:sp>
          <p:nvSpPr>
            <p:cNvPr id="6" name="TextBox 5"/>
            <p:cNvSpPr txBox="1"/>
            <p:nvPr/>
          </p:nvSpPr>
          <p:spPr>
            <a:xfrm rot="21013258">
              <a:off x="2420038" y="4522019"/>
              <a:ext cx="5311401" cy="553998"/>
            </a:xfrm>
            <a:prstGeom prst="rect">
              <a:avLst/>
            </a:prstGeom>
            <a:noFill/>
          </p:spPr>
          <p:txBody>
            <a:bodyPr wrap="square" rtlCol="0">
              <a:spAutoFit/>
            </a:bodyPr>
            <a:lstStyle/>
            <a:p>
              <a:r>
                <a:rPr lang="en-US" sz="2900" b="1" dirty="0" smtClean="0">
                  <a:solidFill>
                    <a:schemeClr val="bg1"/>
                  </a:solidFill>
                  <a:latin typeface="Arial Black" panose="020B0A04020102020204" pitchFamily="34" charset="0"/>
                </a:rPr>
                <a:t>COMMUNICATION</a:t>
              </a:r>
              <a:endParaRPr lang="en-US" sz="2900" b="1" dirty="0">
                <a:solidFill>
                  <a:schemeClr val="bg1"/>
                </a:solidFill>
                <a:latin typeface="Arial Black" panose="020B0A04020102020204" pitchFamily="34" charset="0"/>
              </a:endParaRPr>
            </a:p>
          </p:txBody>
        </p:sp>
      </p:grpSp>
    </p:spTree>
    <p:extLst>
      <p:ext uri="{BB962C8B-B14F-4D97-AF65-F5344CB8AC3E}">
        <p14:creationId xmlns:p14="http://schemas.microsoft.com/office/powerpoint/2010/main" val="13761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695221" y="4191000"/>
            <a:ext cx="8296379" cy="1752600"/>
          </a:xfrm>
          <a:prstGeom prst="rect">
            <a:avLst/>
          </a:prstGeom>
          <a:noFill/>
        </p:spPr>
        <p:txBody>
          <a:bodyPr vert="horz" lIns="91440" tIns="45720" rIns="91440" bIns="45720" rtlCol="0">
            <a:normAutofit/>
          </a:bodyPr>
          <a:lstStyle>
            <a:lvl1pPr marL="0" indent="0" algn="r" defTabSz="914400" rtl="0" eaLnBrk="1" latinLnBrk="0" hangingPunct="1">
              <a:spcBef>
                <a:spcPct val="20000"/>
              </a:spcBef>
              <a:buFont typeface="Arial" panose="020B0604020202020204" pitchFamily="34" charset="0"/>
              <a:buNone/>
              <a:defRPr sz="1800" kern="1200" baseline="0">
                <a:solidFill>
                  <a:srgbClr val="043253"/>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Joint Financial Management Improvement Program (JFMIP)</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Annual Conference</a:t>
            </a:r>
            <a:endParaRPr lang="en-US" dirty="0"/>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May 9, 2016</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dirty="0"/>
          </a:p>
        </p:txBody>
      </p:sp>
      <p:sp>
        <p:nvSpPr>
          <p:cNvPr id="4" name="Title 1"/>
          <p:cNvSpPr txBox="1">
            <a:spLocks/>
          </p:cNvSpPr>
          <p:nvPr/>
        </p:nvSpPr>
        <p:spPr>
          <a:xfrm>
            <a:off x="838200" y="2743200"/>
            <a:ext cx="8153400" cy="1238250"/>
          </a:xfrm>
          <a:prstGeom prst="rect">
            <a:avLst/>
          </a:prstGeom>
        </p:spPr>
        <p:txBody>
          <a:bodyPr vert="horz" lIns="91440" tIns="45720" rIns="91440" bIns="45720" rtlCol="0" anchor="ctr">
            <a:normAutofit fontScale="92500" lnSpcReduction="20000"/>
          </a:bodyPr>
          <a:lstStyle>
            <a:lvl1pPr algn="r" defTabSz="914400" rtl="0" eaLnBrk="1" latinLnBrk="0" hangingPunct="1">
              <a:spcBef>
                <a:spcPct val="0"/>
              </a:spcBef>
              <a:buNone/>
              <a:defRPr sz="3200" kern="1200">
                <a:solidFill>
                  <a:srgbClr val="043253"/>
                </a:solidFill>
                <a:latin typeface="Arial" panose="020B0604020202020204" pitchFamily="34" charset="0"/>
                <a:ea typeface="+mj-ea"/>
                <a:cs typeface="Arial" panose="020B0604020202020204"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3900" dirty="0" smtClean="0">
                <a:solidFill>
                  <a:schemeClr val="tx1"/>
                </a:solidFill>
              </a:rPr>
              <a:t>Government Invoicing</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3900" dirty="0" smtClean="0">
                <a:solidFill>
                  <a:schemeClr val="tx1"/>
                </a:solidFill>
              </a:rPr>
              <a:t>(G-Invoicing)</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1800" dirty="0" smtClean="0">
                <a:solidFill>
                  <a:schemeClr val="tx1"/>
                </a:solidFill>
              </a:rPr>
              <a:t> </a:t>
            </a:r>
            <a:endParaRPr lang="en-US" sz="1800" dirty="0">
              <a:solidFill>
                <a:schemeClr val="tx1"/>
              </a:solidFill>
            </a:endParaRPr>
          </a:p>
        </p:txBody>
      </p:sp>
    </p:spTree>
    <p:extLst>
      <p:ext uri="{BB962C8B-B14F-4D97-AF65-F5344CB8AC3E}">
        <p14:creationId xmlns:p14="http://schemas.microsoft.com/office/powerpoint/2010/main" val="3152034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1219200"/>
            <a:ext cx="8686800" cy="4572000"/>
          </a:xfrm>
        </p:spPr>
        <p:txBody>
          <a:bodyPr/>
          <a:lstStyle/>
          <a:p>
            <a:pPr>
              <a:spcAft>
                <a:spcPts val="600"/>
              </a:spcAft>
            </a:pPr>
            <a:r>
              <a:rPr lang="en-US" sz="2800" dirty="0" smtClean="0"/>
              <a:t>G-Invoicing is an application which supports the brokering of Intragovernmental Buy/Sell Transactions by Federal Trading Partners</a:t>
            </a:r>
          </a:p>
          <a:p>
            <a:pPr>
              <a:spcAft>
                <a:spcPts val="600"/>
              </a:spcAft>
            </a:pPr>
            <a:r>
              <a:rPr lang="en-US" sz="2800" dirty="0" smtClean="0"/>
              <a:t>The application will enable users to manage the processing and approval of General Terms and Conditions, Orders and Invoices</a:t>
            </a:r>
          </a:p>
          <a:p>
            <a:pPr>
              <a:spcAft>
                <a:spcPts val="600"/>
              </a:spcAft>
            </a:pPr>
            <a:r>
              <a:rPr lang="en-US" sz="2800" dirty="0" smtClean="0"/>
              <a:t>Data collected through workflow activities will initiate IPAC transactions to perform fund settlement</a:t>
            </a:r>
          </a:p>
          <a:p>
            <a:endParaRPr lang="en-US" sz="2800" dirty="0" smtClean="0"/>
          </a:p>
          <a:p>
            <a:pPr lvl="1"/>
            <a:endParaRPr lang="en-US" sz="2000" dirty="0" smtClean="0"/>
          </a:p>
          <a:p>
            <a:endParaRPr lang="en-US" dirty="0"/>
          </a:p>
        </p:txBody>
      </p:sp>
      <p:sp>
        <p:nvSpPr>
          <p:cNvPr id="3" name="Content Placeholder 2"/>
          <p:cNvSpPr>
            <a:spLocks noGrp="1"/>
          </p:cNvSpPr>
          <p:nvPr>
            <p:ph sz="quarter" idx="11"/>
          </p:nvPr>
        </p:nvSpPr>
        <p:spPr/>
        <p:txBody>
          <a:bodyPr/>
          <a:lstStyle/>
          <a:p>
            <a:r>
              <a:rPr lang="en-US" dirty="0" smtClean="0"/>
              <a:t>Fact Sheet</a:t>
            </a:r>
            <a:endParaRPr lang="en-US" dirty="0"/>
          </a:p>
        </p:txBody>
      </p:sp>
    </p:spTree>
    <p:extLst>
      <p:ext uri="{BB962C8B-B14F-4D97-AF65-F5344CB8AC3E}">
        <p14:creationId xmlns:p14="http://schemas.microsoft.com/office/powerpoint/2010/main" val="442636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IGT Information Flow</a:t>
            </a:r>
            <a:endParaRPr lang="en-US" dirty="0"/>
          </a:p>
        </p:txBody>
      </p:sp>
      <p:pic>
        <p:nvPicPr>
          <p:cNvPr id="1026" name="Picture 2"/>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9181" y="1066800"/>
            <a:ext cx="8922419" cy="495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1776" y="2277256"/>
            <a:ext cx="990600" cy="389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717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1066800"/>
            <a:ext cx="8686800" cy="5105400"/>
          </a:xfrm>
        </p:spPr>
        <p:txBody>
          <a:bodyPr/>
          <a:lstStyle/>
          <a:p>
            <a:pPr marL="0" indent="0">
              <a:buNone/>
            </a:pPr>
            <a:r>
              <a:rPr lang="en-US" sz="3000" b="1" dirty="0" smtClean="0"/>
              <a:t>IPP-IGT - </a:t>
            </a:r>
            <a:r>
              <a:rPr lang="en-US" sz="2800" dirty="0" smtClean="0"/>
              <a:t>Invoice Processing Platform - Intragovernmental Transactions Buy/Sell Module</a:t>
            </a:r>
          </a:p>
          <a:p>
            <a:pPr lvl="1">
              <a:buFont typeface="Arial" pitchFamily="34" charset="0"/>
              <a:buChar char="•"/>
            </a:pPr>
            <a:r>
              <a:rPr lang="en-US" sz="2400" dirty="0" smtClean="0"/>
              <a:t>Originally implemented in support of DoD</a:t>
            </a:r>
          </a:p>
          <a:p>
            <a:pPr lvl="1">
              <a:buFont typeface="Arial" pitchFamily="34" charset="0"/>
              <a:buChar char="•"/>
            </a:pPr>
            <a:r>
              <a:rPr lang="en-US" sz="2400" dirty="0" smtClean="0"/>
              <a:t>Being re-branded in September 2016 as G-Invoicing</a:t>
            </a:r>
          </a:p>
          <a:p>
            <a:pPr marL="457200" lvl="1" indent="0">
              <a:buNone/>
            </a:pPr>
            <a:endParaRPr lang="en-US" sz="2400" dirty="0" smtClean="0"/>
          </a:p>
          <a:p>
            <a:pPr marL="0" indent="0">
              <a:buNone/>
            </a:pPr>
            <a:r>
              <a:rPr lang="en-US" sz="2800" b="1" dirty="0" smtClean="0"/>
              <a:t>IPAC - </a:t>
            </a:r>
            <a:r>
              <a:rPr lang="en-US" sz="2800" dirty="0" smtClean="0"/>
              <a:t>Intra-Governmental </a:t>
            </a:r>
            <a:r>
              <a:rPr lang="en-US" sz="2800" dirty="0"/>
              <a:t>Payment and Collection </a:t>
            </a:r>
            <a:r>
              <a:rPr lang="en-US" sz="2800" dirty="0" smtClean="0"/>
              <a:t>System</a:t>
            </a:r>
          </a:p>
          <a:p>
            <a:pPr lvl="1">
              <a:buFont typeface="Arial" pitchFamily="34" charset="0"/>
              <a:buChar char="•"/>
            </a:pPr>
            <a:r>
              <a:rPr lang="en-US" sz="2400" dirty="0" smtClean="0"/>
              <a:t>Settlement mechanism for Buy/Sell transactions</a:t>
            </a:r>
          </a:p>
          <a:p>
            <a:pPr lvl="1">
              <a:buFont typeface="Arial" pitchFamily="34" charset="0"/>
              <a:buChar char="•"/>
            </a:pPr>
            <a:r>
              <a:rPr lang="en-US" sz="2400" dirty="0" smtClean="0"/>
              <a:t>Will operate in conjunction with G-Invoicing to accomplishment the movement of funds</a:t>
            </a:r>
            <a:endParaRPr lang="en-US" sz="2400" dirty="0"/>
          </a:p>
          <a:p>
            <a:endParaRPr lang="en-US" dirty="0"/>
          </a:p>
          <a:p>
            <a:endParaRPr lang="en-US" sz="2000" dirty="0" smtClean="0"/>
          </a:p>
          <a:p>
            <a:pPr marL="800100" lvl="1" indent="-342900">
              <a:buFont typeface="+mj-lt"/>
              <a:buAutoNum type="arabicPeriod"/>
            </a:pPr>
            <a:endParaRPr lang="en-US" sz="1800" dirty="0"/>
          </a:p>
          <a:p>
            <a:endParaRPr lang="en-US" dirty="0"/>
          </a:p>
        </p:txBody>
      </p:sp>
      <p:sp>
        <p:nvSpPr>
          <p:cNvPr id="3" name="Content Placeholder 2"/>
          <p:cNvSpPr>
            <a:spLocks noGrp="1"/>
          </p:cNvSpPr>
          <p:nvPr>
            <p:ph sz="quarter" idx="11"/>
          </p:nvPr>
        </p:nvSpPr>
        <p:spPr/>
        <p:txBody>
          <a:bodyPr/>
          <a:lstStyle/>
          <a:p>
            <a:r>
              <a:rPr lang="en-US" dirty="0" smtClean="0"/>
              <a:t>Current System Offerings</a:t>
            </a:r>
            <a:endParaRPr lang="en-US" dirty="0"/>
          </a:p>
        </p:txBody>
      </p:sp>
    </p:spTree>
    <p:extLst>
      <p:ext uri="{BB962C8B-B14F-4D97-AF65-F5344CB8AC3E}">
        <p14:creationId xmlns:p14="http://schemas.microsoft.com/office/powerpoint/2010/main" val="558928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990600"/>
            <a:ext cx="8686800" cy="3200400"/>
          </a:xfrm>
        </p:spPr>
        <p:txBody>
          <a:bodyPr/>
          <a:lstStyle/>
          <a:p>
            <a:pPr marL="0" indent="0">
              <a:buNone/>
            </a:pPr>
            <a:endParaRPr lang="en-US" sz="2400" dirty="0" smtClean="0"/>
          </a:p>
          <a:p>
            <a:pPr lvl="1"/>
            <a:endParaRPr lang="en-US" sz="1600" dirty="0" smtClean="0"/>
          </a:p>
          <a:p>
            <a:pPr marL="800100" lvl="1" indent="-342900">
              <a:buFont typeface="+mj-lt"/>
              <a:buAutoNum type="arabicPeriod"/>
            </a:pPr>
            <a:endParaRPr lang="en-US" sz="1800" dirty="0"/>
          </a:p>
          <a:p>
            <a:endParaRPr lang="en-US" dirty="0"/>
          </a:p>
        </p:txBody>
      </p:sp>
      <p:sp>
        <p:nvSpPr>
          <p:cNvPr id="3" name="Content Placeholder 2"/>
          <p:cNvSpPr>
            <a:spLocks noGrp="1"/>
          </p:cNvSpPr>
          <p:nvPr>
            <p:ph sz="quarter" idx="11"/>
          </p:nvPr>
        </p:nvSpPr>
        <p:spPr/>
        <p:txBody>
          <a:bodyPr/>
          <a:lstStyle/>
          <a:p>
            <a:r>
              <a:rPr lang="en-US" dirty="0" smtClean="0"/>
              <a:t>System Development Activities</a:t>
            </a:r>
            <a:endParaRPr lang="en-US" dirty="0"/>
          </a:p>
        </p:txBody>
      </p:sp>
      <p:sp>
        <p:nvSpPr>
          <p:cNvPr id="4" name="Rectangle 3"/>
          <p:cNvSpPr/>
          <p:nvPr/>
        </p:nvSpPr>
        <p:spPr>
          <a:xfrm>
            <a:off x="304800" y="971264"/>
            <a:ext cx="8534400" cy="6038576"/>
          </a:xfrm>
          <a:prstGeom prst="rect">
            <a:avLst/>
          </a:prstGeom>
        </p:spPr>
        <p:txBody>
          <a:bodyPr wrap="square">
            <a:spAutoFit/>
          </a:bodyPr>
          <a:lstStyle/>
          <a:p>
            <a:pPr marR="0" lvl="0">
              <a:lnSpc>
                <a:spcPct val="115000"/>
              </a:lnSpc>
              <a:spcBef>
                <a:spcPts val="0"/>
              </a:spcBef>
              <a:spcAft>
                <a:spcPts val="0"/>
              </a:spcAft>
            </a:pPr>
            <a:r>
              <a:rPr lang="en-US" sz="2400" b="1" dirty="0">
                <a:latin typeface="Arial" pitchFamily="34" charset="0"/>
                <a:ea typeface="Calibri"/>
                <a:cs typeface="Arial" pitchFamily="34" charset="0"/>
              </a:rPr>
              <a:t>G-Invoicing 1.0 </a:t>
            </a:r>
            <a:r>
              <a:rPr lang="en-US" sz="2400" dirty="0" smtClean="0">
                <a:latin typeface="Arial" pitchFamily="34" charset="0"/>
                <a:ea typeface="Calibri"/>
                <a:cs typeface="Arial" pitchFamily="34" charset="0"/>
              </a:rPr>
              <a:t>– September </a:t>
            </a:r>
            <a:r>
              <a:rPr lang="en-US" sz="2400" dirty="0">
                <a:latin typeface="Arial" pitchFamily="34" charset="0"/>
                <a:ea typeface="Calibri"/>
                <a:cs typeface="Arial" pitchFamily="34" charset="0"/>
              </a:rPr>
              <a:t>2016</a:t>
            </a:r>
          </a:p>
          <a:p>
            <a:pPr marL="800100" marR="0" lvl="1" indent="-342900">
              <a:lnSpc>
                <a:spcPct val="115000"/>
              </a:lnSpc>
              <a:spcBef>
                <a:spcPts val="0"/>
              </a:spcBef>
              <a:spcAft>
                <a:spcPts val="0"/>
              </a:spcAft>
              <a:buFont typeface="Arial" pitchFamily="34" charset="0"/>
              <a:buChar char="•"/>
            </a:pPr>
            <a:r>
              <a:rPr lang="en-US" sz="2000" dirty="0">
                <a:latin typeface="Arial" pitchFamily="34" charset="0"/>
                <a:ea typeface="Calibri"/>
                <a:cs typeface="Arial" pitchFamily="34" charset="0"/>
              </a:rPr>
              <a:t>Separates IPP (E-Invoicing) and IPP-IGT (Buy/Sell)</a:t>
            </a:r>
          </a:p>
          <a:p>
            <a:pPr marL="800100" marR="0" lvl="1" indent="-342900">
              <a:lnSpc>
                <a:spcPct val="115000"/>
              </a:lnSpc>
              <a:spcBef>
                <a:spcPts val="0"/>
              </a:spcBef>
              <a:spcAft>
                <a:spcPts val="0"/>
              </a:spcAft>
              <a:buFont typeface="Arial" pitchFamily="34" charset="0"/>
              <a:buChar char="•"/>
            </a:pPr>
            <a:r>
              <a:rPr lang="en-US" sz="2000" dirty="0">
                <a:latin typeface="Arial" pitchFamily="34" charset="0"/>
                <a:ea typeface="Calibri"/>
                <a:cs typeface="Arial" pitchFamily="34" charset="0"/>
              </a:rPr>
              <a:t>Rebrands the application to G-Invoicing</a:t>
            </a:r>
          </a:p>
          <a:p>
            <a:pPr marL="800100" marR="0" lvl="1" indent="-342900">
              <a:lnSpc>
                <a:spcPct val="115000"/>
              </a:lnSpc>
              <a:spcBef>
                <a:spcPts val="0"/>
              </a:spcBef>
              <a:spcAft>
                <a:spcPts val="0"/>
              </a:spcAft>
              <a:buFont typeface="Arial" pitchFamily="34" charset="0"/>
              <a:buChar char="•"/>
            </a:pPr>
            <a:r>
              <a:rPr lang="en-US" sz="2000" dirty="0">
                <a:latin typeface="Arial" pitchFamily="34" charset="0"/>
                <a:ea typeface="Calibri"/>
                <a:cs typeface="Arial" pitchFamily="34" charset="0"/>
              </a:rPr>
              <a:t>Only active Users and GT&amp;C data will be </a:t>
            </a:r>
            <a:r>
              <a:rPr lang="en-US" sz="2000" dirty="0" smtClean="0">
                <a:latin typeface="Arial" pitchFamily="34" charset="0"/>
                <a:ea typeface="Calibri"/>
                <a:cs typeface="Arial" pitchFamily="34" charset="0"/>
              </a:rPr>
              <a:t>migrated / converted as part of the 1.0 Release</a:t>
            </a:r>
          </a:p>
          <a:p>
            <a:pPr marR="0" lvl="0">
              <a:lnSpc>
                <a:spcPct val="115000"/>
              </a:lnSpc>
              <a:spcBef>
                <a:spcPts val="0"/>
              </a:spcBef>
              <a:spcAft>
                <a:spcPts val="0"/>
              </a:spcAft>
            </a:pPr>
            <a:r>
              <a:rPr lang="en-US" sz="2400" b="1" dirty="0" smtClean="0">
                <a:latin typeface="Arial" pitchFamily="34" charset="0"/>
                <a:ea typeface="Calibri"/>
                <a:cs typeface="Arial" pitchFamily="34" charset="0"/>
              </a:rPr>
              <a:t>G-Invoicing </a:t>
            </a:r>
            <a:r>
              <a:rPr lang="en-US" sz="2400" b="1" dirty="0">
                <a:latin typeface="Arial" pitchFamily="34" charset="0"/>
                <a:ea typeface="Calibri"/>
                <a:cs typeface="Arial" pitchFamily="34" charset="0"/>
              </a:rPr>
              <a:t>2.0 </a:t>
            </a:r>
            <a:r>
              <a:rPr lang="en-US" sz="2400" dirty="0">
                <a:latin typeface="Arial" pitchFamily="34" charset="0"/>
                <a:ea typeface="Calibri"/>
                <a:cs typeface="Arial" pitchFamily="34" charset="0"/>
              </a:rPr>
              <a:t>– Mid-FY 2017</a:t>
            </a:r>
          </a:p>
          <a:p>
            <a:pPr marL="742950" marR="0" lvl="1" indent="-285750">
              <a:lnSpc>
                <a:spcPct val="115000"/>
              </a:lnSpc>
              <a:spcBef>
                <a:spcPts val="0"/>
              </a:spcBef>
              <a:spcAft>
                <a:spcPts val="0"/>
              </a:spcAft>
              <a:buFont typeface="Arial" pitchFamily="34" charset="0"/>
              <a:buChar char="•"/>
            </a:pPr>
            <a:r>
              <a:rPr lang="en-US" sz="2000" dirty="0">
                <a:latin typeface="Arial" pitchFamily="34" charset="0"/>
                <a:ea typeface="Calibri"/>
                <a:cs typeface="Arial" pitchFamily="34" charset="0"/>
              </a:rPr>
              <a:t>F</a:t>
            </a:r>
            <a:r>
              <a:rPr lang="en-US" sz="2000" dirty="0" smtClean="0">
                <a:latin typeface="Arial" pitchFamily="34" charset="0"/>
                <a:ea typeface="Calibri"/>
                <a:cs typeface="Arial" pitchFamily="34" charset="0"/>
              </a:rPr>
              <a:t>ocus will be on enhancements to begin positioning G-Invoicing for a Governmentwide rollout</a:t>
            </a:r>
          </a:p>
          <a:p>
            <a:pPr marL="742950" marR="0" lvl="1" indent="-285750">
              <a:lnSpc>
                <a:spcPct val="115000"/>
              </a:lnSpc>
              <a:spcBef>
                <a:spcPts val="0"/>
              </a:spcBef>
              <a:spcAft>
                <a:spcPts val="0"/>
              </a:spcAft>
              <a:buFont typeface="Arial" pitchFamily="34" charset="0"/>
              <a:buChar char="•"/>
            </a:pPr>
            <a:r>
              <a:rPr lang="en-US" sz="2000" dirty="0" smtClean="0">
                <a:latin typeface="Arial" pitchFamily="34" charset="0"/>
                <a:ea typeface="Calibri"/>
                <a:cs typeface="Arial" pitchFamily="34" charset="0"/>
              </a:rPr>
              <a:t>Continue to address change requests </a:t>
            </a:r>
            <a:r>
              <a:rPr lang="en-US" sz="2000" dirty="0">
                <a:latin typeface="Arial" pitchFamily="34" charset="0"/>
                <a:ea typeface="Calibri"/>
                <a:cs typeface="Arial" pitchFamily="34" charset="0"/>
              </a:rPr>
              <a:t>relating to security and enhanced permissions logic to </a:t>
            </a:r>
            <a:r>
              <a:rPr lang="en-US" sz="2000" dirty="0" smtClean="0">
                <a:latin typeface="Arial" pitchFamily="34" charset="0"/>
                <a:ea typeface="Calibri"/>
                <a:cs typeface="Arial" pitchFamily="34" charset="0"/>
              </a:rPr>
              <a:t>control/limit user data access</a:t>
            </a:r>
            <a:endParaRPr lang="en-US" sz="2000" dirty="0">
              <a:latin typeface="Arial" pitchFamily="34" charset="0"/>
              <a:ea typeface="Calibri"/>
              <a:cs typeface="Arial" pitchFamily="34" charset="0"/>
            </a:endParaRPr>
          </a:p>
          <a:p>
            <a:pPr>
              <a:lnSpc>
                <a:spcPct val="115000"/>
              </a:lnSpc>
            </a:pPr>
            <a:r>
              <a:rPr lang="en-US" sz="2400" b="1" dirty="0" smtClean="0">
                <a:latin typeface="Arial" pitchFamily="34" charset="0"/>
                <a:ea typeface="Calibri"/>
                <a:cs typeface="Arial" pitchFamily="34" charset="0"/>
              </a:rPr>
              <a:t>Subsequent Releases</a:t>
            </a:r>
          </a:p>
          <a:p>
            <a:pPr marL="800100" lvl="1" indent="-342900">
              <a:lnSpc>
                <a:spcPct val="115000"/>
              </a:lnSpc>
              <a:buFont typeface="Arial" pitchFamily="34" charset="0"/>
              <a:buChar char="•"/>
            </a:pPr>
            <a:r>
              <a:rPr lang="en-US" sz="2000" dirty="0" smtClean="0">
                <a:latin typeface="Arial" pitchFamily="34" charset="0"/>
                <a:ea typeface="Calibri"/>
                <a:cs typeface="Arial" pitchFamily="34" charset="0"/>
              </a:rPr>
              <a:t>Align enhancements by core functions (GT&amp;C, Order, Invoice)</a:t>
            </a:r>
          </a:p>
          <a:p>
            <a:pPr marL="800100" lvl="1" indent="-342900">
              <a:lnSpc>
                <a:spcPct val="115000"/>
              </a:lnSpc>
              <a:buFont typeface="Arial" pitchFamily="34" charset="0"/>
              <a:buChar char="•"/>
            </a:pPr>
            <a:r>
              <a:rPr lang="en-US" sz="2000" dirty="0" smtClean="0">
                <a:latin typeface="Arial" pitchFamily="34" charset="0"/>
                <a:ea typeface="Calibri"/>
                <a:cs typeface="Arial" pitchFamily="34" charset="0"/>
              </a:rPr>
              <a:t>Address requirements to facilitate Agency onboarding and implementation of data standards</a:t>
            </a:r>
          </a:p>
          <a:p>
            <a:pPr>
              <a:lnSpc>
                <a:spcPct val="115000"/>
              </a:lnSpc>
            </a:pPr>
            <a:endParaRPr lang="en-US" sz="2400" dirty="0">
              <a:latin typeface="Arial" pitchFamily="34" charset="0"/>
              <a:ea typeface="Calibri"/>
              <a:cs typeface="Arial" pitchFamily="34" charset="0"/>
            </a:endParaRPr>
          </a:p>
          <a:p>
            <a:pPr marR="0" lvl="1">
              <a:lnSpc>
                <a:spcPct val="115000"/>
              </a:lnSpc>
              <a:spcBef>
                <a:spcPts val="0"/>
              </a:spcBef>
              <a:spcAft>
                <a:spcPts val="0"/>
              </a:spcAft>
            </a:pPr>
            <a:endParaRPr lang="en-US" sz="2000" dirty="0" smtClean="0">
              <a:latin typeface="Arial" pitchFamily="34" charset="0"/>
              <a:ea typeface="Calibri"/>
              <a:cs typeface="Arial" pitchFamily="34" charset="0"/>
            </a:endParaRPr>
          </a:p>
        </p:txBody>
      </p:sp>
    </p:spTree>
    <p:extLst>
      <p:ext uri="{BB962C8B-B14F-4D97-AF65-F5344CB8AC3E}">
        <p14:creationId xmlns:p14="http://schemas.microsoft.com/office/powerpoint/2010/main" val="2724467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990600"/>
            <a:ext cx="8686800" cy="3200400"/>
          </a:xfrm>
        </p:spPr>
        <p:txBody>
          <a:bodyPr/>
          <a:lstStyle/>
          <a:p>
            <a:pPr marL="0" indent="0">
              <a:buNone/>
            </a:pPr>
            <a:endParaRPr lang="en-US" sz="2400" dirty="0" smtClean="0"/>
          </a:p>
          <a:p>
            <a:pPr lvl="1"/>
            <a:endParaRPr lang="en-US" sz="1600" dirty="0" smtClean="0"/>
          </a:p>
          <a:p>
            <a:pPr marL="800100" lvl="1" indent="-342900">
              <a:buFont typeface="+mj-lt"/>
              <a:buAutoNum type="arabicPeriod"/>
            </a:pPr>
            <a:endParaRPr lang="en-US" sz="1800" dirty="0"/>
          </a:p>
          <a:p>
            <a:endParaRPr lang="en-US" dirty="0"/>
          </a:p>
        </p:txBody>
      </p:sp>
      <p:sp>
        <p:nvSpPr>
          <p:cNvPr id="3" name="Content Placeholder 2"/>
          <p:cNvSpPr>
            <a:spLocks noGrp="1"/>
          </p:cNvSpPr>
          <p:nvPr>
            <p:ph sz="quarter" idx="11"/>
          </p:nvPr>
        </p:nvSpPr>
        <p:spPr/>
        <p:txBody>
          <a:bodyPr/>
          <a:lstStyle/>
          <a:p>
            <a:r>
              <a:rPr lang="en-US" dirty="0" smtClean="0"/>
              <a:t>Impact to the IGT Buy/Sell Difference</a:t>
            </a:r>
            <a:endParaRPr lang="en-US" i="1" dirty="0"/>
          </a:p>
        </p:txBody>
      </p:sp>
      <p:sp>
        <p:nvSpPr>
          <p:cNvPr id="4" name="Rectangle 3"/>
          <p:cNvSpPr/>
          <p:nvPr/>
        </p:nvSpPr>
        <p:spPr>
          <a:xfrm>
            <a:off x="304800" y="990600"/>
            <a:ext cx="8534400" cy="5259901"/>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smtClean="0">
                <a:latin typeface="Arial" pitchFamily="34" charset="0"/>
                <a:ea typeface="Calibri"/>
                <a:cs typeface="Arial" pitchFamily="34" charset="0"/>
              </a:rPr>
              <a:t>How will the G-Invoicing Application help to resolve </a:t>
            </a:r>
            <a:r>
              <a:rPr lang="en-US" sz="2400" dirty="0">
                <a:latin typeface="Arial" pitchFamily="34" charset="0"/>
                <a:ea typeface="Calibri"/>
                <a:cs typeface="Arial" pitchFamily="34" charset="0"/>
              </a:rPr>
              <a:t>the material weakness relating to IGT Buy/Sell in the Financial Report of the United States Government</a:t>
            </a:r>
            <a:r>
              <a:rPr lang="en-US" sz="2400" dirty="0" smtClean="0">
                <a:latin typeface="Arial" pitchFamily="34" charset="0"/>
                <a:ea typeface="Calibri"/>
                <a:cs typeface="Arial" pitchFamily="34" charset="0"/>
              </a:rPr>
              <a:t>?</a:t>
            </a:r>
          </a:p>
          <a:p>
            <a:pPr marR="0" lvl="0">
              <a:lnSpc>
                <a:spcPct val="115000"/>
              </a:lnSpc>
              <a:spcBef>
                <a:spcPts val="0"/>
              </a:spcBef>
              <a:spcAft>
                <a:spcPts val="0"/>
              </a:spcAft>
            </a:pPr>
            <a:endParaRPr lang="en-US" sz="1200" dirty="0" smtClean="0">
              <a:latin typeface="Arial" pitchFamily="34" charset="0"/>
              <a:ea typeface="Calibri"/>
              <a:cs typeface="Arial"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2400" dirty="0" smtClean="0">
                <a:latin typeface="Arial" pitchFamily="34" charset="0"/>
                <a:ea typeface="Calibri"/>
                <a:cs typeface="Arial" pitchFamily="34" charset="0"/>
              </a:rPr>
              <a:t>What G-Invoicing will be:</a:t>
            </a:r>
            <a:endParaRPr lang="en-US" sz="2000" dirty="0" smtClean="0">
              <a:latin typeface="Arial" pitchFamily="34" charset="0"/>
              <a:ea typeface="Calibri"/>
              <a:cs typeface="Arial" pitchFamily="34" charset="0"/>
            </a:endParaRPr>
          </a:p>
          <a:p>
            <a:pPr marL="800100" lvl="1" indent="-342900">
              <a:lnSpc>
                <a:spcPct val="115000"/>
              </a:lnSpc>
              <a:buFont typeface="Arial" panose="020B0604020202020204" pitchFamily="34" charset="0"/>
              <a:buChar char="•"/>
            </a:pPr>
            <a:r>
              <a:rPr lang="en-US" sz="2000" dirty="0" smtClean="0">
                <a:latin typeface="Arial" pitchFamily="34" charset="0"/>
                <a:ea typeface="Calibri"/>
                <a:cs typeface="Arial" pitchFamily="34" charset="0"/>
              </a:rPr>
              <a:t>Agreement Broker</a:t>
            </a:r>
          </a:p>
          <a:p>
            <a:pPr marL="800100" lvl="1" indent="-342900">
              <a:lnSpc>
                <a:spcPct val="115000"/>
              </a:lnSpc>
              <a:buFont typeface="Arial" panose="020B0604020202020204" pitchFamily="34" charset="0"/>
              <a:buChar char="•"/>
            </a:pPr>
            <a:r>
              <a:rPr lang="en-US" sz="2000" dirty="0" smtClean="0">
                <a:latin typeface="Arial" pitchFamily="34" charset="0"/>
                <a:ea typeface="Calibri"/>
                <a:cs typeface="Arial" pitchFamily="34" charset="0"/>
              </a:rPr>
              <a:t>Workflow Enabler</a:t>
            </a:r>
            <a:endParaRPr lang="en-US" sz="2000" dirty="0">
              <a:latin typeface="Arial" pitchFamily="34" charset="0"/>
              <a:ea typeface="Calibri"/>
              <a:cs typeface="Arial" pitchFamily="34" charset="0"/>
            </a:endParaRPr>
          </a:p>
          <a:p>
            <a:pPr marL="800100" lvl="1" indent="-342900">
              <a:lnSpc>
                <a:spcPct val="115000"/>
              </a:lnSpc>
              <a:buFont typeface="Arial" panose="020B0604020202020204" pitchFamily="34" charset="0"/>
              <a:buChar char="•"/>
            </a:pPr>
            <a:r>
              <a:rPr lang="en-US" sz="2000" dirty="0">
                <a:latin typeface="Arial" pitchFamily="34" charset="0"/>
                <a:ea typeface="Calibri"/>
                <a:cs typeface="Arial" pitchFamily="34" charset="0"/>
              </a:rPr>
              <a:t>Data Exchange </a:t>
            </a:r>
            <a:r>
              <a:rPr lang="en-US" sz="2000" dirty="0" smtClean="0">
                <a:latin typeface="Arial" pitchFamily="34" charset="0"/>
                <a:ea typeface="Calibri"/>
                <a:cs typeface="Arial" pitchFamily="34" charset="0"/>
              </a:rPr>
              <a:t>Platform</a:t>
            </a:r>
          </a:p>
          <a:p>
            <a:pPr marL="800100" lvl="1" indent="-342900">
              <a:lnSpc>
                <a:spcPct val="115000"/>
              </a:lnSpc>
              <a:buFont typeface="Arial" panose="020B0604020202020204" pitchFamily="34" charset="0"/>
              <a:buChar char="•"/>
            </a:pPr>
            <a:endParaRPr lang="en-US" sz="2000" dirty="0" smtClean="0">
              <a:latin typeface="Arial" pitchFamily="34" charset="0"/>
              <a:ea typeface="Calibri"/>
              <a:cs typeface="Arial"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2400" dirty="0" smtClean="0">
                <a:latin typeface="Arial" pitchFamily="34" charset="0"/>
                <a:ea typeface="Calibri"/>
                <a:cs typeface="Arial" pitchFamily="34" charset="0"/>
              </a:rPr>
              <a:t>What G-Invoicing will not be:</a:t>
            </a:r>
          </a:p>
          <a:p>
            <a:pPr marL="800100" lvl="1" indent="-342900">
              <a:lnSpc>
                <a:spcPct val="115000"/>
              </a:lnSpc>
              <a:buFont typeface="Arial" panose="020B0604020202020204" pitchFamily="34" charset="0"/>
              <a:buChar char="•"/>
            </a:pPr>
            <a:r>
              <a:rPr lang="en-US" sz="2000" i="1" u="sng" dirty="0" smtClean="0">
                <a:latin typeface="Arial" pitchFamily="34" charset="0"/>
                <a:ea typeface="Calibri"/>
                <a:cs typeface="Arial" pitchFamily="34" charset="0"/>
              </a:rPr>
              <a:t>Not</a:t>
            </a:r>
            <a:r>
              <a:rPr lang="en-US" sz="2000" dirty="0" smtClean="0">
                <a:latin typeface="Arial" pitchFamily="34" charset="0"/>
                <a:ea typeface="Calibri"/>
                <a:cs typeface="Arial" pitchFamily="34" charset="0"/>
              </a:rPr>
              <a:t> an Accounting System</a:t>
            </a:r>
          </a:p>
          <a:p>
            <a:pPr marL="800100" lvl="1" indent="-342900">
              <a:lnSpc>
                <a:spcPct val="115000"/>
              </a:lnSpc>
              <a:buFont typeface="Arial" panose="020B0604020202020204" pitchFamily="34" charset="0"/>
              <a:buChar char="•"/>
            </a:pPr>
            <a:r>
              <a:rPr lang="en-US" sz="2000" dirty="0" smtClean="0">
                <a:latin typeface="Arial" pitchFamily="34" charset="0"/>
                <a:ea typeface="Calibri"/>
                <a:cs typeface="Arial" pitchFamily="34" charset="0"/>
              </a:rPr>
              <a:t>Not a Procurement System</a:t>
            </a:r>
          </a:p>
          <a:p>
            <a:pPr marL="800100" lvl="1" indent="-342900">
              <a:lnSpc>
                <a:spcPct val="115000"/>
              </a:lnSpc>
              <a:buFont typeface="Arial" panose="020B0604020202020204" pitchFamily="34" charset="0"/>
              <a:buChar char="•"/>
            </a:pPr>
            <a:r>
              <a:rPr lang="en-US" sz="2000" dirty="0" smtClean="0">
                <a:latin typeface="Arial" pitchFamily="34" charset="0"/>
                <a:ea typeface="Calibri"/>
                <a:cs typeface="Arial" pitchFamily="34" charset="0"/>
              </a:rPr>
              <a:t>Not a replacement for talking to your trading partner</a:t>
            </a:r>
          </a:p>
          <a:p>
            <a:pPr lvl="1">
              <a:lnSpc>
                <a:spcPct val="115000"/>
              </a:lnSpc>
            </a:pPr>
            <a:endParaRPr lang="en-US" sz="2000" dirty="0" smtClean="0">
              <a:latin typeface="Arial" pitchFamily="34" charset="0"/>
              <a:ea typeface="Calibri"/>
              <a:cs typeface="Arial" pitchFamily="34" charset="0"/>
            </a:endParaRPr>
          </a:p>
        </p:txBody>
      </p:sp>
    </p:spTree>
    <p:extLst>
      <p:ext uri="{BB962C8B-B14F-4D97-AF65-F5344CB8AC3E}">
        <p14:creationId xmlns:p14="http://schemas.microsoft.com/office/powerpoint/2010/main" val="3438831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1066800"/>
            <a:ext cx="8686800" cy="5105400"/>
          </a:xfrm>
        </p:spPr>
        <p:txBody>
          <a:bodyPr/>
          <a:lstStyle/>
          <a:p>
            <a:pPr marL="57150" indent="0">
              <a:buNone/>
            </a:pPr>
            <a:r>
              <a:rPr lang="en-US" sz="2800" b="1" dirty="0" smtClean="0"/>
              <a:t>Inter-Agency </a:t>
            </a:r>
            <a:r>
              <a:rPr lang="en-US" sz="2800" b="1" dirty="0"/>
              <a:t>Agreement (</a:t>
            </a:r>
            <a:r>
              <a:rPr lang="en-US" sz="2800" b="1" dirty="0" smtClean="0"/>
              <a:t>IAA)</a:t>
            </a:r>
          </a:p>
          <a:p>
            <a:pPr marL="400050"/>
            <a:r>
              <a:rPr lang="en-US" sz="2400" u="sng" dirty="0" smtClean="0"/>
              <a:t>FMS Form 7600A </a:t>
            </a:r>
            <a:r>
              <a:rPr lang="en-US" sz="2400" dirty="0" smtClean="0"/>
              <a:t>– General Terms and Conditions (GT&amp;C)</a:t>
            </a:r>
          </a:p>
          <a:p>
            <a:pPr marL="400050"/>
            <a:r>
              <a:rPr lang="en-US" sz="2400" u="sng" dirty="0" smtClean="0"/>
              <a:t>FMS Form 7600B </a:t>
            </a:r>
            <a:r>
              <a:rPr lang="en-US" sz="2400" dirty="0" smtClean="0"/>
              <a:t>– Order </a:t>
            </a:r>
            <a:endParaRPr lang="en-US" sz="2400" dirty="0"/>
          </a:p>
          <a:p>
            <a:pPr lvl="1">
              <a:buFont typeface="Arial" pitchFamily="34" charset="0"/>
              <a:buChar char="•"/>
            </a:pPr>
            <a:r>
              <a:rPr lang="en-US" sz="2400" dirty="0"/>
              <a:t>Joint effort by OMB, </a:t>
            </a:r>
            <a:r>
              <a:rPr lang="en-US" sz="2400" dirty="0" smtClean="0"/>
              <a:t>FSIO / </a:t>
            </a:r>
            <a:r>
              <a:rPr lang="en-US" sz="2400" dirty="0" err="1" smtClean="0"/>
              <a:t>FMLoB</a:t>
            </a:r>
            <a:r>
              <a:rPr lang="en-US" sz="2400" dirty="0"/>
              <a:t>, Fiscal Service, CFO Council, and many participating </a:t>
            </a:r>
            <a:r>
              <a:rPr lang="en-US" sz="2400" dirty="0" smtClean="0"/>
              <a:t>Agencies</a:t>
            </a:r>
          </a:p>
          <a:p>
            <a:pPr lvl="1">
              <a:buFont typeface="Arial" pitchFamily="34" charset="0"/>
              <a:buChar char="•"/>
            </a:pPr>
            <a:r>
              <a:rPr lang="en-US" sz="2400" dirty="0" smtClean="0"/>
              <a:t>Implemented in the IPP-IGT system</a:t>
            </a:r>
          </a:p>
          <a:p>
            <a:pPr lvl="1">
              <a:buFont typeface="Arial" pitchFamily="34" charset="0"/>
              <a:buChar char="•"/>
            </a:pPr>
            <a:endParaRPr lang="en-US" sz="800" dirty="0" smtClean="0"/>
          </a:p>
          <a:p>
            <a:pPr marL="0" indent="0">
              <a:buNone/>
            </a:pPr>
            <a:r>
              <a:rPr lang="en-US" sz="2800" b="1" dirty="0" smtClean="0"/>
              <a:t>Minimum </a:t>
            </a:r>
            <a:r>
              <a:rPr lang="en-US" sz="2800" b="1" dirty="0"/>
              <a:t>Accounting Data Elements (MADES</a:t>
            </a:r>
            <a:r>
              <a:rPr lang="en-US" sz="2800" b="1" dirty="0" smtClean="0"/>
              <a:t>)</a:t>
            </a:r>
            <a:endParaRPr lang="en-US" sz="2800" b="1" dirty="0"/>
          </a:p>
          <a:p>
            <a:r>
              <a:rPr lang="en-US" sz="2400" dirty="0"/>
              <a:t>2013 Treasury Financial </a:t>
            </a:r>
            <a:r>
              <a:rPr lang="en-US" sz="2400" dirty="0" smtClean="0"/>
              <a:t>Manual (TFM)</a:t>
            </a:r>
          </a:p>
          <a:p>
            <a:pPr lvl="1">
              <a:buFont typeface="Arial" pitchFamily="34" charset="0"/>
              <a:buChar char="•"/>
            </a:pPr>
            <a:r>
              <a:rPr lang="en-US" sz="2400" dirty="0" smtClean="0"/>
              <a:t>Chapter 4700</a:t>
            </a:r>
            <a:r>
              <a:rPr lang="fr-FR" sz="2400" dirty="0" smtClean="0"/>
              <a:t>, </a:t>
            </a:r>
            <a:r>
              <a:rPr lang="fr-FR" sz="2400" dirty="0" err="1"/>
              <a:t>Appendix</a:t>
            </a:r>
            <a:r>
              <a:rPr lang="fr-FR" sz="2400" dirty="0"/>
              <a:t> 10</a:t>
            </a:r>
            <a:endParaRPr lang="en-US" sz="2400" dirty="0"/>
          </a:p>
          <a:p>
            <a:endParaRPr lang="en-US" sz="2000" dirty="0" smtClean="0"/>
          </a:p>
          <a:p>
            <a:pPr marL="800100" lvl="1" indent="-342900">
              <a:buFont typeface="+mj-lt"/>
              <a:buAutoNum type="arabicPeriod"/>
            </a:pPr>
            <a:endParaRPr lang="en-US" sz="1800" dirty="0"/>
          </a:p>
          <a:p>
            <a:endParaRPr lang="en-US" dirty="0"/>
          </a:p>
        </p:txBody>
      </p:sp>
      <p:sp>
        <p:nvSpPr>
          <p:cNvPr id="3" name="Content Placeholder 2"/>
          <p:cNvSpPr>
            <a:spLocks noGrp="1"/>
          </p:cNvSpPr>
          <p:nvPr>
            <p:ph sz="quarter" idx="11"/>
          </p:nvPr>
        </p:nvSpPr>
        <p:spPr/>
        <p:txBody>
          <a:bodyPr/>
          <a:lstStyle/>
          <a:p>
            <a:r>
              <a:rPr lang="en-US" dirty="0" smtClean="0"/>
              <a:t>IGT Policy Standardization</a:t>
            </a:r>
            <a:endParaRPr lang="en-US" dirty="0"/>
          </a:p>
        </p:txBody>
      </p:sp>
    </p:spTree>
    <p:extLst>
      <p:ext uri="{BB962C8B-B14F-4D97-AF65-F5344CB8AC3E}">
        <p14:creationId xmlns:p14="http://schemas.microsoft.com/office/powerpoint/2010/main" val="20319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1" indent="-182880">
              <a:buClr>
                <a:schemeClr val="accent1"/>
              </a:buClr>
              <a:buSzPct val="85000"/>
              <a:buFont typeface="Arial" pitchFamily="34" charset="0"/>
              <a:buChar char="ₒ"/>
            </a:pPr>
            <a:r>
              <a:rPr lang="en-US" dirty="0" smtClean="0"/>
              <a:t>IGT </a:t>
            </a:r>
            <a:r>
              <a:rPr lang="en-US" dirty="0"/>
              <a:t>Material </a:t>
            </a:r>
            <a:r>
              <a:rPr lang="en-US" dirty="0" smtClean="0"/>
              <a:t>Weakness</a:t>
            </a:r>
          </a:p>
          <a:p>
            <a:pPr marL="457200" lvl="1" indent="-182880">
              <a:buClr>
                <a:schemeClr val="accent1"/>
              </a:buClr>
              <a:buSzPct val="85000"/>
              <a:buFont typeface="Arial" pitchFamily="34" charset="0"/>
              <a:buChar char="ₒ"/>
            </a:pPr>
            <a:r>
              <a:rPr lang="en-US" dirty="0" err="1" smtClean="0"/>
              <a:t>IGT</a:t>
            </a:r>
            <a:r>
              <a:rPr lang="en-US" dirty="0" smtClean="0"/>
              <a:t> Accomplishments</a:t>
            </a:r>
          </a:p>
          <a:p>
            <a:pPr marL="457200" lvl="1" indent="-182880">
              <a:buClr>
                <a:schemeClr val="accent1"/>
              </a:buClr>
              <a:buSzPct val="85000"/>
              <a:buFont typeface="Arial" pitchFamily="34" charset="0"/>
              <a:buChar char="ₒ"/>
            </a:pPr>
            <a:r>
              <a:rPr lang="en-US" dirty="0" err="1" smtClean="0"/>
              <a:t>IGT</a:t>
            </a:r>
            <a:r>
              <a:rPr lang="en-US" dirty="0" smtClean="0"/>
              <a:t> by the Numbers</a:t>
            </a:r>
          </a:p>
          <a:p>
            <a:pPr marL="457200" lvl="1" indent="-182880">
              <a:buClr>
                <a:schemeClr val="accent1"/>
              </a:buClr>
              <a:buSzPct val="85000"/>
              <a:buFont typeface="Arial" pitchFamily="34" charset="0"/>
              <a:buChar char="ₒ"/>
            </a:pPr>
            <a:r>
              <a:rPr lang="en-US" dirty="0" smtClean="0"/>
              <a:t>G-Invoicing Update</a:t>
            </a:r>
          </a:p>
          <a:p>
            <a:pPr marL="457200" lvl="1" indent="-182880">
              <a:buClr>
                <a:schemeClr val="accent1"/>
              </a:buClr>
              <a:buSzPct val="85000"/>
              <a:buFont typeface="Arial" pitchFamily="34" charset="0"/>
              <a:buChar char="ₒ"/>
            </a:pPr>
            <a:r>
              <a:rPr lang="en-US" dirty="0" smtClean="0"/>
              <a:t>Final Thoughts</a:t>
            </a:r>
          </a:p>
          <a:p>
            <a:pPr marL="457200" lvl="1" indent="-182880">
              <a:buClr>
                <a:schemeClr val="accent1"/>
              </a:buClr>
              <a:buSzPct val="85000"/>
              <a:buFont typeface="Arial" pitchFamily="34" charset="0"/>
              <a:buChar char="ₒ"/>
            </a:pPr>
            <a:r>
              <a:rPr lang="en-US" dirty="0" smtClean="0"/>
              <a:t>Questions</a:t>
            </a:r>
            <a:endParaRPr lang="en-US" dirty="0"/>
          </a:p>
        </p:txBody>
      </p:sp>
      <p:sp>
        <p:nvSpPr>
          <p:cNvPr id="3" name="Content Placeholder 2"/>
          <p:cNvSpPr>
            <a:spLocks noGrp="1"/>
          </p:cNvSpPr>
          <p:nvPr>
            <p:ph sz="quarter" idx="11"/>
          </p:nvPr>
        </p:nvSpPr>
        <p:spPr/>
        <p:txBody>
          <a:bodyPr/>
          <a:lstStyle/>
          <a:p>
            <a:r>
              <a:rPr lang="en-US" dirty="0" smtClean="0">
                <a:solidFill>
                  <a:srgbClr val="043253"/>
                </a:solidFill>
              </a:rPr>
              <a:t>Agenda</a:t>
            </a:r>
            <a:endParaRPr lang="en-US" dirty="0">
              <a:solidFill>
                <a:srgbClr val="043253"/>
              </a:solidFill>
            </a:endParaRPr>
          </a:p>
        </p:txBody>
      </p:sp>
    </p:spTree>
    <p:extLst>
      <p:ext uri="{BB962C8B-B14F-4D97-AF65-F5344CB8AC3E}">
        <p14:creationId xmlns:p14="http://schemas.microsoft.com/office/powerpoint/2010/main" val="195380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1066800"/>
            <a:ext cx="8686800" cy="4876800"/>
          </a:xfrm>
        </p:spPr>
        <p:txBody>
          <a:bodyPr/>
          <a:lstStyle/>
          <a:p>
            <a:r>
              <a:rPr lang="en-US" sz="2400" b="1" dirty="0" smtClean="0"/>
              <a:t>The </a:t>
            </a:r>
            <a:r>
              <a:rPr lang="en-US" sz="2400" b="1" dirty="0"/>
              <a:t>Intragovernmental Transactions Working Group (</a:t>
            </a:r>
            <a:r>
              <a:rPr lang="en-US" sz="2400" b="1" dirty="0" smtClean="0"/>
              <a:t>ITWG</a:t>
            </a:r>
            <a:r>
              <a:rPr lang="en-US" sz="2400" dirty="0" smtClean="0"/>
              <a:t>)</a:t>
            </a:r>
          </a:p>
          <a:p>
            <a:pPr lvl="1">
              <a:buFont typeface="Arial" panose="020B0604020202020204" pitchFamily="34" charset="0"/>
              <a:buChar char="•"/>
            </a:pPr>
            <a:r>
              <a:rPr lang="en-US" sz="2200" dirty="0" smtClean="0"/>
              <a:t>Re-instituted </a:t>
            </a:r>
            <a:r>
              <a:rPr lang="en-US" sz="2200" dirty="0"/>
              <a:t>under Fiscal Service’s leadership in August 2015 with the mission to define Federal IGT Buy/Sell </a:t>
            </a:r>
            <a:r>
              <a:rPr lang="en-US" sz="2200" dirty="0" smtClean="0"/>
              <a:t>Data </a:t>
            </a:r>
            <a:r>
              <a:rPr lang="en-US" sz="2200" dirty="0"/>
              <a:t>S</a:t>
            </a:r>
            <a:r>
              <a:rPr lang="en-US" sz="2200" dirty="0" smtClean="0"/>
              <a:t>tandards </a:t>
            </a:r>
            <a:r>
              <a:rPr lang="en-US" sz="2200" dirty="0"/>
              <a:t>for Agreements, Orders and </a:t>
            </a:r>
            <a:r>
              <a:rPr lang="en-US" sz="2200" dirty="0" smtClean="0"/>
              <a:t>Invoices</a:t>
            </a:r>
          </a:p>
          <a:p>
            <a:pPr marL="457200" lvl="1" indent="0">
              <a:buNone/>
            </a:pPr>
            <a:endParaRPr lang="en-US" sz="800" dirty="0" smtClean="0"/>
          </a:p>
          <a:p>
            <a:r>
              <a:rPr lang="en-US" sz="2400" b="1" dirty="0" smtClean="0"/>
              <a:t>Upcoming Publication Milestones</a:t>
            </a:r>
          </a:p>
          <a:p>
            <a:pPr lvl="1">
              <a:buFont typeface="Arial" panose="020B0604020202020204" pitchFamily="34" charset="0"/>
              <a:buChar char="•"/>
            </a:pPr>
            <a:r>
              <a:rPr lang="en-US" sz="2200" dirty="0" smtClean="0"/>
              <a:t>Fiscal </a:t>
            </a:r>
            <a:r>
              <a:rPr lang="en-US" sz="2200" dirty="0"/>
              <a:t>Service Data Registry Updates </a:t>
            </a:r>
            <a:r>
              <a:rPr lang="en-US" sz="2200" dirty="0" smtClean="0"/>
              <a:t>– May 2016</a:t>
            </a:r>
          </a:p>
          <a:p>
            <a:pPr lvl="2"/>
            <a:r>
              <a:rPr lang="en-US" sz="2000" dirty="0" smtClean="0"/>
              <a:t>GT&amp;C</a:t>
            </a:r>
            <a:r>
              <a:rPr lang="en-US" sz="2000" dirty="0"/>
              <a:t>, Order, </a:t>
            </a:r>
            <a:r>
              <a:rPr lang="en-US" sz="2000" dirty="0" smtClean="0"/>
              <a:t>Invoice</a:t>
            </a:r>
          </a:p>
          <a:p>
            <a:pPr lvl="1">
              <a:buFont typeface="Arial" panose="020B0604020202020204" pitchFamily="34" charset="0"/>
              <a:buChar char="•"/>
            </a:pPr>
            <a:r>
              <a:rPr lang="en-US" sz="2200" dirty="0" smtClean="0"/>
              <a:t>TFM Bulletin – May 2016</a:t>
            </a:r>
          </a:p>
          <a:p>
            <a:pPr lvl="2"/>
            <a:r>
              <a:rPr lang="en-US" sz="2000" dirty="0"/>
              <a:t>N</a:t>
            </a:r>
            <a:r>
              <a:rPr lang="en-US" sz="2000" dirty="0" smtClean="0"/>
              <a:t>ew </a:t>
            </a:r>
            <a:r>
              <a:rPr lang="en-US" sz="2000" dirty="0"/>
              <a:t>D</a:t>
            </a:r>
            <a:r>
              <a:rPr lang="en-US" sz="2000" dirty="0" smtClean="0"/>
              <a:t>ata Standards and </a:t>
            </a:r>
            <a:r>
              <a:rPr lang="en-US" sz="2000" dirty="0"/>
              <a:t>r</a:t>
            </a:r>
            <a:r>
              <a:rPr lang="en-US" sz="2000" dirty="0" smtClean="0"/>
              <a:t>escission </a:t>
            </a:r>
            <a:r>
              <a:rPr lang="en-US" sz="2000" dirty="0"/>
              <a:t>of </a:t>
            </a:r>
            <a:r>
              <a:rPr lang="en-US" sz="2000" dirty="0" smtClean="0"/>
              <a:t>MADES</a:t>
            </a:r>
          </a:p>
          <a:p>
            <a:pPr lvl="1">
              <a:buFont typeface="Arial" panose="020B0604020202020204" pitchFamily="34" charset="0"/>
              <a:buChar char="•"/>
            </a:pPr>
            <a:r>
              <a:rPr lang="en-US" sz="2200" dirty="0" smtClean="0"/>
              <a:t>TFM  </a:t>
            </a:r>
            <a:r>
              <a:rPr lang="en-US" sz="2200" dirty="0"/>
              <a:t>Chapter 4700, Appendix 10 Publication – </a:t>
            </a:r>
            <a:r>
              <a:rPr lang="en-US" sz="2200" dirty="0" smtClean="0"/>
              <a:t>May </a:t>
            </a:r>
            <a:r>
              <a:rPr lang="en-US" sz="2200" dirty="0"/>
              <a:t>2017 </a:t>
            </a:r>
          </a:p>
          <a:p>
            <a:endParaRPr lang="en-US" sz="2000" dirty="0" smtClean="0"/>
          </a:p>
        </p:txBody>
      </p:sp>
      <p:sp>
        <p:nvSpPr>
          <p:cNvPr id="3" name="Content Placeholder 2"/>
          <p:cNvSpPr>
            <a:spLocks noGrp="1"/>
          </p:cNvSpPr>
          <p:nvPr>
            <p:ph sz="quarter" idx="11"/>
          </p:nvPr>
        </p:nvSpPr>
        <p:spPr/>
        <p:txBody>
          <a:bodyPr/>
          <a:lstStyle/>
          <a:p>
            <a:r>
              <a:rPr lang="en-US" dirty="0" smtClean="0"/>
              <a:t>Intragovernmental Data Standard</a:t>
            </a:r>
            <a:endParaRPr lang="en-US" dirty="0"/>
          </a:p>
        </p:txBody>
      </p:sp>
    </p:spTree>
    <p:extLst>
      <p:ext uri="{BB962C8B-B14F-4D97-AF65-F5344CB8AC3E}">
        <p14:creationId xmlns:p14="http://schemas.microsoft.com/office/powerpoint/2010/main" val="4115764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990600"/>
            <a:ext cx="8686800" cy="5181600"/>
          </a:xfrm>
        </p:spPr>
        <p:txBody>
          <a:bodyPr/>
          <a:lstStyle/>
          <a:p>
            <a:pPr marL="0" indent="0">
              <a:buNone/>
            </a:pPr>
            <a:r>
              <a:rPr lang="en-US" sz="2000" b="1" dirty="0" smtClean="0"/>
              <a:t>Department of Defense</a:t>
            </a:r>
          </a:p>
          <a:p>
            <a:r>
              <a:rPr lang="en-US" sz="1800" dirty="0" smtClean="0"/>
              <a:t>Partnering with DoD’s Business Integration Office (BIO)</a:t>
            </a:r>
          </a:p>
          <a:p>
            <a:pPr lvl="1">
              <a:buFont typeface="Arial" pitchFamily="34" charset="0"/>
              <a:buChar char="•"/>
            </a:pPr>
            <a:r>
              <a:rPr lang="en-US" sz="1800" dirty="0" smtClean="0"/>
              <a:t>Directly supporting DoD Piloting of the current IPP-IGT System along with continued training and onboarding of users</a:t>
            </a:r>
          </a:p>
          <a:p>
            <a:pPr lvl="1">
              <a:buFont typeface="Arial" pitchFamily="34" charset="0"/>
              <a:buChar char="•"/>
            </a:pPr>
            <a:r>
              <a:rPr lang="en-US" sz="1800" dirty="0" smtClean="0"/>
              <a:t>Ongoing sessions with BIO and their development team to discuss system enhancement requests and data standard alignment</a:t>
            </a:r>
          </a:p>
          <a:p>
            <a:pPr lvl="1">
              <a:buFont typeface="Arial" pitchFamily="34" charset="0"/>
              <a:buChar char="•"/>
            </a:pPr>
            <a:r>
              <a:rPr lang="en-US" sz="1800" dirty="0" smtClean="0"/>
              <a:t>Monthly participation in the  Collaborative Agency Working Group chaired by BIO to discuss progress on G-Invoicing development and the data standards </a:t>
            </a:r>
          </a:p>
          <a:p>
            <a:pPr marL="0" indent="0">
              <a:buNone/>
            </a:pPr>
            <a:r>
              <a:rPr lang="en-US" sz="2000" b="1" dirty="0" smtClean="0"/>
              <a:t>Intragovernmental Data Standards Working Group Participants</a:t>
            </a:r>
          </a:p>
          <a:p>
            <a:endParaRPr lang="en-US" sz="1600" dirty="0" smtClean="0"/>
          </a:p>
          <a:p>
            <a:endParaRPr lang="en-US" sz="1600" dirty="0" smtClean="0"/>
          </a:p>
          <a:p>
            <a:endParaRPr lang="en-US" sz="2000" dirty="0" smtClean="0"/>
          </a:p>
          <a:p>
            <a:pPr marL="0" indent="0">
              <a:buNone/>
            </a:pPr>
            <a:r>
              <a:rPr lang="en-US" sz="2000" b="1" dirty="0" smtClean="0"/>
              <a:t>Commercial Vendors</a:t>
            </a:r>
          </a:p>
          <a:p>
            <a:pPr lvl="1">
              <a:buFont typeface="Arial" panose="020B0604020202020204" pitchFamily="34" charset="0"/>
              <a:buChar char="•"/>
            </a:pPr>
            <a:r>
              <a:rPr lang="en-US" sz="1800" dirty="0" smtClean="0"/>
              <a:t>Establishing a </a:t>
            </a:r>
            <a:r>
              <a:rPr lang="en-US" sz="1800" dirty="0"/>
              <a:t>working group to bring together key partners from ORACLE, SAP, and CGI Momentum to share results of our data standardization effort and discuss G-Invoicing rollout </a:t>
            </a:r>
            <a:r>
              <a:rPr lang="en-US" sz="1800" dirty="0" smtClean="0"/>
              <a:t>strategies</a:t>
            </a:r>
          </a:p>
          <a:p>
            <a:endParaRPr lang="en-US" sz="2000" dirty="0" smtClean="0"/>
          </a:p>
        </p:txBody>
      </p:sp>
      <p:sp>
        <p:nvSpPr>
          <p:cNvPr id="3" name="Content Placeholder 2"/>
          <p:cNvSpPr>
            <a:spLocks noGrp="1"/>
          </p:cNvSpPr>
          <p:nvPr>
            <p:ph sz="quarter" idx="11"/>
          </p:nvPr>
        </p:nvSpPr>
        <p:spPr/>
        <p:txBody>
          <a:bodyPr/>
          <a:lstStyle/>
          <a:p>
            <a:r>
              <a:rPr lang="en-US" dirty="0" smtClean="0"/>
              <a:t>Key Stakeholder Engagement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56706753"/>
              </p:ext>
            </p:extLst>
          </p:nvPr>
        </p:nvGraphicFramePr>
        <p:xfrm>
          <a:off x="909831" y="3949131"/>
          <a:ext cx="7306103" cy="914400"/>
        </p:xfrm>
        <a:graphic>
          <a:graphicData uri="http://schemas.openxmlformats.org/drawingml/2006/table">
            <a:tbl>
              <a:tblPr bandRow="1">
                <a:tableStyleId>{BC89EF96-8CEA-46FF-86C4-4CE0E7609802}</a:tableStyleId>
              </a:tblPr>
              <a:tblGrid>
                <a:gridCol w="1043729"/>
                <a:gridCol w="1043729"/>
                <a:gridCol w="1043729"/>
                <a:gridCol w="1043729"/>
                <a:gridCol w="1043729"/>
                <a:gridCol w="1043729"/>
                <a:gridCol w="1043729"/>
              </a:tblGrid>
              <a:tr h="304800">
                <a:tc>
                  <a:txBody>
                    <a:bodyPr/>
                    <a:lstStyle/>
                    <a:p>
                      <a:pPr algn="ctr"/>
                      <a:r>
                        <a:rPr lang="en-US" sz="1600" b="1" dirty="0" smtClean="0"/>
                        <a:t>BEP</a:t>
                      </a:r>
                      <a:endParaRPr lang="en-US" sz="1600" b="1" dirty="0"/>
                    </a:p>
                  </a:txBody>
                  <a:tcPr marL="0" marR="0" marT="0" marB="0" anchor="ctr"/>
                </a:tc>
                <a:tc>
                  <a:txBody>
                    <a:bodyPr/>
                    <a:lstStyle/>
                    <a:p>
                      <a:pPr algn="ctr"/>
                      <a:r>
                        <a:rPr lang="en-US" sz="1600" b="1" dirty="0" smtClean="0"/>
                        <a:t>CIA</a:t>
                      </a:r>
                      <a:endParaRPr lang="en-US" sz="1600" b="1" dirty="0"/>
                    </a:p>
                  </a:txBody>
                  <a:tcPr marL="0" marR="0" marT="0" marB="0" anchor="ctr"/>
                </a:tc>
                <a:tc>
                  <a:txBody>
                    <a:bodyPr/>
                    <a:lstStyle/>
                    <a:p>
                      <a:pPr algn="ctr"/>
                      <a:r>
                        <a:rPr lang="en-US" sz="1600" b="1" dirty="0" smtClean="0"/>
                        <a:t>DOC</a:t>
                      </a:r>
                      <a:endParaRPr lang="en-US" sz="1600" b="1" dirty="0"/>
                    </a:p>
                  </a:txBody>
                  <a:tcPr marL="0" marR="0" marT="0" marB="0" anchor="ctr"/>
                </a:tc>
                <a:tc>
                  <a:txBody>
                    <a:bodyPr/>
                    <a:lstStyle/>
                    <a:p>
                      <a:pPr algn="ctr"/>
                      <a:r>
                        <a:rPr lang="en-US" sz="1600" b="1" dirty="0" smtClean="0"/>
                        <a:t>DoD</a:t>
                      </a:r>
                      <a:endParaRPr lang="en-US" sz="1600" b="1" dirty="0"/>
                    </a:p>
                  </a:txBody>
                  <a:tcPr marL="0" marR="0" marT="0" marB="0" anchor="ctr"/>
                </a:tc>
                <a:tc>
                  <a:txBody>
                    <a:bodyPr/>
                    <a:lstStyle/>
                    <a:p>
                      <a:pPr algn="ctr"/>
                      <a:r>
                        <a:rPr lang="en-US" sz="1600" b="1" dirty="0" smtClean="0"/>
                        <a:t>DOJ</a:t>
                      </a:r>
                      <a:endParaRPr lang="en-US" sz="1600" b="1" dirty="0"/>
                    </a:p>
                  </a:txBody>
                  <a:tcPr marL="0" marR="0" marT="0" marB="0" anchor="ctr"/>
                </a:tc>
                <a:tc>
                  <a:txBody>
                    <a:bodyPr/>
                    <a:lstStyle/>
                    <a:p>
                      <a:pPr algn="ctr"/>
                      <a:r>
                        <a:rPr lang="en-US" sz="1600" b="1" dirty="0" smtClean="0"/>
                        <a:t>DOL</a:t>
                      </a:r>
                      <a:endParaRPr lang="en-US" sz="1600" b="1" dirty="0"/>
                    </a:p>
                  </a:txBody>
                  <a:tcPr marL="0" marR="0" marT="0" marB="0" anchor="ctr"/>
                </a:tc>
                <a:tc>
                  <a:txBody>
                    <a:bodyPr/>
                    <a:lstStyle/>
                    <a:p>
                      <a:pPr algn="ctr"/>
                      <a:r>
                        <a:rPr lang="en-US" sz="1600" b="1" dirty="0" smtClean="0"/>
                        <a:t>Education</a:t>
                      </a:r>
                      <a:endParaRPr lang="en-US" sz="1600" b="1" dirty="0"/>
                    </a:p>
                  </a:txBody>
                  <a:tcPr marL="0" marR="0" marT="0" marB="0" anchor="ctr"/>
                </a:tc>
              </a:tr>
              <a:tr h="304800">
                <a:tc>
                  <a:txBody>
                    <a:bodyPr/>
                    <a:lstStyle/>
                    <a:p>
                      <a:pPr algn="ctr"/>
                      <a:r>
                        <a:rPr lang="en-US" sz="1600" b="1" dirty="0" smtClean="0"/>
                        <a:t>Energy</a:t>
                      </a:r>
                      <a:endParaRPr lang="en-US" sz="1600" b="1" dirty="0"/>
                    </a:p>
                  </a:txBody>
                  <a:tcPr marL="0" marR="0" marT="0" marB="0" anchor="ctr"/>
                </a:tc>
                <a:tc>
                  <a:txBody>
                    <a:bodyPr/>
                    <a:lstStyle/>
                    <a:p>
                      <a:pPr algn="ctr"/>
                      <a:r>
                        <a:rPr lang="en-US" sz="1600" b="1" dirty="0" smtClean="0"/>
                        <a:t>EPA</a:t>
                      </a:r>
                      <a:endParaRPr lang="en-US" sz="1600" b="1" dirty="0"/>
                    </a:p>
                  </a:txBody>
                  <a:tcPr marL="0" marR="0" marT="0" marB="0" anchor="ctr"/>
                </a:tc>
                <a:tc>
                  <a:txBody>
                    <a:bodyPr/>
                    <a:lstStyle/>
                    <a:p>
                      <a:pPr algn="ctr"/>
                      <a:r>
                        <a:rPr lang="en-US" sz="1600" b="1" dirty="0" smtClean="0"/>
                        <a:t>FBI</a:t>
                      </a:r>
                      <a:endParaRPr lang="en-US" sz="1600" b="1" dirty="0"/>
                    </a:p>
                  </a:txBody>
                  <a:tcPr marL="0" marR="0" marT="0" marB="0" anchor="ctr"/>
                </a:tc>
                <a:tc>
                  <a:txBody>
                    <a:bodyPr/>
                    <a:lstStyle/>
                    <a:p>
                      <a:pPr algn="ctr"/>
                      <a:r>
                        <a:rPr lang="en-US" sz="1600" b="1" dirty="0" smtClean="0"/>
                        <a:t>GPO</a:t>
                      </a:r>
                      <a:endParaRPr lang="en-US" sz="1600" b="1" dirty="0"/>
                    </a:p>
                  </a:txBody>
                  <a:tcPr marL="0" marR="0" marT="0" marB="0" anchor="ctr"/>
                </a:tc>
                <a:tc>
                  <a:txBody>
                    <a:bodyPr/>
                    <a:lstStyle/>
                    <a:p>
                      <a:pPr algn="ctr"/>
                      <a:r>
                        <a:rPr lang="en-US" sz="1600" b="1" dirty="0" smtClean="0"/>
                        <a:t>GSA</a:t>
                      </a:r>
                      <a:endParaRPr lang="en-US" sz="1600" b="1" dirty="0"/>
                    </a:p>
                  </a:txBody>
                  <a:tcPr marL="0" marR="0" marT="0" marB="0" anchor="ctr"/>
                </a:tc>
                <a:tc>
                  <a:txBody>
                    <a:bodyPr/>
                    <a:lstStyle/>
                    <a:p>
                      <a:pPr algn="ctr"/>
                      <a:r>
                        <a:rPr lang="en-US" sz="1600" b="1" dirty="0" smtClean="0"/>
                        <a:t>HHS</a:t>
                      </a:r>
                      <a:endParaRPr lang="en-US" sz="1600" b="1" dirty="0"/>
                    </a:p>
                  </a:txBody>
                  <a:tcPr marL="0" marR="0" marT="0" marB="0" anchor="ctr"/>
                </a:tc>
                <a:tc>
                  <a:txBody>
                    <a:bodyPr/>
                    <a:lstStyle/>
                    <a:p>
                      <a:pPr algn="ctr"/>
                      <a:r>
                        <a:rPr lang="en-US" sz="1600" b="1" dirty="0" smtClean="0"/>
                        <a:t>NASA</a:t>
                      </a:r>
                      <a:endParaRPr lang="en-US" sz="1600" b="1" dirty="0"/>
                    </a:p>
                  </a:txBody>
                  <a:tcPr marL="0" marR="0" marT="0" marB="0" anchor="ctr"/>
                </a:tc>
              </a:tr>
              <a:tr h="304800">
                <a:tc>
                  <a:txBody>
                    <a:bodyPr/>
                    <a:lstStyle/>
                    <a:p>
                      <a:pPr algn="ctr"/>
                      <a:r>
                        <a:rPr lang="en-US" sz="1600" b="1" dirty="0" smtClean="0"/>
                        <a:t>NRC</a:t>
                      </a:r>
                      <a:endParaRPr lang="en-US" sz="1600" b="1" dirty="0"/>
                    </a:p>
                  </a:txBody>
                  <a:tcPr marL="0" marR="0" marT="0" marB="0" anchor="ctr"/>
                </a:tc>
                <a:tc>
                  <a:txBody>
                    <a:bodyPr/>
                    <a:lstStyle/>
                    <a:p>
                      <a:pPr algn="ctr"/>
                      <a:r>
                        <a:rPr lang="en-US" sz="1600" b="1" dirty="0" smtClean="0"/>
                        <a:t>NSA</a:t>
                      </a:r>
                      <a:endParaRPr lang="en-US" sz="1600" b="1" dirty="0"/>
                    </a:p>
                  </a:txBody>
                  <a:tcPr marL="0" marR="0" marT="0" marB="0" anchor="ctr"/>
                </a:tc>
                <a:tc>
                  <a:txBody>
                    <a:bodyPr/>
                    <a:lstStyle/>
                    <a:p>
                      <a:pPr algn="ctr"/>
                      <a:r>
                        <a:rPr lang="en-US" sz="1600" b="1" dirty="0" smtClean="0"/>
                        <a:t>ODNI</a:t>
                      </a:r>
                      <a:endParaRPr lang="en-US" sz="1600" b="1" dirty="0"/>
                    </a:p>
                  </a:txBody>
                  <a:tcPr marL="0" marR="0" marT="0" marB="0" anchor="ctr"/>
                </a:tc>
                <a:tc>
                  <a:txBody>
                    <a:bodyPr/>
                    <a:lstStyle/>
                    <a:p>
                      <a:pPr algn="ctr"/>
                      <a:r>
                        <a:rPr lang="en-US" sz="1600" b="1" dirty="0" smtClean="0"/>
                        <a:t>OPM</a:t>
                      </a:r>
                      <a:endParaRPr lang="en-US" sz="1600" b="1" dirty="0"/>
                    </a:p>
                  </a:txBody>
                  <a:tcPr marL="0" marR="0" marT="0" marB="0" anchor="ctr"/>
                </a:tc>
                <a:tc>
                  <a:txBody>
                    <a:bodyPr/>
                    <a:lstStyle/>
                    <a:p>
                      <a:pPr algn="ctr"/>
                      <a:r>
                        <a:rPr lang="en-US" sz="1600" b="1" dirty="0" smtClean="0"/>
                        <a:t>Treasury</a:t>
                      </a:r>
                      <a:endParaRPr lang="en-US" sz="1600" b="1" dirty="0"/>
                    </a:p>
                  </a:txBody>
                  <a:tcPr marL="0" marR="0" marT="0" marB="0" anchor="ctr"/>
                </a:tc>
                <a:tc>
                  <a:txBody>
                    <a:bodyPr/>
                    <a:lstStyle/>
                    <a:p>
                      <a:pPr algn="ctr"/>
                      <a:r>
                        <a:rPr lang="en-US" sz="1600" b="1" dirty="0" smtClean="0"/>
                        <a:t>USDA</a:t>
                      </a:r>
                      <a:endParaRPr lang="en-US" sz="1600" b="1" dirty="0"/>
                    </a:p>
                  </a:txBody>
                  <a:tcPr marL="0" marR="0" marT="0" marB="0" anchor="ctr"/>
                </a:tc>
                <a:tc>
                  <a:txBody>
                    <a:bodyPr/>
                    <a:lstStyle/>
                    <a:p>
                      <a:pPr algn="ctr"/>
                      <a:r>
                        <a:rPr lang="en-US" sz="1600" b="1" dirty="0" smtClean="0"/>
                        <a:t>VA</a:t>
                      </a:r>
                      <a:endParaRPr lang="en-US" sz="1600" b="1" dirty="0"/>
                    </a:p>
                  </a:txBody>
                  <a:tcPr marL="0" marR="0" marT="0" marB="0" anchor="ctr"/>
                </a:tc>
              </a:tr>
            </a:tbl>
          </a:graphicData>
        </a:graphic>
      </p:graphicFrame>
    </p:spTree>
    <p:extLst>
      <p:ext uri="{BB962C8B-B14F-4D97-AF65-F5344CB8AC3E}">
        <p14:creationId xmlns:p14="http://schemas.microsoft.com/office/powerpoint/2010/main" val="1924409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lnSpcReduction="20000"/>
          </a:bodyPr>
          <a:lstStyle/>
          <a:p>
            <a:r>
              <a:rPr lang="en-US" sz="2800" dirty="0" smtClean="0">
                <a:solidFill>
                  <a:srgbClr val="043253"/>
                </a:solidFill>
              </a:rPr>
              <a:t>Final Thoughts</a:t>
            </a:r>
          </a:p>
          <a:p>
            <a:r>
              <a:rPr lang="en-US" sz="2000" dirty="0" smtClean="0">
                <a:solidFill>
                  <a:srgbClr val="036A37"/>
                </a:solidFill>
              </a:rPr>
              <a:t>Remediating the Material Weakness</a:t>
            </a:r>
            <a:endParaRPr lang="en-US" sz="2000" b="1" dirty="0" smtClean="0">
              <a:solidFill>
                <a:srgbClr val="036A37"/>
              </a:solidFill>
            </a:endParaRPr>
          </a:p>
          <a:p>
            <a:endParaRPr lang="en-US" dirty="0"/>
          </a:p>
        </p:txBody>
      </p:sp>
      <p:sp>
        <p:nvSpPr>
          <p:cNvPr id="2" name="Rectangle 1"/>
          <p:cNvSpPr/>
          <p:nvPr/>
        </p:nvSpPr>
        <p:spPr>
          <a:xfrm>
            <a:off x="228600" y="1043732"/>
            <a:ext cx="8610600" cy="769441"/>
          </a:xfrm>
          <a:prstGeom prst="rect">
            <a:avLst/>
          </a:prstGeom>
        </p:spPr>
        <p:txBody>
          <a:bodyPr wrap="square">
            <a:spAutoFit/>
          </a:bodyPr>
          <a:lstStyle/>
          <a:p>
            <a:pPr marL="176213" lvl="0" indent="-176213">
              <a:buClr>
                <a:srgbClr val="9D9F98"/>
              </a:buClr>
              <a:buSzPct val="85000"/>
              <a:buFont typeface="Courier New" panose="02070309020205020404" pitchFamily="49" charset="0"/>
              <a:buChar char="o"/>
              <a:defRPr/>
            </a:pPr>
            <a:r>
              <a:rPr lang="en-US" sz="2200" dirty="0">
                <a:solidFill>
                  <a:srgbClr val="292934"/>
                </a:solidFill>
                <a:latin typeface="Arial"/>
              </a:rPr>
              <a:t>Ultimate goal is to eliminate </a:t>
            </a:r>
            <a:r>
              <a:rPr lang="en-US" sz="2200" dirty="0" err="1" smtClean="0">
                <a:solidFill>
                  <a:srgbClr val="292934"/>
                </a:solidFill>
                <a:latin typeface="Arial"/>
              </a:rPr>
              <a:t>IGT</a:t>
            </a:r>
            <a:r>
              <a:rPr lang="en-US" sz="2200" dirty="0" smtClean="0">
                <a:solidFill>
                  <a:srgbClr val="292934"/>
                </a:solidFill>
                <a:latin typeface="Arial"/>
              </a:rPr>
              <a:t> </a:t>
            </a:r>
            <a:r>
              <a:rPr lang="en-US" sz="2200" dirty="0">
                <a:solidFill>
                  <a:srgbClr val="292934"/>
                </a:solidFill>
                <a:latin typeface="Arial"/>
              </a:rPr>
              <a:t>differences at </a:t>
            </a:r>
            <a:r>
              <a:rPr lang="en-US" sz="2200" dirty="0" smtClean="0">
                <a:solidFill>
                  <a:srgbClr val="292934"/>
                </a:solidFill>
                <a:latin typeface="Arial"/>
              </a:rPr>
              <a:t>the </a:t>
            </a:r>
            <a:r>
              <a:rPr lang="en-US" sz="2200" dirty="0" err="1" smtClean="0">
                <a:solidFill>
                  <a:srgbClr val="292934"/>
                </a:solidFill>
                <a:latin typeface="Arial"/>
              </a:rPr>
              <a:t>governmentwide</a:t>
            </a:r>
            <a:r>
              <a:rPr lang="en-US" sz="2200" dirty="0" smtClean="0">
                <a:solidFill>
                  <a:srgbClr val="292934"/>
                </a:solidFill>
                <a:latin typeface="Arial"/>
              </a:rPr>
              <a:t> level for the Consolidated </a:t>
            </a:r>
            <a:r>
              <a:rPr lang="en-US" sz="2200" dirty="0">
                <a:solidFill>
                  <a:srgbClr val="292934"/>
                </a:solidFill>
                <a:latin typeface="Arial"/>
              </a:rPr>
              <a:t>FR.</a:t>
            </a:r>
          </a:p>
        </p:txBody>
      </p:sp>
      <p:sp>
        <p:nvSpPr>
          <p:cNvPr id="4" name="Rectangle 3"/>
          <p:cNvSpPr/>
          <p:nvPr/>
        </p:nvSpPr>
        <p:spPr>
          <a:xfrm>
            <a:off x="0" y="1980218"/>
            <a:ext cx="9144000" cy="3048982"/>
          </a:xfrm>
          <a:prstGeom prst="rect">
            <a:avLst/>
          </a:prstGeom>
          <a:solidFill>
            <a:srgbClr val="9C9EA2"/>
          </a:solidFill>
          <a:ln>
            <a:solidFill>
              <a:srgbClr val="8A8D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400" kern="0" dirty="0">
                <a:solidFill>
                  <a:srgbClr val="FFFFFF"/>
                </a:solidFill>
                <a:effectLst>
                  <a:outerShdw blurRad="38100" dist="38100" dir="2700000" algn="tl">
                    <a:srgbClr val="000000">
                      <a:alpha val="43137"/>
                    </a:srgbClr>
                  </a:outerShdw>
                </a:effectLst>
                <a:latin typeface="Arial"/>
              </a:rPr>
              <a:t>“Resolving the intragovernmental transactions problem remains a difficult challenge and will require a </a:t>
            </a:r>
            <a:r>
              <a:rPr lang="en-US" sz="2400" b="1" kern="0" dirty="0">
                <a:solidFill>
                  <a:srgbClr val="FFFFFF"/>
                </a:solidFill>
                <a:effectLst>
                  <a:outerShdw blurRad="38100" dist="38100" dir="2700000" algn="tl">
                    <a:srgbClr val="000000">
                      <a:alpha val="43137"/>
                    </a:srgbClr>
                  </a:outerShdw>
                </a:effectLst>
                <a:latin typeface="Arial"/>
              </a:rPr>
              <a:t>strong and sustained commitment by federal entities </a:t>
            </a:r>
            <a:r>
              <a:rPr lang="en-US" sz="2400" kern="0" dirty="0">
                <a:solidFill>
                  <a:srgbClr val="FFFFFF"/>
                </a:solidFill>
                <a:effectLst>
                  <a:outerShdw blurRad="38100" dist="38100" dir="2700000" algn="tl">
                    <a:srgbClr val="000000">
                      <a:alpha val="43137"/>
                    </a:srgbClr>
                  </a:outerShdw>
                </a:effectLst>
                <a:latin typeface="Arial"/>
              </a:rPr>
              <a:t>to timely resolve differences with their trading </a:t>
            </a:r>
            <a:r>
              <a:rPr lang="en-US" sz="2400" kern="0" dirty="0" smtClean="0">
                <a:solidFill>
                  <a:srgbClr val="FFFFFF"/>
                </a:solidFill>
                <a:effectLst>
                  <a:outerShdw blurRad="38100" dist="38100" dir="2700000" algn="tl">
                    <a:srgbClr val="000000">
                      <a:alpha val="43137"/>
                    </a:srgbClr>
                  </a:outerShdw>
                </a:effectLst>
                <a:latin typeface="Arial"/>
              </a:rPr>
              <a:t>partners”</a:t>
            </a:r>
          </a:p>
          <a:p>
            <a:pPr algn="ctr">
              <a:defRPr/>
            </a:pPr>
            <a:endParaRPr lang="en-US" sz="2000" kern="0" dirty="0" smtClean="0">
              <a:solidFill>
                <a:srgbClr val="FFFFFF"/>
              </a:solidFill>
              <a:effectLst>
                <a:outerShdw blurRad="38100" dist="38100" dir="2700000" algn="tl">
                  <a:srgbClr val="000000">
                    <a:alpha val="43137"/>
                  </a:srgbClr>
                </a:outerShdw>
              </a:effectLst>
              <a:latin typeface="Arial"/>
            </a:endParaRPr>
          </a:p>
          <a:p>
            <a:pPr algn="ctr">
              <a:defRPr/>
            </a:pPr>
            <a:endParaRPr lang="en-US" sz="2000" kern="0" dirty="0">
              <a:solidFill>
                <a:srgbClr val="FFFFFF"/>
              </a:solidFill>
              <a:effectLst>
                <a:outerShdw blurRad="38100" dist="38100" dir="2700000" algn="tl">
                  <a:srgbClr val="000000">
                    <a:alpha val="43137"/>
                  </a:srgbClr>
                </a:outerShdw>
              </a:effectLst>
              <a:latin typeface="Arial"/>
            </a:endParaRPr>
          </a:p>
          <a:p>
            <a:pPr algn="r">
              <a:defRPr/>
            </a:pPr>
            <a:endParaRPr lang="en-US" sz="1200" kern="0" dirty="0" smtClean="0">
              <a:solidFill>
                <a:srgbClr val="FFFFFF"/>
              </a:solidFill>
              <a:effectLst>
                <a:outerShdw blurRad="38100" dist="38100" dir="2700000" algn="tl">
                  <a:srgbClr val="000000">
                    <a:alpha val="43137"/>
                  </a:srgbClr>
                </a:outerShdw>
              </a:effectLst>
              <a:latin typeface="Arial"/>
            </a:endParaRPr>
          </a:p>
          <a:p>
            <a:pPr algn="r">
              <a:defRPr/>
            </a:pPr>
            <a:r>
              <a:rPr lang="en-US" sz="1200" kern="0" dirty="0" smtClean="0">
                <a:solidFill>
                  <a:srgbClr val="FFFFFF"/>
                </a:solidFill>
                <a:effectLst>
                  <a:outerShdw blurRad="38100" dist="38100" dir="2700000" algn="tl">
                    <a:srgbClr val="000000">
                      <a:alpha val="43137"/>
                    </a:srgbClr>
                  </a:outerShdw>
                </a:effectLst>
                <a:latin typeface="Arial"/>
              </a:rPr>
              <a:t>- FY 2015 U.S. GOVERNMENT ACCOUNTABILITY OFFICE INDEPENDENT AUDITOR’S REPORT</a:t>
            </a:r>
            <a:endParaRPr lang="en-US" sz="1200" kern="0" dirty="0">
              <a:solidFill>
                <a:srgbClr val="FFFFFF"/>
              </a:solidFill>
              <a:effectLst>
                <a:outerShdw blurRad="38100" dist="38100" dir="2700000" algn="tl">
                  <a:srgbClr val="000000">
                    <a:alpha val="43137"/>
                  </a:srgbClr>
                </a:outerShdw>
              </a:effectLst>
              <a:latin typeface="Arial"/>
            </a:endParaRPr>
          </a:p>
        </p:txBody>
      </p:sp>
    </p:spTree>
    <p:extLst>
      <p:ext uri="{BB962C8B-B14F-4D97-AF65-F5344CB8AC3E}">
        <p14:creationId xmlns:p14="http://schemas.microsoft.com/office/powerpoint/2010/main" val="4192751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solidFill>
                  <a:srgbClr val="043253"/>
                </a:solidFill>
              </a:rPr>
              <a:t>Contact Information</a:t>
            </a:r>
          </a:p>
          <a:p>
            <a:endParaRPr lang="en-US" dirty="0"/>
          </a:p>
        </p:txBody>
      </p:sp>
      <p:sp>
        <p:nvSpPr>
          <p:cNvPr id="5" name="Text Placeholder 5"/>
          <p:cNvSpPr txBox="1">
            <a:spLocks/>
          </p:cNvSpPr>
          <p:nvPr/>
        </p:nvSpPr>
        <p:spPr>
          <a:xfrm>
            <a:off x="363416" y="1078374"/>
            <a:ext cx="8229600" cy="46600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9D9F98"/>
              </a:buClr>
              <a:buFont typeface="Arial" pitchFamily="34" charset="0"/>
              <a:buNone/>
            </a:pPr>
            <a:endParaRPr lang="en-US" b="1" dirty="0" smtClean="0">
              <a:solidFill>
                <a:srgbClr val="292934"/>
              </a:solidFill>
              <a:latin typeface="Arial"/>
            </a:endParaRPr>
          </a:p>
          <a:p>
            <a:pPr marL="0" indent="0">
              <a:buClr>
                <a:srgbClr val="9D9F98"/>
              </a:buClr>
              <a:buFont typeface="Arial" pitchFamily="34" charset="0"/>
              <a:buNone/>
            </a:pPr>
            <a:endParaRPr lang="en-US" sz="1600" b="1" dirty="0" smtClean="0">
              <a:solidFill>
                <a:srgbClr val="292934"/>
              </a:solidFill>
              <a:latin typeface="Arial"/>
            </a:endParaRPr>
          </a:p>
          <a:p>
            <a:pPr marL="0" indent="0">
              <a:buClr>
                <a:srgbClr val="9D9F98"/>
              </a:buClr>
              <a:buFont typeface="Arial" pitchFamily="34" charset="0"/>
              <a:buNone/>
            </a:pPr>
            <a:endParaRPr lang="en-US" sz="1600" b="1" dirty="0">
              <a:solidFill>
                <a:srgbClr val="292934"/>
              </a:solidFill>
              <a:latin typeface="Arial"/>
            </a:endParaRPr>
          </a:p>
          <a:p>
            <a:pPr marL="0" indent="0">
              <a:buClr>
                <a:srgbClr val="9D9F98"/>
              </a:buClr>
              <a:buFont typeface="Arial" pitchFamily="34" charset="0"/>
              <a:buNone/>
            </a:pPr>
            <a:endParaRPr lang="en-US" sz="1600" b="1" dirty="0" smtClean="0">
              <a:solidFill>
                <a:srgbClr val="292934"/>
              </a:solidFill>
              <a:latin typeface="Arial"/>
            </a:endParaRPr>
          </a:p>
          <a:p>
            <a:pPr marL="0" indent="0">
              <a:buClr>
                <a:srgbClr val="9D9F98"/>
              </a:buClr>
              <a:buFont typeface="Arial" pitchFamily="34" charset="0"/>
              <a:buNone/>
            </a:pPr>
            <a:r>
              <a:rPr lang="en-US" sz="1600" b="1" dirty="0" smtClean="0">
                <a:solidFill>
                  <a:srgbClr val="292934"/>
                </a:solidFill>
                <a:latin typeface="Arial"/>
              </a:rPr>
              <a:t>Kirstie Pottmeyer</a:t>
            </a:r>
          </a:p>
          <a:p>
            <a:pPr marL="0" indent="0">
              <a:buClr>
                <a:srgbClr val="9D9F98"/>
              </a:buClr>
              <a:buFont typeface="Arial" pitchFamily="34" charset="0"/>
              <a:buNone/>
            </a:pPr>
            <a:r>
              <a:rPr lang="en-US" sz="1600" dirty="0" smtClean="0">
                <a:solidFill>
                  <a:srgbClr val="292934"/>
                </a:solidFill>
                <a:latin typeface="Arial"/>
              </a:rPr>
              <a:t>	Manager</a:t>
            </a:r>
          </a:p>
          <a:p>
            <a:pPr marL="0" indent="0">
              <a:buClr>
                <a:srgbClr val="9D9F98"/>
              </a:buClr>
              <a:buFont typeface="Arial" pitchFamily="34" charset="0"/>
              <a:buNone/>
            </a:pPr>
            <a:r>
              <a:rPr lang="en-US" sz="1600" dirty="0">
                <a:solidFill>
                  <a:srgbClr val="292934"/>
                </a:solidFill>
                <a:latin typeface="Arial"/>
              </a:rPr>
              <a:t>	</a:t>
            </a:r>
            <a:r>
              <a:rPr lang="en-US" sz="1600" dirty="0" smtClean="0">
                <a:solidFill>
                  <a:srgbClr val="292934"/>
                </a:solidFill>
                <a:latin typeface="Arial"/>
              </a:rPr>
              <a:t>Fiscal Accounting</a:t>
            </a:r>
          </a:p>
          <a:p>
            <a:pPr marL="0" indent="0">
              <a:buClr>
                <a:srgbClr val="9D9F98"/>
              </a:buClr>
              <a:buFont typeface="Arial" pitchFamily="34" charset="0"/>
              <a:buNone/>
            </a:pPr>
            <a:r>
              <a:rPr lang="en-US" sz="1600" dirty="0">
                <a:solidFill>
                  <a:srgbClr val="292934"/>
                </a:solidFill>
                <a:latin typeface="Arial"/>
              </a:rPr>
              <a:t>	</a:t>
            </a:r>
            <a:r>
              <a:rPr lang="en-US" sz="1600" dirty="0" smtClean="0">
                <a:solidFill>
                  <a:srgbClr val="292934"/>
                </a:solidFill>
                <a:latin typeface="Arial"/>
              </a:rPr>
              <a:t>Bureau of the Fiscal Service</a:t>
            </a:r>
          </a:p>
          <a:p>
            <a:pPr marL="0" indent="0">
              <a:buClr>
                <a:srgbClr val="9D9F98"/>
              </a:buClr>
              <a:buFont typeface="Arial" pitchFamily="34" charset="0"/>
              <a:buNone/>
            </a:pPr>
            <a:r>
              <a:rPr lang="en-US" sz="1600" dirty="0">
                <a:solidFill>
                  <a:srgbClr val="292934"/>
                </a:solidFill>
                <a:latin typeface="Arial"/>
              </a:rPr>
              <a:t>	</a:t>
            </a:r>
            <a:r>
              <a:rPr lang="en-US" sz="1600" dirty="0" smtClean="0">
                <a:solidFill>
                  <a:srgbClr val="292934"/>
                </a:solidFill>
                <a:latin typeface="Arial"/>
              </a:rPr>
              <a:t>(304) 480-5304</a:t>
            </a:r>
          </a:p>
          <a:p>
            <a:pPr marL="0" indent="0">
              <a:buClr>
                <a:srgbClr val="9D9F98"/>
              </a:buClr>
              <a:buFont typeface="Arial" pitchFamily="34" charset="0"/>
              <a:buNone/>
            </a:pPr>
            <a:r>
              <a:rPr lang="en-US" sz="1600" dirty="0" smtClean="0">
                <a:solidFill>
                  <a:srgbClr val="292934"/>
                </a:solidFill>
                <a:latin typeface="Arial"/>
              </a:rPr>
              <a:t>	</a:t>
            </a:r>
            <a:r>
              <a:rPr lang="en-US" sz="1600" u="sng" dirty="0" smtClean="0">
                <a:solidFill>
                  <a:srgbClr val="292934"/>
                </a:solidFill>
                <a:latin typeface="Arial"/>
                <a:hlinkClick r:id="rId2"/>
              </a:rPr>
              <a:t>Kirstie.Pottmeyer@fiscal.treasury.gov</a:t>
            </a:r>
            <a:endParaRPr lang="en-US" sz="1600" dirty="0" smtClean="0">
              <a:solidFill>
                <a:srgbClr val="292934"/>
              </a:solidFill>
              <a:latin typeface="Arial"/>
            </a:endParaRPr>
          </a:p>
          <a:p>
            <a:pPr marL="0" indent="0">
              <a:buClr>
                <a:srgbClr val="9D9F98"/>
              </a:buClr>
              <a:buFont typeface="Arial" pitchFamily="34" charset="0"/>
              <a:buNone/>
            </a:pPr>
            <a:endParaRPr lang="en-US" dirty="0" smtClean="0">
              <a:solidFill>
                <a:srgbClr val="292934"/>
              </a:solidFill>
              <a:latin typeface="Arial"/>
            </a:endParaRPr>
          </a:p>
          <a:p>
            <a:pPr marL="0" indent="0">
              <a:buClr>
                <a:srgbClr val="9D9F98"/>
              </a:buClr>
              <a:buFont typeface="Arial" pitchFamily="34" charset="0"/>
              <a:buNone/>
            </a:pPr>
            <a:endParaRPr lang="en-US" dirty="0" smtClean="0">
              <a:solidFill>
                <a:srgbClr val="292934"/>
              </a:solidFill>
              <a:latin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914400"/>
            <a:ext cx="3690937" cy="144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345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Contact Information (cont.)</a:t>
            </a:r>
            <a:endParaRPr lang="en-US" dirty="0"/>
          </a:p>
        </p:txBody>
      </p:sp>
      <p:sp>
        <p:nvSpPr>
          <p:cNvPr id="5" name="TextBox 4"/>
          <p:cNvSpPr txBox="1"/>
          <p:nvPr/>
        </p:nvSpPr>
        <p:spPr>
          <a:xfrm>
            <a:off x="331105" y="1079268"/>
            <a:ext cx="8660493" cy="5324535"/>
          </a:xfrm>
          <a:prstGeom prst="rect">
            <a:avLst/>
          </a:prstGeom>
          <a:noFill/>
        </p:spPr>
        <p:txBody>
          <a:bodyPr wrap="square" rtlCol="0">
            <a:spAutoFit/>
          </a:bodyPr>
          <a:lstStyle/>
          <a:p>
            <a:pPr>
              <a:tabLst>
                <a:tab pos="58738" algn="l"/>
              </a:tabLst>
            </a:pPr>
            <a:r>
              <a:rPr lang="en-US" b="1" dirty="0" smtClean="0">
                <a:latin typeface="Arial" pitchFamily="34" charset="0"/>
                <a:cs typeface="Arial" panose="020B0604020202020204" pitchFamily="34" charset="0"/>
              </a:rPr>
              <a:t>	</a:t>
            </a:r>
            <a:r>
              <a:rPr lang="en-US" b="1" u="sng" dirty="0" smtClean="0">
                <a:latin typeface="Arial" panose="020B0604020202020204" pitchFamily="34" charset="0"/>
                <a:cs typeface="Arial" panose="020B0604020202020204" pitchFamily="34" charset="0"/>
              </a:rPr>
              <a:t>For IGT Program Management and Agency Outreach Support</a:t>
            </a:r>
          </a:p>
          <a:p>
            <a:pPr>
              <a:tabLst>
                <a:tab pos="50800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Matt Conrad</a:t>
            </a:r>
          </a:p>
          <a:p>
            <a:pPr>
              <a:tabLst>
                <a:tab pos="508000" algn="l"/>
              </a:tabLst>
            </a:pPr>
            <a:r>
              <a:rPr lang="en-US" dirty="0" smtClean="0">
                <a:latin typeface="Arial" panose="020B0604020202020204" pitchFamily="34" charset="0"/>
                <a:cs typeface="Arial" panose="020B0604020202020204" pitchFamily="34" charset="0"/>
              </a:rPr>
              <a:t>	Manager, Intragovernmental Branch</a:t>
            </a:r>
          </a:p>
          <a:p>
            <a:pPr>
              <a:tabLst>
                <a:tab pos="508000" algn="l"/>
              </a:tabLst>
            </a:pPr>
            <a:r>
              <a:rPr lang="en-US" dirty="0" smtClean="0">
                <a:latin typeface="Arial" panose="020B0604020202020204" pitchFamily="34" charset="0"/>
                <a:cs typeface="Arial" panose="020B0604020202020204" pitchFamily="34" charset="0"/>
              </a:rPr>
              <a:t>	Bureau of the Fiscal Service – Fiscal Accounting</a:t>
            </a:r>
          </a:p>
          <a:p>
            <a:pPr>
              <a:tabLst>
                <a:tab pos="508000" algn="l"/>
              </a:tabLst>
            </a:pPr>
            <a:r>
              <a:rPr lang="en-US" dirty="0" smtClean="0">
                <a:latin typeface="Arial" panose="020B0604020202020204" pitchFamily="34" charset="0"/>
                <a:cs typeface="Arial" panose="020B0604020202020204" pitchFamily="34" charset="0"/>
              </a:rPr>
              <a:t>	304-480-1004</a:t>
            </a:r>
          </a:p>
          <a:p>
            <a:pPr>
              <a:tabLst>
                <a:tab pos="50800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hlinkClick r:id="rId3"/>
              </a:rPr>
              <a:t>matt.conrad@fiscal.treasury.gov</a:t>
            </a:r>
            <a:endParaRPr lang="en-US" dirty="0" smtClean="0">
              <a:latin typeface="Arial" panose="020B0604020202020204" pitchFamily="34" charset="0"/>
              <a:cs typeface="Arial" panose="020B0604020202020204" pitchFamily="34" charset="0"/>
            </a:endParaRPr>
          </a:p>
          <a:p>
            <a:pPr>
              <a:tabLst>
                <a:tab pos="508000" algn="l"/>
              </a:tabLst>
            </a:pPr>
            <a:endParaRPr lang="en-US" b="1" dirty="0" smtClean="0">
              <a:latin typeface="Arial" panose="020B0604020202020204" pitchFamily="34" charset="0"/>
              <a:cs typeface="Arial" panose="020B0604020202020204" pitchFamily="34" charset="0"/>
            </a:endParaRPr>
          </a:p>
          <a:p>
            <a:pPr>
              <a:tabLst>
                <a:tab pos="508000" algn="l"/>
              </a:tabLst>
            </a:pPr>
            <a:r>
              <a:rPr lang="en-US" dirty="0" smtClean="0">
                <a:latin typeface="Arial" panose="020B0604020202020204" pitchFamily="34" charset="0"/>
                <a:cs typeface="Arial" panose="020B0604020202020204" pitchFamily="34" charset="0"/>
              </a:rPr>
              <a:t>	Keith Jarboe</a:t>
            </a:r>
          </a:p>
          <a:p>
            <a:pPr>
              <a:tabLst>
                <a:tab pos="508000" algn="l"/>
              </a:tabLst>
            </a:pPr>
            <a:r>
              <a:rPr lang="en-US" dirty="0" smtClean="0">
                <a:latin typeface="Arial" panose="020B0604020202020204" pitchFamily="34" charset="0"/>
                <a:cs typeface="Arial" panose="020B0604020202020204" pitchFamily="34" charset="0"/>
              </a:rPr>
              <a:t>	IGT Agency Outreach – Project Support Division</a:t>
            </a:r>
          </a:p>
          <a:p>
            <a:pPr>
              <a:tabLst>
                <a:tab pos="50800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Bureau of the Fiscal Service – Fiscal Accounting</a:t>
            </a:r>
          </a:p>
          <a:p>
            <a:pPr>
              <a:tabLst>
                <a:tab pos="508000" algn="l"/>
              </a:tabLst>
            </a:pPr>
            <a:r>
              <a:rPr lang="en-US" dirty="0" smtClean="0">
                <a:latin typeface="Arial" panose="020B0604020202020204" pitchFamily="34" charset="0"/>
                <a:cs typeface="Arial" panose="020B0604020202020204" pitchFamily="34" charset="0"/>
              </a:rPr>
              <a:t>	202-874-7818</a:t>
            </a:r>
          </a:p>
          <a:p>
            <a:pPr>
              <a:tabLst>
                <a:tab pos="508000" algn="l"/>
              </a:tabLst>
            </a:pP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hlinkClick r:id="rId4"/>
              </a:rPr>
              <a:t>keith.jarboe@fiscal.treasury.gov</a:t>
            </a:r>
            <a:endParaRPr lang="en-US" dirty="0" smtClean="0">
              <a:latin typeface="Arial" panose="020B0604020202020204" pitchFamily="34" charset="0"/>
              <a:cs typeface="Arial" panose="020B0604020202020204" pitchFamily="34" charset="0"/>
            </a:endParaRPr>
          </a:p>
          <a:p>
            <a:pPr>
              <a:tabLst>
                <a:tab pos="508000" algn="l"/>
              </a:tabLst>
            </a:pPr>
            <a:endParaRPr lang="en-US" dirty="0">
              <a:latin typeface="Arial" panose="020B0604020202020204" pitchFamily="34" charset="0"/>
              <a:cs typeface="Arial" panose="020B0604020202020204" pitchFamily="34" charset="0"/>
            </a:endParaRPr>
          </a:p>
          <a:p>
            <a:pPr>
              <a:tabLst>
                <a:tab pos="508000" algn="l"/>
              </a:tabLst>
            </a:pPr>
            <a:r>
              <a:rPr lang="en-US" b="1" u="sng" dirty="0" smtClean="0">
                <a:latin typeface="Arial" panose="020B0604020202020204" pitchFamily="34" charset="0"/>
                <a:cs typeface="Arial" panose="020B0604020202020204" pitchFamily="34" charset="0"/>
              </a:rPr>
              <a:t>For Intragovernmental Transactions Working Group Information</a:t>
            </a:r>
            <a:endParaRPr lang="en-US" b="1" u="sng" dirty="0">
              <a:latin typeface="Arial" pitchFamily="34" charset="0"/>
              <a:cs typeface="Arial" pitchFamily="34" charset="0"/>
            </a:endParaRPr>
          </a:p>
          <a:p>
            <a:pPr lvl="1"/>
            <a:r>
              <a:rPr lang="en-US" dirty="0">
                <a:latin typeface="Arial" pitchFamily="34" charset="0"/>
                <a:cs typeface="Arial" pitchFamily="34" charset="0"/>
              </a:rPr>
              <a:t>IGT@fiscal.treasury.gov</a:t>
            </a:r>
          </a:p>
          <a:p>
            <a:pPr lvl="1"/>
            <a:r>
              <a:rPr lang="en-US" dirty="0">
                <a:latin typeface="Arial" pitchFamily="34" charset="0"/>
                <a:cs typeface="Arial" pitchFamily="34" charset="0"/>
              </a:rPr>
              <a:t>Alex </a:t>
            </a:r>
            <a:r>
              <a:rPr lang="en-US" dirty="0" err="1">
                <a:latin typeface="Arial" pitchFamily="34" charset="0"/>
                <a:cs typeface="Arial" pitchFamily="34" charset="0"/>
              </a:rPr>
              <a:t>Abshire</a:t>
            </a:r>
            <a:r>
              <a:rPr lang="en-US" dirty="0">
                <a:latin typeface="Arial" pitchFamily="34" charset="0"/>
                <a:cs typeface="Arial" pitchFamily="34" charset="0"/>
              </a:rPr>
              <a:t> (alexander.abshire@fiscal.treasury.gov)</a:t>
            </a:r>
          </a:p>
          <a:p>
            <a:pPr lvl="1"/>
            <a:r>
              <a:rPr lang="en-US" dirty="0">
                <a:latin typeface="Arial" pitchFamily="34" charset="0"/>
                <a:cs typeface="Arial" pitchFamily="34" charset="0"/>
              </a:rPr>
              <a:t>Wesley Vincent (wesley.vincent@fiscal.treasury.gov)</a:t>
            </a:r>
          </a:p>
          <a:p>
            <a:pPr lvl="1"/>
            <a:r>
              <a:rPr lang="en-US" dirty="0">
                <a:latin typeface="Arial" pitchFamily="34" charset="0"/>
                <a:cs typeface="Arial" pitchFamily="34" charset="0"/>
                <a:hlinkClick r:id="rId5"/>
              </a:rPr>
              <a:t>https://community.max.gov/x/OYJ1Ng</a:t>
            </a:r>
            <a:endParaRPr lang="en-US" dirty="0">
              <a:latin typeface="Arial" pitchFamily="34" charset="0"/>
              <a:cs typeface="Arial" pitchFamily="34" charset="0"/>
            </a:endParaRPr>
          </a:p>
          <a:p>
            <a:pPr>
              <a:tabLst>
                <a:tab pos="508000" algn="l"/>
              </a:tabLst>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94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3101" y="4210777"/>
            <a:ext cx="1061991" cy="836008"/>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21" y="3769786"/>
            <a:ext cx="2156369" cy="1889764"/>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5384" y="3769786"/>
            <a:ext cx="2156369" cy="1889764"/>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4848" y="3769786"/>
            <a:ext cx="2156369" cy="1889764"/>
          </a:xfrm>
          <a:prstGeom prst="rect">
            <a:avLst/>
          </a:prstGeom>
        </p:spPr>
      </p:pic>
      <p:sp>
        <p:nvSpPr>
          <p:cNvPr id="3" name="Content Placeholder 2"/>
          <p:cNvSpPr>
            <a:spLocks noGrp="1"/>
          </p:cNvSpPr>
          <p:nvPr>
            <p:ph sz="quarter" idx="11"/>
          </p:nvPr>
        </p:nvSpPr>
        <p:spPr/>
        <p:txBody>
          <a:bodyPr>
            <a:normAutofit fontScale="92500" lnSpcReduction="20000"/>
          </a:bodyPr>
          <a:lstStyle/>
          <a:p>
            <a:r>
              <a:rPr lang="en-US" sz="2800" dirty="0" smtClean="0">
                <a:solidFill>
                  <a:srgbClr val="043253"/>
                </a:solidFill>
              </a:rPr>
              <a:t>IGT Material Weakness</a:t>
            </a:r>
          </a:p>
          <a:p>
            <a:r>
              <a:rPr lang="en-US" sz="2000" dirty="0" smtClean="0">
                <a:solidFill>
                  <a:srgbClr val="036A37"/>
                </a:solidFill>
              </a:rPr>
              <a:t>History of Material Weakness for the U.S. Government</a:t>
            </a:r>
          </a:p>
          <a:p>
            <a:endParaRPr lang="en-US" dirty="0"/>
          </a:p>
        </p:txBody>
      </p:sp>
      <p:sp>
        <p:nvSpPr>
          <p:cNvPr id="11" name="Content Placeholder 2"/>
          <p:cNvSpPr txBox="1">
            <a:spLocks/>
          </p:cNvSpPr>
          <p:nvPr/>
        </p:nvSpPr>
        <p:spPr>
          <a:xfrm>
            <a:off x="228600" y="1035886"/>
            <a:ext cx="8544799" cy="487834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
                <a:srgbClr val="9D9F98"/>
              </a:buClr>
              <a:buSzPct val="85000"/>
              <a:buFont typeface="Courier New" panose="02070309020205020404" pitchFamily="49" charset="0"/>
              <a:buChar char="o"/>
              <a:tabLst/>
              <a:defRPr/>
            </a:pPr>
            <a:r>
              <a:rPr kumimoji="0" lang="en-US" sz="1800" b="0" i="0" u="none" strike="noStrike" kern="1200" cap="none" spc="0" normalizeH="0" baseline="0" noProof="0" dirty="0" smtClean="0">
                <a:ln>
                  <a:noFill/>
                </a:ln>
                <a:solidFill>
                  <a:srgbClr val="292934"/>
                </a:solidFill>
                <a:effectLst/>
                <a:uLnTx/>
                <a:uFillTx/>
                <a:latin typeface="Arial"/>
                <a:ea typeface="+mn-ea"/>
                <a:cs typeface="+mn-cs"/>
              </a:rPr>
              <a:t>As it has for each of the past </a:t>
            </a:r>
            <a:r>
              <a:rPr kumimoji="0" lang="en-US" sz="1800" b="1" i="0" u="none" strike="noStrike" kern="1200" cap="none" spc="0" normalizeH="0" baseline="0" noProof="0" dirty="0" smtClean="0">
                <a:ln>
                  <a:noFill/>
                </a:ln>
                <a:solidFill>
                  <a:srgbClr val="292934"/>
                </a:solidFill>
                <a:effectLst/>
                <a:uLnTx/>
                <a:uFillTx/>
                <a:latin typeface="Arial"/>
                <a:ea typeface="+mn-ea"/>
                <a:cs typeface="+mn-cs"/>
              </a:rPr>
              <a:t>19 fiscal years</a:t>
            </a:r>
            <a:r>
              <a:rPr kumimoji="0" lang="en-US" sz="1800" b="0" i="0" u="none" strike="noStrike" kern="1200" cap="none" spc="0" normalizeH="0" baseline="0" noProof="0" dirty="0" smtClean="0">
                <a:ln>
                  <a:noFill/>
                </a:ln>
                <a:solidFill>
                  <a:srgbClr val="292934"/>
                </a:solidFill>
                <a:effectLst/>
                <a:uLnTx/>
                <a:uFillTx/>
                <a:latin typeface="Arial"/>
                <a:ea typeface="+mn-ea"/>
                <a:cs typeface="+mn-cs"/>
              </a:rPr>
              <a:t>, the U.S. Government Accountability Office (GAO) issued a disclaimer of opinion on the FY 2015 Financial Report of the U.S. Government. In its report, GAO cited the government's difficulty to "</a:t>
            </a:r>
            <a:r>
              <a:rPr kumimoji="0" lang="en-US" sz="1800" b="1" i="1" u="none" strike="noStrike" kern="1200" cap="none" spc="0" normalizeH="0" baseline="0" noProof="0" dirty="0" smtClean="0">
                <a:ln>
                  <a:noFill/>
                </a:ln>
                <a:solidFill>
                  <a:srgbClr val="292934"/>
                </a:solidFill>
                <a:effectLst/>
                <a:uLnTx/>
                <a:uFillTx/>
                <a:latin typeface="Arial"/>
                <a:ea typeface="+mn-ea"/>
                <a:cs typeface="+mn-cs"/>
              </a:rPr>
              <a:t>adequately account for and reconcile intra-governmental activity and balances between federal entities</a:t>
            </a:r>
            <a:r>
              <a:rPr kumimoji="0" lang="en-US" sz="1800" b="0" i="0" u="none" strike="noStrike" kern="1200" cap="none" spc="0" normalizeH="0" baseline="0" noProof="0" dirty="0" smtClean="0">
                <a:ln>
                  <a:noFill/>
                </a:ln>
                <a:solidFill>
                  <a:srgbClr val="292934"/>
                </a:solidFill>
                <a:effectLst/>
                <a:uLnTx/>
                <a:uFillTx/>
                <a:latin typeface="Arial"/>
                <a:ea typeface="+mn-ea"/>
                <a:cs typeface="+mn-cs"/>
              </a:rPr>
              <a:t>"</a:t>
            </a:r>
            <a:r>
              <a:rPr kumimoji="0" lang="en-US" sz="1800" b="1" i="0" u="none" strike="noStrike" kern="1200" cap="none" spc="0" normalizeH="0" baseline="0" noProof="0" dirty="0" smtClean="0">
                <a:ln>
                  <a:noFill/>
                </a:ln>
                <a:solidFill>
                  <a:srgbClr val="292934"/>
                </a:solidFill>
                <a:effectLst/>
                <a:uLnTx/>
                <a:uFillTx/>
                <a:latin typeface="Arial"/>
                <a:ea typeface="+mn-ea"/>
                <a:cs typeface="+mn-cs"/>
              </a:rPr>
              <a:t> </a:t>
            </a:r>
            <a:r>
              <a:rPr kumimoji="0" lang="en-US" sz="1800" b="0" i="0" u="none" strike="noStrike" kern="1200" cap="none" spc="0" normalizeH="0" baseline="0" noProof="0" dirty="0" smtClean="0">
                <a:ln>
                  <a:noFill/>
                </a:ln>
                <a:solidFill>
                  <a:srgbClr val="292934"/>
                </a:solidFill>
                <a:effectLst/>
                <a:uLnTx/>
                <a:uFillTx/>
                <a:latin typeface="Arial"/>
                <a:ea typeface="+mn-ea"/>
                <a:cs typeface="+mn-cs"/>
              </a:rPr>
              <a:t>as a material weakness and a major impediment to expressing an opinion.</a:t>
            </a:r>
          </a:p>
          <a:p>
            <a:pPr marL="182880" marR="0" lvl="0" indent="-182880" algn="l" defTabSz="914400" rtl="0" eaLnBrk="1" fontAlgn="auto" latinLnBrk="0" hangingPunct="1">
              <a:lnSpc>
                <a:spcPct val="100000"/>
              </a:lnSpc>
              <a:spcBef>
                <a:spcPct val="20000"/>
              </a:spcBef>
              <a:spcAft>
                <a:spcPts val="0"/>
              </a:spcAft>
              <a:buClr>
                <a:srgbClr val="9D9F98"/>
              </a:buClr>
              <a:buSzPct val="85000"/>
              <a:buFont typeface="Arial" pitchFamily="34" charset="0"/>
              <a:buChar char="•"/>
              <a:tabLst/>
              <a:defRPr/>
            </a:pPr>
            <a:endParaRPr kumimoji="0" lang="en-US" sz="1600" b="0" i="0" u="none" strike="noStrike" kern="1200" cap="none" spc="0" normalizeH="0" baseline="0" noProof="0" dirty="0" smtClean="0">
              <a:ln>
                <a:noFill/>
              </a:ln>
              <a:solidFill>
                <a:srgbClr val="292934"/>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D9F98"/>
              </a:buClr>
              <a:buSzPct val="85000"/>
              <a:buFont typeface="Arial" pitchFamily="34" charset="0"/>
              <a:buChar char="•"/>
              <a:tabLst/>
              <a:defRPr/>
            </a:pPr>
            <a:endParaRPr kumimoji="0" lang="en-US" sz="1600" b="0" i="0" u="none" strike="noStrike" kern="1200" cap="none" spc="0" normalizeH="0" baseline="0" noProof="0" dirty="0" smtClean="0">
              <a:ln>
                <a:noFill/>
              </a:ln>
              <a:solidFill>
                <a:srgbClr val="292934"/>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D9F98"/>
              </a:buClr>
              <a:buSzPct val="85000"/>
              <a:buFont typeface="Arial" pitchFamily="34" charset="0"/>
              <a:buChar char="•"/>
              <a:tabLst/>
              <a:defRPr/>
            </a:pPr>
            <a:endParaRPr kumimoji="0" lang="en-US" sz="1600" b="0" i="0" u="none" strike="noStrike" kern="1200" cap="none" spc="0" normalizeH="0" baseline="0" noProof="0" dirty="0">
              <a:ln>
                <a:noFill/>
              </a:ln>
              <a:solidFill>
                <a:srgbClr val="292934"/>
              </a:solidFill>
              <a:effectLst/>
              <a:uLnTx/>
              <a:uFillTx/>
              <a:latin typeface="Arial"/>
              <a:ea typeface="+mn-ea"/>
              <a:cs typeface="+mn-cs"/>
            </a:endParaRPr>
          </a:p>
        </p:txBody>
      </p:sp>
      <p:sp>
        <p:nvSpPr>
          <p:cNvPr id="14" name="Oval 13"/>
          <p:cNvSpPr/>
          <p:nvPr/>
        </p:nvSpPr>
        <p:spPr bwMode="auto">
          <a:xfrm>
            <a:off x="244182" y="3712657"/>
            <a:ext cx="1849950" cy="690960"/>
          </a:xfrm>
          <a:prstGeom prst="ellipse">
            <a:avLst/>
          </a:prstGeom>
          <a:noFill/>
          <a:ln w="19050" cap="sq" cmpd="sng" algn="ctr">
            <a:noFill/>
            <a:prstDash val="solid"/>
            <a:round/>
            <a:headEnd type="none" w="sm" len="sm"/>
            <a:tailEnd type="none" w="sm" len="sm"/>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Albertus Extra Bold" pitchFamily="34" charset="0"/>
              </a:rPr>
              <a:t>DoD</a:t>
            </a:r>
          </a:p>
        </p:txBody>
      </p:sp>
      <p:sp>
        <p:nvSpPr>
          <p:cNvPr id="15" name="Oval 14"/>
          <p:cNvSpPr/>
          <p:nvPr/>
        </p:nvSpPr>
        <p:spPr bwMode="auto">
          <a:xfrm>
            <a:off x="2270593" y="3703869"/>
            <a:ext cx="1849950" cy="669783"/>
          </a:xfrm>
          <a:prstGeom prst="ellipse">
            <a:avLst/>
          </a:prstGeom>
          <a:noFill/>
          <a:ln w="19050" cap="sq" cmpd="sng" algn="ctr">
            <a:noFill/>
            <a:prstDash val="solid"/>
            <a:round/>
            <a:headEnd type="none" w="sm" len="sm"/>
            <a:tailEnd type="none" w="sm" len="sm"/>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Albertus Extra Bold" pitchFamily="34" charset="0"/>
              </a:rPr>
              <a:t>Compilation</a:t>
            </a:r>
          </a:p>
        </p:txBody>
      </p:sp>
      <p:sp>
        <p:nvSpPr>
          <p:cNvPr id="17" name="Oval 16"/>
          <p:cNvSpPr/>
          <p:nvPr/>
        </p:nvSpPr>
        <p:spPr bwMode="auto">
          <a:xfrm>
            <a:off x="4334263" y="3846540"/>
            <a:ext cx="1849950" cy="408937"/>
          </a:xfrm>
          <a:prstGeom prst="ellipse">
            <a:avLst/>
          </a:prstGeom>
          <a:noFill/>
          <a:ln w="19050" cap="sq" cmpd="sng" algn="ctr">
            <a:noFill/>
            <a:prstDash val="solid"/>
            <a:round/>
            <a:headEnd type="none" w="sm" len="sm"/>
            <a:tailEnd type="none" w="sm" len="sm"/>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Albertus Extra Bold" pitchFamily="34" charset="0"/>
              </a:rPr>
              <a:t>IGT</a:t>
            </a:r>
          </a:p>
        </p:txBody>
      </p:sp>
      <p:sp>
        <p:nvSpPr>
          <p:cNvPr id="18" name="Content Placeholder 2"/>
          <p:cNvSpPr txBox="1">
            <a:spLocks/>
          </p:cNvSpPr>
          <p:nvPr/>
        </p:nvSpPr>
        <p:spPr>
          <a:xfrm>
            <a:off x="363494" y="2913464"/>
            <a:ext cx="5459792" cy="685800"/>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u="sng" dirty="0" smtClean="0">
                <a:solidFill>
                  <a:srgbClr val="292934"/>
                </a:solidFill>
                <a:effectLst>
                  <a:outerShdw blurRad="38100" dist="38100" dir="2700000" algn="tl">
                    <a:srgbClr val="000000">
                      <a:alpha val="43137"/>
                    </a:srgbClr>
                  </a:outerShdw>
                </a:effectLst>
                <a:latin typeface="Arial"/>
              </a:rPr>
              <a:t>Three Primary Impediments</a:t>
            </a:r>
            <a:endParaRPr lang="en-US" sz="2800" b="1" u="sng" dirty="0">
              <a:solidFill>
                <a:srgbClr val="292934"/>
              </a:solidFill>
              <a:effectLst>
                <a:outerShdw blurRad="38100" dist="38100" dir="2700000" algn="tl">
                  <a:srgbClr val="000000">
                    <a:alpha val="43137"/>
                  </a:srgbClr>
                </a:outerShdw>
              </a:effectLst>
              <a:latin typeface="Arial"/>
            </a:endParaRPr>
          </a:p>
        </p:txBody>
      </p:sp>
      <p:grpSp>
        <p:nvGrpSpPr>
          <p:cNvPr id="16" name="Group 15"/>
          <p:cNvGrpSpPr/>
          <p:nvPr/>
        </p:nvGrpSpPr>
        <p:grpSpPr>
          <a:xfrm>
            <a:off x="6567169" y="3276600"/>
            <a:ext cx="3095823" cy="2494666"/>
            <a:chOff x="6164794" y="2055738"/>
            <a:chExt cx="3095823" cy="2494666"/>
          </a:xfrm>
        </p:grpSpPr>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2669" y="2055738"/>
              <a:ext cx="1940296" cy="24946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3" name="TextBox 22"/>
            <p:cNvSpPr txBox="1"/>
            <p:nvPr/>
          </p:nvSpPr>
          <p:spPr>
            <a:xfrm rot="2568956">
              <a:off x="6164794" y="2903479"/>
              <a:ext cx="3095823" cy="646331"/>
            </a:xfrm>
            <a:prstGeom prst="rect">
              <a:avLst/>
            </a:prstGeom>
            <a:noFill/>
          </p:spPr>
          <p:txBody>
            <a:bodyPr wrap="square" rtlCol="0">
              <a:spAutoFit/>
            </a:bodyPr>
            <a:lstStyle/>
            <a:p>
              <a:pPr algn="ctr"/>
              <a:r>
                <a:rPr lang="en-US" sz="3600" b="1" dirty="0" smtClean="0">
                  <a:solidFill>
                    <a:srgbClr val="FF0000"/>
                  </a:solidFill>
                </a:rPr>
                <a:t>Disclaimer</a:t>
              </a:r>
              <a:endParaRPr lang="en-US" sz="3200" b="1" dirty="0">
                <a:solidFill>
                  <a:srgbClr val="FF0000"/>
                </a:solidFill>
              </a:endParaRPr>
            </a:p>
          </p:txBody>
        </p:sp>
      </p:grpSp>
    </p:spTree>
    <p:extLst>
      <p:ext uri="{BB962C8B-B14F-4D97-AF65-F5344CB8AC3E}">
        <p14:creationId xmlns:p14="http://schemas.microsoft.com/office/powerpoint/2010/main" val="3997234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55000" lnSpcReduction="20000"/>
          </a:bodyPr>
          <a:lstStyle/>
          <a:p>
            <a:r>
              <a:rPr lang="en-US" sz="4400" dirty="0">
                <a:solidFill>
                  <a:srgbClr val="043253"/>
                </a:solidFill>
              </a:rPr>
              <a:t>IGT Material Weakness</a:t>
            </a:r>
          </a:p>
          <a:p>
            <a:r>
              <a:rPr lang="en-US" dirty="0" smtClean="0">
                <a:solidFill>
                  <a:srgbClr val="036A37"/>
                </a:solidFill>
              </a:rPr>
              <a:t>The Issue</a:t>
            </a:r>
            <a:endParaRPr lang="en-US" dirty="0">
              <a:solidFill>
                <a:srgbClr val="036A37"/>
              </a:solidFill>
            </a:endParaRPr>
          </a:p>
          <a:p>
            <a:endParaRPr lang="en-US" dirty="0"/>
          </a:p>
        </p:txBody>
      </p:sp>
      <p:sp>
        <p:nvSpPr>
          <p:cNvPr id="7" name="Vertical Scroll 6"/>
          <p:cNvSpPr/>
          <p:nvPr/>
        </p:nvSpPr>
        <p:spPr>
          <a:xfrm>
            <a:off x="1066800" y="1447800"/>
            <a:ext cx="6781800" cy="4191000"/>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
            </a:r>
            <a:br>
              <a:rPr lang="en-US" sz="2400" dirty="0" smtClean="0"/>
            </a:br>
            <a:r>
              <a:rPr lang="en-US" sz="2400" dirty="0" smtClean="0"/>
              <a:t>“If </a:t>
            </a:r>
            <a:r>
              <a:rPr lang="en-US" sz="2400" dirty="0"/>
              <a:t>two federal entities engaged in an intragovernmental transaction do not both record the same intragovernmental transaction in the same year and for the same amount, the intragovernmental transactions will not be in agreement, resulting in errors in the consolidated financial statements</a:t>
            </a:r>
            <a:r>
              <a:rPr lang="en-US" sz="2400" dirty="0" smtClean="0"/>
              <a:t>.”</a:t>
            </a:r>
          </a:p>
          <a:p>
            <a:pPr algn="ctr"/>
            <a:endParaRPr lang="en-US" sz="1400" dirty="0" smtClean="0"/>
          </a:p>
          <a:p>
            <a:pPr algn="r"/>
            <a:r>
              <a:rPr lang="en-US" sz="1100" dirty="0" smtClean="0"/>
              <a:t> -  FY 2015 U.S</a:t>
            </a:r>
            <a:r>
              <a:rPr lang="en-US" sz="1100" dirty="0"/>
              <a:t>. GOVERNMENT ACCOUNTABILITY OFFICE INDEPENDENT AUDITOR’S REPORT</a:t>
            </a:r>
          </a:p>
        </p:txBody>
      </p:sp>
      <p:sp>
        <p:nvSpPr>
          <p:cNvPr id="6" name="Content Placeholder 2"/>
          <p:cNvSpPr txBox="1">
            <a:spLocks/>
          </p:cNvSpPr>
          <p:nvPr/>
        </p:nvSpPr>
        <p:spPr>
          <a:xfrm>
            <a:off x="1981200" y="1295400"/>
            <a:ext cx="5459792" cy="685800"/>
          </a:xfrm>
          <a:prstGeom prst="rect">
            <a:avLst/>
          </a:prstGeom>
        </p:spPr>
        <p:txBody>
          <a:bodyPr vert="horz" lIns="91440" tIns="45720" rIns="91440" bIns="45720" rtlCol="0" anchor="ctr">
            <a:normAutofit fontScale="92500"/>
          </a:bodyPr>
          <a:lstStyle>
            <a:defPPr>
              <a:defRPr lang="en-US"/>
            </a:defPPr>
            <a:lvl1pPr marL="0" algn="ct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u="sng" dirty="0" smtClean="0">
                <a:solidFill>
                  <a:srgbClr val="292934"/>
                </a:solidFill>
                <a:effectLst>
                  <a:outerShdw blurRad="38100" dist="38100" dir="2700000" algn="tl">
                    <a:srgbClr val="000000">
                      <a:alpha val="43137"/>
                    </a:srgbClr>
                  </a:outerShdw>
                </a:effectLst>
                <a:latin typeface="Arial"/>
              </a:rPr>
              <a:t>The Simplicity of the IGT Issue:</a:t>
            </a:r>
            <a:endParaRPr lang="en-US" sz="2800" b="1" u="sng" dirty="0">
              <a:solidFill>
                <a:srgbClr val="292934"/>
              </a:solidFill>
              <a:effectLst>
                <a:outerShdw blurRad="38100" dist="38100" dir="2700000" algn="tl">
                  <a:srgbClr val="000000">
                    <a:alpha val="43137"/>
                  </a:srgbClr>
                </a:outerShdw>
              </a:effectLst>
              <a:latin typeface="Arial"/>
            </a:endParaRPr>
          </a:p>
        </p:txBody>
      </p:sp>
    </p:spTree>
    <p:extLst>
      <p:ext uri="{BB962C8B-B14F-4D97-AF65-F5344CB8AC3E}">
        <p14:creationId xmlns:p14="http://schemas.microsoft.com/office/powerpoint/2010/main" val="37614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lnSpcReduction="20000"/>
          </a:bodyPr>
          <a:lstStyle/>
          <a:p>
            <a:r>
              <a:rPr lang="en-US" sz="2800" dirty="0" err="1" smtClean="0">
                <a:solidFill>
                  <a:srgbClr val="043253"/>
                </a:solidFill>
              </a:rPr>
              <a:t>IGT</a:t>
            </a:r>
            <a:r>
              <a:rPr lang="en-US" sz="2800" dirty="0" smtClean="0">
                <a:solidFill>
                  <a:srgbClr val="043253"/>
                </a:solidFill>
              </a:rPr>
              <a:t> Material Weakness</a:t>
            </a:r>
          </a:p>
          <a:p>
            <a:r>
              <a:rPr lang="en-US" sz="2000" dirty="0" smtClean="0">
                <a:solidFill>
                  <a:srgbClr val="036A37"/>
                </a:solidFill>
              </a:rPr>
              <a:t>Accomplishments</a:t>
            </a:r>
          </a:p>
          <a:p>
            <a:endParaRPr lang="en-US" dirty="0"/>
          </a:p>
        </p:txBody>
      </p:sp>
      <p:sp>
        <p:nvSpPr>
          <p:cNvPr id="19" name="Content Placeholder 2"/>
          <p:cNvSpPr txBox="1">
            <a:spLocks/>
          </p:cNvSpPr>
          <p:nvPr/>
        </p:nvSpPr>
        <p:spPr>
          <a:xfrm>
            <a:off x="228600" y="1051928"/>
            <a:ext cx="8544799" cy="4878344"/>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R="0" lvl="0" fontAlgn="auto">
              <a:lnSpc>
                <a:spcPct val="100000"/>
              </a:lnSpc>
              <a:spcAft>
                <a:spcPts val="0"/>
              </a:spcAft>
              <a:buClr>
                <a:schemeClr val="bg1">
                  <a:lumMod val="50000"/>
                </a:schemeClr>
              </a:buClr>
              <a:buFont typeface="Arial" pitchFamily="34" charset="0"/>
              <a:buChar char="ₒ"/>
              <a:tabLst/>
              <a:defRPr/>
            </a:pPr>
            <a:r>
              <a:rPr lang="en-US" dirty="0">
                <a:latin typeface="Arial" panose="020B0604020202020204" pitchFamily="34" charset="0"/>
                <a:cs typeface="Arial" panose="020B0604020202020204" pitchFamily="34" charset="0"/>
              </a:rPr>
              <a:t>Treasury has taken the lead in developing a plan to mitigate and eliminate the IGT material weakness </a:t>
            </a:r>
            <a:r>
              <a:rPr lang="en-US" dirty="0" smtClean="0">
                <a:latin typeface="Arial" panose="020B0604020202020204" pitchFamily="34" charset="0"/>
                <a:cs typeface="Arial" panose="020B0604020202020204" pitchFamily="34" charset="0"/>
              </a:rPr>
              <a:t>finding. Key </a:t>
            </a:r>
            <a:r>
              <a:rPr lang="en-US" dirty="0">
                <a:latin typeface="Arial" panose="020B0604020202020204" pitchFamily="34" charset="0"/>
                <a:cs typeface="Arial" panose="020B0604020202020204" pitchFamily="34" charset="0"/>
              </a:rPr>
              <a:t>efforts include:</a:t>
            </a:r>
          </a:p>
          <a:p>
            <a:pPr marL="457200" lvl="2">
              <a:buClr>
                <a:schemeClr val="bg1">
                  <a:lumMod val="50000"/>
                </a:schemeClr>
              </a:buClr>
              <a:buFont typeface="Arial" pitchFamily="34" charset="0"/>
              <a:buChar char="ₒ"/>
              <a:defRPr/>
            </a:pPr>
            <a:r>
              <a:rPr lang="en-US" sz="2100" dirty="0" smtClean="0">
                <a:latin typeface="Arial" panose="020B0604020202020204" pitchFamily="34" charset="0"/>
                <a:cs typeface="Arial" panose="020B0604020202020204" pitchFamily="34" charset="0"/>
              </a:rPr>
              <a:t>Quarterly </a:t>
            </a:r>
            <a:r>
              <a:rPr lang="en-US" sz="2100" dirty="0" err="1" smtClean="0">
                <a:latin typeface="Arial" panose="020B0604020202020204" pitchFamily="34" charset="0"/>
                <a:cs typeface="Arial" panose="020B0604020202020204" pitchFamily="34" charset="0"/>
              </a:rPr>
              <a:t>IGT</a:t>
            </a:r>
            <a:r>
              <a:rPr lang="en-US" sz="2100" dirty="0" smtClean="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Metrics and Scorecards </a:t>
            </a:r>
          </a:p>
          <a:p>
            <a:pPr marL="457200" lvl="2">
              <a:buClr>
                <a:schemeClr val="bg1">
                  <a:lumMod val="50000"/>
                </a:schemeClr>
              </a:buClr>
              <a:buFont typeface="Arial" pitchFamily="34" charset="0"/>
              <a:buChar char="ₒ"/>
              <a:defRPr/>
            </a:pPr>
            <a:r>
              <a:rPr lang="en-US" sz="2100" dirty="0">
                <a:latin typeface="Arial" panose="020B0604020202020204" pitchFamily="34" charset="0"/>
                <a:cs typeface="Arial" panose="020B0604020202020204" pitchFamily="34" charset="0"/>
              </a:rPr>
              <a:t>Journal Vouchers (JVs) </a:t>
            </a:r>
          </a:p>
          <a:p>
            <a:pPr marL="457200" lvl="2">
              <a:buClr>
                <a:schemeClr val="bg1">
                  <a:lumMod val="50000"/>
                </a:schemeClr>
              </a:buClr>
              <a:buFont typeface="Arial" pitchFamily="34" charset="0"/>
              <a:buChar char="ₒ"/>
              <a:defRPr/>
            </a:pPr>
            <a:r>
              <a:rPr lang="en-US" sz="2100" dirty="0">
                <a:latin typeface="Arial" panose="020B0604020202020204" pitchFamily="34" charset="0"/>
                <a:cs typeface="Arial" panose="020B0604020202020204" pitchFamily="34" charset="0"/>
              </a:rPr>
              <a:t>General Fund </a:t>
            </a:r>
            <a:r>
              <a:rPr lang="en-US" sz="2100" dirty="0" smtClean="0">
                <a:latin typeface="Arial" panose="020B0604020202020204" pitchFamily="34" charset="0"/>
                <a:cs typeface="Arial" panose="020B0604020202020204" pitchFamily="34" charset="0"/>
              </a:rPr>
              <a:t>Reporting</a:t>
            </a:r>
            <a:endParaRPr lang="en-US" sz="2100" dirty="0">
              <a:latin typeface="Arial" panose="020B0604020202020204" pitchFamily="34" charset="0"/>
              <a:cs typeface="Arial" panose="020B0604020202020204" pitchFamily="34" charset="0"/>
            </a:endParaRPr>
          </a:p>
          <a:p>
            <a:pPr marL="457200" lvl="2">
              <a:buClr>
                <a:schemeClr val="bg1">
                  <a:lumMod val="50000"/>
                </a:schemeClr>
              </a:buClr>
              <a:buFont typeface="Arial" pitchFamily="34" charset="0"/>
              <a:buChar char="ₒ"/>
              <a:defRPr/>
            </a:pPr>
            <a:r>
              <a:rPr lang="en-US" sz="2100" dirty="0">
                <a:latin typeface="Arial" panose="020B0604020202020204" pitchFamily="34" charset="0"/>
                <a:cs typeface="Arial" panose="020B0604020202020204" pitchFamily="34" charset="0"/>
              </a:rPr>
              <a:t>Root cause analysis and corrective action implementation monitoring</a:t>
            </a:r>
          </a:p>
          <a:p>
            <a:pPr marL="182880" lvl="1">
              <a:buClr>
                <a:schemeClr val="bg1">
                  <a:lumMod val="50000"/>
                </a:schemeClr>
              </a:buClr>
              <a:buFont typeface="Arial" pitchFamily="34" charset="0"/>
              <a:buChar char="ₒ"/>
              <a:defRPr/>
            </a:pPr>
            <a:r>
              <a:rPr lang="en-US" sz="2400" dirty="0">
                <a:latin typeface="Arial" panose="020B0604020202020204" pitchFamily="34" charset="0"/>
                <a:cs typeface="Arial" panose="020B0604020202020204" pitchFamily="34" charset="0"/>
              </a:rPr>
              <a:t>Preventative controls to identify and prevent agency misstatements </a:t>
            </a:r>
            <a:r>
              <a:rPr lang="en-US" sz="2400" dirty="0" smtClean="0">
                <a:latin typeface="Arial" panose="020B0604020202020204" pitchFamily="34" charset="0"/>
                <a:cs typeface="Arial" panose="020B0604020202020204" pitchFamily="34" charset="0"/>
              </a:rPr>
              <a:t>during </a:t>
            </a:r>
            <a:r>
              <a:rPr lang="en-US" sz="2400" dirty="0">
                <a:latin typeface="Arial" panose="020B0604020202020204" pitchFamily="34" charset="0"/>
                <a:cs typeface="Arial" panose="020B0604020202020204" pitchFamily="34" charset="0"/>
              </a:rPr>
              <a:t>the closing package reporting process. </a:t>
            </a:r>
          </a:p>
          <a:p>
            <a:pPr marL="457200" lvl="2">
              <a:buClr>
                <a:schemeClr val="bg1">
                  <a:lumMod val="50000"/>
                </a:schemeClr>
              </a:buClr>
              <a:buFont typeface="Arial" pitchFamily="34" charset="0"/>
              <a:buChar char="ₒ"/>
              <a:defRPr/>
            </a:pPr>
            <a:r>
              <a:rPr lang="en-US" sz="2100" dirty="0">
                <a:latin typeface="Arial" panose="020B0604020202020204" pitchFamily="34" charset="0"/>
                <a:cs typeface="Arial" panose="020B0604020202020204" pitchFamily="34" charset="0"/>
              </a:rPr>
              <a:t>Dispute Resolution process improvements</a:t>
            </a:r>
          </a:p>
          <a:p>
            <a:pPr marL="457200" lvl="2">
              <a:buClr>
                <a:schemeClr val="bg1">
                  <a:lumMod val="50000"/>
                </a:schemeClr>
              </a:buClr>
              <a:buFont typeface="Arial" pitchFamily="34" charset="0"/>
              <a:buChar char="ₒ"/>
              <a:defRPr/>
            </a:pPr>
            <a:r>
              <a:rPr lang="en-US" sz="2100" dirty="0" err="1">
                <a:latin typeface="Arial" panose="020B0604020202020204" pitchFamily="34" charset="0"/>
                <a:cs typeface="Arial" panose="020B0604020202020204" pitchFamily="34" charset="0"/>
              </a:rPr>
              <a:t>IGT</a:t>
            </a: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Chapter </a:t>
            </a:r>
            <a:r>
              <a:rPr lang="en-US" sz="2100" dirty="0">
                <a:latin typeface="Arial" panose="020B0604020202020204" pitchFamily="34" charset="0"/>
                <a:cs typeface="Arial" panose="020B0604020202020204" pitchFamily="34" charset="0"/>
              </a:rPr>
              <a:t>in the Treasury Financial Manual (TFM) – TFM Chapter 4700 and Appendices 7 and 10 updates</a:t>
            </a:r>
          </a:p>
          <a:p>
            <a:pPr marL="457200" lvl="2">
              <a:buClr>
                <a:schemeClr val="bg1">
                  <a:lumMod val="50000"/>
                </a:schemeClr>
              </a:buClr>
              <a:buFont typeface="Arial" pitchFamily="34" charset="0"/>
              <a:buChar char="ₒ"/>
              <a:defRPr/>
            </a:pPr>
            <a:r>
              <a:rPr lang="en-US" sz="2100" dirty="0">
                <a:latin typeface="Arial" panose="020B0604020202020204" pitchFamily="34" charset="0"/>
                <a:cs typeface="Arial" panose="020B0604020202020204" pitchFamily="34" charset="0"/>
              </a:rPr>
              <a:t>Transfer logic model </a:t>
            </a:r>
            <a:r>
              <a:rPr lang="en-US" sz="2100" dirty="0" smtClean="0">
                <a:latin typeface="Arial" panose="020B0604020202020204" pitchFamily="34" charset="0"/>
                <a:cs typeface="Arial" panose="020B0604020202020204" pitchFamily="34" charset="0"/>
              </a:rPr>
              <a:t>publication</a:t>
            </a:r>
            <a:endParaRPr kumimoji="0" lang="en-US" sz="1600" b="0" i="0" u="none" strike="noStrike" kern="1200" cap="none" spc="0" normalizeH="0" baseline="0" noProof="0" dirty="0">
              <a:ln>
                <a:noFill/>
              </a:ln>
              <a:solidFill>
                <a:srgbClr val="292934"/>
              </a:solidFill>
              <a:effectLst/>
              <a:uLnTx/>
              <a:uFillTx/>
              <a:latin typeface="Arial"/>
              <a:ea typeface="+mn-ea"/>
              <a:cs typeface="+mn-cs"/>
            </a:endParaRPr>
          </a:p>
        </p:txBody>
      </p:sp>
      <p:sp>
        <p:nvSpPr>
          <p:cNvPr id="21" name="Rectangle 20"/>
          <p:cNvSpPr/>
          <p:nvPr/>
        </p:nvSpPr>
        <p:spPr>
          <a:xfrm>
            <a:off x="0" y="5365708"/>
            <a:ext cx="9144000" cy="882307"/>
          </a:xfrm>
          <a:prstGeom prst="rect">
            <a:avLst/>
          </a:prstGeom>
          <a:solidFill>
            <a:srgbClr val="9D9F98"/>
          </a:solidFill>
          <a:ln w="26425" cap="flat" cmpd="sng" algn="ctr">
            <a:solidFill>
              <a:srgbClr val="9D9F9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ea typeface="+mn-ea"/>
                <a:cs typeface="+mn-cs"/>
              </a:rPr>
              <a:t>With these foundational elements in place, Treasury is well positioned to measure IGT accountability and compliance</a:t>
            </a:r>
            <a:endParaRPr kumimoji="0" lang="en-US" sz="2000" b="0" i="0" u="none" strike="noStrike" kern="0" cap="none" spc="0" normalizeH="0" baseline="0" noProof="0" dirty="0" smtClean="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632913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lnSpcReduction="20000"/>
          </a:bodyPr>
          <a:lstStyle/>
          <a:p>
            <a:r>
              <a:rPr lang="en-US" sz="2800" dirty="0" err="1" smtClean="0">
                <a:solidFill>
                  <a:srgbClr val="043253"/>
                </a:solidFill>
              </a:rPr>
              <a:t>IGT</a:t>
            </a:r>
            <a:r>
              <a:rPr lang="en-US" sz="2800" dirty="0" smtClean="0">
                <a:solidFill>
                  <a:srgbClr val="043253"/>
                </a:solidFill>
              </a:rPr>
              <a:t> Material Weakness</a:t>
            </a:r>
          </a:p>
          <a:p>
            <a:r>
              <a:rPr lang="en-US" sz="2000" dirty="0" smtClean="0">
                <a:solidFill>
                  <a:srgbClr val="036A37"/>
                </a:solidFill>
              </a:rPr>
              <a:t>Accomplishments</a:t>
            </a:r>
          </a:p>
          <a:p>
            <a:endParaRPr lang="en-US" dirty="0"/>
          </a:p>
        </p:txBody>
      </p:sp>
      <p:sp>
        <p:nvSpPr>
          <p:cNvPr id="6" name="Text Placeholder 2"/>
          <p:cNvSpPr txBox="1">
            <a:spLocks/>
          </p:cNvSpPr>
          <p:nvPr/>
        </p:nvSpPr>
        <p:spPr>
          <a:xfrm>
            <a:off x="228599" y="1062945"/>
            <a:ext cx="8551985" cy="4660075"/>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
                <a:schemeClr val="bg1">
                  <a:lumMod val="50000"/>
                </a:schemeClr>
              </a:buClr>
              <a:buFont typeface="Arial" panose="020B0604020202020204" pitchFamily="34" charset="0"/>
              <a:buChar char="ₒ"/>
            </a:pPr>
            <a:r>
              <a:rPr lang="en-US" b="1" dirty="0">
                <a:latin typeface="Arial" panose="020B0604020202020204" pitchFamily="34" charset="0"/>
                <a:cs typeface="Arial" panose="020B0604020202020204" pitchFamily="34" charset="0"/>
              </a:rPr>
              <a:t>Policy and </a:t>
            </a:r>
            <a:r>
              <a:rPr lang="en-US" b="1" dirty="0" smtClean="0">
                <a:latin typeface="Arial" panose="020B0604020202020204" pitchFamily="34" charset="0"/>
                <a:cs typeface="Arial" panose="020B0604020202020204" pitchFamily="34" charset="0"/>
              </a:rPr>
              <a:t>Procedures</a:t>
            </a:r>
          </a:p>
          <a:p>
            <a:pPr lvl="1">
              <a:buClr>
                <a:schemeClr val="bg1">
                  <a:lumMod val="50000"/>
                </a:schemeClr>
              </a:buClr>
              <a:buFont typeface="Arial" panose="020B0604020202020204" pitchFamily="34" charset="0"/>
              <a:buChar char="ₒ"/>
            </a:pPr>
            <a:r>
              <a:rPr lang="en-US" b="1" dirty="0" smtClean="0">
                <a:latin typeface="Arial" panose="020B0604020202020204" pitchFamily="34" charset="0"/>
                <a:cs typeface="Arial" panose="020B0604020202020204" pitchFamily="34" charset="0"/>
              </a:rPr>
              <a:t>Updated </a:t>
            </a:r>
            <a:r>
              <a:rPr lang="en-US" dirty="0" err="1" smtClean="0">
                <a:latin typeface="Arial" panose="020B0604020202020204" pitchFamily="34" charset="0"/>
                <a:cs typeface="Arial" panose="020B0604020202020204" pitchFamily="34" charset="0"/>
              </a:rPr>
              <a:t>TFM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Chapter 4700, including Appendix 7 and Appendix </a:t>
            </a:r>
            <a:r>
              <a:rPr lang="en-US" dirty="0" smtClean="0">
                <a:latin typeface="Arial" panose="020B0604020202020204" pitchFamily="34" charset="0"/>
                <a:cs typeface="Arial" panose="020B0604020202020204" pitchFamily="34" charset="0"/>
              </a:rPr>
              <a:t>10</a:t>
            </a:r>
          </a:p>
          <a:p>
            <a:pPr lvl="1">
              <a:buClr>
                <a:schemeClr val="bg1">
                  <a:lumMod val="50000"/>
                </a:schemeClr>
              </a:buClr>
              <a:buFont typeface="Arial" panose="020B0604020202020204" pitchFamily="34" charset="0"/>
              <a:buChar char="ₒ"/>
            </a:pPr>
            <a:r>
              <a:rPr lang="en-US" b="1" dirty="0" smtClean="0">
                <a:latin typeface="Arial" panose="020B0604020202020204" pitchFamily="34" charset="0"/>
                <a:cs typeface="Arial" panose="020B0604020202020204" pitchFamily="34" charset="0"/>
              </a:rPr>
              <a:t>New </a:t>
            </a:r>
            <a:r>
              <a:rPr lang="en-US" dirty="0" err="1" smtClean="0">
                <a:latin typeface="Arial" panose="020B0604020202020204" pitchFamily="34" charset="0"/>
                <a:cs typeface="Arial" panose="020B0604020202020204" pitchFamily="34" charset="0"/>
              </a:rPr>
              <a:t>TFM</a:t>
            </a:r>
            <a:r>
              <a:rPr lang="en-US" dirty="0" smtClean="0">
                <a:latin typeface="Arial" panose="020B0604020202020204" pitchFamily="34" charset="0"/>
                <a:cs typeface="Arial" panose="020B0604020202020204" pitchFamily="34" charset="0"/>
              </a:rPr>
              <a:t> 2-4700 </a:t>
            </a:r>
            <a:r>
              <a:rPr lang="en-US" dirty="0">
                <a:latin typeface="Arial" panose="020B0604020202020204" pitchFamily="34" charset="0"/>
                <a:cs typeface="Arial" panose="020B0604020202020204" pitchFamily="34" charset="0"/>
              </a:rPr>
              <a:t>Root Cause and Corrective Action Plan </a:t>
            </a:r>
            <a:r>
              <a:rPr lang="en-US" dirty="0" smtClean="0">
                <a:latin typeface="Arial" panose="020B0604020202020204" pitchFamily="34" charset="0"/>
                <a:cs typeface="Arial" panose="020B0604020202020204" pitchFamily="34" charset="0"/>
              </a:rPr>
              <a:t>Policy</a:t>
            </a:r>
          </a:p>
          <a:p>
            <a:pPr lvl="1">
              <a:buClr>
                <a:schemeClr val="bg1">
                  <a:lumMod val="50000"/>
                </a:schemeClr>
              </a:buClr>
              <a:buFont typeface="Arial" panose="020B0604020202020204" pitchFamily="34" charset="0"/>
              <a:buChar char="ₒ"/>
            </a:pPr>
            <a:r>
              <a:rPr lang="en-US" b="1" dirty="0" smtClean="0">
                <a:latin typeface="Arial" panose="020B0604020202020204" pitchFamily="34" charset="0"/>
                <a:cs typeface="Arial" panose="020B0604020202020204" pitchFamily="34" charset="0"/>
              </a:rPr>
              <a:t>Expanded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TFM</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guidance for reporting with the General Fund</a:t>
            </a:r>
            <a:endParaRPr lang="en-US" b="1" dirty="0">
              <a:latin typeface="Arial" panose="020B0604020202020204" pitchFamily="34" charset="0"/>
              <a:cs typeface="Arial" panose="020B0604020202020204" pitchFamily="34" charset="0"/>
            </a:endParaRPr>
          </a:p>
          <a:p>
            <a:pPr>
              <a:buClr>
                <a:schemeClr val="bg1">
                  <a:lumMod val="50000"/>
                </a:schemeClr>
              </a:buClr>
              <a:buFont typeface="Arial" panose="020B0604020202020204" pitchFamily="34" charset="0"/>
              <a:buChar char="ₒ"/>
            </a:pPr>
            <a:r>
              <a:rPr lang="en-US" b="1" dirty="0">
                <a:latin typeface="Arial" panose="020B0604020202020204" pitchFamily="34" charset="0"/>
                <a:cs typeface="Arial" panose="020B0604020202020204" pitchFamily="34" charset="0"/>
              </a:rPr>
              <a:t>IGT Metrics and Scorecards</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lvl="1">
              <a:buClr>
                <a:schemeClr val="bg1">
                  <a:lumMod val="50000"/>
                </a:schemeClr>
              </a:buClr>
              <a:buFont typeface="Arial" panose="020B0604020202020204" pitchFamily="34" charset="0"/>
              <a:buChar char="ₒ"/>
            </a:pPr>
            <a:r>
              <a:rPr lang="en-US" dirty="0" smtClean="0">
                <a:latin typeface="Arial" panose="020B0604020202020204" pitchFamily="34" charset="0"/>
                <a:cs typeface="Arial" panose="020B0604020202020204" pitchFamily="34" charset="0"/>
              </a:rPr>
              <a:t>Continued use and expansion of Quarterly </a:t>
            </a:r>
            <a:r>
              <a:rPr lang="en-US" dirty="0">
                <a:latin typeface="Arial" panose="020B0604020202020204" pitchFamily="34" charset="0"/>
                <a:cs typeface="Arial" panose="020B0604020202020204" pitchFamily="34" charset="0"/>
              </a:rPr>
              <a:t>scorecards to </a:t>
            </a:r>
            <a:r>
              <a:rPr lang="en-US" dirty="0" smtClean="0">
                <a:latin typeface="Arial" panose="020B0604020202020204" pitchFamily="34" charset="0"/>
                <a:cs typeface="Arial" panose="020B0604020202020204" pitchFamily="34" charset="0"/>
              </a:rPr>
              <a:t>measure </a:t>
            </a:r>
            <a:r>
              <a:rPr lang="en-US" dirty="0">
                <a:latin typeface="Arial" panose="020B0604020202020204" pitchFamily="34" charset="0"/>
                <a:cs typeface="Arial" panose="020B0604020202020204" pitchFamily="34" charset="0"/>
              </a:rPr>
              <a:t>progress government-wide and by </a:t>
            </a:r>
            <a:r>
              <a:rPr lang="en-US" dirty="0" smtClean="0">
                <a:latin typeface="Arial" panose="020B0604020202020204" pitchFamily="34" charset="0"/>
                <a:cs typeface="Arial" panose="020B0604020202020204" pitchFamily="34" charset="0"/>
              </a:rPr>
              <a:t>agency</a:t>
            </a:r>
          </a:p>
          <a:p>
            <a:pPr lvl="1">
              <a:buClr>
                <a:schemeClr val="bg1">
                  <a:lumMod val="50000"/>
                </a:schemeClr>
              </a:buClr>
              <a:buFont typeface="Arial" panose="020B0604020202020204" pitchFamily="34" charset="0"/>
              <a:buChar char="ₒ"/>
            </a:pPr>
            <a:r>
              <a:rPr lang="en-US" dirty="0" smtClean="0">
                <a:latin typeface="Arial" panose="020B0604020202020204" pitchFamily="34" charset="0"/>
                <a:cs typeface="Arial" panose="020B0604020202020204" pitchFamily="34" charset="0"/>
              </a:rPr>
              <a:t>Publication of Quarterly scorecards on OMB Max (Q1 FY 2016) </a:t>
            </a:r>
            <a:endParaRPr lang="en-US" dirty="0">
              <a:latin typeface="Arial" panose="020B0604020202020204" pitchFamily="34" charset="0"/>
              <a:cs typeface="Arial" panose="020B0604020202020204" pitchFamily="34" charset="0"/>
            </a:endParaRPr>
          </a:p>
          <a:p>
            <a:pPr>
              <a:buClr>
                <a:schemeClr val="bg1">
                  <a:lumMod val="50000"/>
                </a:schemeClr>
              </a:buClr>
              <a:buFont typeface="Arial" panose="020B0604020202020204" pitchFamily="34" charset="0"/>
              <a:buChar char="ₒ"/>
            </a:pPr>
            <a:r>
              <a:rPr lang="en-US" b="1" dirty="0" smtClean="0">
                <a:latin typeface="Arial" panose="020B0604020202020204" pitchFamily="34" charset="0"/>
                <a:cs typeface="Arial" panose="020B0604020202020204" pitchFamily="34" charset="0"/>
              </a:rPr>
              <a:t>Audit Requirements: </a:t>
            </a:r>
          </a:p>
          <a:p>
            <a:pPr lvl="1">
              <a:buClr>
                <a:schemeClr val="bg1">
                  <a:lumMod val="50000"/>
                </a:schemeClr>
              </a:buClr>
              <a:buFont typeface="Arial" panose="020B0604020202020204" pitchFamily="34" charset="0"/>
              <a:buChar char="ₒ"/>
            </a:pPr>
            <a:r>
              <a:rPr lang="en-US" dirty="0" smtClean="0">
                <a:latin typeface="Arial" panose="020B0604020202020204" pitchFamily="34" charset="0"/>
                <a:cs typeface="Arial" panose="020B0604020202020204" pitchFamily="34" charset="0"/>
              </a:rPr>
              <a:t>CFO </a:t>
            </a:r>
            <a:r>
              <a:rPr lang="en-US" dirty="0">
                <a:latin typeface="Arial" panose="020B0604020202020204" pitchFamily="34" charset="0"/>
                <a:cs typeface="Arial" panose="020B0604020202020204" pitchFamily="34" charset="0"/>
              </a:rPr>
              <a:t>Sign-off (Material Difference Reports</a:t>
            </a:r>
            <a:r>
              <a:rPr lang="en-US" dirty="0" smtClean="0">
                <a:latin typeface="Arial" panose="020B0604020202020204" pitchFamily="34" charset="0"/>
                <a:cs typeface="Arial" panose="020B0604020202020204" pitchFamily="34" charset="0"/>
              </a:rPr>
              <a:t>) and CFO Representation </a:t>
            </a:r>
          </a:p>
          <a:p>
            <a:pPr lvl="1">
              <a:buClr>
                <a:schemeClr val="bg1">
                  <a:lumMod val="50000"/>
                </a:schemeClr>
              </a:buClr>
              <a:buFont typeface="Arial" panose="020B0604020202020204" pitchFamily="34" charset="0"/>
              <a:buChar char="ₒ"/>
            </a:pPr>
            <a:r>
              <a:rPr lang="en-US" dirty="0" smtClean="0">
                <a:latin typeface="Arial" panose="020B0604020202020204" pitchFamily="34" charset="0"/>
                <a:cs typeface="Arial" panose="020B0604020202020204" pitchFamily="34" charset="0"/>
              </a:rPr>
              <a:t>Closing Package audit procedures on </a:t>
            </a:r>
            <a:r>
              <a:rPr lang="en-US" dirty="0">
                <a:latin typeface="Arial" panose="020B0604020202020204" pitchFamily="34" charset="0"/>
                <a:cs typeface="Arial" panose="020B0604020202020204" pitchFamily="34" charset="0"/>
              </a:rPr>
              <a:t>GFRS Module GF004 </a:t>
            </a:r>
            <a:r>
              <a:rPr lang="en-US" i="1" dirty="0" smtClean="0">
                <a:latin typeface="Arial" panose="020B0604020202020204" pitchFamily="34" charset="0"/>
                <a:cs typeface="Arial" panose="020B0604020202020204" pitchFamily="34" charset="0"/>
              </a:rPr>
              <a:t>Federal Trading </a:t>
            </a:r>
            <a:r>
              <a:rPr lang="en-US" i="1" dirty="0">
                <a:latin typeface="Arial" panose="020B0604020202020204" pitchFamily="34" charset="0"/>
                <a:cs typeface="Arial" panose="020B0604020202020204" pitchFamily="34" charset="0"/>
              </a:rPr>
              <a:t>Partner Note</a:t>
            </a:r>
          </a:p>
        </p:txBody>
      </p:sp>
    </p:spTree>
    <p:extLst>
      <p:ext uri="{BB962C8B-B14F-4D97-AF65-F5344CB8AC3E}">
        <p14:creationId xmlns:p14="http://schemas.microsoft.com/office/powerpoint/2010/main" val="1980409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a:lnSpc>
                <a:spcPct val="80000"/>
              </a:lnSpc>
            </a:pPr>
            <a:r>
              <a:rPr lang="en-US" sz="2600" dirty="0">
                <a:solidFill>
                  <a:srgbClr val="043253"/>
                </a:solidFill>
              </a:rPr>
              <a:t>Completing the IGT Model</a:t>
            </a:r>
          </a:p>
          <a:p>
            <a:pPr>
              <a:lnSpc>
                <a:spcPct val="80000"/>
              </a:lnSpc>
            </a:pPr>
            <a:r>
              <a:rPr lang="en-US" sz="1900" dirty="0">
                <a:solidFill>
                  <a:srgbClr val="036A37"/>
                </a:solidFill>
              </a:rPr>
              <a:t>IGT Accomplishments – Trend Analysis</a:t>
            </a:r>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89058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166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lnSpcReduction="20000"/>
          </a:bodyPr>
          <a:lstStyle/>
          <a:p>
            <a:r>
              <a:rPr lang="en-US" sz="2800" dirty="0" smtClean="0">
                <a:solidFill>
                  <a:srgbClr val="043253"/>
                </a:solidFill>
              </a:rPr>
              <a:t>Buy/Sell by the Numbers</a:t>
            </a:r>
          </a:p>
          <a:p>
            <a:r>
              <a:rPr lang="en-US" sz="2000" dirty="0" smtClean="0">
                <a:solidFill>
                  <a:srgbClr val="036A37"/>
                </a:solidFill>
              </a:rPr>
              <a:t>Total IGT Differences– FY2015 (Year End)</a:t>
            </a:r>
            <a:endParaRPr lang="en-US" sz="2000" b="1" dirty="0" smtClean="0">
              <a:solidFill>
                <a:srgbClr val="036A37"/>
              </a:solidFill>
            </a:endParaRPr>
          </a:p>
          <a:p>
            <a:endParaRPr lang="en-US" dirty="0"/>
          </a:p>
        </p:txBody>
      </p:sp>
      <p:pic>
        <p:nvPicPr>
          <p:cNvPr id="41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925513"/>
            <a:ext cx="84963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502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buClr>
                <a:srgbClr val="9D9F98"/>
              </a:buClr>
              <a:buSzPct val="85000"/>
              <a:buFont typeface="Courier New" panose="02070309020205020404" pitchFamily="49" charset="0"/>
              <a:buChar char="o"/>
              <a:defRPr/>
            </a:pPr>
            <a:r>
              <a:rPr lang="en-US" sz="2000" dirty="0">
                <a:solidFill>
                  <a:srgbClr val="292934"/>
                </a:solidFill>
                <a:latin typeface="Arial"/>
              </a:rPr>
              <a:t>Buy/Sell activities are transactions between agencies managed through an interagency agreement, often called a reimbursable agreement.</a:t>
            </a:r>
          </a:p>
          <a:p>
            <a:pPr lvl="0">
              <a:buClr>
                <a:srgbClr val="9D9F98"/>
              </a:buClr>
              <a:buSzPct val="85000"/>
              <a:buFont typeface="Courier New" panose="02070309020205020404" pitchFamily="49" charset="0"/>
              <a:buChar char="o"/>
              <a:defRPr/>
            </a:pPr>
            <a:r>
              <a:rPr lang="en-US" sz="2000" dirty="0">
                <a:solidFill>
                  <a:srgbClr val="292934"/>
                </a:solidFill>
                <a:latin typeface="Arial"/>
              </a:rPr>
              <a:t>Agreements typically cover:</a:t>
            </a:r>
          </a:p>
          <a:p>
            <a:pPr lvl="1">
              <a:buClr>
                <a:srgbClr val="9D9F98"/>
              </a:buClr>
              <a:buFont typeface="Courier New" panose="02070309020205020404" pitchFamily="49" charset="0"/>
              <a:buChar char="o"/>
              <a:defRPr/>
            </a:pPr>
            <a:r>
              <a:rPr lang="en-US" sz="1800" dirty="0">
                <a:solidFill>
                  <a:srgbClr val="292934"/>
                </a:solidFill>
                <a:latin typeface="Arial"/>
              </a:rPr>
              <a:t>Exchange related to goods and services rendered</a:t>
            </a:r>
          </a:p>
          <a:p>
            <a:pPr lvl="1">
              <a:buClr>
                <a:srgbClr val="9D9F98"/>
              </a:buClr>
              <a:buFont typeface="Courier New" panose="02070309020205020404" pitchFamily="49" charset="0"/>
              <a:buChar char="o"/>
              <a:defRPr/>
            </a:pPr>
            <a:r>
              <a:rPr lang="en-US" sz="1800" dirty="0">
                <a:solidFill>
                  <a:srgbClr val="292934"/>
                </a:solidFill>
                <a:latin typeface="Arial"/>
              </a:rPr>
              <a:t>Accounts receivable and other assets</a:t>
            </a:r>
          </a:p>
          <a:p>
            <a:pPr lvl="1">
              <a:buClr>
                <a:srgbClr val="9D9F98"/>
              </a:buClr>
              <a:buFont typeface="Courier New" panose="02070309020205020404" pitchFamily="49" charset="0"/>
              <a:buChar char="o"/>
              <a:defRPr/>
            </a:pPr>
            <a:r>
              <a:rPr lang="en-US" sz="1800" dirty="0">
                <a:solidFill>
                  <a:srgbClr val="292934"/>
                </a:solidFill>
                <a:latin typeface="Arial"/>
              </a:rPr>
              <a:t>Accounts payable and other liabilities</a:t>
            </a:r>
          </a:p>
          <a:p>
            <a:pPr lvl="1">
              <a:buClr>
                <a:srgbClr val="9D9F98"/>
              </a:buClr>
              <a:buFont typeface="Courier New" panose="02070309020205020404" pitchFamily="49" charset="0"/>
              <a:buChar char="o"/>
              <a:defRPr/>
            </a:pPr>
            <a:r>
              <a:rPr lang="en-US" sz="1800" dirty="0">
                <a:solidFill>
                  <a:srgbClr val="292934"/>
                </a:solidFill>
                <a:latin typeface="Arial"/>
              </a:rPr>
              <a:t>Advances</a:t>
            </a:r>
          </a:p>
          <a:p>
            <a:pPr lvl="1">
              <a:buClr>
                <a:srgbClr val="9D9F98"/>
              </a:buClr>
              <a:buFont typeface="Courier New" panose="02070309020205020404" pitchFamily="49" charset="0"/>
              <a:buChar char="o"/>
              <a:defRPr/>
            </a:pPr>
            <a:r>
              <a:rPr lang="en-US" sz="1800" dirty="0">
                <a:solidFill>
                  <a:srgbClr val="292934"/>
                </a:solidFill>
                <a:latin typeface="Arial"/>
              </a:rPr>
              <a:t>Prepayments from/to</a:t>
            </a:r>
          </a:p>
          <a:p>
            <a:pPr lvl="1">
              <a:buClr>
                <a:srgbClr val="9D9F98"/>
              </a:buClr>
              <a:buFont typeface="Courier New" panose="02070309020205020404" pitchFamily="49" charset="0"/>
              <a:buChar char="o"/>
              <a:defRPr/>
            </a:pPr>
            <a:r>
              <a:rPr lang="en-US" sz="1800" dirty="0">
                <a:solidFill>
                  <a:srgbClr val="292934"/>
                </a:solidFill>
                <a:latin typeface="Arial"/>
              </a:rPr>
              <a:t>Deferred </a:t>
            </a:r>
            <a:r>
              <a:rPr lang="en-US" sz="1800" dirty="0" smtClean="0">
                <a:solidFill>
                  <a:srgbClr val="292934"/>
                </a:solidFill>
                <a:latin typeface="Arial"/>
              </a:rPr>
              <a:t>Credits</a:t>
            </a:r>
          </a:p>
          <a:p>
            <a:pPr>
              <a:buClr>
                <a:srgbClr val="9D9F98"/>
              </a:buClr>
              <a:buFont typeface="Courier New" panose="02070309020205020404" pitchFamily="49" charset="0"/>
              <a:buChar char="o"/>
              <a:defRPr/>
            </a:pPr>
            <a:r>
              <a:rPr lang="en-US" sz="2000" dirty="0" smtClean="0">
                <a:solidFill>
                  <a:srgbClr val="292934"/>
                </a:solidFill>
                <a:latin typeface="Arial"/>
              </a:rPr>
              <a:t>Buy/Sell eliminations occur in three Reciprocal Categories (RC):</a:t>
            </a:r>
          </a:p>
          <a:p>
            <a:pPr lvl="1">
              <a:buClr>
                <a:srgbClr val="9D9F98"/>
              </a:buClr>
              <a:buFont typeface="Courier New" panose="02070309020205020404" pitchFamily="49" charset="0"/>
              <a:buChar char="o"/>
              <a:defRPr/>
            </a:pPr>
            <a:r>
              <a:rPr lang="en-US" sz="1800" dirty="0" smtClean="0">
                <a:solidFill>
                  <a:srgbClr val="292934"/>
                </a:solidFill>
                <a:latin typeface="Arial"/>
              </a:rPr>
              <a:t>RC 22 – Accounts Receivable / Accounts Payable, and Other Liabilities</a:t>
            </a:r>
          </a:p>
          <a:p>
            <a:pPr lvl="1">
              <a:buClr>
                <a:srgbClr val="9D9F98"/>
              </a:buClr>
              <a:buFont typeface="Courier New" panose="02070309020205020404" pitchFamily="49" charset="0"/>
              <a:buChar char="o"/>
              <a:defRPr/>
            </a:pPr>
            <a:r>
              <a:rPr lang="en-US" sz="1800" dirty="0" smtClean="0">
                <a:solidFill>
                  <a:srgbClr val="292934"/>
                </a:solidFill>
                <a:latin typeface="Arial"/>
              </a:rPr>
              <a:t>RC 23 – Advances to Others and Prepayments / Advances from Others and Deferred Credits</a:t>
            </a:r>
          </a:p>
          <a:p>
            <a:pPr lvl="1">
              <a:buClr>
                <a:srgbClr val="9D9F98"/>
              </a:buClr>
              <a:buFont typeface="Courier New" panose="02070309020205020404" pitchFamily="49" charset="0"/>
              <a:buChar char="o"/>
              <a:defRPr/>
            </a:pPr>
            <a:r>
              <a:rPr lang="en-US" sz="1800" dirty="0" smtClean="0">
                <a:solidFill>
                  <a:srgbClr val="292934"/>
                </a:solidFill>
                <a:latin typeface="Arial"/>
              </a:rPr>
              <a:t>RC 24 – Buy/Sell Costs / Revenues</a:t>
            </a:r>
            <a:endParaRPr lang="en-US" sz="1800" dirty="0">
              <a:solidFill>
                <a:srgbClr val="292934"/>
              </a:solidFill>
              <a:latin typeface="Arial"/>
            </a:endParaRPr>
          </a:p>
          <a:p>
            <a:pPr marL="0" indent="0">
              <a:buNone/>
            </a:pPr>
            <a:endParaRPr lang="en-US" dirty="0"/>
          </a:p>
        </p:txBody>
      </p:sp>
      <p:sp>
        <p:nvSpPr>
          <p:cNvPr id="3" name="Content Placeholder 2"/>
          <p:cNvSpPr>
            <a:spLocks noGrp="1"/>
          </p:cNvSpPr>
          <p:nvPr>
            <p:ph sz="quarter" idx="11"/>
          </p:nvPr>
        </p:nvSpPr>
        <p:spPr/>
        <p:txBody>
          <a:bodyPr>
            <a:normAutofit/>
          </a:bodyPr>
          <a:lstStyle/>
          <a:p>
            <a:r>
              <a:rPr lang="en-US" dirty="0" smtClean="0">
                <a:solidFill>
                  <a:srgbClr val="043253"/>
                </a:solidFill>
              </a:rPr>
              <a:t>Buy/Sell Fundamentals</a:t>
            </a:r>
            <a:endParaRPr lang="en-US" dirty="0">
              <a:solidFill>
                <a:srgbClr val="043253"/>
              </a:solidFill>
            </a:endParaRPr>
          </a:p>
          <a:p>
            <a:endParaRPr lang="en-US" dirty="0"/>
          </a:p>
        </p:txBody>
      </p:sp>
    </p:spTree>
    <p:extLst>
      <p:ext uri="{BB962C8B-B14F-4D97-AF65-F5344CB8AC3E}">
        <p14:creationId xmlns:p14="http://schemas.microsoft.com/office/powerpoint/2010/main" val="4105867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8398</TotalTime>
  <Words>1183</Words>
  <Application>Microsoft Office PowerPoint</Application>
  <PresentationFormat>On-screen Show (4:3)</PresentationFormat>
  <Paragraphs>233</Paragraphs>
  <Slides>24</Slides>
  <Notes>13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Leah Delbaugh</dc:creator>
  <cp:lastModifiedBy>Debra Hoffman</cp:lastModifiedBy>
  <cp:revision>53</cp:revision>
  <cp:lastPrinted>2016-04-04T20:00:36Z</cp:lastPrinted>
  <dcterms:created xsi:type="dcterms:W3CDTF">2016-03-16T15:34:42Z</dcterms:created>
  <dcterms:modified xsi:type="dcterms:W3CDTF">2016-05-06T00:15:40Z</dcterms:modified>
</cp:coreProperties>
</file>