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8"/>
  </p:notesMasterIdLst>
  <p:sldIdLst>
    <p:sldId id="276" r:id="rId3"/>
    <p:sldId id="273" r:id="rId4"/>
    <p:sldId id="257" r:id="rId5"/>
    <p:sldId id="275" r:id="rId6"/>
    <p:sldId id="27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E9B977-098E-4259-A98C-6CFED96AB78B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A34840-C897-4F3C-ABFC-6835F3EF6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372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4800" y="304800"/>
            <a:ext cx="1600200" cy="1200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-76200" y="1600200"/>
            <a:ext cx="7086600" cy="7848600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B681-07A6-4DA7-88EF-0EEF3419EBF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009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B681-07A6-4DA7-88EF-0EEF3419EBF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776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152400" y="6400800"/>
            <a:ext cx="1143000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r>
              <a:rPr lang="en-US" sz="1400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fld id="{23B54F64-4D77-425A-BD5E-0504AD8FCA49}" type="slidenum"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ject 3"/>
          <p:cNvSpPr/>
          <p:nvPr userDrawn="1"/>
        </p:nvSpPr>
        <p:spPr>
          <a:xfrm>
            <a:off x="228600" y="685800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28575">
            <a:solidFill>
              <a:srgbClr val="0432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9723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878B7-1A80-CE4D-A066-C5E1EBA1B392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5DB91-0AA3-D447-A1BB-52914A945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96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878B7-1A80-CE4D-A066-C5E1EBA1B392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5DB91-0AA3-D447-A1BB-52914A945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54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878B7-1A80-CE4D-A066-C5E1EBA1B392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5DB91-0AA3-D447-A1BB-52914A945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93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878B7-1A80-CE4D-A066-C5E1EBA1B392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5DB91-0AA3-D447-A1BB-52914A945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050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878B7-1A80-CE4D-A066-C5E1EBA1B392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5DB91-0AA3-D447-A1BB-52914A945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31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352B6-3F0C-4CBE-8AA4-5C66CBC90A91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1D348-8200-4BA0-881D-AC9F5ACF4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92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3505200" y="609600"/>
            <a:ext cx="2133600" cy="2209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0" y="685800"/>
            <a:ext cx="1905000" cy="1905000"/>
          </a:xfrm>
          <a:prstGeom prst="rect">
            <a:avLst/>
          </a:prstGeom>
        </p:spPr>
      </p:pic>
      <p:sp>
        <p:nvSpPr>
          <p:cNvPr id="21" name="Text Placeholder 20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914400" y="3040063"/>
            <a:ext cx="7315200" cy="769937"/>
          </a:xfrm>
        </p:spPr>
        <p:txBody>
          <a:bodyPr>
            <a:normAutofit/>
          </a:bodyPr>
          <a:lstStyle>
            <a:lvl1pPr marL="0" indent="0" algn="ctr">
              <a:buNone/>
              <a:defRPr sz="4400" b="1" baseline="0">
                <a:latin typeface="Garamond" pitchFamily="18" charset="0"/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23" name="Text Placeholder 2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324100" y="3962400"/>
            <a:ext cx="4495800" cy="12954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latin typeface="Garamond" pitchFamily="18" charset="0"/>
              </a:defRPr>
            </a:lvl1pPr>
          </a:lstStyle>
          <a:p>
            <a:pPr lvl="0"/>
            <a:r>
              <a:rPr lang="en-US" dirty="0"/>
              <a:t>Date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988284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746CE-08BB-4479-822A-96260B014EFE}" type="datetime1">
              <a:rPr lang="en-US" smtClean="0"/>
              <a:t>5/6/2016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3CBF1-C694-40AF-9C0D-5B1A01F6E7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508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878B7-1A80-CE4D-A066-C5E1EBA1B392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5DB91-0AA3-D447-A1BB-52914A945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476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878B7-1A80-CE4D-A066-C5E1EBA1B392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5DB91-0AA3-D447-A1BB-52914A945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00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878B7-1A80-CE4D-A066-C5E1EBA1B392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5DB91-0AA3-D447-A1BB-52914A945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40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878B7-1A80-CE4D-A066-C5E1EBA1B392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5DB91-0AA3-D447-A1BB-52914A945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57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878B7-1A80-CE4D-A066-C5E1EBA1B392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5DB91-0AA3-D447-A1BB-52914A945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536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352B6-3F0C-4CBE-8AA4-5C66CBC90A91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1D348-8200-4BA0-881D-AC9F5ACF4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14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50" r:id="rId2"/>
    <p:sldLayoutId id="2147483673" r:id="rId3"/>
    <p:sldLayoutId id="2147483674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878B7-1A80-CE4D-A066-C5E1EBA1B392}" type="datetimeFigureOut">
              <a:rPr lang="en-US" smtClean="0"/>
              <a:t>5/6/2016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5DB91-0AA3-D447-A1BB-52914A945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42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dkeenaghan@omb.eop.gov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914400" y="2667000"/>
            <a:ext cx="7315200" cy="769937"/>
          </a:xfrm>
        </p:spPr>
        <p:txBody>
          <a:bodyPr>
            <a:noAutofit/>
          </a:bodyPr>
          <a:lstStyle/>
          <a:p>
            <a:r>
              <a:rPr lang="en-US" sz="3600" dirty="0"/>
              <a:t>Updates on Debt Collection and Data Analytics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277470" y="5248835"/>
            <a:ext cx="6589059" cy="129540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Dan Keenaghan</a:t>
            </a:r>
          </a:p>
          <a:p>
            <a:r>
              <a:rPr lang="en-US" b="1" dirty="0"/>
              <a:t>Office of Management and Budget</a:t>
            </a:r>
          </a:p>
          <a:p>
            <a:r>
              <a:rPr lang="en-US" b="1" dirty="0"/>
              <a:t>Office of Federal Financial Management</a:t>
            </a:r>
          </a:p>
        </p:txBody>
      </p:sp>
    </p:spTree>
    <p:extLst>
      <p:ext uri="{BB962C8B-B14F-4D97-AF65-F5344CB8AC3E}">
        <p14:creationId xmlns:p14="http://schemas.microsoft.com/office/powerpoint/2010/main" val="502388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5900" y="-76200"/>
            <a:ext cx="8712200" cy="677108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Recently Enacted Legislation </a:t>
            </a:r>
            <a:r>
              <a:rPr lang="en-US" sz="3600" b="1" spc="-15" dirty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n-US" sz="3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 Placeholder 6"/>
          <p:cNvSpPr txBox="1">
            <a:spLocks/>
          </p:cNvSpPr>
          <p:nvPr/>
        </p:nvSpPr>
        <p:spPr>
          <a:xfrm>
            <a:off x="152401" y="685800"/>
            <a:ext cx="8534400" cy="5329023"/>
          </a:xfrm>
          <a:prstGeom prst="rect">
            <a:avLst/>
          </a:prstGeom>
        </p:spPr>
        <p:txBody>
          <a:bodyPr wrap="square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685800" indent="0">
              <a:spcBef>
                <a:spcPts val="0"/>
              </a:spcBef>
              <a:buNone/>
              <a:tabLst>
                <a:tab pos="5200650" algn="l"/>
                <a:tab pos="5314950" algn="l"/>
              </a:tabLst>
            </a:pPr>
            <a:r>
              <a:rPr lang="en-US" b="1" dirty="0">
                <a:solidFill>
                  <a:schemeClr val="tx2"/>
                </a:solidFill>
                <a:ea typeface="Century Gothic"/>
                <a:cs typeface="Times New Roman"/>
              </a:rPr>
              <a:t>Debt Collection Implementation</a:t>
            </a:r>
            <a:r>
              <a:rPr lang="en-US" b="1" dirty="0">
                <a:solidFill>
                  <a:srgbClr val="1F3864"/>
                </a:solidFill>
                <a:ea typeface="Century Gothic"/>
                <a:cs typeface="Times New Roman"/>
              </a:rPr>
              <a:t> of the </a:t>
            </a:r>
            <a:r>
              <a:rPr lang="en-US" b="1" dirty="0">
                <a:solidFill>
                  <a:schemeClr val="tx2"/>
                </a:solidFill>
                <a:ea typeface="Century Gothic"/>
                <a:cs typeface="Times New Roman"/>
              </a:rPr>
              <a:t>Digital Accountability and Transparency Act of 2014 (DATA Act) </a:t>
            </a:r>
          </a:p>
          <a:p>
            <a:pPr marR="685800">
              <a:lnSpc>
                <a:spcPct val="50000"/>
              </a:lnSpc>
              <a:spcBef>
                <a:spcPts val="0"/>
              </a:spcBef>
              <a:tabLst>
                <a:tab pos="5200650" algn="l"/>
                <a:tab pos="5314950" algn="l"/>
              </a:tabLst>
            </a:pPr>
            <a:endParaRPr lang="en-US" sz="1800" dirty="0">
              <a:ea typeface="Calibri"/>
              <a:cs typeface="Times New Roman"/>
            </a:endParaRPr>
          </a:p>
          <a:p>
            <a:pPr marL="628650" indent="-115888"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ea typeface="Calibri"/>
                <a:cs typeface="Times New Roman"/>
              </a:rPr>
              <a:t> Section 5 - Debt Collection Improvement.</a:t>
            </a:r>
          </a:p>
          <a:p>
            <a:pPr marL="628650" indent="-115888"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ea typeface="Calibri"/>
                <a:cs typeface="Times New Roman"/>
              </a:rPr>
              <a:t> Amended the Debt Collection Improvement Act of 1996.</a:t>
            </a:r>
          </a:p>
          <a:p>
            <a:pPr marL="628650" indent="-115888"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ea typeface="Calibri"/>
                <a:cs typeface="Times New Roman"/>
              </a:rPr>
              <a:t> The DATA Act provisions on debt collection became effective as of May 9, 2014.</a:t>
            </a:r>
          </a:p>
          <a:p>
            <a:pPr marL="628650" indent="-115888">
              <a:lnSpc>
                <a:spcPct val="107000"/>
              </a:lnSpc>
              <a:spcBef>
                <a:spcPts val="0"/>
              </a:spcBef>
            </a:pPr>
            <a:r>
              <a:rPr lang="en-US" sz="1800" dirty="0"/>
              <a:t> Agencies must refer offset eligible debt to the Treasury Offset Program (TOP) no later than 120 days delinquent. </a:t>
            </a:r>
          </a:p>
          <a:p>
            <a:pPr marL="687388" indent="-174625">
              <a:lnSpc>
                <a:spcPct val="107000"/>
              </a:lnSpc>
              <a:spcBef>
                <a:spcPts val="0"/>
              </a:spcBef>
            </a:pPr>
            <a:r>
              <a:rPr lang="en-US" sz="1800" dirty="0"/>
              <a:t>Cross-Servicing referral requirement in OMB Circular A-129 currently remains unchanged from 180 days of delinquency; however, a</a:t>
            </a:r>
            <a:r>
              <a:rPr lang="en-US" sz="1800" dirty="0">
                <a:ea typeface="Calibri"/>
                <a:cs typeface="Times New Roman"/>
              </a:rPr>
              <a:t>gencies that use Cross-Servicing for TOP referral must refer debts to Cross Servicing at 120 days delinquent to ensure compliance with the law. </a:t>
            </a:r>
            <a:endParaRPr lang="en-US" sz="1800" dirty="0"/>
          </a:p>
          <a:p>
            <a:pPr marL="687388" indent="-174625">
              <a:lnSpc>
                <a:spcPct val="107000"/>
              </a:lnSpc>
              <a:spcBef>
                <a:spcPts val="0"/>
              </a:spcBef>
            </a:pPr>
            <a:r>
              <a:rPr lang="en-US" sz="1800" dirty="0"/>
              <a:t>The law requires the Department of the Treasury (Fiscal Service), to report 120 day compliance to Congress. </a:t>
            </a:r>
          </a:p>
          <a:p>
            <a:pPr marL="1028700" indent="-457200">
              <a:lnSpc>
                <a:spcPct val="107000"/>
              </a:lnSpc>
              <a:spcBef>
                <a:spcPts val="0"/>
              </a:spcBef>
            </a:pPr>
            <a:endParaRPr lang="en-US" sz="1800" b="1" i="1" dirty="0">
              <a:ea typeface="Calibri"/>
              <a:cs typeface="Times New Roman"/>
            </a:endParaRPr>
          </a:p>
          <a:p>
            <a:pPr marL="457200" marR="685800" indent="-457200">
              <a:spcBef>
                <a:spcPts val="0"/>
              </a:spcBef>
              <a:buNone/>
              <a:tabLst>
                <a:tab pos="5200650" algn="l"/>
                <a:tab pos="5314950" algn="l"/>
              </a:tabLst>
            </a:pPr>
            <a:endParaRPr lang="en-US" sz="1600" b="1" i="1" dirty="0">
              <a:ea typeface="Calibri"/>
              <a:cs typeface="Times New Roman"/>
            </a:endParaRPr>
          </a:p>
          <a:p>
            <a:pPr marL="457200" marR="685800" indent="-349250">
              <a:spcBef>
                <a:spcPts val="0"/>
              </a:spcBef>
              <a:buNone/>
              <a:tabLst>
                <a:tab pos="5200650" algn="l"/>
                <a:tab pos="5314950" algn="l"/>
              </a:tabLst>
            </a:pPr>
            <a:endParaRPr lang="en-US" b="1" dirty="0">
              <a:solidFill>
                <a:srgbClr val="1F3864"/>
              </a:solidFill>
              <a:ea typeface="Century Gothic"/>
              <a:cs typeface="Times New Roman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a typeface="Calibri"/>
                <a:cs typeface="Times New Roman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721269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roup 196"/>
          <p:cNvGrpSpPr/>
          <p:nvPr/>
        </p:nvGrpSpPr>
        <p:grpSpPr>
          <a:xfrm>
            <a:off x="0" y="2858124"/>
            <a:ext cx="9144000" cy="3237876"/>
            <a:chOff x="0" y="609599"/>
            <a:chExt cx="9144000" cy="6264167"/>
          </a:xfrm>
        </p:grpSpPr>
        <p:sp>
          <p:nvSpPr>
            <p:cNvPr id="198" name="Rectangle 197"/>
            <p:cNvSpPr/>
            <p:nvPr/>
          </p:nvSpPr>
          <p:spPr>
            <a:xfrm>
              <a:off x="0" y="3886199"/>
              <a:ext cx="9141503" cy="298756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2497" y="609599"/>
              <a:ext cx="9141503" cy="33528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2" name="Group 201"/>
          <p:cNvGrpSpPr/>
          <p:nvPr/>
        </p:nvGrpSpPr>
        <p:grpSpPr>
          <a:xfrm>
            <a:off x="32357" y="762000"/>
            <a:ext cx="1720243" cy="722532"/>
            <a:chOff x="1460083" y="884290"/>
            <a:chExt cx="1977376" cy="586283"/>
          </a:xfrm>
        </p:grpSpPr>
        <p:sp>
          <p:nvSpPr>
            <p:cNvPr id="203" name="TextBox 202"/>
            <p:cNvSpPr txBox="1"/>
            <p:nvPr/>
          </p:nvSpPr>
          <p:spPr>
            <a:xfrm>
              <a:off x="1460083" y="884290"/>
              <a:ext cx="1977376" cy="4745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DATA Act Enacted</a:t>
              </a:r>
            </a:p>
            <a:p>
              <a:pPr algn="ctr"/>
              <a:endParaRPr lang="en-US" sz="1600" b="1" dirty="0"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1496477" y="946121"/>
              <a:ext cx="1926978" cy="5244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buFont typeface="Arial"/>
                <a:buChar char="•"/>
              </a:pPr>
              <a:endParaRPr lang="en-US" sz="1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marL="171450" indent="-171450">
                <a:buFont typeface="Arial"/>
                <a:buChar char="•"/>
              </a:pPr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Signed into Law – May 2014</a:t>
              </a:r>
            </a:p>
          </p:txBody>
        </p:sp>
      </p:grpSp>
      <p:grpSp>
        <p:nvGrpSpPr>
          <p:cNvPr id="223" name="Group 222"/>
          <p:cNvGrpSpPr/>
          <p:nvPr/>
        </p:nvGrpSpPr>
        <p:grpSpPr>
          <a:xfrm>
            <a:off x="6727078" y="761999"/>
            <a:ext cx="2035922" cy="581800"/>
            <a:chOff x="1761544" y="760627"/>
            <a:chExt cx="1639519" cy="472089"/>
          </a:xfrm>
        </p:grpSpPr>
        <p:sp>
          <p:nvSpPr>
            <p:cNvPr id="224" name="TextBox 223"/>
            <p:cNvSpPr txBox="1"/>
            <p:nvPr/>
          </p:nvSpPr>
          <p:spPr>
            <a:xfrm>
              <a:off x="1761544" y="760627"/>
              <a:ext cx="1289160" cy="2747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Implement</a:t>
              </a:r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1778980" y="1007951"/>
              <a:ext cx="1622083" cy="2247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buFont typeface="Arial"/>
                <a:buChar char="•"/>
              </a:pPr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Implementation of TROR 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-76200" y="2861386"/>
            <a:ext cx="2456835" cy="2346031"/>
            <a:chOff x="82036" y="3454435"/>
            <a:chExt cx="1182274" cy="1128956"/>
          </a:xfrm>
          <a:solidFill>
            <a:schemeClr val="accent2"/>
          </a:solidFill>
        </p:grpSpPr>
        <p:grpSp>
          <p:nvGrpSpPr>
            <p:cNvPr id="2" name="Group 1"/>
            <p:cNvGrpSpPr/>
            <p:nvPr/>
          </p:nvGrpSpPr>
          <p:grpSpPr>
            <a:xfrm>
              <a:off x="82036" y="3454435"/>
              <a:ext cx="1182274" cy="1128956"/>
              <a:chOff x="82036" y="3454435"/>
              <a:chExt cx="1182274" cy="1128956"/>
            </a:xfrm>
            <a:grpFill/>
            <a:effectLst>
              <a:reflection blurRad="6350" stA="52000" endA="300" endPos="35000" dir="5400000" sy="-100000" algn="bl" rotWithShape="0"/>
            </a:effectLst>
          </p:grpSpPr>
          <p:sp>
            <p:nvSpPr>
              <p:cNvPr id="100" name="Rectangle 3"/>
              <p:cNvSpPr/>
              <p:nvPr/>
            </p:nvSpPr>
            <p:spPr>
              <a:xfrm>
                <a:off x="311716" y="3456003"/>
                <a:ext cx="952594" cy="533365"/>
              </a:xfrm>
              <a:custGeom>
                <a:avLst/>
                <a:gdLst>
                  <a:gd name="connsiteX0" fmla="*/ 0 w 381000"/>
                  <a:gd name="connsiteY0" fmla="*/ 0 h 304800"/>
                  <a:gd name="connsiteX1" fmla="*/ 381000 w 381000"/>
                  <a:gd name="connsiteY1" fmla="*/ 0 h 304800"/>
                  <a:gd name="connsiteX2" fmla="*/ 381000 w 381000"/>
                  <a:gd name="connsiteY2" fmla="*/ 304800 h 304800"/>
                  <a:gd name="connsiteX3" fmla="*/ 0 w 381000"/>
                  <a:gd name="connsiteY3" fmla="*/ 304800 h 304800"/>
                  <a:gd name="connsiteX4" fmla="*/ 0 w 381000"/>
                  <a:gd name="connsiteY4" fmla="*/ 0 h 304800"/>
                  <a:gd name="connsiteX0" fmla="*/ 0 w 504825"/>
                  <a:gd name="connsiteY0" fmla="*/ 0 h 338138"/>
                  <a:gd name="connsiteX1" fmla="*/ 504825 w 504825"/>
                  <a:gd name="connsiteY1" fmla="*/ 33338 h 338138"/>
                  <a:gd name="connsiteX2" fmla="*/ 504825 w 504825"/>
                  <a:gd name="connsiteY2" fmla="*/ 338138 h 338138"/>
                  <a:gd name="connsiteX3" fmla="*/ 123825 w 504825"/>
                  <a:gd name="connsiteY3" fmla="*/ 338138 h 338138"/>
                  <a:gd name="connsiteX4" fmla="*/ 0 w 504825"/>
                  <a:gd name="connsiteY4" fmla="*/ 0 h 338138"/>
                  <a:gd name="connsiteX0" fmla="*/ 0 w 504825"/>
                  <a:gd name="connsiteY0" fmla="*/ 0 h 338138"/>
                  <a:gd name="connsiteX1" fmla="*/ 278606 w 504825"/>
                  <a:gd name="connsiteY1" fmla="*/ 4763 h 338138"/>
                  <a:gd name="connsiteX2" fmla="*/ 504825 w 504825"/>
                  <a:gd name="connsiteY2" fmla="*/ 338138 h 338138"/>
                  <a:gd name="connsiteX3" fmla="*/ 123825 w 504825"/>
                  <a:gd name="connsiteY3" fmla="*/ 338138 h 338138"/>
                  <a:gd name="connsiteX4" fmla="*/ 0 w 504825"/>
                  <a:gd name="connsiteY4" fmla="*/ 0 h 338138"/>
                  <a:gd name="connsiteX0" fmla="*/ 0 w 504825"/>
                  <a:gd name="connsiteY0" fmla="*/ 0 h 338138"/>
                  <a:gd name="connsiteX1" fmla="*/ 280987 w 504825"/>
                  <a:gd name="connsiteY1" fmla="*/ 0 h 338138"/>
                  <a:gd name="connsiteX2" fmla="*/ 504825 w 504825"/>
                  <a:gd name="connsiteY2" fmla="*/ 338138 h 338138"/>
                  <a:gd name="connsiteX3" fmla="*/ 123825 w 504825"/>
                  <a:gd name="connsiteY3" fmla="*/ 338138 h 338138"/>
                  <a:gd name="connsiteX4" fmla="*/ 0 w 504825"/>
                  <a:gd name="connsiteY4" fmla="*/ 0 h 338138"/>
                  <a:gd name="connsiteX0" fmla="*/ 0 w 892969"/>
                  <a:gd name="connsiteY0" fmla="*/ 0 h 495301"/>
                  <a:gd name="connsiteX1" fmla="*/ 280987 w 892969"/>
                  <a:gd name="connsiteY1" fmla="*/ 0 h 495301"/>
                  <a:gd name="connsiteX2" fmla="*/ 892969 w 892969"/>
                  <a:gd name="connsiteY2" fmla="*/ 495301 h 495301"/>
                  <a:gd name="connsiteX3" fmla="*/ 123825 w 892969"/>
                  <a:gd name="connsiteY3" fmla="*/ 338138 h 495301"/>
                  <a:gd name="connsiteX4" fmla="*/ 0 w 892969"/>
                  <a:gd name="connsiteY4" fmla="*/ 0 h 495301"/>
                  <a:gd name="connsiteX0" fmla="*/ 0 w 892969"/>
                  <a:gd name="connsiteY0" fmla="*/ 0 h 497681"/>
                  <a:gd name="connsiteX1" fmla="*/ 280987 w 892969"/>
                  <a:gd name="connsiteY1" fmla="*/ 0 h 497681"/>
                  <a:gd name="connsiteX2" fmla="*/ 892969 w 892969"/>
                  <a:gd name="connsiteY2" fmla="*/ 495301 h 497681"/>
                  <a:gd name="connsiteX3" fmla="*/ 633413 w 892969"/>
                  <a:gd name="connsiteY3" fmla="*/ 497681 h 497681"/>
                  <a:gd name="connsiteX4" fmla="*/ 0 w 892969"/>
                  <a:gd name="connsiteY4" fmla="*/ 0 h 497681"/>
                  <a:gd name="connsiteX0" fmla="*/ 0 w 887491"/>
                  <a:gd name="connsiteY0" fmla="*/ 0 h 497681"/>
                  <a:gd name="connsiteX1" fmla="*/ 280987 w 887491"/>
                  <a:gd name="connsiteY1" fmla="*/ 0 h 497681"/>
                  <a:gd name="connsiteX2" fmla="*/ 887491 w 887491"/>
                  <a:gd name="connsiteY2" fmla="*/ 493932 h 497681"/>
                  <a:gd name="connsiteX3" fmla="*/ 633413 w 887491"/>
                  <a:gd name="connsiteY3" fmla="*/ 497681 h 497681"/>
                  <a:gd name="connsiteX4" fmla="*/ 0 w 887491"/>
                  <a:gd name="connsiteY4" fmla="*/ 0 h 497681"/>
                  <a:gd name="connsiteX0" fmla="*/ 0 w 897077"/>
                  <a:gd name="connsiteY0" fmla="*/ 0 h 498040"/>
                  <a:gd name="connsiteX1" fmla="*/ 280987 w 897077"/>
                  <a:gd name="connsiteY1" fmla="*/ 0 h 498040"/>
                  <a:gd name="connsiteX2" fmla="*/ 897077 w 897077"/>
                  <a:gd name="connsiteY2" fmla="*/ 498040 h 498040"/>
                  <a:gd name="connsiteX3" fmla="*/ 633413 w 897077"/>
                  <a:gd name="connsiteY3" fmla="*/ 497681 h 498040"/>
                  <a:gd name="connsiteX4" fmla="*/ 0 w 897077"/>
                  <a:gd name="connsiteY4" fmla="*/ 0 h 498040"/>
                  <a:gd name="connsiteX0" fmla="*/ 0 w 894338"/>
                  <a:gd name="connsiteY0" fmla="*/ 0 h 497681"/>
                  <a:gd name="connsiteX1" fmla="*/ 280987 w 894338"/>
                  <a:gd name="connsiteY1" fmla="*/ 0 h 497681"/>
                  <a:gd name="connsiteX2" fmla="*/ 894338 w 894338"/>
                  <a:gd name="connsiteY2" fmla="*/ 496671 h 497681"/>
                  <a:gd name="connsiteX3" fmla="*/ 633413 w 894338"/>
                  <a:gd name="connsiteY3" fmla="*/ 497681 h 497681"/>
                  <a:gd name="connsiteX4" fmla="*/ 0 w 894338"/>
                  <a:gd name="connsiteY4" fmla="*/ 0 h 497681"/>
                  <a:gd name="connsiteX0" fmla="*/ 0 w 888860"/>
                  <a:gd name="connsiteY0" fmla="*/ 0 h 497681"/>
                  <a:gd name="connsiteX1" fmla="*/ 280987 w 888860"/>
                  <a:gd name="connsiteY1" fmla="*/ 0 h 497681"/>
                  <a:gd name="connsiteX2" fmla="*/ 888860 w 888860"/>
                  <a:gd name="connsiteY2" fmla="*/ 495302 h 497681"/>
                  <a:gd name="connsiteX3" fmla="*/ 633413 w 888860"/>
                  <a:gd name="connsiteY3" fmla="*/ 497681 h 497681"/>
                  <a:gd name="connsiteX4" fmla="*/ 0 w 888860"/>
                  <a:gd name="connsiteY4" fmla="*/ 0 h 497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8860" h="497681">
                    <a:moveTo>
                      <a:pt x="0" y="0"/>
                    </a:moveTo>
                    <a:lnTo>
                      <a:pt x="280987" y="0"/>
                    </a:lnTo>
                    <a:lnTo>
                      <a:pt x="888860" y="495302"/>
                    </a:lnTo>
                    <a:lnTo>
                      <a:pt x="633413" y="497681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>
                      <a:lumMod val="40000"/>
                      <a:lumOff val="60000"/>
                    </a:schemeClr>
                  </a:gs>
                </a:gsLst>
                <a:lin ang="13500000" scaled="1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3"/>
              <p:cNvSpPr/>
              <p:nvPr/>
            </p:nvSpPr>
            <p:spPr>
              <a:xfrm rot="6104045">
                <a:off x="476358" y="3858539"/>
                <a:ext cx="683625" cy="766080"/>
              </a:xfrm>
              <a:custGeom>
                <a:avLst/>
                <a:gdLst/>
                <a:ahLst/>
                <a:cxnLst/>
                <a:rect l="l" t="t" r="r" b="b"/>
                <a:pathLst>
                  <a:path w="683625" h="766080">
                    <a:moveTo>
                      <a:pt x="53552" y="259173"/>
                    </a:moveTo>
                    <a:lnTo>
                      <a:pt x="0" y="0"/>
                    </a:lnTo>
                    <a:lnTo>
                      <a:pt x="632157" y="518294"/>
                    </a:lnTo>
                    <a:lnTo>
                      <a:pt x="683625" y="766080"/>
                    </a:lnTo>
                    <a:close/>
                  </a:path>
                </a:pathLst>
              </a:custGeom>
              <a:gradFill>
                <a:gsLst>
                  <a:gs pos="100000">
                    <a:schemeClr val="accent1"/>
                  </a:gs>
                  <a:gs pos="0">
                    <a:schemeClr val="accent1">
                      <a:lumMod val="60000"/>
                      <a:lumOff val="40000"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6"/>
              <p:cNvSpPr/>
              <p:nvPr/>
            </p:nvSpPr>
            <p:spPr>
              <a:xfrm>
                <a:off x="82036" y="3454435"/>
                <a:ext cx="926374" cy="1043919"/>
              </a:xfrm>
              <a:custGeom>
                <a:avLst/>
                <a:gdLst>
                  <a:gd name="connsiteX0" fmla="*/ 0 w 926374"/>
                  <a:gd name="connsiteY0" fmla="*/ 0 h 1039969"/>
                  <a:gd name="connsiteX1" fmla="*/ 249393 w 926374"/>
                  <a:gd name="connsiteY1" fmla="*/ 385 h 1039969"/>
                  <a:gd name="connsiteX2" fmla="*/ 926374 w 926374"/>
                  <a:gd name="connsiteY2" fmla="*/ 526110 h 1039969"/>
                  <a:gd name="connsiteX3" fmla="*/ 321474 w 926374"/>
                  <a:gd name="connsiteY3" fmla="*/ 1039969 h 1039969"/>
                  <a:gd name="connsiteX4" fmla="*/ 46157 w 926374"/>
                  <a:gd name="connsiteY4" fmla="*/ 1039969 h 1039969"/>
                  <a:gd name="connsiteX5" fmla="*/ 694142 w 926374"/>
                  <a:gd name="connsiteY5" fmla="*/ 518056 h 1039969"/>
                  <a:gd name="connsiteX6" fmla="*/ 0 w 926374"/>
                  <a:gd name="connsiteY6" fmla="*/ 0 h 1039969"/>
                  <a:gd name="connsiteX0" fmla="*/ 0 w 926374"/>
                  <a:gd name="connsiteY0" fmla="*/ 0 h 1039969"/>
                  <a:gd name="connsiteX1" fmla="*/ 249393 w 926374"/>
                  <a:gd name="connsiteY1" fmla="*/ 385 h 1039969"/>
                  <a:gd name="connsiteX2" fmla="*/ 926374 w 926374"/>
                  <a:gd name="connsiteY2" fmla="*/ 523691 h 1039969"/>
                  <a:gd name="connsiteX3" fmla="*/ 321474 w 926374"/>
                  <a:gd name="connsiteY3" fmla="*/ 1039969 h 1039969"/>
                  <a:gd name="connsiteX4" fmla="*/ 46157 w 926374"/>
                  <a:gd name="connsiteY4" fmla="*/ 1039969 h 1039969"/>
                  <a:gd name="connsiteX5" fmla="*/ 694142 w 926374"/>
                  <a:gd name="connsiteY5" fmla="*/ 518056 h 1039969"/>
                  <a:gd name="connsiteX6" fmla="*/ 0 w 926374"/>
                  <a:gd name="connsiteY6" fmla="*/ 0 h 1039969"/>
                  <a:gd name="connsiteX0" fmla="*/ 0 w 926374"/>
                  <a:gd name="connsiteY0" fmla="*/ 3949 h 1043918"/>
                  <a:gd name="connsiteX1" fmla="*/ 249393 w 926374"/>
                  <a:gd name="connsiteY1" fmla="*/ 0 h 1043918"/>
                  <a:gd name="connsiteX2" fmla="*/ 926374 w 926374"/>
                  <a:gd name="connsiteY2" fmla="*/ 527640 h 1043918"/>
                  <a:gd name="connsiteX3" fmla="*/ 321474 w 926374"/>
                  <a:gd name="connsiteY3" fmla="*/ 1043918 h 1043918"/>
                  <a:gd name="connsiteX4" fmla="*/ 46157 w 926374"/>
                  <a:gd name="connsiteY4" fmla="*/ 1043918 h 1043918"/>
                  <a:gd name="connsiteX5" fmla="*/ 694142 w 926374"/>
                  <a:gd name="connsiteY5" fmla="*/ 522005 h 1043918"/>
                  <a:gd name="connsiteX6" fmla="*/ 0 w 926374"/>
                  <a:gd name="connsiteY6" fmla="*/ 3949 h 1043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26374" h="1043918">
                    <a:moveTo>
                      <a:pt x="0" y="3949"/>
                    </a:moveTo>
                    <a:lnTo>
                      <a:pt x="249393" y="0"/>
                    </a:lnTo>
                    <a:lnTo>
                      <a:pt x="926374" y="527640"/>
                    </a:lnTo>
                    <a:lnTo>
                      <a:pt x="321474" y="1043918"/>
                    </a:lnTo>
                    <a:lnTo>
                      <a:pt x="46157" y="1043918"/>
                    </a:lnTo>
                    <a:lnTo>
                      <a:pt x="694142" y="522005"/>
                    </a:lnTo>
                    <a:lnTo>
                      <a:pt x="0" y="3949"/>
                    </a:lnTo>
                    <a:close/>
                  </a:path>
                </a:pathLst>
              </a:custGeom>
              <a:gradFill>
                <a:gsLst>
                  <a:gs pos="100000">
                    <a:schemeClr val="accent1"/>
                  </a:gs>
                  <a:gs pos="0">
                    <a:schemeClr val="accent1"/>
                  </a:gs>
                  <a:gs pos="50000">
                    <a:schemeClr val="accent1">
                      <a:lumMod val="60000"/>
                      <a:lumOff val="4000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7" name="TextBox 306"/>
            <p:cNvSpPr txBox="1"/>
            <p:nvPr/>
          </p:nvSpPr>
          <p:spPr>
            <a:xfrm>
              <a:off x="265381" y="3764252"/>
              <a:ext cx="806714" cy="459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DATA Act Enacted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600200" y="2861388"/>
            <a:ext cx="2456835" cy="2346042"/>
            <a:chOff x="780678" y="3454431"/>
            <a:chExt cx="1182274" cy="1128960"/>
          </a:xfrm>
          <a:solidFill>
            <a:schemeClr val="accent2"/>
          </a:solidFill>
        </p:grpSpPr>
        <p:grpSp>
          <p:nvGrpSpPr>
            <p:cNvPr id="4" name="Group 3"/>
            <p:cNvGrpSpPr/>
            <p:nvPr/>
          </p:nvGrpSpPr>
          <p:grpSpPr>
            <a:xfrm>
              <a:off x="780678" y="3454431"/>
              <a:ext cx="1182274" cy="1128960"/>
              <a:chOff x="770662" y="3454431"/>
              <a:chExt cx="1182274" cy="1128960"/>
            </a:xfrm>
            <a:grpFill/>
            <a:effectLst>
              <a:reflection blurRad="6350" stA="52000" endA="300" endPos="35000" dir="5400000" sy="-100000" algn="bl" rotWithShape="0"/>
            </a:effectLst>
          </p:grpSpPr>
          <p:sp>
            <p:nvSpPr>
              <p:cNvPr id="44" name="Rectangle 3"/>
              <p:cNvSpPr/>
              <p:nvPr/>
            </p:nvSpPr>
            <p:spPr>
              <a:xfrm>
                <a:off x="1000342" y="3456002"/>
                <a:ext cx="952594" cy="533365"/>
              </a:xfrm>
              <a:custGeom>
                <a:avLst/>
                <a:gdLst>
                  <a:gd name="connsiteX0" fmla="*/ 0 w 381000"/>
                  <a:gd name="connsiteY0" fmla="*/ 0 h 304800"/>
                  <a:gd name="connsiteX1" fmla="*/ 381000 w 381000"/>
                  <a:gd name="connsiteY1" fmla="*/ 0 h 304800"/>
                  <a:gd name="connsiteX2" fmla="*/ 381000 w 381000"/>
                  <a:gd name="connsiteY2" fmla="*/ 304800 h 304800"/>
                  <a:gd name="connsiteX3" fmla="*/ 0 w 381000"/>
                  <a:gd name="connsiteY3" fmla="*/ 304800 h 304800"/>
                  <a:gd name="connsiteX4" fmla="*/ 0 w 381000"/>
                  <a:gd name="connsiteY4" fmla="*/ 0 h 304800"/>
                  <a:gd name="connsiteX0" fmla="*/ 0 w 504825"/>
                  <a:gd name="connsiteY0" fmla="*/ 0 h 338138"/>
                  <a:gd name="connsiteX1" fmla="*/ 504825 w 504825"/>
                  <a:gd name="connsiteY1" fmla="*/ 33338 h 338138"/>
                  <a:gd name="connsiteX2" fmla="*/ 504825 w 504825"/>
                  <a:gd name="connsiteY2" fmla="*/ 338138 h 338138"/>
                  <a:gd name="connsiteX3" fmla="*/ 123825 w 504825"/>
                  <a:gd name="connsiteY3" fmla="*/ 338138 h 338138"/>
                  <a:gd name="connsiteX4" fmla="*/ 0 w 504825"/>
                  <a:gd name="connsiteY4" fmla="*/ 0 h 338138"/>
                  <a:gd name="connsiteX0" fmla="*/ 0 w 504825"/>
                  <a:gd name="connsiteY0" fmla="*/ 0 h 338138"/>
                  <a:gd name="connsiteX1" fmla="*/ 278606 w 504825"/>
                  <a:gd name="connsiteY1" fmla="*/ 4763 h 338138"/>
                  <a:gd name="connsiteX2" fmla="*/ 504825 w 504825"/>
                  <a:gd name="connsiteY2" fmla="*/ 338138 h 338138"/>
                  <a:gd name="connsiteX3" fmla="*/ 123825 w 504825"/>
                  <a:gd name="connsiteY3" fmla="*/ 338138 h 338138"/>
                  <a:gd name="connsiteX4" fmla="*/ 0 w 504825"/>
                  <a:gd name="connsiteY4" fmla="*/ 0 h 338138"/>
                  <a:gd name="connsiteX0" fmla="*/ 0 w 504825"/>
                  <a:gd name="connsiteY0" fmla="*/ 0 h 338138"/>
                  <a:gd name="connsiteX1" fmla="*/ 280987 w 504825"/>
                  <a:gd name="connsiteY1" fmla="*/ 0 h 338138"/>
                  <a:gd name="connsiteX2" fmla="*/ 504825 w 504825"/>
                  <a:gd name="connsiteY2" fmla="*/ 338138 h 338138"/>
                  <a:gd name="connsiteX3" fmla="*/ 123825 w 504825"/>
                  <a:gd name="connsiteY3" fmla="*/ 338138 h 338138"/>
                  <a:gd name="connsiteX4" fmla="*/ 0 w 504825"/>
                  <a:gd name="connsiteY4" fmla="*/ 0 h 338138"/>
                  <a:gd name="connsiteX0" fmla="*/ 0 w 892969"/>
                  <a:gd name="connsiteY0" fmla="*/ 0 h 495301"/>
                  <a:gd name="connsiteX1" fmla="*/ 280987 w 892969"/>
                  <a:gd name="connsiteY1" fmla="*/ 0 h 495301"/>
                  <a:gd name="connsiteX2" fmla="*/ 892969 w 892969"/>
                  <a:gd name="connsiteY2" fmla="*/ 495301 h 495301"/>
                  <a:gd name="connsiteX3" fmla="*/ 123825 w 892969"/>
                  <a:gd name="connsiteY3" fmla="*/ 338138 h 495301"/>
                  <a:gd name="connsiteX4" fmla="*/ 0 w 892969"/>
                  <a:gd name="connsiteY4" fmla="*/ 0 h 495301"/>
                  <a:gd name="connsiteX0" fmla="*/ 0 w 892969"/>
                  <a:gd name="connsiteY0" fmla="*/ 0 h 497681"/>
                  <a:gd name="connsiteX1" fmla="*/ 280987 w 892969"/>
                  <a:gd name="connsiteY1" fmla="*/ 0 h 497681"/>
                  <a:gd name="connsiteX2" fmla="*/ 892969 w 892969"/>
                  <a:gd name="connsiteY2" fmla="*/ 495301 h 497681"/>
                  <a:gd name="connsiteX3" fmla="*/ 633413 w 892969"/>
                  <a:gd name="connsiteY3" fmla="*/ 497681 h 497681"/>
                  <a:gd name="connsiteX4" fmla="*/ 0 w 892969"/>
                  <a:gd name="connsiteY4" fmla="*/ 0 h 497681"/>
                  <a:gd name="connsiteX0" fmla="*/ 0 w 887491"/>
                  <a:gd name="connsiteY0" fmla="*/ 0 h 497681"/>
                  <a:gd name="connsiteX1" fmla="*/ 280987 w 887491"/>
                  <a:gd name="connsiteY1" fmla="*/ 0 h 497681"/>
                  <a:gd name="connsiteX2" fmla="*/ 887491 w 887491"/>
                  <a:gd name="connsiteY2" fmla="*/ 493932 h 497681"/>
                  <a:gd name="connsiteX3" fmla="*/ 633413 w 887491"/>
                  <a:gd name="connsiteY3" fmla="*/ 497681 h 497681"/>
                  <a:gd name="connsiteX4" fmla="*/ 0 w 887491"/>
                  <a:gd name="connsiteY4" fmla="*/ 0 h 497681"/>
                  <a:gd name="connsiteX0" fmla="*/ 0 w 897077"/>
                  <a:gd name="connsiteY0" fmla="*/ 0 h 498040"/>
                  <a:gd name="connsiteX1" fmla="*/ 280987 w 897077"/>
                  <a:gd name="connsiteY1" fmla="*/ 0 h 498040"/>
                  <a:gd name="connsiteX2" fmla="*/ 897077 w 897077"/>
                  <a:gd name="connsiteY2" fmla="*/ 498040 h 498040"/>
                  <a:gd name="connsiteX3" fmla="*/ 633413 w 897077"/>
                  <a:gd name="connsiteY3" fmla="*/ 497681 h 498040"/>
                  <a:gd name="connsiteX4" fmla="*/ 0 w 897077"/>
                  <a:gd name="connsiteY4" fmla="*/ 0 h 498040"/>
                  <a:gd name="connsiteX0" fmla="*/ 0 w 894338"/>
                  <a:gd name="connsiteY0" fmla="*/ 0 h 497681"/>
                  <a:gd name="connsiteX1" fmla="*/ 280987 w 894338"/>
                  <a:gd name="connsiteY1" fmla="*/ 0 h 497681"/>
                  <a:gd name="connsiteX2" fmla="*/ 894338 w 894338"/>
                  <a:gd name="connsiteY2" fmla="*/ 496671 h 497681"/>
                  <a:gd name="connsiteX3" fmla="*/ 633413 w 894338"/>
                  <a:gd name="connsiteY3" fmla="*/ 497681 h 497681"/>
                  <a:gd name="connsiteX4" fmla="*/ 0 w 894338"/>
                  <a:gd name="connsiteY4" fmla="*/ 0 h 497681"/>
                  <a:gd name="connsiteX0" fmla="*/ 0 w 888860"/>
                  <a:gd name="connsiteY0" fmla="*/ 0 h 497681"/>
                  <a:gd name="connsiteX1" fmla="*/ 280987 w 888860"/>
                  <a:gd name="connsiteY1" fmla="*/ 0 h 497681"/>
                  <a:gd name="connsiteX2" fmla="*/ 888860 w 888860"/>
                  <a:gd name="connsiteY2" fmla="*/ 495302 h 497681"/>
                  <a:gd name="connsiteX3" fmla="*/ 633413 w 888860"/>
                  <a:gd name="connsiteY3" fmla="*/ 497681 h 497681"/>
                  <a:gd name="connsiteX4" fmla="*/ 0 w 888860"/>
                  <a:gd name="connsiteY4" fmla="*/ 0 h 497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8860" h="497681">
                    <a:moveTo>
                      <a:pt x="0" y="0"/>
                    </a:moveTo>
                    <a:lnTo>
                      <a:pt x="280987" y="0"/>
                    </a:lnTo>
                    <a:lnTo>
                      <a:pt x="888860" y="495302"/>
                    </a:lnTo>
                    <a:lnTo>
                      <a:pt x="633413" y="497681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100000">
                    <a:schemeClr val="accent3"/>
                  </a:gs>
                  <a:gs pos="0">
                    <a:schemeClr val="bg2"/>
                  </a:gs>
                </a:gsLst>
                <a:lin ang="13500000" scaled="1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3"/>
              <p:cNvSpPr/>
              <p:nvPr/>
            </p:nvSpPr>
            <p:spPr>
              <a:xfrm rot="6104045">
                <a:off x="1164984" y="3858539"/>
                <a:ext cx="683625" cy="766080"/>
              </a:xfrm>
              <a:custGeom>
                <a:avLst/>
                <a:gdLst/>
                <a:ahLst/>
                <a:cxnLst/>
                <a:rect l="l" t="t" r="r" b="b"/>
                <a:pathLst>
                  <a:path w="683625" h="766080">
                    <a:moveTo>
                      <a:pt x="53552" y="259173"/>
                    </a:moveTo>
                    <a:lnTo>
                      <a:pt x="0" y="0"/>
                    </a:lnTo>
                    <a:lnTo>
                      <a:pt x="632157" y="518294"/>
                    </a:lnTo>
                    <a:lnTo>
                      <a:pt x="683625" y="76608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6"/>
              <p:cNvSpPr/>
              <p:nvPr/>
            </p:nvSpPr>
            <p:spPr>
              <a:xfrm>
                <a:off x="770662" y="3454431"/>
                <a:ext cx="931136" cy="1043918"/>
              </a:xfrm>
              <a:custGeom>
                <a:avLst/>
                <a:gdLst>
                  <a:gd name="connsiteX0" fmla="*/ 0 w 931136"/>
                  <a:gd name="connsiteY0" fmla="*/ 0 h 1039969"/>
                  <a:gd name="connsiteX1" fmla="*/ 249393 w 931136"/>
                  <a:gd name="connsiteY1" fmla="*/ 385 h 1039969"/>
                  <a:gd name="connsiteX2" fmla="*/ 931136 w 931136"/>
                  <a:gd name="connsiteY2" fmla="*/ 526224 h 1039969"/>
                  <a:gd name="connsiteX3" fmla="*/ 321474 w 931136"/>
                  <a:gd name="connsiteY3" fmla="*/ 1039969 h 1039969"/>
                  <a:gd name="connsiteX4" fmla="*/ 46157 w 931136"/>
                  <a:gd name="connsiteY4" fmla="*/ 1039969 h 1039969"/>
                  <a:gd name="connsiteX5" fmla="*/ 694142 w 931136"/>
                  <a:gd name="connsiteY5" fmla="*/ 518056 h 1039969"/>
                  <a:gd name="connsiteX6" fmla="*/ 0 w 931136"/>
                  <a:gd name="connsiteY6" fmla="*/ 0 h 1039969"/>
                  <a:gd name="connsiteX0" fmla="*/ 0 w 931136"/>
                  <a:gd name="connsiteY0" fmla="*/ 3949 h 1043918"/>
                  <a:gd name="connsiteX1" fmla="*/ 258060 w 931136"/>
                  <a:gd name="connsiteY1" fmla="*/ 0 h 1043918"/>
                  <a:gd name="connsiteX2" fmla="*/ 931136 w 931136"/>
                  <a:gd name="connsiteY2" fmla="*/ 530173 h 1043918"/>
                  <a:gd name="connsiteX3" fmla="*/ 321474 w 931136"/>
                  <a:gd name="connsiteY3" fmla="*/ 1043918 h 1043918"/>
                  <a:gd name="connsiteX4" fmla="*/ 46157 w 931136"/>
                  <a:gd name="connsiteY4" fmla="*/ 1043918 h 1043918"/>
                  <a:gd name="connsiteX5" fmla="*/ 694142 w 931136"/>
                  <a:gd name="connsiteY5" fmla="*/ 522005 h 1043918"/>
                  <a:gd name="connsiteX6" fmla="*/ 0 w 931136"/>
                  <a:gd name="connsiteY6" fmla="*/ 3949 h 1043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31136" h="1043918">
                    <a:moveTo>
                      <a:pt x="0" y="3949"/>
                    </a:moveTo>
                    <a:lnTo>
                      <a:pt x="258060" y="0"/>
                    </a:lnTo>
                    <a:lnTo>
                      <a:pt x="931136" y="530173"/>
                    </a:lnTo>
                    <a:lnTo>
                      <a:pt x="321474" y="1043918"/>
                    </a:lnTo>
                    <a:lnTo>
                      <a:pt x="46157" y="1043918"/>
                    </a:lnTo>
                    <a:lnTo>
                      <a:pt x="694142" y="522005"/>
                    </a:lnTo>
                    <a:lnTo>
                      <a:pt x="0" y="3949"/>
                    </a:lnTo>
                    <a:close/>
                  </a:path>
                </a:pathLst>
              </a:custGeom>
              <a:gradFill>
                <a:gsLst>
                  <a:gs pos="100000">
                    <a:schemeClr val="accent2"/>
                  </a:gs>
                  <a:gs pos="0">
                    <a:schemeClr val="accent2"/>
                  </a:gs>
                  <a:gs pos="50000">
                    <a:schemeClr val="accent3">
                      <a:lumMod val="60000"/>
                      <a:lumOff val="4000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8" name="TextBox 307"/>
            <p:cNvSpPr txBox="1"/>
            <p:nvPr/>
          </p:nvSpPr>
          <p:spPr>
            <a:xfrm>
              <a:off x="1000691" y="3759795"/>
              <a:ext cx="843383" cy="459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000000"/>
                  </a:solidFill>
                </a:rPr>
                <a:t>Policy</a:t>
              </a:r>
              <a:endParaRPr 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lang="en-US" sz="2800" b="1" dirty="0">
                  <a:solidFill>
                    <a:srgbClr val="000000"/>
                  </a:solidFill>
                </a:rPr>
                <a:t>Updates</a:t>
              </a:r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3394179" y="2861388"/>
            <a:ext cx="2456835" cy="2346042"/>
            <a:chOff x="82036" y="3454431"/>
            <a:chExt cx="1182274" cy="1128960"/>
          </a:xfrm>
          <a:solidFill>
            <a:schemeClr val="accent2"/>
          </a:solidFill>
          <a:effectLst>
            <a:reflection blurRad="6350" stA="52000" endA="300" endPos="35000" dir="5400000" sy="-100000" algn="bl" rotWithShape="0"/>
          </a:effectLst>
        </p:grpSpPr>
        <p:sp>
          <p:nvSpPr>
            <p:cNvPr id="241" name="Rectangle 3"/>
            <p:cNvSpPr/>
            <p:nvPr/>
          </p:nvSpPr>
          <p:spPr>
            <a:xfrm>
              <a:off x="311716" y="3456002"/>
              <a:ext cx="952594" cy="533365"/>
            </a:xfrm>
            <a:custGeom>
              <a:avLst/>
              <a:gdLst>
                <a:gd name="connsiteX0" fmla="*/ 0 w 381000"/>
                <a:gd name="connsiteY0" fmla="*/ 0 h 304800"/>
                <a:gd name="connsiteX1" fmla="*/ 381000 w 381000"/>
                <a:gd name="connsiteY1" fmla="*/ 0 h 304800"/>
                <a:gd name="connsiteX2" fmla="*/ 381000 w 381000"/>
                <a:gd name="connsiteY2" fmla="*/ 304800 h 304800"/>
                <a:gd name="connsiteX3" fmla="*/ 0 w 381000"/>
                <a:gd name="connsiteY3" fmla="*/ 304800 h 304800"/>
                <a:gd name="connsiteX4" fmla="*/ 0 w 381000"/>
                <a:gd name="connsiteY4" fmla="*/ 0 h 304800"/>
                <a:gd name="connsiteX0" fmla="*/ 0 w 504825"/>
                <a:gd name="connsiteY0" fmla="*/ 0 h 338138"/>
                <a:gd name="connsiteX1" fmla="*/ 504825 w 504825"/>
                <a:gd name="connsiteY1" fmla="*/ 33338 h 338138"/>
                <a:gd name="connsiteX2" fmla="*/ 504825 w 504825"/>
                <a:gd name="connsiteY2" fmla="*/ 338138 h 338138"/>
                <a:gd name="connsiteX3" fmla="*/ 123825 w 504825"/>
                <a:gd name="connsiteY3" fmla="*/ 338138 h 338138"/>
                <a:gd name="connsiteX4" fmla="*/ 0 w 504825"/>
                <a:gd name="connsiteY4" fmla="*/ 0 h 338138"/>
                <a:gd name="connsiteX0" fmla="*/ 0 w 504825"/>
                <a:gd name="connsiteY0" fmla="*/ 0 h 338138"/>
                <a:gd name="connsiteX1" fmla="*/ 278606 w 504825"/>
                <a:gd name="connsiteY1" fmla="*/ 4763 h 338138"/>
                <a:gd name="connsiteX2" fmla="*/ 504825 w 504825"/>
                <a:gd name="connsiteY2" fmla="*/ 338138 h 338138"/>
                <a:gd name="connsiteX3" fmla="*/ 123825 w 504825"/>
                <a:gd name="connsiteY3" fmla="*/ 338138 h 338138"/>
                <a:gd name="connsiteX4" fmla="*/ 0 w 504825"/>
                <a:gd name="connsiteY4" fmla="*/ 0 h 338138"/>
                <a:gd name="connsiteX0" fmla="*/ 0 w 504825"/>
                <a:gd name="connsiteY0" fmla="*/ 0 h 338138"/>
                <a:gd name="connsiteX1" fmla="*/ 280987 w 504825"/>
                <a:gd name="connsiteY1" fmla="*/ 0 h 338138"/>
                <a:gd name="connsiteX2" fmla="*/ 504825 w 504825"/>
                <a:gd name="connsiteY2" fmla="*/ 338138 h 338138"/>
                <a:gd name="connsiteX3" fmla="*/ 123825 w 504825"/>
                <a:gd name="connsiteY3" fmla="*/ 338138 h 338138"/>
                <a:gd name="connsiteX4" fmla="*/ 0 w 504825"/>
                <a:gd name="connsiteY4" fmla="*/ 0 h 338138"/>
                <a:gd name="connsiteX0" fmla="*/ 0 w 892969"/>
                <a:gd name="connsiteY0" fmla="*/ 0 h 495301"/>
                <a:gd name="connsiteX1" fmla="*/ 280987 w 892969"/>
                <a:gd name="connsiteY1" fmla="*/ 0 h 495301"/>
                <a:gd name="connsiteX2" fmla="*/ 892969 w 892969"/>
                <a:gd name="connsiteY2" fmla="*/ 495301 h 495301"/>
                <a:gd name="connsiteX3" fmla="*/ 123825 w 892969"/>
                <a:gd name="connsiteY3" fmla="*/ 338138 h 495301"/>
                <a:gd name="connsiteX4" fmla="*/ 0 w 892969"/>
                <a:gd name="connsiteY4" fmla="*/ 0 h 495301"/>
                <a:gd name="connsiteX0" fmla="*/ 0 w 892969"/>
                <a:gd name="connsiteY0" fmla="*/ 0 h 497681"/>
                <a:gd name="connsiteX1" fmla="*/ 280987 w 892969"/>
                <a:gd name="connsiteY1" fmla="*/ 0 h 497681"/>
                <a:gd name="connsiteX2" fmla="*/ 892969 w 892969"/>
                <a:gd name="connsiteY2" fmla="*/ 495301 h 497681"/>
                <a:gd name="connsiteX3" fmla="*/ 633413 w 892969"/>
                <a:gd name="connsiteY3" fmla="*/ 497681 h 497681"/>
                <a:gd name="connsiteX4" fmla="*/ 0 w 892969"/>
                <a:gd name="connsiteY4" fmla="*/ 0 h 497681"/>
                <a:gd name="connsiteX0" fmla="*/ 0 w 887491"/>
                <a:gd name="connsiteY0" fmla="*/ 0 h 497681"/>
                <a:gd name="connsiteX1" fmla="*/ 280987 w 887491"/>
                <a:gd name="connsiteY1" fmla="*/ 0 h 497681"/>
                <a:gd name="connsiteX2" fmla="*/ 887491 w 887491"/>
                <a:gd name="connsiteY2" fmla="*/ 493932 h 497681"/>
                <a:gd name="connsiteX3" fmla="*/ 633413 w 887491"/>
                <a:gd name="connsiteY3" fmla="*/ 497681 h 497681"/>
                <a:gd name="connsiteX4" fmla="*/ 0 w 887491"/>
                <a:gd name="connsiteY4" fmla="*/ 0 h 497681"/>
                <a:gd name="connsiteX0" fmla="*/ 0 w 897077"/>
                <a:gd name="connsiteY0" fmla="*/ 0 h 498040"/>
                <a:gd name="connsiteX1" fmla="*/ 280987 w 897077"/>
                <a:gd name="connsiteY1" fmla="*/ 0 h 498040"/>
                <a:gd name="connsiteX2" fmla="*/ 897077 w 897077"/>
                <a:gd name="connsiteY2" fmla="*/ 498040 h 498040"/>
                <a:gd name="connsiteX3" fmla="*/ 633413 w 897077"/>
                <a:gd name="connsiteY3" fmla="*/ 497681 h 498040"/>
                <a:gd name="connsiteX4" fmla="*/ 0 w 897077"/>
                <a:gd name="connsiteY4" fmla="*/ 0 h 498040"/>
                <a:gd name="connsiteX0" fmla="*/ 0 w 894338"/>
                <a:gd name="connsiteY0" fmla="*/ 0 h 497681"/>
                <a:gd name="connsiteX1" fmla="*/ 280987 w 894338"/>
                <a:gd name="connsiteY1" fmla="*/ 0 h 497681"/>
                <a:gd name="connsiteX2" fmla="*/ 894338 w 894338"/>
                <a:gd name="connsiteY2" fmla="*/ 496671 h 497681"/>
                <a:gd name="connsiteX3" fmla="*/ 633413 w 894338"/>
                <a:gd name="connsiteY3" fmla="*/ 497681 h 497681"/>
                <a:gd name="connsiteX4" fmla="*/ 0 w 894338"/>
                <a:gd name="connsiteY4" fmla="*/ 0 h 497681"/>
                <a:gd name="connsiteX0" fmla="*/ 0 w 888860"/>
                <a:gd name="connsiteY0" fmla="*/ 0 h 497681"/>
                <a:gd name="connsiteX1" fmla="*/ 280987 w 888860"/>
                <a:gd name="connsiteY1" fmla="*/ 0 h 497681"/>
                <a:gd name="connsiteX2" fmla="*/ 888860 w 888860"/>
                <a:gd name="connsiteY2" fmla="*/ 495302 h 497681"/>
                <a:gd name="connsiteX3" fmla="*/ 633413 w 888860"/>
                <a:gd name="connsiteY3" fmla="*/ 497681 h 497681"/>
                <a:gd name="connsiteX4" fmla="*/ 0 w 888860"/>
                <a:gd name="connsiteY4" fmla="*/ 0 h 497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860" h="497681">
                  <a:moveTo>
                    <a:pt x="0" y="0"/>
                  </a:moveTo>
                  <a:lnTo>
                    <a:pt x="280987" y="0"/>
                  </a:lnTo>
                  <a:lnTo>
                    <a:pt x="888860" y="495302"/>
                  </a:lnTo>
                  <a:lnTo>
                    <a:pt x="633413" y="49768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accent1">
                    <a:lumMod val="60000"/>
                    <a:lumOff val="40000"/>
                  </a:schemeClr>
                </a:gs>
                <a:gs pos="0">
                  <a:schemeClr val="accent1">
                    <a:lumMod val="40000"/>
                    <a:lumOff val="60000"/>
                  </a:schemeClr>
                </a:gs>
              </a:gsLst>
              <a:lin ang="1350000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ectangle 3"/>
            <p:cNvSpPr/>
            <p:nvPr/>
          </p:nvSpPr>
          <p:spPr>
            <a:xfrm rot="6104045">
              <a:off x="476358" y="3858539"/>
              <a:ext cx="683625" cy="766080"/>
            </a:xfrm>
            <a:custGeom>
              <a:avLst/>
              <a:gdLst/>
              <a:ahLst/>
              <a:cxnLst/>
              <a:rect l="l" t="t" r="r" b="b"/>
              <a:pathLst>
                <a:path w="683625" h="766080">
                  <a:moveTo>
                    <a:pt x="53552" y="259173"/>
                  </a:moveTo>
                  <a:lnTo>
                    <a:pt x="0" y="0"/>
                  </a:lnTo>
                  <a:lnTo>
                    <a:pt x="632157" y="518294"/>
                  </a:lnTo>
                  <a:lnTo>
                    <a:pt x="683625" y="766080"/>
                  </a:lnTo>
                  <a:close/>
                </a:path>
              </a:pathLst>
            </a:custGeom>
            <a:gradFill>
              <a:gsLst>
                <a:gs pos="100000">
                  <a:schemeClr val="accent1"/>
                </a:gs>
                <a:gs pos="0">
                  <a:schemeClr val="accent1">
                    <a:lumMod val="60000"/>
                    <a:lumOff val="40000"/>
                  </a:schemeClr>
                </a:gs>
              </a:gsLst>
              <a:lin ang="1890000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6"/>
            <p:cNvSpPr/>
            <p:nvPr/>
          </p:nvSpPr>
          <p:spPr>
            <a:xfrm>
              <a:off x="82036" y="3454431"/>
              <a:ext cx="926374" cy="1043918"/>
            </a:xfrm>
            <a:custGeom>
              <a:avLst/>
              <a:gdLst>
                <a:gd name="connsiteX0" fmla="*/ 0 w 926374"/>
                <a:gd name="connsiteY0" fmla="*/ 0 h 1039969"/>
                <a:gd name="connsiteX1" fmla="*/ 249393 w 926374"/>
                <a:gd name="connsiteY1" fmla="*/ 385 h 1039969"/>
                <a:gd name="connsiteX2" fmla="*/ 926374 w 926374"/>
                <a:gd name="connsiteY2" fmla="*/ 526110 h 1039969"/>
                <a:gd name="connsiteX3" fmla="*/ 321474 w 926374"/>
                <a:gd name="connsiteY3" fmla="*/ 1039969 h 1039969"/>
                <a:gd name="connsiteX4" fmla="*/ 46157 w 926374"/>
                <a:gd name="connsiteY4" fmla="*/ 1039969 h 1039969"/>
                <a:gd name="connsiteX5" fmla="*/ 694142 w 926374"/>
                <a:gd name="connsiteY5" fmla="*/ 518056 h 1039969"/>
                <a:gd name="connsiteX6" fmla="*/ 0 w 926374"/>
                <a:gd name="connsiteY6" fmla="*/ 0 h 1039969"/>
                <a:gd name="connsiteX0" fmla="*/ 0 w 926374"/>
                <a:gd name="connsiteY0" fmla="*/ 0 h 1039969"/>
                <a:gd name="connsiteX1" fmla="*/ 249393 w 926374"/>
                <a:gd name="connsiteY1" fmla="*/ 385 h 1039969"/>
                <a:gd name="connsiteX2" fmla="*/ 926374 w 926374"/>
                <a:gd name="connsiteY2" fmla="*/ 523691 h 1039969"/>
                <a:gd name="connsiteX3" fmla="*/ 321474 w 926374"/>
                <a:gd name="connsiteY3" fmla="*/ 1039969 h 1039969"/>
                <a:gd name="connsiteX4" fmla="*/ 46157 w 926374"/>
                <a:gd name="connsiteY4" fmla="*/ 1039969 h 1039969"/>
                <a:gd name="connsiteX5" fmla="*/ 694142 w 926374"/>
                <a:gd name="connsiteY5" fmla="*/ 518056 h 1039969"/>
                <a:gd name="connsiteX6" fmla="*/ 0 w 926374"/>
                <a:gd name="connsiteY6" fmla="*/ 0 h 1039969"/>
                <a:gd name="connsiteX0" fmla="*/ 0 w 926374"/>
                <a:gd name="connsiteY0" fmla="*/ 3949 h 1043918"/>
                <a:gd name="connsiteX1" fmla="*/ 249393 w 926374"/>
                <a:gd name="connsiteY1" fmla="*/ 0 h 1043918"/>
                <a:gd name="connsiteX2" fmla="*/ 926374 w 926374"/>
                <a:gd name="connsiteY2" fmla="*/ 527640 h 1043918"/>
                <a:gd name="connsiteX3" fmla="*/ 321474 w 926374"/>
                <a:gd name="connsiteY3" fmla="*/ 1043918 h 1043918"/>
                <a:gd name="connsiteX4" fmla="*/ 46157 w 926374"/>
                <a:gd name="connsiteY4" fmla="*/ 1043918 h 1043918"/>
                <a:gd name="connsiteX5" fmla="*/ 694142 w 926374"/>
                <a:gd name="connsiteY5" fmla="*/ 522005 h 1043918"/>
                <a:gd name="connsiteX6" fmla="*/ 0 w 926374"/>
                <a:gd name="connsiteY6" fmla="*/ 3949 h 1043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6374" h="1043918">
                  <a:moveTo>
                    <a:pt x="0" y="3949"/>
                  </a:moveTo>
                  <a:lnTo>
                    <a:pt x="249393" y="0"/>
                  </a:lnTo>
                  <a:lnTo>
                    <a:pt x="926374" y="527640"/>
                  </a:lnTo>
                  <a:lnTo>
                    <a:pt x="321474" y="1043918"/>
                  </a:lnTo>
                  <a:lnTo>
                    <a:pt x="46157" y="1043918"/>
                  </a:lnTo>
                  <a:lnTo>
                    <a:pt x="694142" y="522005"/>
                  </a:lnTo>
                  <a:lnTo>
                    <a:pt x="0" y="3949"/>
                  </a:lnTo>
                  <a:close/>
                </a:path>
              </a:pathLst>
            </a:custGeom>
            <a:gradFill>
              <a:gsLst>
                <a:gs pos="100000">
                  <a:schemeClr val="accent1"/>
                </a:gs>
                <a:gs pos="0">
                  <a:schemeClr val="accent1"/>
                </a:gs>
                <a:gs pos="5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5086965" y="2861388"/>
            <a:ext cx="2456835" cy="2346042"/>
            <a:chOff x="770662" y="3454431"/>
            <a:chExt cx="1182274" cy="1128960"/>
          </a:xfrm>
          <a:solidFill>
            <a:schemeClr val="accent2"/>
          </a:solidFill>
          <a:effectLst>
            <a:reflection blurRad="6350" stA="52000" endA="300" endPos="35000" dir="5400000" sy="-100000" algn="bl" rotWithShape="0"/>
          </a:effectLst>
        </p:grpSpPr>
        <p:sp>
          <p:nvSpPr>
            <p:cNvPr id="192" name="Rectangle 3"/>
            <p:cNvSpPr/>
            <p:nvPr/>
          </p:nvSpPr>
          <p:spPr>
            <a:xfrm>
              <a:off x="1000342" y="3456002"/>
              <a:ext cx="952594" cy="533365"/>
            </a:xfrm>
            <a:custGeom>
              <a:avLst/>
              <a:gdLst>
                <a:gd name="connsiteX0" fmla="*/ 0 w 381000"/>
                <a:gd name="connsiteY0" fmla="*/ 0 h 304800"/>
                <a:gd name="connsiteX1" fmla="*/ 381000 w 381000"/>
                <a:gd name="connsiteY1" fmla="*/ 0 h 304800"/>
                <a:gd name="connsiteX2" fmla="*/ 381000 w 381000"/>
                <a:gd name="connsiteY2" fmla="*/ 304800 h 304800"/>
                <a:gd name="connsiteX3" fmla="*/ 0 w 381000"/>
                <a:gd name="connsiteY3" fmla="*/ 304800 h 304800"/>
                <a:gd name="connsiteX4" fmla="*/ 0 w 381000"/>
                <a:gd name="connsiteY4" fmla="*/ 0 h 304800"/>
                <a:gd name="connsiteX0" fmla="*/ 0 w 504825"/>
                <a:gd name="connsiteY0" fmla="*/ 0 h 338138"/>
                <a:gd name="connsiteX1" fmla="*/ 504825 w 504825"/>
                <a:gd name="connsiteY1" fmla="*/ 33338 h 338138"/>
                <a:gd name="connsiteX2" fmla="*/ 504825 w 504825"/>
                <a:gd name="connsiteY2" fmla="*/ 338138 h 338138"/>
                <a:gd name="connsiteX3" fmla="*/ 123825 w 504825"/>
                <a:gd name="connsiteY3" fmla="*/ 338138 h 338138"/>
                <a:gd name="connsiteX4" fmla="*/ 0 w 504825"/>
                <a:gd name="connsiteY4" fmla="*/ 0 h 338138"/>
                <a:gd name="connsiteX0" fmla="*/ 0 w 504825"/>
                <a:gd name="connsiteY0" fmla="*/ 0 h 338138"/>
                <a:gd name="connsiteX1" fmla="*/ 278606 w 504825"/>
                <a:gd name="connsiteY1" fmla="*/ 4763 h 338138"/>
                <a:gd name="connsiteX2" fmla="*/ 504825 w 504825"/>
                <a:gd name="connsiteY2" fmla="*/ 338138 h 338138"/>
                <a:gd name="connsiteX3" fmla="*/ 123825 w 504825"/>
                <a:gd name="connsiteY3" fmla="*/ 338138 h 338138"/>
                <a:gd name="connsiteX4" fmla="*/ 0 w 504825"/>
                <a:gd name="connsiteY4" fmla="*/ 0 h 338138"/>
                <a:gd name="connsiteX0" fmla="*/ 0 w 504825"/>
                <a:gd name="connsiteY0" fmla="*/ 0 h 338138"/>
                <a:gd name="connsiteX1" fmla="*/ 280987 w 504825"/>
                <a:gd name="connsiteY1" fmla="*/ 0 h 338138"/>
                <a:gd name="connsiteX2" fmla="*/ 504825 w 504825"/>
                <a:gd name="connsiteY2" fmla="*/ 338138 h 338138"/>
                <a:gd name="connsiteX3" fmla="*/ 123825 w 504825"/>
                <a:gd name="connsiteY3" fmla="*/ 338138 h 338138"/>
                <a:gd name="connsiteX4" fmla="*/ 0 w 504825"/>
                <a:gd name="connsiteY4" fmla="*/ 0 h 338138"/>
                <a:gd name="connsiteX0" fmla="*/ 0 w 892969"/>
                <a:gd name="connsiteY0" fmla="*/ 0 h 495301"/>
                <a:gd name="connsiteX1" fmla="*/ 280987 w 892969"/>
                <a:gd name="connsiteY1" fmla="*/ 0 h 495301"/>
                <a:gd name="connsiteX2" fmla="*/ 892969 w 892969"/>
                <a:gd name="connsiteY2" fmla="*/ 495301 h 495301"/>
                <a:gd name="connsiteX3" fmla="*/ 123825 w 892969"/>
                <a:gd name="connsiteY3" fmla="*/ 338138 h 495301"/>
                <a:gd name="connsiteX4" fmla="*/ 0 w 892969"/>
                <a:gd name="connsiteY4" fmla="*/ 0 h 495301"/>
                <a:gd name="connsiteX0" fmla="*/ 0 w 892969"/>
                <a:gd name="connsiteY0" fmla="*/ 0 h 497681"/>
                <a:gd name="connsiteX1" fmla="*/ 280987 w 892969"/>
                <a:gd name="connsiteY1" fmla="*/ 0 h 497681"/>
                <a:gd name="connsiteX2" fmla="*/ 892969 w 892969"/>
                <a:gd name="connsiteY2" fmla="*/ 495301 h 497681"/>
                <a:gd name="connsiteX3" fmla="*/ 633413 w 892969"/>
                <a:gd name="connsiteY3" fmla="*/ 497681 h 497681"/>
                <a:gd name="connsiteX4" fmla="*/ 0 w 892969"/>
                <a:gd name="connsiteY4" fmla="*/ 0 h 497681"/>
                <a:gd name="connsiteX0" fmla="*/ 0 w 887491"/>
                <a:gd name="connsiteY0" fmla="*/ 0 h 497681"/>
                <a:gd name="connsiteX1" fmla="*/ 280987 w 887491"/>
                <a:gd name="connsiteY1" fmla="*/ 0 h 497681"/>
                <a:gd name="connsiteX2" fmla="*/ 887491 w 887491"/>
                <a:gd name="connsiteY2" fmla="*/ 493932 h 497681"/>
                <a:gd name="connsiteX3" fmla="*/ 633413 w 887491"/>
                <a:gd name="connsiteY3" fmla="*/ 497681 h 497681"/>
                <a:gd name="connsiteX4" fmla="*/ 0 w 887491"/>
                <a:gd name="connsiteY4" fmla="*/ 0 h 497681"/>
                <a:gd name="connsiteX0" fmla="*/ 0 w 897077"/>
                <a:gd name="connsiteY0" fmla="*/ 0 h 498040"/>
                <a:gd name="connsiteX1" fmla="*/ 280987 w 897077"/>
                <a:gd name="connsiteY1" fmla="*/ 0 h 498040"/>
                <a:gd name="connsiteX2" fmla="*/ 897077 w 897077"/>
                <a:gd name="connsiteY2" fmla="*/ 498040 h 498040"/>
                <a:gd name="connsiteX3" fmla="*/ 633413 w 897077"/>
                <a:gd name="connsiteY3" fmla="*/ 497681 h 498040"/>
                <a:gd name="connsiteX4" fmla="*/ 0 w 897077"/>
                <a:gd name="connsiteY4" fmla="*/ 0 h 498040"/>
                <a:gd name="connsiteX0" fmla="*/ 0 w 894338"/>
                <a:gd name="connsiteY0" fmla="*/ 0 h 497681"/>
                <a:gd name="connsiteX1" fmla="*/ 280987 w 894338"/>
                <a:gd name="connsiteY1" fmla="*/ 0 h 497681"/>
                <a:gd name="connsiteX2" fmla="*/ 894338 w 894338"/>
                <a:gd name="connsiteY2" fmla="*/ 496671 h 497681"/>
                <a:gd name="connsiteX3" fmla="*/ 633413 w 894338"/>
                <a:gd name="connsiteY3" fmla="*/ 497681 h 497681"/>
                <a:gd name="connsiteX4" fmla="*/ 0 w 894338"/>
                <a:gd name="connsiteY4" fmla="*/ 0 h 497681"/>
                <a:gd name="connsiteX0" fmla="*/ 0 w 888860"/>
                <a:gd name="connsiteY0" fmla="*/ 0 h 497681"/>
                <a:gd name="connsiteX1" fmla="*/ 280987 w 888860"/>
                <a:gd name="connsiteY1" fmla="*/ 0 h 497681"/>
                <a:gd name="connsiteX2" fmla="*/ 888860 w 888860"/>
                <a:gd name="connsiteY2" fmla="*/ 495302 h 497681"/>
                <a:gd name="connsiteX3" fmla="*/ 633413 w 888860"/>
                <a:gd name="connsiteY3" fmla="*/ 497681 h 497681"/>
                <a:gd name="connsiteX4" fmla="*/ 0 w 888860"/>
                <a:gd name="connsiteY4" fmla="*/ 0 h 497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860" h="497681">
                  <a:moveTo>
                    <a:pt x="0" y="0"/>
                  </a:moveTo>
                  <a:lnTo>
                    <a:pt x="280987" y="0"/>
                  </a:lnTo>
                  <a:lnTo>
                    <a:pt x="888860" y="495302"/>
                  </a:lnTo>
                  <a:lnTo>
                    <a:pt x="633413" y="497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3"/>
            <p:cNvSpPr/>
            <p:nvPr/>
          </p:nvSpPr>
          <p:spPr>
            <a:xfrm rot="6104045">
              <a:off x="1164984" y="3858539"/>
              <a:ext cx="683625" cy="766080"/>
            </a:xfrm>
            <a:custGeom>
              <a:avLst/>
              <a:gdLst/>
              <a:ahLst/>
              <a:cxnLst/>
              <a:rect l="l" t="t" r="r" b="b"/>
              <a:pathLst>
                <a:path w="683625" h="766080">
                  <a:moveTo>
                    <a:pt x="53552" y="259173"/>
                  </a:moveTo>
                  <a:lnTo>
                    <a:pt x="0" y="0"/>
                  </a:lnTo>
                  <a:lnTo>
                    <a:pt x="632157" y="518294"/>
                  </a:lnTo>
                  <a:lnTo>
                    <a:pt x="683625" y="7660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6"/>
            <p:cNvSpPr/>
            <p:nvPr/>
          </p:nvSpPr>
          <p:spPr>
            <a:xfrm>
              <a:off x="770662" y="3454431"/>
              <a:ext cx="931136" cy="1043918"/>
            </a:xfrm>
            <a:custGeom>
              <a:avLst/>
              <a:gdLst>
                <a:gd name="connsiteX0" fmla="*/ 0 w 931136"/>
                <a:gd name="connsiteY0" fmla="*/ 0 h 1039969"/>
                <a:gd name="connsiteX1" fmla="*/ 249393 w 931136"/>
                <a:gd name="connsiteY1" fmla="*/ 385 h 1039969"/>
                <a:gd name="connsiteX2" fmla="*/ 931136 w 931136"/>
                <a:gd name="connsiteY2" fmla="*/ 526224 h 1039969"/>
                <a:gd name="connsiteX3" fmla="*/ 321474 w 931136"/>
                <a:gd name="connsiteY3" fmla="*/ 1039969 h 1039969"/>
                <a:gd name="connsiteX4" fmla="*/ 46157 w 931136"/>
                <a:gd name="connsiteY4" fmla="*/ 1039969 h 1039969"/>
                <a:gd name="connsiteX5" fmla="*/ 694142 w 931136"/>
                <a:gd name="connsiteY5" fmla="*/ 518056 h 1039969"/>
                <a:gd name="connsiteX6" fmla="*/ 0 w 931136"/>
                <a:gd name="connsiteY6" fmla="*/ 0 h 1039969"/>
                <a:gd name="connsiteX0" fmla="*/ 0 w 931136"/>
                <a:gd name="connsiteY0" fmla="*/ 3949 h 1043918"/>
                <a:gd name="connsiteX1" fmla="*/ 258060 w 931136"/>
                <a:gd name="connsiteY1" fmla="*/ 0 h 1043918"/>
                <a:gd name="connsiteX2" fmla="*/ 931136 w 931136"/>
                <a:gd name="connsiteY2" fmla="*/ 530173 h 1043918"/>
                <a:gd name="connsiteX3" fmla="*/ 321474 w 931136"/>
                <a:gd name="connsiteY3" fmla="*/ 1043918 h 1043918"/>
                <a:gd name="connsiteX4" fmla="*/ 46157 w 931136"/>
                <a:gd name="connsiteY4" fmla="*/ 1043918 h 1043918"/>
                <a:gd name="connsiteX5" fmla="*/ 694142 w 931136"/>
                <a:gd name="connsiteY5" fmla="*/ 522005 h 1043918"/>
                <a:gd name="connsiteX6" fmla="*/ 0 w 931136"/>
                <a:gd name="connsiteY6" fmla="*/ 3949 h 1043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31136" h="1043918">
                  <a:moveTo>
                    <a:pt x="0" y="3949"/>
                  </a:moveTo>
                  <a:lnTo>
                    <a:pt x="258060" y="0"/>
                  </a:lnTo>
                  <a:lnTo>
                    <a:pt x="931136" y="530173"/>
                  </a:lnTo>
                  <a:lnTo>
                    <a:pt x="321474" y="1043918"/>
                  </a:lnTo>
                  <a:lnTo>
                    <a:pt x="46157" y="1043918"/>
                  </a:lnTo>
                  <a:lnTo>
                    <a:pt x="694142" y="522005"/>
                  </a:lnTo>
                  <a:lnTo>
                    <a:pt x="0" y="3949"/>
                  </a:lnTo>
                  <a:close/>
                </a:path>
              </a:pathLst>
            </a:custGeom>
            <a:gradFill>
              <a:gsLst>
                <a:gs pos="100000">
                  <a:schemeClr val="accent2"/>
                </a:gs>
                <a:gs pos="0">
                  <a:schemeClr val="accent2"/>
                </a:gs>
                <a:gs pos="50000">
                  <a:schemeClr val="accent3">
                    <a:lumMod val="60000"/>
                    <a:lumOff val="40000"/>
                  </a:schemeClr>
                </a:gs>
              </a:gsLst>
              <a:lin ang="540000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0" name="Group 249"/>
          <p:cNvGrpSpPr/>
          <p:nvPr/>
        </p:nvGrpSpPr>
        <p:grpSpPr>
          <a:xfrm>
            <a:off x="6629400" y="2861388"/>
            <a:ext cx="2456835" cy="2346042"/>
            <a:chOff x="82036" y="3454431"/>
            <a:chExt cx="1182274" cy="1128960"/>
          </a:xfrm>
          <a:solidFill>
            <a:schemeClr val="accent2"/>
          </a:solidFill>
          <a:effectLst>
            <a:reflection blurRad="6350" stA="52000" endA="300" endPos="35000" dir="5400000" sy="-100000" algn="bl" rotWithShape="0"/>
          </a:effectLst>
        </p:grpSpPr>
        <p:sp>
          <p:nvSpPr>
            <p:cNvPr id="255" name="Rectangle 3"/>
            <p:cNvSpPr/>
            <p:nvPr/>
          </p:nvSpPr>
          <p:spPr>
            <a:xfrm>
              <a:off x="311716" y="3456002"/>
              <a:ext cx="952594" cy="533365"/>
            </a:xfrm>
            <a:custGeom>
              <a:avLst/>
              <a:gdLst>
                <a:gd name="connsiteX0" fmla="*/ 0 w 381000"/>
                <a:gd name="connsiteY0" fmla="*/ 0 h 304800"/>
                <a:gd name="connsiteX1" fmla="*/ 381000 w 381000"/>
                <a:gd name="connsiteY1" fmla="*/ 0 h 304800"/>
                <a:gd name="connsiteX2" fmla="*/ 381000 w 381000"/>
                <a:gd name="connsiteY2" fmla="*/ 304800 h 304800"/>
                <a:gd name="connsiteX3" fmla="*/ 0 w 381000"/>
                <a:gd name="connsiteY3" fmla="*/ 304800 h 304800"/>
                <a:gd name="connsiteX4" fmla="*/ 0 w 381000"/>
                <a:gd name="connsiteY4" fmla="*/ 0 h 304800"/>
                <a:gd name="connsiteX0" fmla="*/ 0 w 504825"/>
                <a:gd name="connsiteY0" fmla="*/ 0 h 338138"/>
                <a:gd name="connsiteX1" fmla="*/ 504825 w 504825"/>
                <a:gd name="connsiteY1" fmla="*/ 33338 h 338138"/>
                <a:gd name="connsiteX2" fmla="*/ 504825 w 504825"/>
                <a:gd name="connsiteY2" fmla="*/ 338138 h 338138"/>
                <a:gd name="connsiteX3" fmla="*/ 123825 w 504825"/>
                <a:gd name="connsiteY3" fmla="*/ 338138 h 338138"/>
                <a:gd name="connsiteX4" fmla="*/ 0 w 504825"/>
                <a:gd name="connsiteY4" fmla="*/ 0 h 338138"/>
                <a:gd name="connsiteX0" fmla="*/ 0 w 504825"/>
                <a:gd name="connsiteY0" fmla="*/ 0 h 338138"/>
                <a:gd name="connsiteX1" fmla="*/ 278606 w 504825"/>
                <a:gd name="connsiteY1" fmla="*/ 4763 h 338138"/>
                <a:gd name="connsiteX2" fmla="*/ 504825 w 504825"/>
                <a:gd name="connsiteY2" fmla="*/ 338138 h 338138"/>
                <a:gd name="connsiteX3" fmla="*/ 123825 w 504825"/>
                <a:gd name="connsiteY3" fmla="*/ 338138 h 338138"/>
                <a:gd name="connsiteX4" fmla="*/ 0 w 504825"/>
                <a:gd name="connsiteY4" fmla="*/ 0 h 338138"/>
                <a:gd name="connsiteX0" fmla="*/ 0 w 504825"/>
                <a:gd name="connsiteY0" fmla="*/ 0 h 338138"/>
                <a:gd name="connsiteX1" fmla="*/ 280987 w 504825"/>
                <a:gd name="connsiteY1" fmla="*/ 0 h 338138"/>
                <a:gd name="connsiteX2" fmla="*/ 504825 w 504825"/>
                <a:gd name="connsiteY2" fmla="*/ 338138 h 338138"/>
                <a:gd name="connsiteX3" fmla="*/ 123825 w 504825"/>
                <a:gd name="connsiteY3" fmla="*/ 338138 h 338138"/>
                <a:gd name="connsiteX4" fmla="*/ 0 w 504825"/>
                <a:gd name="connsiteY4" fmla="*/ 0 h 338138"/>
                <a:gd name="connsiteX0" fmla="*/ 0 w 892969"/>
                <a:gd name="connsiteY0" fmla="*/ 0 h 495301"/>
                <a:gd name="connsiteX1" fmla="*/ 280987 w 892969"/>
                <a:gd name="connsiteY1" fmla="*/ 0 h 495301"/>
                <a:gd name="connsiteX2" fmla="*/ 892969 w 892969"/>
                <a:gd name="connsiteY2" fmla="*/ 495301 h 495301"/>
                <a:gd name="connsiteX3" fmla="*/ 123825 w 892969"/>
                <a:gd name="connsiteY3" fmla="*/ 338138 h 495301"/>
                <a:gd name="connsiteX4" fmla="*/ 0 w 892969"/>
                <a:gd name="connsiteY4" fmla="*/ 0 h 495301"/>
                <a:gd name="connsiteX0" fmla="*/ 0 w 892969"/>
                <a:gd name="connsiteY0" fmla="*/ 0 h 497681"/>
                <a:gd name="connsiteX1" fmla="*/ 280987 w 892969"/>
                <a:gd name="connsiteY1" fmla="*/ 0 h 497681"/>
                <a:gd name="connsiteX2" fmla="*/ 892969 w 892969"/>
                <a:gd name="connsiteY2" fmla="*/ 495301 h 497681"/>
                <a:gd name="connsiteX3" fmla="*/ 633413 w 892969"/>
                <a:gd name="connsiteY3" fmla="*/ 497681 h 497681"/>
                <a:gd name="connsiteX4" fmla="*/ 0 w 892969"/>
                <a:gd name="connsiteY4" fmla="*/ 0 h 497681"/>
                <a:gd name="connsiteX0" fmla="*/ 0 w 887491"/>
                <a:gd name="connsiteY0" fmla="*/ 0 h 497681"/>
                <a:gd name="connsiteX1" fmla="*/ 280987 w 887491"/>
                <a:gd name="connsiteY1" fmla="*/ 0 h 497681"/>
                <a:gd name="connsiteX2" fmla="*/ 887491 w 887491"/>
                <a:gd name="connsiteY2" fmla="*/ 493932 h 497681"/>
                <a:gd name="connsiteX3" fmla="*/ 633413 w 887491"/>
                <a:gd name="connsiteY3" fmla="*/ 497681 h 497681"/>
                <a:gd name="connsiteX4" fmla="*/ 0 w 887491"/>
                <a:gd name="connsiteY4" fmla="*/ 0 h 497681"/>
                <a:gd name="connsiteX0" fmla="*/ 0 w 897077"/>
                <a:gd name="connsiteY0" fmla="*/ 0 h 498040"/>
                <a:gd name="connsiteX1" fmla="*/ 280987 w 897077"/>
                <a:gd name="connsiteY1" fmla="*/ 0 h 498040"/>
                <a:gd name="connsiteX2" fmla="*/ 897077 w 897077"/>
                <a:gd name="connsiteY2" fmla="*/ 498040 h 498040"/>
                <a:gd name="connsiteX3" fmla="*/ 633413 w 897077"/>
                <a:gd name="connsiteY3" fmla="*/ 497681 h 498040"/>
                <a:gd name="connsiteX4" fmla="*/ 0 w 897077"/>
                <a:gd name="connsiteY4" fmla="*/ 0 h 498040"/>
                <a:gd name="connsiteX0" fmla="*/ 0 w 894338"/>
                <a:gd name="connsiteY0" fmla="*/ 0 h 497681"/>
                <a:gd name="connsiteX1" fmla="*/ 280987 w 894338"/>
                <a:gd name="connsiteY1" fmla="*/ 0 h 497681"/>
                <a:gd name="connsiteX2" fmla="*/ 894338 w 894338"/>
                <a:gd name="connsiteY2" fmla="*/ 496671 h 497681"/>
                <a:gd name="connsiteX3" fmla="*/ 633413 w 894338"/>
                <a:gd name="connsiteY3" fmla="*/ 497681 h 497681"/>
                <a:gd name="connsiteX4" fmla="*/ 0 w 894338"/>
                <a:gd name="connsiteY4" fmla="*/ 0 h 497681"/>
                <a:gd name="connsiteX0" fmla="*/ 0 w 888860"/>
                <a:gd name="connsiteY0" fmla="*/ 0 h 497681"/>
                <a:gd name="connsiteX1" fmla="*/ 280987 w 888860"/>
                <a:gd name="connsiteY1" fmla="*/ 0 h 497681"/>
                <a:gd name="connsiteX2" fmla="*/ 888860 w 888860"/>
                <a:gd name="connsiteY2" fmla="*/ 495302 h 497681"/>
                <a:gd name="connsiteX3" fmla="*/ 633413 w 888860"/>
                <a:gd name="connsiteY3" fmla="*/ 497681 h 497681"/>
                <a:gd name="connsiteX4" fmla="*/ 0 w 888860"/>
                <a:gd name="connsiteY4" fmla="*/ 0 h 497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860" h="497681">
                  <a:moveTo>
                    <a:pt x="0" y="0"/>
                  </a:moveTo>
                  <a:lnTo>
                    <a:pt x="280987" y="0"/>
                  </a:lnTo>
                  <a:lnTo>
                    <a:pt x="888860" y="495302"/>
                  </a:lnTo>
                  <a:lnTo>
                    <a:pt x="633413" y="49768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accent1">
                    <a:lumMod val="60000"/>
                    <a:lumOff val="40000"/>
                  </a:schemeClr>
                </a:gs>
                <a:gs pos="0">
                  <a:schemeClr val="accent1">
                    <a:lumMod val="40000"/>
                    <a:lumOff val="60000"/>
                  </a:schemeClr>
                </a:gs>
              </a:gsLst>
              <a:lin ang="1350000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3"/>
            <p:cNvSpPr/>
            <p:nvPr/>
          </p:nvSpPr>
          <p:spPr>
            <a:xfrm rot="6104045">
              <a:off x="476358" y="3858539"/>
              <a:ext cx="683625" cy="766080"/>
            </a:xfrm>
            <a:custGeom>
              <a:avLst/>
              <a:gdLst/>
              <a:ahLst/>
              <a:cxnLst/>
              <a:rect l="l" t="t" r="r" b="b"/>
              <a:pathLst>
                <a:path w="683625" h="766080">
                  <a:moveTo>
                    <a:pt x="53552" y="259173"/>
                  </a:moveTo>
                  <a:lnTo>
                    <a:pt x="0" y="0"/>
                  </a:lnTo>
                  <a:lnTo>
                    <a:pt x="632157" y="518294"/>
                  </a:lnTo>
                  <a:lnTo>
                    <a:pt x="683625" y="766080"/>
                  </a:lnTo>
                  <a:close/>
                </a:path>
              </a:pathLst>
            </a:custGeom>
            <a:gradFill>
              <a:gsLst>
                <a:gs pos="100000">
                  <a:schemeClr val="accent1"/>
                </a:gs>
                <a:gs pos="0">
                  <a:schemeClr val="accent1">
                    <a:lumMod val="60000"/>
                    <a:lumOff val="40000"/>
                  </a:schemeClr>
                </a:gs>
              </a:gsLst>
              <a:lin ang="1890000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6"/>
            <p:cNvSpPr/>
            <p:nvPr/>
          </p:nvSpPr>
          <p:spPr>
            <a:xfrm>
              <a:off x="82036" y="3454431"/>
              <a:ext cx="926374" cy="1043918"/>
            </a:xfrm>
            <a:custGeom>
              <a:avLst/>
              <a:gdLst>
                <a:gd name="connsiteX0" fmla="*/ 0 w 926374"/>
                <a:gd name="connsiteY0" fmla="*/ 0 h 1039969"/>
                <a:gd name="connsiteX1" fmla="*/ 249393 w 926374"/>
                <a:gd name="connsiteY1" fmla="*/ 385 h 1039969"/>
                <a:gd name="connsiteX2" fmla="*/ 926374 w 926374"/>
                <a:gd name="connsiteY2" fmla="*/ 526110 h 1039969"/>
                <a:gd name="connsiteX3" fmla="*/ 321474 w 926374"/>
                <a:gd name="connsiteY3" fmla="*/ 1039969 h 1039969"/>
                <a:gd name="connsiteX4" fmla="*/ 46157 w 926374"/>
                <a:gd name="connsiteY4" fmla="*/ 1039969 h 1039969"/>
                <a:gd name="connsiteX5" fmla="*/ 694142 w 926374"/>
                <a:gd name="connsiteY5" fmla="*/ 518056 h 1039969"/>
                <a:gd name="connsiteX6" fmla="*/ 0 w 926374"/>
                <a:gd name="connsiteY6" fmla="*/ 0 h 1039969"/>
                <a:gd name="connsiteX0" fmla="*/ 0 w 926374"/>
                <a:gd name="connsiteY0" fmla="*/ 0 h 1039969"/>
                <a:gd name="connsiteX1" fmla="*/ 249393 w 926374"/>
                <a:gd name="connsiteY1" fmla="*/ 385 h 1039969"/>
                <a:gd name="connsiteX2" fmla="*/ 926374 w 926374"/>
                <a:gd name="connsiteY2" fmla="*/ 523691 h 1039969"/>
                <a:gd name="connsiteX3" fmla="*/ 321474 w 926374"/>
                <a:gd name="connsiteY3" fmla="*/ 1039969 h 1039969"/>
                <a:gd name="connsiteX4" fmla="*/ 46157 w 926374"/>
                <a:gd name="connsiteY4" fmla="*/ 1039969 h 1039969"/>
                <a:gd name="connsiteX5" fmla="*/ 694142 w 926374"/>
                <a:gd name="connsiteY5" fmla="*/ 518056 h 1039969"/>
                <a:gd name="connsiteX6" fmla="*/ 0 w 926374"/>
                <a:gd name="connsiteY6" fmla="*/ 0 h 1039969"/>
                <a:gd name="connsiteX0" fmla="*/ 0 w 926374"/>
                <a:gd name="connsiteY0" fmla="*/ 3949 h 1043918"/>
                <a:gd name="connsiteX1" fmla="*/ 249393 w 926374"/>
                <a:gd name="connsiteY1" fmla="*/ 0 h 1043918"/>
                <a:gd name="connsiteX2" fmla="*/ 926374 w 926374"/>
                <a:gd name="connsiteY2" fmla="*/ 527640 h 1043918"/>
                <a:gd name="connsiteX3" fmla="*/ 321474 w 926374"/>
                <a:gd name="connsiteY3" fmla="*/ 1043918 h 1043918"/>
                <a:gd name="connsiteX4" fmla="*/ 46157 w 926374"/>
                <a:gd name="connsiteY4" fmla="*/ 1043918 h 1043918"/>
                <a:gd name="connsiteX5" fmla="*/ 694142 w 926374"/>
                <a:gd name="connsiteY5" fmla="*/ 522005 h 1043918"/>
                <a:gd name="connsiteX6" fmla="*/ 0 w 926374"/>
                <a:gd name="connsiteY6" fmla="*/ 3949 h 1043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6374" h="1043918">
                  <a:moveTo>
                    <a:pt x="0" y="3949"/>
                  </a:moveTo>
                  <a:lnTo>
                    <a:pt x="249393" y="0"/>
                  </a:lnTo>
                  <a:lnTo>
                    <a:pt x="926374" y="527640"/>
                  </a:lnTo>
                  <a:lnTo>
                    <a:pt x="321474" y="1043918"/>
                  </a:lnTo>
                  <a:lnTo>
                    <a:pt x="46157" y="1043918"/>
                  </a:lnTo>
                  <a:lnTo>
                    <a:pt x="694142" y="522005"/>
                  </a:lnTo>
                  <a:lnTo>
                    <a:pt x="0" y="3949"/>
                  </a:lnTo>
                  <a:close/>
                </a:path>
              </a:pathLst>
            </a:custGeom>
            <a:gradFill>
              <a:gsLst>
                <a:gs pos="100000">
                  <a:schemeClr val="accent1"/>
                </a:gs>
                <a:gs pos="0">
                  <a:schemeClr val="accent1"/>
                </a:gs>
                <a:gs pos="5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5" name="Group 204"/>
          <p:cNvGrpSpPr/>
          <p:nvPr/>
        </p:nvGrpSpPr>
        <p:grpSpPr>
          <a:xfrm>
            <a:off x="1765119" y="762000"/>
            <a:ext cx="2121080" cy="2763798"/>
            <a:chOff x="1689109" y="513304"/>
            <a:chExt cx="2438127" cy="2242624"/>
          </a:xfrm>
        </p:grpSpPr>
        <p:sp>
          <p:nvSpPr>
            <p:cNvPr id="206" name="TextBox 205"/>
            <p:cNvSpPr txBox="1"/>
            <p:nvPr/>
          </p:nvSpPr>
          <p:spPr>
            <a:xfrm>
              <a:off x="1689109" y="513304"/>
              <a:ext cx="1653485" cy="2747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Policy Updates</a:t>
              </a:r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1740356" y="733045"/>
              <a:ext cx="2386880" cy="20228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buFont typeface="Arial"/>
                <a:buChar char="•"/>
              </a:pPr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TFM  </a:t>
              </a:r>
            </a:p>
            <a:p>
              <a:pPr marL="171450" indent="-171450">
                <a:buFont typeface="Arial"/>
                <a:buChar char="•"/>
              </a:pPr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MFR</a:t>
              </a:r>
            </a:p>
            <a:p>
              <a:pPr marL="171450" indent="-171450">
                <a:buFont typeface="Arial"/>
                <a:buChar char="•"/>
              </a:pPr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TROR Policy</a:t>
              </a:r>
            </a:p>
            <a:p>
              <a:pPr marL="171450" indent="-171450">
                <a:buFont typeface="Arial"/>
                <a:buChar char="•"/>
              </a:pPr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Website</a:t>
              </a:r>
            </a:p>
            <a:p>
              <a:pPr marL="171450" indent="-171450">
                <a:buFont typeface="Arial"/>
                <a:buChar char="•"/>
              </a:pPr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31 CFR Part 285 </a:t>
              </a:r>
            </a:p>
            <a:p>
              <a:pPr marL="171450" indent="-171450">
                <a:buFont typeface="Arial"/>
                <a:buChar char="•"/>
              </a:pPr>
              <a:endParaRPr lang="en-US" sz="1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marL="171450" indent="-171450">
                <a:buFont typeface="Arial"/>
                <a:buChar char="•"/>
              </a:pPr>
              <a:endParaRPr lang="en-US" sz="1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marL="171450" indent="-171450">
                <a:buFont typeface="Arial"/>
                <a:buChar char="•"/>
              </a:pPr>
              <a:r>
                <a:rPr lang="en-US" sz="1200" b="1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OMB Circular A-129 </a:t>
              </a:r>
            </a:p>
            <a:p>
              <a:r>
                <a:rPr lang="en-US" sz="1200" b="1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     - Drafting</a:t>
              </a:r>
            </a:p>
            <a:p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</a:p>
            <a:p>
              <a:pPr marL="171450" indent="-171450">
                <a:buFont typeface="Arial"/>
                <a:buChar char="•"/>
              </a:pPr>
              <a:endParaRPr lang="en-US" sz="1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marL="171450" indent="-171450">
                <a:buFont typeface="Arial"/>
                <a:buChar char="•"/>
              </a:pPr>
              <a:endParaRPr lang="en-US" sz="1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marL="171450" indent="-171450">
                <a:buFont typeface="Arial"/>
                <a:buChar char="•"/>
              </a:pPr>
              <a:endParaRPr lang="en-US" sz="1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208" name="Group 207"/>
          <p:cNvGrpSpPr/>
          <p:nvPr/>
        </p:nvGrpSpPr>
        <p:grpSpPr>
          <a:xfrm>
            <a:off x="5237156" y="762000"/>
            <a:ext cx="1468444" cy="1316786"/>
            <a:chOff x="1811114" y="822459"/>
            <a:chExt cx="1687939" cy="1068480"/>
          </a:xfrm>
        </p:grpSpPr>
        <p:sp>
          <p:nvSpPr>
            <p:cNvPr id="209" name="TextBox 208"/>
            <p:cNvSpPr txBox="1"/>
            <p:nvPr/>
          </p:nvSpPr>
          <p:spPr>
            <a:xfrm>
              <a:off x="2069925" y="822459"/>
              <a:ext cx="757682" cy="2747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TROR</a:t>
              </a:r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1811114" y="1066800"/>
              <a:ext cx="1687939" cy="8241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buFont typeface="Arial"/>
                <a:buChar char="•"/>
              </a:pPr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Modified Fiscal Service TROR application to capture new data requirements</a:t>
              </a:r>
            </a:p>
          </p:txBody>
        </p:sp>
      </p:grpSp>
      <p:sp>
        <p:nvSpPr>
          <p:cNvPr id="68" name="Slide Number Placeholder 5"/>
          <p:cNvSpPr txBox="1">
            <a:spLocks/>
          </p:cNvSpPr>
          <p:nvPr/>
        </p:nvSpPr>
        <p:spPr>
          <a:xfrm>
            <a:off x="152400" y="6400800"/>
            <a:ext cx="1143000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r>
              <a:rPr lang="en-US" sz="1400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fld id="{23B54F64-4D77-425A-BD5E-0504AD8FCA49}" type="slidenum"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3409902" y="762000"/>
            <a:ext cx="2076498" cy="2590801"/>
            <a:chOff x="1587129" y="749580"/>
            <a:chExt cx="2386880" cy="2102247"/>
          </a:xfrm>
        </p:grpSpPr>
        <p:sp>
          <p:nvSpPr>
            <p:cNvPr id="70" name="TextBox 69"/>
            <p:cNvSpPr txBox="1"/>
            <p:nvPr/>
          </p:nvSpPr>
          <p:spPr>
            <a:xfrm>
              <a:off x="1633196" y="749580"/>
              <a:ext cx="1902863" cy="2747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Agency Outreach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587129" y="978789"/>
              <a:ext cx="2386880" cy="18730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buFont typeface="Arial"/>
                <a:buChar char="•"/>
              </a:pPr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DATA Act Website</a:t>
              </a:r>
            </a:p>
            <a:p>
              <a:pPr marL="171450" indent="-171450">
                <a:buFont typeface="Arial"/>
                <a:buChar char="•"/>
              </a:pPr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Agency Survey &amp; Questionnaire </a:t>
              </a:r>
            </a:p>
            <a:p>
              <a:pPr marL="171450" indent="-171450">
                <a:buFont typeface="Arial"/>
                <a:buChar char="•"/>
              </a:pPr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DMS Symposium Sessions</a:t>
              </a:r>
            </a:p>
            <a:p>
              <a:pPr marL="171450" indent="-171450">
                <a:buFont typeface="Arial"/>
                <a:buChar char="•"/>
              </a:pPr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DATA Act Webinars &amp;Workshops </a:t>
              </a:r>
            </a:p>
            <a:p>
              <a:pPr marL="171450" indent="-171450">
                <a:buFont typeface="Arial"/>
                <a:buChar char="•"/>
              </a:pPr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Debt Collection 101 Training includes DATA Act</a:t>
              </a:r>
            </a:p>
            <a:p>
              <a:pPr marL="171450" indent="-171450">
                <a:buFont typeface="Arial"/>
                <a:buChar char="•"/>
              </a:pPr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Ongoing Outreach </a:t>
              </a:r>
            </a:p>
            <a:p>
              <a:pPr marL="171450" indent="-171450">
                <a:buFont typeface="Arial"/>
                <a:buChar char="•"/>
              </a:pPr>
              <a:endParaRPr lang="en-US" sz="1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marL="171450" indent="-171450">
                <a:buFont typeface="Arial"/>
                <a:buChar char="•"/>
              </a:pPr>
              <a:endParaRPr lang="en-US" sz="1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marL="171450" indent="-171450">
                <a:buFont typeface="Arial"/>
                <a:buChar char="•"/>
              </a:pPr>
              <a:endParaRPr lang="en-US" sz="1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3886200" y="3541694"/>
            <a:ext cx="1752600" cy="954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00"/>
                </a:solidFill>
              </a:rPr>
              <a:t>Agency</a:t>
            </a:r>
          </a:p>
          <a:p>
            <a:r>
              <a:rPr lang="en-US" sz="2800" b="1" dirty="0">
                <a:solidFill>
                  <a:srgbClr val="000000"/>
                </a:solidFill>
              </a:rPr>
              <a:t>Outreach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943600" y="3614152"/>
            <a:ext cx="1752600" cy="954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</a:rPr>
              <a:t>TROR</a:t>
            </a:r>
          </a:p>
          <a:p>
            <a:endParaRPr lang="en-US" sz="2800" b="1" dirty="0">
              <a:solidFill>
                <a:srgbClr val="000000"/>
              </a:solidFill>
            </a:endParaRPr>
          </a:p>
        </p:txBody>
      </p:sp>
      <p:sp>
        <p:nvSpPr>
          <p:cNvPr id="78" name="object 5"/>
          <p:cNvSpPr txBox="1">
            <a:spLocks noGrp="1"/>
          </p:cNvSpPr>
          <p:nvPr>
            <p:ph type="title"/>
          </p:nvPr>
        </p:nvSpPr>
        <p:spPr>
          <a:xfrm>
            <a:off x="215900" y="-260866"/>
            <a:ext cx="8712200" cy="1046440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marL="1622425" indent="-1622425" algn="l">
              <a:lnSpc>
                <a:spcPct val="100000"/>
              </a:lnSpc>
            </a:pPr>
            <a:r>
              <a:rPr lang="en-US" sz="3600" b="1" spc="-15" dirty="0">
                <a:solidFill>
                  <a:schemeClr val="bg2">
                    <a:lumMod val="50000"/>
                  </a:schemeClr>
                </a:solidFill>
              </a:rPr>
              <a:t>DATA Act</a:t>
            </a:r>
            <a:r>
              <a:rPr lang="en-US" sz="3600" spc="-15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3200" spc="-15" dirty="0">
                <a:solidFill>
                  <a:schemeClr val="tx2"/>
                </a:solidFill>
              </a:rPr>
              <a:t>– </a:t>
            </a:r>
            <a:r>
              <a:rPr lang="en-US" sz="2800" spc="-15" dirty="0">
                <a:solidFill>
                  <a:schemeClr val="tx2"/>
                </a:solidFill>
              </a:rPr>
              <a:t>Implementation of Debt Referral at 120 Days </a:t>
            </a:r>
            <a:endParaRPr sz="2800" dirty="0">
              <a:solidFill>
                <a:schemeClr val="tx2"/>
              </a:solidFill>
            </a:endParaRPr>
          </a:p>
        </p:txBody>
      </p:sp>
      <p:sp>
        <p:nvSpPr>
          <p:cNvPr id="79" name="object 3"/>
          <p:cNvSpPr/>
          <p:nvPr/>
        </p:nvSpPr>
        <p:spPr>
          <a:xfrm>
            <a:off x="228600" y="609600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28575">
            <a:solidFill>
              <a:srgbClr val="0432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TextBox 56"/>
          <p:cNvSpPr txBox="1"/>
          <p:nvPr/>
        </p:nvSpPr>
        <p:spPr>
          <a:xfrm>
            <a:off x="7162800" y="3617894"/>
            <a:ext cx="22098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00"/>
                </a:solidFill>
              </a:rPr>
              <a:t>Implement </a:t>
            </a:r>
          </a:p>
          <a:p>
            <a:pPr algn="ctr"/>
            <a:endParaRPr lang="en-US" sz="2000" b="1" dirty="0">
              <a:solidFill>
                <a:srgbClr val="000000"/>
              </a:solidFill>
            </a:endParaRPr>
          </a:p>
          <a:p>
            <a:endParaRPr lang="en-US" sz="2800" b="1" dirty="0">
              <a:solidFill>
                <a:srgbClr val="00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25350" y="3094673"/>
            <a:ext cx="838200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362200" y="3102530"/>
            <a:ext cx="838200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129036" y="3124200"/>
            <a:ext cx="838200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Zapf Dingbats"/>
                <a:ea typeface="Zapf Dingbats"/>
                <a:cs typeface="Zapf Dingbats"/>
                <a:sym typeface="Zapf Dingbats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867400" y="3124200"/>
            <a:ext cx="838200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Zapf Dingbats"/>
                <a:ea typeface="Zapf Dingbats"/>
                <a:cs typeface="Zapf Dingbats"/>
                <a:sym typeface="Zapf Dingbats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391400" y="3124200"/>
            <a:ext cx="838200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Zapf Dingbats"/>
                <a:ea typeface="Zapf Dingbats"/>
                <a:cs typeface="Zapf Dingbats"/>
                <a:sym typeface="Zapf Dingbats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15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"/>
          <p:cNvSpPr txBox="1">
            <a:spLocks/>
          </p:cNvSpPr>
          <p:nvPr/>
        </p:nvSpPr>
        <p:spPr>
          <a:xfrm>
            <a:off x="215900" y="0"/>
            <a:ext cx="8712200" cy="5539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622425" indent="-1622425" algn="l"/>
            <a:r>
              <a:rPr lang="en-US" sz="3600" b="1" spc="-15" dirty="0">
                <a:solidFill>
                  <a:schemeClr val="bg2">
                    <a:lumMod val="50000"/>
                  </a:schemeClr>
                </a:solidFill>
              </a:rPr>
              <a:t>Discussion of Updates </a:t>
            </a:r>
            <a:r>
              <a:rPr lang="en-US" sz="3600" b="1" spc="-15">
                <a:solidFill>
                  <a:schemeClr val="bg2">
                    <a:lumMod val="50000"/>
                  </a:schemeClr>
                </a:solidFill>
              </a:rPr>
              <a:t>to OMB Circular </a:t>
            </a:r>
            <a:r>
              <a:rPr lang="en-US" sz="3600" b="1" spc="-15" dirty="0">
                <a:solidFill>
                  <a:schemeClr val="bg2">
                    <a:lumMod val="50000"/>
                  </a:schemeClr>
                </a:solidFill>
              </a:rPr>
              <a:t>A-129 </a:t>
            </a:r>
            <a:endParaRPr lang="en-US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1143000"/>
            <a:ext cx="7848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8788" lvl="0"/>
            <a:endParaRPr lang="en-US" dirty="0"/>
          </a:p>
          <a:p>
            <a:pPr marL="744538" lvl="0" indent="-285750">
              <a:buFont typeface="Wingdings" charset="2"/>
              <a:buChar char="Ø"/>
            </a:pPr>
            <a:r>
              <a:rPr lang="en-US" dirty="0"/>
              <a:t>Write-off waiver criteria and process - Revisions to write-off policy</a:t>
            </a:r>
          </a:p>
          <a:p>
            <a:pPr marL="1319213" lvl="2" indent="-350838">
              <a:buFont typeface="Wingdings" charset="2"/>
              <a:buChar char="Ø"/>
            </a:pPr>
            <a:endParaRPr lang="en-US" dirty="0"/>
          </a:p>
          <a:p>
            <a:pPr marL="798513" lvl="1" indent="-287338">
              <a:buFont typeface="Wingdings" charset="2"/>
              <a:buChar char="Ø"/>
            </a:pPr>
            <a:r>
              <a:rPr lang="en-US" dirty="0"/>
              <a:t>Exploring Cross Servicing alignment with 120 day referral requirement </a:t>
            </a:r>
          </a:p>
          <a:p>
            <a:pPr marL="862013" lvl="1" indent="-350838">
              <a:buFont typeface="Wingdings" charset="2"/>
              <a:buChar char="Ø"/>
            </a:pPr>
            <a:endParaRPr lang="en-US" dirty="0"/>
          </a:p>
          <a:p>
            <a:pPr marL="798513" lvl="1" indent="-287338">
              <a:buFont typeface="Wingdings" charset="2"/>
              <a:buChar char="Ø"/>
            </a:pPr>
            <a:r>
              <a:rPr lang="en-US" dirty="0"/>
              <a:t>Volunteers for expanded workgroup</a:t>
            </a:r>
          </a:p>
          <a:p>
            <a:pPr marL="1319213" lvl="2" indent="-350838"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449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470025"/>
          </a:xfrm>
        </p:spPr>
        <p:txBody>
          <a:bodyPr>
            <a:normAutofit/>
          </a:bodyPr>
          <a:lstStyle/>
          <a:p>
            <a:r>
              <a:rPr lang="en-US" sz="4800" dirty="0" err="1"/>
              <a:t>OFFM</a:t>
            </a:r>
            <a:r>
              <a:rPr lang="en-US" sz="4800" dirty="0"/>
              <a:t> Contact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-21956" y="1887069"/>
            <a:ext cx="9144000" cy="2209800"/>
          </a:xfrm>
        </p:spPr>
        <p:txBody>
          <a:bodyPr>
            <a:noAutofit/>
          </a:bodyPr>
          <a:lstStyle/>
          <a:p>
            <a:endParaRPr lang="en-US" i="1" dirty="0"/>
          </a:p>
          <a:p>
            <a:r>
              <a:rPr lang="en-US" i="1" dirty="0"/>
              <a:t>Financial Integrity and Risk Management Branch</a:t>
            </a:r>
          </a:p>
          <a:p>
            <a:endParaRPr lang="en-US" sz="2400" i="1" dirty="0"/>
          </a:p>
          <a:p>
            <a:r>
              <a:rPr lang="en-US" sz="2400" dirty="0"/>
              <a:t>Dan Keenaghan </a:t>
            </a:r>
          </a:p>
          <a:p>
            <a:r>
              <a:rPr lang="en-US" sz="2400" dirty="0">
                <a:hlinkClick r:id="rId3"/>
              </a:rPr>
              <a:t>dkeenaghan@omb.eop.gov</a:t>
            </a:r>
            <a:r>
              <a:rPr lang="en-US" sz="2400" dirty="0"/>
              <a:t> 202-395-5021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4583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6">
      <a:dk1>
        <a:sysClr val="windowText" lastClr="000000"/>
      </a:dk1>
      <a:lt1>
        <a:sysClr val="window" lastClr="FFFFFF"/>
      </a:lt1>
      <a:dk2>
        <a:srgbClr val="1F497D"/>
      </a:dk2>
      <a:lt2>
        <a:srgbClr val="0070C0"/>
      </a:lt2>
      <a:accent1>
        <a:srgbClr val="00B0F0"/>
      </a:accent1>
      <a:accent2>
        <a:srgbClr val="0070C0"/>
      </a:accent2>
      <a:accent3>
        <a:srgbClr val="0070C0"/>
      </a:accent3>
      <a:accent4>
        <a:srgbClr val="7F7F7F"/>
      </a:accent4>
      <a:accent5>
        <a:srgbClr val="0C0C0C"/>
      </a:accent5>
      <a:accent6>
        <a:srgbClr val="00B0F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1587</TotalTime>
  <Words>299</Words>
  <Application>Microsoft Office PowerPoint</Application>
  <PresentationFormat>On-screen Show (4:3)</PresentationFormat>
  <Paragraphs>73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Century Gothic</vt:lpstr>
      <vt:lpstr>Garamond</vt:lpstr>
      <vt:lpstr>Times New Roman</vt:lpstr>
      <vt:lpstr>Wingdings</vt:lpstr>
      <vt:lpstr>Zapf Dingbats</vt:lpstr>
      <vt:lpstr>Office Theme</vt:lpstr>
      <vt:lpstr>Custom Design</vt:lpstr>
      <vt:lpstr>PowerPoint Presentation</vt:lpstr>
      <vt:lpstr>Recently Enacted Legislation  </vt:lpstr>
      <vt:lpstr>DATA Act – Implementation of Debt Referral at 120 Days </vt:lpstr>
      <vt:lpstr>PowerPoint Presentation</vt:lpstr>
      <vt:lpstr>OFFM Contact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com20</dc:creator>
  <cp:lastModifiedBy>Debra Hoffman</cp:lastModifiedBy>
  <cp:revision>163</cp:revision>
  <dcterms:created xsi:type="dcterms:W3CDTF">2012-09-29T03:25:03Z</dcterms:created>
  <dcterms:modified xsi:type="dcterms:W3CDTF">2016-05-06T16:39:34Z</dcterms:modified>
</cp:coreProperties>
</file>