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5"/>
  </p:notesMasterIdLst>
  <p:sldIdLst>
    <p:sldId id="415" r:id="rId4"/>
    <p:sldId id="491" r:id="rId5"/>
    <p:sldId id="484" r:id="rId6"/>
    <p:sldId id="490" r:id="rId7"/>
    <p:sldId id="485" r:id="rId8"/>
    <p:sldId id="256" r:id="rId9"/>
    <p:sldId id="278" r:id="rId10"/>
    <p:sldId id="281" r:id="rId11"/>
    <p:sldId id="279" r:id="rId12"/>
    <p:sldId id="267" r:id="rId13"/>
    <p:sldId id="268" r:id="rId14"/>
    <p:sldId id="269" r:id="rId15"/>
    <p:sldId id="276" r:id="rId16"/>
    <p:sldId id="277" r:id="rId17"/>
    <p:sldId id="273" r:id="rId18"/>
    <p:sldId id="291" r:id="rId19"/>
    <p:sldId id="338" r:id="rId20"/>
    <p:sldId id="337" r:id="rId21"/>
    <p:sldId id="493" r:id="rId22"/>
    <p:sldId id="274" r:id="rId23"/>
    <p:sldId id="4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gen, Alyssa N. EOP/OMB" initials="ANC" lastIdx="1" clrIdx="0">
    <p:extLst>
      <p:ext uri="{19B8F6BF-5375-455C-9EA6-DF929625EA0E}">
        <p15:presenceInfo xmlns:p15="http://schemas.microsoft.com/office/powerpoint/2012/main" userId="Cogen, Alyssa N.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A8B09-5492-4455-9F23-E70E4D2690D6}"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29733-154B-4776-B4A8-539845F7476E}" type="slidenum">
              <a:rPr lang="en-US" smtClean="0"/>
              <a:t>‹#›</a:t>
            </a:fld>
            <a:endParaRPr lang="en-US"/>
          </a:p>
        </p:txBody>
      </p:sp>
    </p:spTree>
    <p:extLst>
      <p:ext uri="{BB962C8B-B14F-4D97-AF65-F5344CB8AC3E}">
        <p14:creationId xmlns:p14="http://schemas.microsoft.com/office/powerpoint/2010/main" val="46824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27169" fontAlgn="base">
              <a:spcBef>
                <a:spcPct val="0"/>
              </a:spcBef>
              <a:spcAft>
                <a:spcPct val="0"/>
              </a:spcAft>
              <a:defRPr/>
            </a:pPr>
            <a:fld id="{8995D55F-8CEB-47F4-BF05-70BD37FD0B01}" type="slidenum">
              <a:rPr lang="en-US" smtClean="0">
                <a:solidFill>
                  <a:srgbClr val="000000"/>
                </a:solidFill>
              </a:rPr>
              <a:pPr defTabSz="927169" fontAlgn="base">
                <a:spcBef>
                  <a:spcPct val="0"/>
                </a:spcBef>
                <a:spcAft>
                  <a:spcPct val="0"/>
                </a:spcAft>
                <a:defRPr/>
              </a:pPr>
              <a:t>1</a:t>
            </a:fld>
            <a:endParaRPr lang="en-US" dirty="0">
              <a:solidFill>
                <a:srgbClr val="000000"/>
              </a:solidFill>
            </a:endParaRPr>
          </a:p>
        </p:txBody>
      </p:sp>
      <p:sp>
        <p:nvSpPr>
          <p:cNvPr id="26627" name="Rectangle 3"/>
          <p:cNvSpPr>
            <a:spLocks noGrp="1" noRot="1" noChangeAspect="1" noChangeArrowheads="1" noTextEdit="1"/>
          </p:cNvSpPr>
          <p:nvPr>
            <p:ph type="sldImg"/>
          </p:nvPr>
        </p:nvSpPr>
        <p:spPr bwMode="auto">
          <a:xfrm>
            <a:off x="434975" y="708025"/>
            <a:ext cx="6299200" cy="3544888"/>
          </a:xfrm>
          <a:noFill/>
          <a:ln>
            <a:solidFill>
              <a:srgbClr val="000000"/>
            </a:solidFill>
            <a:miter lim="800000"/>
            <a:headEnd/>
            <a:tailEnd/>
          </a:ln>
        </p:spPr>
      </p:sp>
      <p:sp>
        <p:nvSpPr>
          <p:cNvPr id="2" name="Notes Placeholder 1">
            <a:extLst>
              <a:ext uri="{FF2B5EF4-FFF2-40B4-BE49-F238E27FC236}">
                <a16:creationId xmlns:a16="http://schemas.microsoft.com/office/drawing/2014/main" id="{5AAAF29B-063D-4B43-8888-33625D8E897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9964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2007 is the first year with data on modular budgets submitted electronically</a:t>
            </a:r>
          </a:p>
        </p:txBody>
      </p:sp>
      <p:sp>
        <p:nvSpPr>
          <p:cNvPr id="4" name="Slide Number Placeholder 3"/>
          <p:cNvSpPr>
            <a:spLocks noGrp="1"/>
          </p:cNvSpPr>
          <p:nvPr>
            <p:ph type="sldNum" sz="quarter" idx="5"/>
          </p:nvPr>
        </p:nvSpPr>
        <p:spPr/>
        <p:txBody>
          <a:bodyPr/>
          <a:lstStyle/>
          <a:p>
            <a:fld id="{A585629E-846D-43D2-99D5-7F47A1261E8B}" type="slidenum">
              <a:rPr lang="en-US" smtClean="0"/>
              <a:t>15</a:t>
            </a:fld>
            <a:endParaRPr lang="en-US"/>
          </a:p>
        </p:txBody>
      </p:sp>
    </p:spTree>
    <p:extLst>
      <p:ext uri="{BB962C8B-B14F-4D97-AF65-F5344CB8AC3E}">
        <p14:creationId xmlns:p14="http://schemas.microsoft.com/office/powerpoint/2010/main" val="4235300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27169" rtl="0" eaLnBrk="1" fontAlgn="base" latinLnBrk="0" hangingPunct="1">
              <a:lnSpc>
                <a:spcPct val="100000"/>
              </a:lnSpc>
              <a:spcBef>
                <a:spcPct val="0"/>
              </a:spcBef>
              <a:spcAft>
                <a:spcPct val="0"/>
              </a:spcAft>
              <a:buClrTx/>
              <a:buSzTx/>
              <a:buFontTx/>
              <a:buNone/>
              <a:tabLst/>
              <a:defRPr/>
            </a:pPr>
            <a:fld id="{8995D55F-8CEB-47F4-BF05-70BD37FD0B01}"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27169"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627" name="Rectangle 3"/>
          <p:cNvSpPr>
            <a:spLocks noGrp="1" noRot="1" noChangeAspect="1" noChangeArrowheads="1" noTextEdit="1"/>
          </p:cNvSpPr>
          <p:nvPr>
            <p:ph type="sldImg"/>
          </p:nvPr>
        </p:nvSpPr>
        <p:spPr bwMode="auto">
          <a:xfrm>
            <a:off x="434975" y="708025"/>
            <a:ext cx="6299200" cy="3544888"/>
          </a:xfrm>
          <a:noFill/>
          <a:ln>
            <a:solidFill>
              <a:srgbClr val="000000"/>
            </a:solidFill>
            <a:miter lim="800000"/>
            <a:headEnd/>
            <a:tailEnd/>
          </a:ln>
        </p:spPr>
      </p:sp>
      <p:sp>
        <p:nvSpPr>
          <p:cNvPr id="2" name="Notes Placeholder 1">
            <a:extLst>
              <a:ext uri="{FF2B5EF4-FFF2-40B4-BE49-F238E27FC236}">
                <a16:creationId xmlns:a16="http://schemas.microsoft.com/office/drawing/2014/main" id="{5AAAF29B-063D-4B43-8888-33625D8E897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503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4DDD6E-37AB-4183-824D-5AAD053278D9}" type="slidenum">
              <a:rPr lang="en-US" smtClean="0"/>
              <a:pPr/>
              <a:t>20</a:t>
            </a:fld>
            <a:endParaRPr lang="en-US" dirty="0"/>
          </a:p>
        </p:txBody>
      </p:sp>
    </p:spTree>
    <p:extLst>
      <p:ext uri="{BB962C8B-B14F-4D97-AF65-F5344CB8AC3E}">
        <p14:creationId xmlns:p14="http://schemas.microsoft.com/office/powerpoint/2010/main" val="2029025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27169" rtl="0" eaLnBrk="1" fontAlgn="base" latinLnBrk="0" hangingPunct="1">
              <a:lnSpc>
                <a:spcPct val="100000"/>
              </a:lnSpc>
              <a:spcBef>
                <a:spcPct val="0"/>
              </a:spcBef>
              <a:spcAft>
                <a:spcPct val="0"/>
              </a:spcAft>
              <a:buClrTx/>
              <a:buSzTx/>
              <a:buFontTx/>
              <a:buNone/>
              <a:tabLst/>
              <a:defRPr/>
            </a:pPr>
            <a:fld id="{8995D55F-8CEB-47F4-BF05-70BD37FD0B01}"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27169"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627" name="Rectangle 3"/>
          <p:cNvSpPr>
            <a:spLocks noGrp="1" noRot="1" noChangeAspect="1" noChangeArrowheads="1" noTextEdit="1"/>
          </p:cNvSpPr>
          <p:nvPr>
            <p:ph type="sldImg"/>
          </p:nvPr>
        </p:nvSpPr>
        <p:spPr bwMode="auto">
          <a:xfrm>
            <a:off x="434975" y="708025"/>
            <a:ext cx="6299200" cy="3544888"/>
          </a:xfrm>
          <a:noFill/>
          <a:ln>
            <a:solidFill>
              <a:srgbClr val="000000"/>
            </a:solidFill>
            <a:miter lim="800000"/>
            <a:headEnd/>
            <a:tailEnd/>
          </a:ln>
        </p:spPr>
      </p:sp>
      <p:sp>
        <p:nvSpPr>
          <p:cNvPr id="2" name="Notes Placeholder 1">
            <a:extLst>
              <a:ext uri="{FF2B5EF4-FFF2-40B4-BE49-F238E27FC236}">
                <a16:creationId xmlns:a16="http://schemas.microsoft.com/office/drawing/2014/main" id="{5AAAF29B-063D-4B43-8888-33625D8E897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99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None/>
            </a:pPr>
            <a:r>
              <a:rPr lang="en-US" sz="1200" b="1" dirty="0"/>
              <a:t>So, what is Performance Management? </a:t>
            </a:r>
          </a:p>
          <a:p>
            <a:pPr marL="171450" indent="-171450">
              <a:buFont typeface="Arial" panose="020B0604020202020204" pitchFamily="34" charset="0"/>
              <a:buChar char="•"/>
            </a:pPr>
            <a:r>
              <a:rPr lang="en-US" sz="1200" dirty="0"/>
              <a:t>OMB defines it as: “The use of goals, measurement, evaluation, analysis and data-driven reviews to improve the effectiveness and efficiency of agency operations.” </a:t>
            </a:r>
          </a:p>
          <a:p>
            <a:pPr marL="171450" indent="-171450">
              <a:buFont typeface="Arial" panose="020B0604020202020204" pitchFamily="34" charset="0"/>
              <a:buChar char="•"/>
            </a:pPr>
            <a:r>
              <a:rPr lang="en-US" sz="1200" dirty="0"/>
              <a:t>The Playbook uses a more granular definition that includes program and project results as well as award recipient performance. </a:t>
            </a:r>
          </a:p>
          <a:p>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dirty="0"/>
              <a:t>So, why does this matter to us right now? Well, we are here today to talk about increasing the focus on results that the American people are receiving from their grant programs.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Lastly, the development of Title 2 of the Code of Federal Regulations emphasizes the importance of sound program design as an essential component of performance management and program administration. A well-designed program has clear goals and objectives that facilitate the delivery of meaningful results. We’ll talk more about this connection next.. </a:t>
            </a:r>
          </a:p>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7CE387-EAAE-4D85-B9D8-74B625C932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03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None/>
            </a:pPr>
            <a:r>
              <a:rPr lang="en-US" sz="1200" b="1" dirty="0"/>
              <a:t>So, what is Performance Management? </a:t>
            </a:r>
          </a:p>
          <a:p>
            <a:pPr marL="171450" indent="-171450">
              <a:buFont typeface="Arial" panose="020B0604020202020204" pitchFamily="34" charset="0"/>
              <a:buChar char="•"/>
            </a:pPr>
            <a:r>
              <a:rPr lang="en-US" sz="1200" dirty="0"/>
              <a:t>OMB defines it as: “The use of goals, measurement, evaluation, analysis and data-driven reviews to improve the effectiveness and efficiency of agency operations.” </a:t>
            </a:r>
          </a:p>
          <a:p>
            <a:pPr marL="171450" indent="-171450">
              <a:buFont typeface="Arial" panose="020B0604020202020204" pitchFamily="34" charset="0"/>
              <a:buChar char="•"/>
            </a:pPr>
            <a:r>
              <a:rPr lang="en-US" sz="1200" dirty="0"/>
              <a:t>The Playbook uses a more granular definition that includes program and project results as well as award recipient performance. </a:t>
            </a:r>
          </a:p>
          <a:p>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dirty="0"/>
              <a:t>So, why does this matter to us right now? Well, we are here today to talk about increasing the focus on results that the American people are receiving from their grant programs.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Lastly, the development of Title 2 of the Code of Federal Regulations emphasizes the importance of sound program design as an essential component of performance management and program administration. A well-designed program has clear goals and objectives that facilitate the delivery of meaningful results. We’ll talk more about this connection next.. </a:t>
            </a:r>
          </a:p>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7CE387-EAAE-4D85-B9D8-74B625C932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7185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27169" rtl="0" eaLnBrk="1" fontAlgn="base" latinLnBrk="0" hangingPunct="1">
              <a:lnSpc>
                <a:spcPct val="100000"/>
              </a:lnSpc>
              <a:spcBef>
                <a:spcPct val="0"/>
              </a:spcBef>
              <a:spcAft>
                <a:spcPct val="0"/>
              </a:spcAft>
              <a:buClrTx/>
              <a:buSzTx/>
              <a:buFontTx/>
              <a:buNone/>
              <a:tabLst/>
              <a:defRPr/>
            </a:pPr>
            <a:fld id="{8995D55F-8CEB-47F4-BF05-70BD37FD0B01}"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27169"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627" name="Rectangle 3"/>
          <p:cNvSpPr>
            <a:spLocks noGrp="1" noRot="1" noChangeAspect="1" noChangeArrowheads="1" noTextEdit="1"/>
          </p:cNvSpPr>
          <p:nvPr>
            <p:ph type="sldImg"/>
          </p:nvPr>
        </p:nvSpPr>
        <p:spPr bwMode="auto">
          <a:xfrm>
            <a:off x="434975" y="708025"/>
            <a:ext cx="6299200" cy="3544888"/>
          </a:xfrm>
          <a:noFill/>
          <a:ln>
            <a:solidFill>
              <a:srgbClr val="000000"/>
            </a:solidFill>
            <a:miter lim="800000"/>
            <a:headEnd/>
            <a:tailEnd/>
          </a:ln>
        </p:spPr>
      </p:sp>
      <p:sp>
        <p:nvSpPr>
          <p:cNvPr id="2" name="Notes Placeholder 1">
            <a:extLst>
              <a:ext uri="{FF2B5EF4-FFF2-40B4-BE49-F238E27FC236}">
                <a16:creationId xmlns:a16="http://schemas.microsoft.com/office/drawing/2014/main" id="{5AAAF29B-063D-4B43-8888-33625D8E897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700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None/>
            </a:pPr>
            <a:r>
              <a:rPr lang="en-US" sz="1200" b="1" dirty="0"/>
              <a:t>So, what is Performance Management? </a:t>
            </a:r>
          </a:p>
          <a:p>
            <a:pPr marL="171450" indent="-171450">
              <a:buFont typeface="Arial" panose="020B0604020202020204" pitchFamily="34" charset="0"/>
              <a:buChar char="•"/>
            </a:pPr>
            <a:r>
              <a:rPr lang="en-US" sz="1200" dirty="0"/>
              <a:t>OMB defines it as: “The use of goals, measurement, evaluation, analysis and data-driven reviews to improve the effectiveness and efficiency of agency operations.” </a:t>
            </a:r>
          </a:p>
          <a:p>
            <a:pPr marL="171450" indent="-171450">
              <a:buFont typeface="Arial" panose="020B0604020202020204" pitchFamily="34" charset="0"/>
              <a:buChar char="•"/>
            </a:pPr>
            <a:r>
              <a:rPr lang="en-US" sz="1200" dirty="0"/>
              <a:t>The Playbook uses a more granular definition that includes program and project results as well as award recipient performance. </a:t>
            </a:r>
          </a:p>
          <a:p>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dirty="0"/>
              <a:t>So, why does this matter to us right now? Well, we are here today to talk about increasing the focus on results that the American people are receiving from their grant programs.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Lastly, the development of Title 2 of the Code of Federal Regulations emphasizes the importance of sound program design as an essential component of performance management and program administration. A well-designed program has clear goals and objectives that facilitate the delivery of meaningful results. We’ll talk more about this connection next.. </a:t>
            </a:r>
          </a:p>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7CE387-EAAE-4D85-B9D8-74B625C932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47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85629E-846D-43D2-99D5-7F47A1261E8B}" type="slidenum">
              <a:rPr lang="en-US" smtClean="0"/>
              <a:t>7</a:t>
            </a:fld>
            <a:endParaRPr lang="en-US"/>
          </a:p>
        </p:txBody>
      </p:sp>
    </p:spTree>
    <p:extLst>
      <p:ext uri="{BB962C8B-B14F-4D97-AF65-F5344CB8AC3E}">
        <p14:creationId xmlns:p14="http://schemas.microsoft.com/office/powerpoint/2010/main" val="403585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conditions apply:</a:t>
            </a:r>
          </a:p>
          <a:p>
            <a:pPr lvl="1"/>
            <a:r>
              <a:rPr lang="en-US" dirty="0"/>
              <a:t>The Fixed amount subaward is negotiated using the cost principles (or other pricing information) as a guide.</a:t>
            </a:r>
          </a:p>
          <a:p>
            <a:pPr lvl="1"/>
            <a:r>
              <a:rPr lang="en-US" dirty="0"/>
              <a:t>The pass-through entity may use fixed amount subawards if the project scope has specific measurable goals and objectives and if adequate cost, historical, or unit pricing data is available to establish a fixed amount subaward based on a reasonable estimate of actual cost.</a:t>
            </a:r>
          </a:p>
          <a:p>
            <a:pPr lvl="1"/>
            <a:r>
              <a:rPr lang="en-US" dirty="0"/>
              <a:t>Payments are based on meeting specific requirements of the subaward. Accountability is based on performance and results.</a:t>
            </a:r>
          </a:p>
          <a:p>
            <a:endParaRPr lang="en-US" dirty="0"/>
          </a:p>
        </p:txBody>
      </p:sp>
      <p:sp>
        <p:nvSpPr>
          <p:cNvPr id="4" name="Slide Number Placeholder 3"/>
          <p:cNvSpPr>
            <a:spLocks noGrp="1"/>
          </p:cNvSpPr>
          <p:nvPr>
            <p:ph type="sldNum" sz="quarter" idx="5"/>
          </p:nvPr>
        </p:nvSpPr>
        <p:spPr/>
        <p:txBody>
          <a:bodyPr/>
          <a:lstStyle/>
          <a:p>
            <a:fld id="{A585629E-846D-43D2-99D5-7F47A1261E8B}" type="slidenum">
              <a:rPr lang="en-US" smtClean="0"/>
              <a:t>9</a:t>
            </a:fld>
            <a:endParaRPr lang="en-US"/>
          </a:p>
        </p:txBody>
      </p:sp>
    </p:spTree>
    <p:extLst>
      <p:ext uri="{BB962C8B-B14F-4D97-AF65-F5344CB8AC3E}">
        <p14:creationId xmlns:p14="http://schemas.microsoft.com/office/powerpoint/2010/main" val="3951707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Pilot tested over four years in more than 25 separate solicitations, covering a wide variety of award mechanisms issued by the National Heart, Lung and Blood Institute (NHLBI) and the National Institute of Allergy and Infectious Disease (NIAID). </a:t>
            </a:r>
          </a:p>
          <a:p>
            <a:pPr marL="171450" indent="-171450">
              <a:buFontTx/>
              <a:buChar char="-"/>
            </a:pPr>
            <a:r>
              <a:rPr lang="en-US" dirty="0"/>
              <a:t>At the time of implementation, NIH data indicated that almost 90 percent of competing individual research project grant (R01) applications request $250,000 or less in direct costs. On the basis of this experience, the size of the modules and the maximum of $250,000 were selected.</a:t>
            </a:r>
          </a:p>
          <a:p>
            <a:pPr marL="171450" indent="-171450">
              <a:buFontTx/>
              <a:buChar char="-"/>
            </a:pPr>
            <a:r>
              <a:rPr lang="en-US" dirty="0"/>
              <a:t>https://grants.nih.gov/grants/guide/notice-files/not98-178.html </a:t>
            </a:r>
          </a:p>
        </p:txBody>
      </p:sp>
      <p:sp>
        <p:nvSpPr>
          <p:cNvPr id="4" name="Slide Number Placeholder 3"/>
          <p:cNvSpPr>
            <a:spLocks noGrp="1"/>
          </p:cNvSpPr>
          <p:nvPr>
            <p:ph type="sldNum" sz="quarter" idx="5"/>
          </p:nvPr>
        </p:nvSpPr>
        <p:spPr/>
        <p:txBody>
          <a:bodyPr/>
          <a:lstStyle/>
          <a:p>
            <a:fld id="{A585629E-846D-43D2-99D5-7F47A1261E8B}" type="slidenum">
              <a:rPr lang="en-US" smtClean="0"/>
              <a:t>11</a:t>
            </a:fld>
            <a:endParaRPr lang="en-US"/>
          </a:p>
        </p:txBody>
      </p:sp>
    </p:spTree>
    <p:extLst>
      <p:ext uri="{BB962C8B-B14F-4D97-AF65-F5344CB8AC3E}">
        <p14:creationId xmlns:p14="http://schemas.microsoft.com/office/powerpoint/2010/main" val="331176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85629E-846D-43D2-99D5-7F47A1261E8B}" type="slidenum">
              <a:rPr lang="en-US" smtClean="0"/>
              <a:t>12</a:t>
            </a:fld>
            <a:endParaRPr lang="en-US"/>
          </a:p>
        </p:txBody>
      </p:sp>
    </p:spTree>
    <p:extLst>
      <p:ext uri="{BB962C8B-B14F-4D97-AF65-F5344CB8AC3E}">
        <p14:creationId xmlns:p14="http://schemas.microsoft.com/office/powerpoint/2010/main" val="282706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3028-D126-42EA-851A-80F566B44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8E6CC-A428-4F17-99B3-F2FAD8C77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823AA-A894-485A-A25F-A4154FD33C46}"/>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5" name="Footer Placeholder 4">
            <a:extLst>
              <a:ext uri="{FF2B5EF4-FFF2-40B4-BE49-F238E27FC236}">
                <a16:creationId xmlns:a16="http://schemas.microsoft.com/office/drawing/2014/main" id="{58874309-5754-4890-BEA1-86A5C8575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BA8C7-A4A6-431A-940D-2C1C5843F0FB}"/>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338980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E048-0F8B-49CA-9838-8F1501DC1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AAAA50-CCCA-4689-B1D4-D27ACE1D32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80BFF-C874-4A30-A5F5-5CCF2A6AC303}"/>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5" name="Footer Placeholder 4">
            <a:extLst>
              <a:ext uri="{FF2B5EF4-FFF2-40B4-BE49-F238E27FC236}">
                <a16:creationId xmlns:a16="http://schemas.microsoft.com/office/drawing/2014/main" id="{BC7ABC77-A0E9-48A9-80D1-97759FBCA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42BCA-838B-4C19-AD27-34EA1116A36C}"/>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420992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311E7-E925-4447-AAD8-55A27B6BE5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204FAB-20B7-49D4-99FE-0323A777C7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F863D-8159-441B-9191-FD63D5DF79A0}"/>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5" name="Footer Placeholder 4">
            <a:extLst>
              <a:ext uri="{FF2B5EF4-FFF2-40B4-BE49-F238E27FC236}">
                <a16:creationId xmlns:a16="http://schemas.microsoft.com/office/drawing/2014/main" id="{F5E6B182-E484-4C1A-AD91-11E4489BF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C00B9-5EAA-436A-9581-E007DDF71B97}"/>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3608875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userDrawn="1"/>
        </p:nvCxnSpPr>
        <p:spPr>
          <a:xfrm>
            <a:off x="0" y="990600"/>
            <a:ext cx="12192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4993D543-B9AD-4541-8D50-FC0DB6793694}"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a:defRPr/>
            </a:pPr>
            <a:fld id="{939A7CC1-7E13-436F-B581-24BA55219FC5}"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81506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1143000"/>
          </a:xfrm>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609600" y="1219200"/>
            <a:ext cx="10972800" cy="4876800"/>
          </a:xfrm>
        </p:spPr>
        <p:txBody>
          <a:bodyPr/>
          <a:lstStyle>
            <a:lvl1pPr>
              <a:defRPr sz="2400"/>
            </a:lvl1pPr>
            <a:lvl2pPr>
              <a:buFont typeface="Courier New" pitchFamily="49" charset="0"/>
              <a:buChar char="o"/>
              <a:defRPr sz="2000"/>
            </a:lvl2pPr>
            <a:lvl3pPr marL="1371600" indent="-457200">
              <a:buFont typeface="Wingdings" pitchFamily="2" charset="2"/>
              <a:buChar char="§"/>
              <a:defRPr sz="1800"/>
            </a:lvl3pPr>
            <a:lvl4pPr>
              <a:buFont typeface="Wingdings" pitchFamily="2" charset="2"/>
              <a:buChar char="q"/>
              <a:defRPr sz="1600"/>
            </a:lvl4pPr>
            <a:lvl5pP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fld id="{A6BBDA07-6C4A-45A7-8D6E-FCE60B3A696E}"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a:defRPr/>
            </a:pPr>
            <a:fld id="{A8673FB3-C29E-47C8-9BFD-B08D4E5245E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53634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FC9EC1C-17E7-4876-A5B9-E345375D393E}"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7420569-7746-48CD-AF55-182514A6F7D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3071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9B6FA6B-F14C-49E5-BF02-7122386C8ADE}"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27F2626-5647-4C95-95FE-50FA160DC31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45850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5BA0F53-C87C-416C-AA8F-09ECA46FD558}"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80FF5CF-EFE5-4A4A-A96E-F1E17A2A09BD}"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95036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00610E-F571-4A51-B01B-45852481F52C}"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18E8902-04E4-4F7B-A445-6BB141A709A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211749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C02DDB-B073-4E10-B6F5-85A4CD03F53F}"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323B054-33F4-442A-94F9-CF4ACA44554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300348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B5678B0-3276-4883-93A0-381D6C5098A6}"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8378FB6-EC10-489B-820E-CFAB3184433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8661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1D96-EAA8-4121-AA72-123DA072E1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F4138-9854-447B-88A7-2F3D874D51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26F1F-90FF-413D-B19F-95540C5F4BE0}"/>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5" name="Footer Placeholder 4">
            <a:extLst>
              <a:ext uri="{FF2B5EF4-FFF2-40B4-BE49-F238E27FC236}">
                <a16:creationId xmlns:a16="http://schemas.microsoft.com/office/drawing/2014/main" id="{6548D92F-9BFD-488B-9F74-10DCB2A1D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E0578-0F66-4DB3-9BC2-92A8A1C7BE0A}"/>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2926282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84D048F-F5E5-4629-BD23-9DD9881C804E}"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6500AFE-7403-435C-8413-901EC948BB6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078910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D92CDEA-0595-4CD2-AB12-750352C61034}"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6CB3B7C-A4C3-4582-A892-33FFA8B1DEB9}"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64763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2FD303E-E507-4F3D-A405-065880C06DB1}"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A609018-3517-4D44-9489-AB74389E0E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976507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 Full Red">
    <p:bg>
      <p:bgPr>
        <a:solidFill>
          <a:srgbClr val="BA0C2F"/>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203200" y="6423933"/>
            <a:ext cx="2844800" cy="214546"/>
          </a:xfrm>
          <a:prstGeom prst="rect">
            <a:avLst/>
          </a:prstGeom>
        </p:spPr>
        <p:txBody>
          <a:bodyPr vert="horz" lIns="91440" tIns="45720" rIns="91440" bIns="45720" rtlCol="0" anchor="ctr">
            <a:spAutoFit/>
          </a:bodyPr>
          <a:lstStyle>
            <a:lvl1pPr algn="l">
              <a:defRPr sz="794" b="0" i="0">
                <a:solidFill>
                  <a:srgbClr val="FFFFFF"/>
                </a:solidFill>
                <a:latin typeface="Gill Sans MT"/>
                <a:cs typeface="Gill Sans MT"/>
              </a:defRPr>
            </a:lvl1pPr>
          </a:lstStyle>
          <a:p>
            <a:fld id="{EB2C8F94-9D67-854F-8417-3B884156945E}" type="datetime1">
              <a:rPr lang="en-US" smtClean="0"/>
              <a:pPr/>
              <a:t>3/17/2022</a:t>
            </a:fld>
            <a:endParaRPr lang="en-US"/>
          </a:p>
        </p:txBody>
      </p:sp>
      <p:sp>
        <p:nvSpPr>
          <p:cNvPr id="9" name="Footer Placeholder 4"/>
          <p:cNvSpPr>
            <a:spLocks noGrp="1"/>
          </p:cNvSpPr>
          <p:nvPr>
            <p:ph type="ftr" sz="quarter" idx="3"/>
          </p:nvPr>
        </p:nvSpPr>
        <p:spPr>
          <a:xfrm>
            <a:off x="4165600" y="6423933"/>
            <a:ext cx="3860800" cy="214546"/>
          </a:xfrm>
          <a:prstGeom prst="rect">
            <a:avLst/>
          </a:prstGeom>
        </p:spPr>
        <p:txBody>
          <a:bodyPr vert="horz" lIns="91440" tIns="45720" rIns="91440" bIns="45720" rtlCol="0" anchor="ctr">
            <a:spAutoFit/>
          </a:bodyPr>
          <a:lstStyle>
            <a:lvl1pPr algn="ctr">
              <a:defRPr sz="794"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9144000" y="6423933"/>
            <a:ext cx="2844800" cy="214546"/>
          </a:xfrm>
          <a:prstGeom prst="rect">
            <a:avLst/>
          </a:prstGeom>
        </p:spPr>
        <p:txBody>
          <a:bodyPr vert="horz" lIns="91440" tIns="45720" rIns="91440" bIns="45720" rtlCol="0" anchor="ctr">
            <a:spAutoFit/>
          </a:bodyPr>
          <a:lstStyle>
            <a:lvl1pPr algn="r">
              <a:defRPr sz="794"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914400" y="2118715"/>
            <a:ext cx="5181600" cy="1600200"/>
          </a:xfrm>
          <a:effectLst/>
        </p:spPr>
        <p:txBody>
          <a:bodyPr anchor="b" anchorCtr="0">
            <a:normAutofit/>
          </a:bodyPr>
          <a:lstStyle>
            <a:lvl1pPr>
              <a:defRPr sz="3174">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914400" y="4146997"/>
            <a:ext cx="4572000" cy="1600200"/>
          </a:xfrm>
          <a:effectLst/>
        </p:spPr>
        <p:txBody>
          <a:bodyPr>
            <a:normAutofit/>
          </a:bodyPr>
          <a:lstStyle>
            <a:lvl1pPr marL="0" indent="0" algn="l">
              <a:buNone/>
              <a:defRPr sz="2116">
                <a:solidFill>
                  <a:schemeClr val="bg1"/>
                </a:solidFill>
              </a:defRPr>
            </a:lvl1pPr>
            <a:lvl2pPr marL="604738" indent="0" algn="ctr">
              <a:buNone/>
              <a:defRPr>
                <a:solidFill>
                  <a:schemeClr val="tx1">
                    <a:tint val="75000"/>
                  </a:schemeClr>
                </a:solidFill>
              </a:defRPr>
            </a:lvl2pPr>
            <a:lvl3pPr marL="1209477" indent="0" algn="ctr">
              <a:buNone/>
              <a:defRPr>
                <a:solidFill>
                  <a:schemeClr val="tx1">
                    <a:tint val="75000"/>
                  </a:schemeClr>
                </a:solidFill>
              </a:defRPr>
            </a:lvl3pPr>
            <a:lvl4pPr marL="1814215" indent="0" algn="ctr">
              <a:buNone/>
              <a:defRPr>
                <a:solidFill>
                  <a:schemeClr val="tx1">
                    <a:tint val="75000"/>
                  </a:schemeClr>
                </a:solidFill>
              </a:defRPr>
            </a:lvl4pPr>
            <a:lvl5pPr marL="2418954" indent="0" algn="ctr">
              <a:buNone/>
              <a:defRPr>
                <a:solidFill>
                  <a:schemeClr val="tx1">
                    <a:tint val="75000"/>
                  </a:schemeClr>
                </a:solidFill>
              </a:defRPr>
            </a:lvl5pPr>
            <a:lvl6pPr marL="3023692" indent="0" algn="ctr">
              <a:buNone/>
              <a:defRPr>
                <a:solidFill>
                  <a:schemeClr val="tx1">
                    <a:tint val="75000"/>
                  </a:schemeClr>
                </a:solidFill>
              </a:defRPr>
            </a:lvl6pPr>
            <a:lvl7pPr marL="3628431" indent="0" algn="ctr">
              <a:buNone/>
              <a:defRPr>
                <a:solidFill>
                  <a:schemeClr val="tx1">
                    <a:tint val="75000"/>
                  </a:schemeClr>
                </a:solidFill>
              </a:defRPr>
            </a:lvl7pPr>
            <a:lvl8pPr marL="4233169" indent="0" algn="ctr">
              <a:buNone/>
              <a:defRPr>
                <a:solidFill>
                  <a:schemeClr val="tx1">
                    <a:tint val="75000"/>
                  </a:schemeClr>
                </a:solidFill>
              </a:defRPr>
            </a:lvl8pPr>
            <a:lvl9pPr marL="4837908"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995680" y="3932955"/>
            <a:ext cx="42672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025" y="753866"/>
            <a:ext cx="1826231" cy="543508"/>
          </a:xfrm>
          <a:prstGeom prst="rect">
            <a:avLst/>
          </a:prstGeom>
          <a:effectLst>
            <a:outerShdw blurRad="254000" dir="2700000" algn="tl" rotWithShape="0">
              <a:srgbClr val="000000">
                <a:alpha val="20000"/>
              </a:srgbClr>
            </a:outerShdw>
          </a:effectLst>
        </p:spPr>
      </p:pic>
    </p:spTree>
    <p:extLst>
      <p:ext uri="{BB962C8B-B14F-4D97-AF65-F5344CB8AC3E}">
        <p14:creationId xmlns:p14="http://schemas.microsoft.com/office/powerpoint/2010/main" val="180055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Red/Gray 1 Content">
    <p:bg>
      <p:bgPr>
        <a:solidFill>
          <a:srgbClr val="E7E7E5"/>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203200" y="6423933"/>
            <a:ext cx="2844800" cy="214546"/>
          </a:xfrm>
          <a:prstGeom prst="rect">
            <a:avLst/>
          </a:prstGeom>
        </p:spPr>
        <p:txBody>
          <a:bodyPr vert="horz" lIns="91440" tIns="45720" rIns="91440" bIns="45720" rtlCol="0" anchor="ctr">
            <a:spAutoFit/>
          </a:bodyPr>
          <a:lstStyle>
            <a:lvl1pPr algn="l">
              <a:defRPr sz="794" b="0" i="0">
                <a:solidFill>
                  <a:srgbClr val="6C6463"/>
                </a:solidFill>
                <a:latin typeface="Gill Sans MT"/>
                <a:cs typeface="Gill Sans MT"/>
              </a:defRPr>
            </a:lvl1pPr>
          </a:lstStyle>
          <a:p>
            <a:fld id="{414FB1AD-D69E-B741-965A-0BAE826C2FA6}" type="datetime1">
              <a:rPr lang="en-US" smtClean="0"/>
              <a:pPr/>
              <a:t>3/17/2022</a:t>
            </a:fld>
            <a:endParaRPr lang="en-US"/>
          </a:p>
        </p:txBody>
      </p:sp>
      <p:sp>
        <p:nvSpPr>
          <p:cNvPr id="9" name="Footer Placeholder 4"/>
          <p:cNvSpPr>
            <a:spLocks noGrp="1"/>
          </p:cNvSpPr>
          <p:nvPr>
            <p:ph type="ftr" sz="quarter" idx="3"/>
          </p:nvPr>
        </p:nvSpPr>
        <p:spPr>
          <a:xfrm>
            <a:off x="4165600" y="6423933"/>
            <a:ext cx="3860800" cy="214546"/>
          </a:xfrm>
          <a:prstGeom prst="rect">
            <a:avLst/>
          </a:prstGeom>
        </p:spPr>
        <p:txBody>
          <a:bodyPr vert="horz" lIns="91440" tIns="45720" rIns="91440" bIns="45720" rtlCol="0" anchor="ctr">
            <a:spAutoFit/>
          </a:bodyPr>
          <a:lstStyle>
            <a:lvl1pPr algn="ctr">
              <a:defRPr sz="794"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9144000" y="6423933"/>
            <a:ext cx="2844800" cy="214546"/>
          </a:xfrm>
          <a:prstGeom prst="rect">
            <a:avLst/>
          </a:prstGeom>
        </p:spPr>
        <p:txBody>
          <a:bodyPr vert="horz" lIns="91440" tIns="45720" rIns="91440" bIns="45720" rtlCol="0" anchor="ctr">
            <a:spAutoFit/>
          </a:bodyPr>
          <a:lstStyle>
            <a:lvl1pPr algn="r">
              <a:defRPr sz="794"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2" name="Title Placeholder 1"/>
          <p:cNvSpPr>
            <a:spLocks noGrp="1"/>
          </p:cNvSpPr>
          <p:nvPr>
            <p:ph type="title"/>
          </p:nvPr>
        </p:nvSpPr>
        <p:spPr>
          <a:xfrm>
            <a:off x="914805" y="990748"/>
            <a:ext cx="10363200" cy="523220"/>
          </a:xfrm>
          <a:prstGeom prst="rect">
            <a:avLst/>
          </a:prstGeom>
        </p:spPr>
        <p:txBody>
          <a:bodyPr vert="horz" lIns="91440" tIns="45720" rIns="91440" bIns="45720" rtlCol="0" anchor="b" anchorCtr="0">
            <a:spAutoFit/>
          </a:bodyPr>
          <a:lstStyle/>
          <a:p>
            <a:r>
              <a:rPr lang="en-US"/>
              <a:t>Click to edit Master title style</a:t>
            </a:r>
            <a:endParaRPr lang="en-US" dirty="0"/>
          </a:p>
        </p:txBody>
      </p:sp>
      <p:sp>
        <p:nvSpPr>
          <p:cNvPr id="13" name="Text Placeholder 2"/>
          <p:cNvSpPr>
            <a:spLocks noGrp="1"/>
          </p:cNvSpPr>
          <p:nvPr>
            <p:ph idx="1"/>
          </p:nvPr>
        </p:nvSpPr>
        <p:spPr>
          <a:xfrm>
            <a:off x="914400" y="1715549"/>
            <a:ext cx="10363200" cy="42332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790650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9" name="Rectangle 2">
            <a:extLst>
              <a:ext uri="{FF2B5EF4-FFF2-40B4-BE49-F238E27FC236}">
                <a16:creationId xmlns:a16="http://schemas.microsoft.com/office/drawing/2014/main" id="{13A73589-92E1-4286-887D-1299FB3A707E}"/>
              </a:ext>
            </a:extLst>
          </p:cNvPr>
          <p:cNvSpPr/>
          <p:nvPr userDrawn="1"/>
        </p:nvSpPr>
        <p:spPr>
          <a:xfrm>
            <a:off x="0" y="6429022"/>
            <a:ext cx="12192000" cy="428978"/>
          </a:xfrm>
          <a:prstGeom prst="rect">
            <a:avLst/>
          </a:prstGeom>
          <a:solidFill>
            <a:srgbClr val="0F7FC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National Institutes of Health Office of Extramural Research logo" descr="National Institutes of Health Office of Extramural Research logo">
            <a:extLst>
              <a:ext uri="{FF2B5EF4-FFF2-40B4-BE49-F238E27FC236}">
                <a16:creationId xmlns:a16="http://schemas.microsoft.com/office/drawing/2014/main" id="{716A99FF-AE70-4566-BE1C-1E98E5B95E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22766" y="5602466"/>
            <a:ext cx="3298110" cy="511242"/>
          </a:xfrm>
          <a:prstGeom prst="rect">
            <a:avLst/>
          </a:prstGeom>
        </p:spPr>
      </p:pic>
      <p:sp>
        <p:nvSpPr>
          <p:cNvPr id="38" name="Subtitle Placeholder">
            <a:extLst>
              <a:ext uri="{FF2B5EF4-FFF2-40B4-BE49-F238E27FC236}">
                <a16:creationId xmlns:a16="http://schemas.microsoft.com/office/drawing/2014/main" id="{572F3B3B-DFD2-435D-AC4F-505539DDDCB1}"/>
              </a:ext>
            </a:extLst>
          </p:cNvPr>
          <p:cNvSpPr>
            <a:spLocks noGrp="1"/>
          </p:cNvSpPr>
          <p:nvPr>
            <p:ph type="body" idx="1" hasCustomPrompt="1"/>
          </p:nvPr>
        </p:nvSpPr>
        <p:spPr>
          <a:xfrm>
            <a:off x="818444" y="4204841"/>
            <a:ext cx="10577689" cy="694359"/>
          </a:xfrm>
        </p:spPr>
        <p:txBody>
          <a:bodyPr>
            <a:normAutofit/>
          </a:bodyPr>
          <a:lstStyle>
            <a:lvl1pPr marL="0" indent="0" algn="ctr">
              <a:buNone/>
              <a:defRPr sz="1200" b="0" i="0" spc="8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HERE TO EDIT MASTER SUBTITLE STYLE</a:t>
            </a:r>
          </a:p>
        </p:txBody>
      </p:sp>
      <p:sp>
        <p:nvSpPr>
          <p:cNvPr id="37" name="Title">
            <a:extLst>
              <a:ext uri="{FF2B5EF4-FFF2-40B4-BE49-F238E27FC236}">
                <a16:creationId xmlns:a16="http://schemas.microsoft.com/office/drawing/2014/main" id="{F643A7B6-8211-4211-8094-CD4EC7CCF1FC}"/>
              </a:ext>
            </a:extLst>
          </p:cNvPr>
          <p:cNvSpPr>
            <a:spLocks noGrp="1"/>
          </p:cNvSpPr>
          <p:nvPr>
            <p:ph type="ctrTitle" hasCustomPrompt="1"/>
          </p:nvPr>
        </p:nvSpPr>
        <p:spPr>
          <a:xfrm>
            <a:off x="818444" y="1653820"/>
            <a:ext cx="10577689" cy="2398715"/>
          </a:xfrm>
        </p:spPr>
        <p:txBody>
          <a:bodyPr anchor="b">
            <a:noAutofit/>
          </a:bodyPr>
          <a:lstStyle>
            <a:lvl1pPr algn="ctr">
              <a:defRPr sz="8000" b="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here to edit Master title style</a:t>
            </a:r>
          </a:p>
        </p:txBody>
      </p:sp>
      <p:sp>
        <p:nvSpPr>
          <p:cNvPr id="36" name="Rectangle 1">
            <a:extLst>
              <a:ext uri="{FF2B5EF4-FFF2-40B4-BE49-F238E27FC236}">
                <a16:creationId xmlns:a16="http://schemas.microsoft.com/office/drawing/2014/main" id="{8F1EE22A-6664-4420-B4FC-3AF6C5498B2F}"/>
              </a:ext>
            </a:extLst>
          </p:cNvPr>
          <p:cNvSpPr/>
          <p:nvPr userDrawn="1"/>
        </p:nvSpPr>
        <p:spPr>
          <a:xfrm>
            <a:off x="5173132" y="1286935"/>
            <a:ext cx="1868311" cy="158044"/>
          </a:xfrm>
          <a:prstGeom prst="rect">
            <a:avLst/>
          </a:prstGeom>
          <a:solidFill>
            <a:srgbClr val="0F7F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1503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or pull quote">
    <p:spTree>
      <p:nvGrpSpPr>
        <p:cNvPr id="1" name=""/>
        <p:cNvGrpSpPr/>
        <p:nvPr/>
      </p:nvGrpSpPr>
      <p:grpSpPr>
        <a:xfrm>
          <a:off x="0" y="0"/>
          <a:ext cx="0" cy="0"/>
          <a:chOff x="0" y="0"/>
          <a:chExt cx="0" cy="0"/>
        </a:xfrm>
      </p:grpSpPr>
      <p:pic>
        <p:nvPicPr>
          <p:cNvPr id="40" name="National Institutes of Health Office of Extramural Research logo" descr="National Institutes of Health Office of Extramural Research logo">
            <a:extLst>
              <a:ext uri="{FF2B5EF4-FFF2-40B4-BE49-F238E27FC236}">
                <a16:creationId xmlns:a16="http://schemas.microsoft.com/office/drawing/2014/main" id="{716A99FF-AE70-4566-BE1C-1E98E5B95E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955" y="6010604"/>
            <a:ext cx="3298110" cy="511242"/>
          </a:xfrm>
          <a:prstGeom prst="rect">
            <a:avLst/>
          </a:prstGeom>
        </p:spPr>
      </p:pic>
      <p:sp>
        <p:nvSpPr>
          <p:cNvPr id="5" name="Rectangle 2">
            <a:extLst>
              <a:ext uri="{FF2B5EF4-FFF2-40B4-BE49-F238E27FC236}">
                <a16:creationId xmlns:a16="http://schemas.microsoft.com/office/drawing/2014/main" id="{96D1DDBC-2885-45F4-A36C-93F35D0D15EC}"/>
              </a:ext>
            </a:extLst>
          </p:cNvPr>
          <p:cNvSpPr/>
          <p:nvPr userDrawn="1"/>
        </p:nvSpPr>
        <p:spPr>
          <a:xfrm>
            <a:off x="3777974" y="934648"/>
            <a:ext cx="4658627" cy="4316931"/>
          </a:xfrm>
          <a:prstGeom prst="rect">
            <a:avLst/>
          </a:prstGeom>
          <a:solidFill>
            <a:srgbClr val="0F7F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
            <a:extLst>
              <a:ext uri="{FF2B5EF4-FFF2-40B4-BE49-F238E27FC236}">
                <a16:creationId xmlns:a16="http://schemas.microsoft.com/office/drawing/2014/main" id="{508930F0-E118-4C84-B457-FECE21F707C4}"/>
              </a:ext>
            </a:extLst>
          </p:cNvPr>
          <p:cNvSpPr/>
          <p:nvPr userDrawn="1"/>
        </p:nvSpPr>
        <p:spPr>
          <a:xfrm>
            <a:off x="4379701" y="1521346"/>
            <a:ext cx="1868311" cy="158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1">
            <a:extLst>
              <a:ext uri="{FF2B5EF4-FFF2-40B4-BE49-F238E27FC236}">
                <a16:creationId xmlns:a16="http://schemas.microsoft.com/office/drawing/2014/main" id="{550EDEDA-96DE-4DF0-8227-D77DF6944931}"/>
              </a:ext>
            </a:extLst>
          </p:cNvPr>
          <p:cNvSpPr>
            <a:spLocks noGrp="1"/>
          </p:cNvSpPr>
          <p:nvPr>
            <p:ph type="title"/>
          </p:nvPr>
        </p:nvSpPr>
        <p:spPr>
          <a:xfrm>
            <a:off x="4379701" y="1933574"/>
            <a:ext cx="3424237" cy="2982913"/>
          </a:xfrm>
        </p:spPr>
        <p:txBody>
          <a:bodyPr anchor="t">
            <a:normAutofit/>
          </a:bodyPr>
          <a:lstStyle>
            <a:lvl1pPr>
              <a:lnSpc>
                <a:spcPts val="4200"/>
              </a:lnSpc>
              <a:defRPr sz="3200" cap="all" baseline="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Tree>
    <p:extLst>
      <p:ext uri="{BB962C8B-B14F-4D97-AF65-F5344CB8AC3E}">
        <p14:creationId xmlns:p14="http://schemas.microsoft.com/office/powerpoint/2010/main" val="2617988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3A27A7C9-800A-4E58-A631-1629E2BE053E}"/>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a:extLst>
              <a:ext uri="{FF2B5EF4-FFF2-40B4-BE49-F238E27FC236}">
                <a16:creationId xmlns:a16="http://schemas.microsoft.com/office/drawing/2014/main" id="{31AE2E3A-B551-4C79-95B3-79B7CC87EB5A}"/>
              </a:ext>
            </a:extLst>
          </p:cNvPr>
          <p:cNvSpPr>
            <a:spLocks noGrp="1"/>
          </p:cNvSpPr>
          <p:nvPr>
            <p:ph type="sldNum" sz="quarter" idx="12"/>
          </p:nvPr>
        </p:nvSpPr>
        <p:spPr>
          <a:xfrm>
            <a:off x="8656320" y="6356350"/>
            <a:ext cx="2743200" cy="365125"/>
          </a:xfrm>
          <a:prstGeom prst="rect">
            <a:avLst/>
          </a:prstGeom>
        </p:spPr>
        <p:txBody>
          <a:bodyPr/>
          <a:lstStyle>
            <a:lvl1pPr>
              <a:defRPr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3" name="Content Placeholder">
            <a:extLst>
              <a:ext uri="{FF2B5EF4-FFF2-40B4-BE49-F238E27FC236}">
                <a16:creationId xmlns:a16="http://schemas.microsoft.com/office/drawing/2014/main" id="{37301DAC-9CD1-487B-9237-981D9C492F0A}"/>
              </a:ext>
            </a:extLst>
          </p:cNvPr>
          <p:cNvSpPr>
            <a:spLocks noGrp="1"/>
          </p:cNvSpPr>
          <p:nvPr>
            <p:ph idx="1"/>
          </p:nvPr>
        </p:nvSpPr>
        <p:spPr/>
        <p:txBody>
          <a:bodyPr/>
          <a:lstStyle>
            <a:lvl1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1pPr>
            <a:lvl2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2pPr>
            <a:lvl3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3pPr>
            <a:lvl4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4pPr>
            <a:lvl5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a:extLst>
              <a:ext uri="{FF2B5EF4-FFF2-40B4-BE49-F238E27FC236}">
                <a16:creationId xmlns:a16="http://schemas.microsoft.com/office/drawing/2014/main" id="{C2F73649-5248-4A6A-B9CD-48C88FED478C}"/>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2030181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104B3E22-0A91-478D-9892-466993449C13}"/>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a:extLst>
              <a:ext uri="{FF2B5EF4-FFF2-40B4-BE49-F238E27FC236}">
                <a16:creationId xmlns:a16="http://schemas.microsoft.com/office/drawing/2014/main" id="{698F5DF4-567F-42F7-9ABF-79BE965EFF5F}"/>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4" name="Content Placeholder 2">
            <a:extLst>
              <a:ext uri="{FF2B5EF4-FFF2-40B4-BE49-F238E27FC236}">
                <a16:creationId xmlns:a16="http://schemas.microsoft.com/office/drawing/2014/main" id="{23B86F6F-4EB7-4E2D-9F4B-2B4C217F1616}"/>
              </a:ext>
            </a:extLst>
          </p:cNvPr>
          <p:cNvSpPr>
            <a:spLocks noGrp="1"/>
          </p:cNvSpPr>
          <p:nvPr>
            <p:ph sz="half" idx="2"/>
          </p:nvPr>
        </p:nvSpPr>
        <p:spPr>
          <a:xfrm>
            <a:off x="6172200" y="1825625"/>
            <a:ext cx="5181600" cy="4351338"/>
          </a:xfrm>
        </p:spPr>
        <p:txBody>
          <a:bodyPr/>
          <a:lstStyle>
            <a:lvl1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1pPr>
            <a:lvl2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2pPr>
            <a:lvl3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3pPr>
            <a:lvl4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4pPr>
            <a:lvl5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a:extLst>
              <a:ext uri="{FF2B5EF4-FFF2-40B4-BE49-F238E27FC236}">
                <a16:creationId xmlns:a16="http://schemas.microsoft.com/office/drawing/2014/main" id="{A3BED95C-959B-4009-B6BE-3A6E9B353EB5}"/>
              </a:ext>
            </a:extLst>
          </p:cNvPr>
          <p:cNvSpPr>
            <a:spLocks noGrp="1"/>
          </p:cNvSpPr>
          <p:nvPr>
            <p:ph sz="half" idx="1"/>
          </p:nvPr>
        </p:nvSpPr>
        <p:spPr>
          <a:xfrm>
            <a:off x="838200" y="1825625"/>
            <a:ext cx="5181600" cy="4351338"/>
          </a:xfrm>
        </p:spPr>
        <p:txBody>
          <a:bodyPr/>
          <a:lstStyle>
            <a:lvl1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1pPr>
            <a:lvl2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2pPr>
            <a:lvl3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3pPr>
            <a:lvl4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4pPr>
            <a:lvl5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a:extLst>
              <a:ext uri="{FF2B5EF4-FFF2-40B4-BE49-F238E27FC236}">
                <a16:creationId xmlns:a16="http://schemas.microsoft.com/office/drawing/2014/main" id="{83B1CE75-5029-47BC-BFC3-E0E1FA551F86}"/>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2941885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eft bleed image">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3CF497EF-421E-4E19-A933-1544B37FA412}"/>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a:extLst>
              <a:ext uri="{FF2B5EF4-FFF2-40B4-BE49-F238E27FC236}">
                <a16:creationId xmlns:a16="http://schemas.microsoft.com/office/drawing/2014/main" id="{698F5DF4-567F-42F7-9ABF-79BE965EFF5F}"/>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4" name="Content Placeholder">
            <a:extLst>
              <a:ext uri="{FF2B5EF4-FFF2-40B4-BE49-F238E27FC236}">
                <a16:creationId xmlns:a16="http://schemas.microsoft.com/office/drawing/2014/main" id="{23B86F6F-4EB7-4E2D-9F4B-2B4C217F1616}"/>
              </a:ext>
            </a:extLst>
          </p:cNvPr>
          <p:cNvSpPr>
            <a:spLocks noGrp="1"/>
          </p:cNvSpPr>
          <p:nvPr>
            <p:ph sz="half" idx="2"/>
          </p:nvPr>
        </p:nvSpPr>
        <p:spPr>
          <a:xfrm>
            <a:off x="6172200" y="1825625"/>
            <a:ext cx="5181600" cy="4351338"/>
          </a:xfrm>
        </p:spPr>
        <p:txBody>
          <a:bodyPr/>
          <a:lstStyle>
            <a:lvl1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1pPr>
            <a:lvl2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2pPr>
            <a:lvl3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3pPr>
            <a:lvl4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4pPr>
            <a:lvl5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a:extLst>
              <a:ext uri="{FF2B5EF4-FFF2-40B4-BE49-F238E27FC236}">
                <a16:creationId xmlns:a16="http://schemas.microsoft.com/office/drawing/2014/main" id="{5B0724C6-7FA0-4CD2-AEA1-3F66C7113541}"/>
              </a:ext>
            </a:extLst>
          </p:cNvPr>
          <p:cNvSpPr>
            <a:spLocks noGrp="1"/>
          </p:cNvSpPr>
          <p:nvPr>
            <p:ph type="pic" idx="1"/>
          </p:nvPr>
        </p:nvSpPr>
        <p:spPr>
          <a:xfrm>
            <a:off x="0" y="1825626"/>
            <a:ext cx="5995988" cy="4351338"/>
          </a:xfrm>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itle">
            <a:extLst>
              <a:ext uri="{FF2B5EF4-FFF2-40B4-BE49-F238E27FC236}">
                <a16:creationId xmlns:a16="http://schemas.microsoft.com/office/drawing/2014/main" id="{B1FE13CA-7956-4B78-9E6C-A61CB4E5ADD4}"/>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346085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C7D9-05B8-45AE-BDBE-CA7A5C893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360805-423D-4DBA-ABE5-A7C6D8541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E9CBA0-4C64-44FB-AAD6-6F043880FF2C}"/>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5" name="Footer Placeholder 4">
            <a:extLst>
              <a:ext uri="{FF2B5EF4-FFF2-40B4-BE49-F238E27FC236}">
                <a16:creationId xmlns:a16="http://schemas.microsoft.com/office/drawing/2014/main" id="{FCC42EBE-7345-4A13-B97B-DFFB04CD7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3CAF8-10F2-4233-8B74-398E3CAEEBBA}"/>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28794429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s with chart">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EE3B9EE-A748-4B35-BF88-C816B28AC78F}"/>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a:extLst>
              <a:ext uri="{FF2B5EF4-FFF2-40B4-BE49-F238E27FC236}">
                <a16:creationId xmlns:a16="http://schemas.microsoft.com/office/drawing/2014/main" id="{698F5DF4-567F-42F7-9ABF-79BE965EFF5F}"/>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4" name="Content Placeholder">
            <a:extLst>
              <a:ext uri="{FF2B5EF4-FFF2-40B4-BE49-F238E27FC236}">
                <a16:creationId xmlns:a16="http://schemas.microsoft.com/office/drawing/2014/main" id="{23B86F6F-4EB7-4E2D-9F4B-2B4C217F1616}"/>
              </a:ext>
            </a:extLst>
          </p:cNvPr>
          <p:cNvSpPr>
            <a:spLocks noGrp="1"/>
          </p:cNvSpPr>
          <p:nvPr>
            <p:ph sz="half" idx="2"/>
          </p:nvPr>
        </p:nvSpPr>
        <p:spPr>
          <a:xfrm>
            <a:off x="6172200" y="1825625"/>
            <a:ext cx="5181600" cy="4351338"/>
          </a:xfrm>
        </p:spPr>
        <p:txBody>
          <a:bodyPr/>
          <a:lstStyle>
            <a:lvl1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1pPr>
            <a:lvl2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2pPr>
            <a:lvl3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3pPr>
            <a:lvl4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4pPr>
            <a:lvl5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hart Placeholder" title="Chart placeholder">
            <a:extLst>
              <a:ext uri="{FF2B5EF4-FFF2-40B4-BE49-F238E27FC236}">
                <a16:creationId xmlns:a16="http://schemas.microsoft.com/office/drawing/2014/main" id="{D1BEC2BA-8BC6-4361-B2A4-C43533CC075A}"/>
              </a:ext>
            </a:extLst>
          </p:cNvPr>
          <p:cNvSpPr>
            <a:spLocks noGrp="1"/>
          </p:cNvSpPr>
          <p:nvPr>
            <p:ph type="chart" sz="quarter" idx="13"/>
          </p:nvPr>
        </p:nvSpPr>
        <p:spPr>
          <a:xfrm>
            <a:off x="838200" y="1825625"/>
            <a:ext cx="5180013" cy="4351338"/>
          </a:xfrm>
        </p:spPr>
        <p:txBody>
          <a:bodyPr/>
          <a:lstStyle/>
          <a:p>
            <a:endParaRPr lang="en-US"/>
          </a:p>
        </p:txBody>
      </p:sp>
      <p:sp>
        <p:nvSpPr>
          <p:cNvPr id="10" name="Title">
            <a:extLst>
              <a:ext uri="{FF2B5EF4-FFF2-40B4-BE49-F238E27FC236}">
                <a16:creationId xmlns:a16="http://schemas.microsoft.com/office/drawing/2014/main" id="{57A2335E-09D5-4D2E-B842-44E8BDCD49F8}"/>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2945351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dividual bio/moderator">
    <p:spTree>
      <p:nvGrpSpPr>
        <p:cNvPr id="1" name=""/>
        <p:cNvGrpSpPr/>
        <p:nvPr/>
      </p:nvGrpSpPr>
      <p:grpSpPr>
        <a:xfrm>
          <a:off x="0" y="0"/>
          <a:ext cx="0" cy="0"/>
          <a:chOff x="0" y="0"/>
          <a:chExt cx="0" cy="0"/>
        </a:xfrm>
      </p:grpSpPr>
      <p:sp>
        <p:nvSpPr>
          <p:cNvPr id="19" name="Rectangle">
            <a:extLst>
              <a:ext uri="{FF2B5EF4-FFF2-40B4-BE49-F238E27FC236}">
                <a16:creationId xmlns:a16="http://schemas.microsoft.com/office/drawing/2014/main" id="{7A1FEF7D-9C53-4520-8290-6E3DB9F89483}"/>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a:extLst>
              <a:ext uri="{FF2B5EF4-FFF2-40B4-BE49-F238E27FC236}">
                <a16:creationId xmlns:a16="http://schemas.microsoft.com/office/drawing/2014/main" id="{698F5DF4-567F-42F7-9ABF-79BE965EFF5F}"/>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18" name="Text Placeholder 1b">
            <a:extLst>
              <a:ext uri="{FF2B5EF4-FFF2-40B4-BE49-F238E27FC236}">
                <a16:creationId xmlns:a16="http://schemas.microsoft.com/office/drawing/2014/main" id="{78489BB8-0A91-4510-A4E7-3681D7876E97}"/>
              </a:ext>
            </a:extLst>
          </p:cNvPr>
          <p:cNvSpPr>
            <a:spLocks noGrp="1"/>
          </p:cNvSpPr>
          <p:nvPr>
            <p:ph sz="half" idx="17" hasCustomPrompt="1"/>
          </p:nvPr>
        </p:nvSpPr>
        <p:spPr>
          <a:xfrm>
            <a:off x="1439992" y="5481291"/>
            <a:ext cx="3848178"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17" name="Text Placeholder 1a">
            <a:extLst>
              <a:ext uri="{FF2B5EF4-FFF2-40B4-BE49-F238E27FC236}">
                <a16:creationId xmlns:a16="http://schemas.microsoft.com/office/drawing/2014/main" id="{7F0C7D94-0A8B-4E2F-BD78-C049C5011E63}"/>
              </a:ext>
            </a:extLst>
          </p:cNvPr>
          <p:cNvSpPr>
            <a:spLocks noGrp="1"/>
          </p:cNvSpPr>
          <p:nvPr>
            <p:ph sz="half" idx="16" hasCustomPrompt="1"/>
          </p:nvPr>
        </p:nvSpPr>
        <p:spPr>
          <a:xfrm>
            <a:off x="1439992" y="5217589"/>
            <a:ext cx="3848178"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8" name="Picture Placeholder">
            <a:extLst>
              <a:ext uri="{FF2B5EF4-FFF2-40B4-BE49-F238E27FC236}">
                <a16:creationId xmlns:a16="http://schemas.microsoft.com/office/drawing/2014/main" id="{EF507428-4A93-42B4-B2E0-CD72394E1880}"/>
              </a:ext>
            </a:extLst>
          </p:cNvPr>
          <p:cNvSpPr>
            <a:spLocks noGrp="1"/>
          </p:cNvSpPr>
          <p:nvPr>
            <p:ph type="pic" idx="1"/>
          </p:nvPr>
        </p:nvSpPr>
        <p:spPr>
          <a:xfrm>
            <a:off x="1992481" y="2157284"/>
            <a:ext cx="2743200" cy="2743200"/>
          </a:xfrm>
          <a:prstGeom prst="ellipse">
            <a:avLst/>
          </a:prstGeom>
          <a:solidFill>
            <a:schemeClr val="bg1"/>
          </a:solid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Content Placeholder">
            <a:extLst>
              <a:ext uri="{FF2B5EF4-FFF2-40B4-BE49-F238E27FC236}">
                <a16:creationId xmlns:a16="http://schemas.microsoft.com/office/drawing/2014/main" id="{2991CCDD-8D32-446F-96EF-DB143B612225}"/>
              </a:ext>
            </a:extLst>
          </p:cNvPr>
          <p:cNvSpPr>
            <a:spLocks noGrp="1"/>
          </p:cNvSpPr>
          <p:nvPr>
            <p:ph sz="half" idx="2"/>
          </p:nvPr>
        </p:nvSpPr>
        <p:spPr>
          <a:xfrm>
            <a:off x="6172200" y="1825625"/>
            <a:ext cx="5181600" cy="4351338"/>
          </a:xfrm>
        </p:spPr>
        <p:txBody>
          <a:bodyPr anchor="ctr"/>
          <a:lstStyle>
            <a:lvl1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1pPr>
            <a:lvl2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2pPr>
            <a:lvl3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3pPr>
            <a:lvl4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4pPr>
            <a:lvl5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Oval">
            <a:extLst>
              <a:ext uri="{FF2B5EF4-FFF2-40B4-BE49-F238E27FC236}">
                <a16:creationId xmlns:a16="http://schemas.microsoft.com/office/drawing/2014/main" id="{6B815260-A5D0-4FA7-A4C9-BC8761B49EC3}"/>
              </a:ext>
            </a:extLst>
          </p:cNvPr>
          <p:cNvSpPr/>
          <p:nvPr userDrawn="1"/>
        </p:nvSpPr>
        <p:spPr>
          <a:xfrm>
            <a:off x="1874215" y="2039018"/>
            <a:ext cx="2979731" cy="2979731"/>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a:extLst>
              <a:ext uri="{FF2B5EF4-FFF2-40B4-BE49-F238E27FC236}">
                <a16:creationId xmlns:a16="http://schemas.microsoft.com/office/drawing/2014/main" id="{353F6414-3B35-4174-B310-CAB0034FFA34}"/>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1548212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et team -1 ">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9CF65BDA-AF7A-4938-AF18-CFFFAD9B23E1}"/>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a:extLst>
              <a:ext uri="{FF2B5EF4-FFF2-40B4-BE49-F238E27FC236}">
                <a16:creationId xmlns:a16="http://schemas.microsoft.com/office/drawing/2014/main" id="{698F5DF4-567F-42F7-9ABF-79BE965EFF5F}"/>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18" name="Text Placeholder b">
            <a:extLst>
              <a:ext uri="{FF2B5EF4-FFF2-40B4-BE49-F238E27FC236}">
                <a16:creationId xmlns:a16="http://schemas.microsoft.com/office/drawing/2014/main" id="{78489BB8-0A91-4510-A4E7-3681D7876E97}"/>
              </a:ext>
            </a:extLst>
          </p:cNvPr>
          <p:cNvSpPr>
            <a:spLocks noGrp="1"/>
          </p:cNvSpPr>
          <p:nvPr>
            <p:ph sz="half" idx="17" hasCustomPrompt="1"/>
          </p:nvPr>
        </p:nvSpPr>
        <p:spPr>
          <a:xfrm>
            <a:off x="4171911" y="5634542"/>
            <a:ext cx="3848178"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17" name="Text Placeholder a">
            <a:extLst>
              <a:ext uri="{FF2B5EF4-FFF2-40B4-BE49-F238E27FC236}">
                <a16:creationId xmlns:a16="http://schemas.microsoft.com/office/drawing/2014/main" id="{7F0C7D94-0A8B-4E2F-BD78-C049C5011E63}"/>
              </a:ext>
            </a:extLst>
          </p:cNvPr>
          <p:cNvSpPr>
            <a:spLocks noGrp="1"/>
          </p:cNvSpPr>
          <p:nvPr>
            <p:ph sz="half" idx="16" hasCustomPrompt="1"/>
          </p:nvPr>
        </p:nvSpPr>
        <p:spPr>
          <a:xfrm>
            <a:off x="4171911" y="5370840"/>
            <a:ext cx="3848178"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4" name="Oval 3">
            <a:extLst>
              <a:ext uri="{FF2B5EF4-FFF2-40B4-BE49-F238E27FC236}">
                <a16:creationId xmlns:a16="http://schemas.microsoft.com/office/drawing/2014/main" id="{1E95E197-296B-486D-948A-76666AA18A65}"/>
              </a:ext>
            </a:extLst>
          </p:cNvPr>
          <p:cNvSpPr/>
          <p:nvPr userDrawn="1"/>
        </p:nvSpPr>
        <p:spPr>
          <a:xfrm>
            <a:off x="4597543" y="2074004"/>
            <a:ext cx="2979731" cy="2979731"/>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a:extLst>
              <a:ext uri="{FF2B5EF4-FFF2-40B4-BE49-F238E27FC236}">
                <a16:creationId xmlns:a16="http://schemas.microsoft.com/office/drawing/2014/main" id="{EF507428-4A93-42B4-B2E0-CD72394E1880}"/>
              </a:ext>
            </a:extLst>
          </p:cNvPr>
          <p:cNvSpPr>
            <a:spLocks noGrp="1"/>
          </p:cNvSpPr>
          <p:nvPr>
            <p:ph type="pic" idx="1"/>
          </p:nvPr>
        </p:nvSpPr>
        <p:spPr>
          <a:xfrm>
            <a:off x="4715808" y="2192269"/>
            <a:ext cx="2743200" cy="2743200"/>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itle">
            <a:extLst>
              <a:ext uri="{FF2B5EF4-FFF2-40B4-BE49-F238E27FC236}">
                <a16:creationId xmlns:a16="http://schemas.microsoft.com/office/drawing/2014/main" id="{A29CEF48-00D1-4EC3-AD76-D7D6FAF24E86}"/>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2803564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eet team - 2">
    <p:spTree>
      <p:nvGrpSpPr>
        <p:cNvPr id="1" name=""/>
        <p:cNvGrpSpPr/>
        <p:nvPr/>
      </p:nvGrpSpPr>
      <p:grpSpPr>
        <a:xfrm>
          <a:off x="0" y="0"/>
          <a:ext cx="0" cy="0"/>
          <a:chOff x="0" y="0"/>
          <a:chExt cx="0" cy="0"/>
        </a:xfrm>
      </p:grpSpPr>
      <p:sp>
        <p:nvSpPr>
          <p:cNvPr id="24" name="Rectangle">
            <a:extLst>
              <a:ext uri="{FF2B5EF4-FFF2-40B4-BE49-F238E27FC236}">
                <a16:creationId xmlns:a16="http://schemas.microsoft.com/office/drawing/2014/main" id="{EA7A69B1-4CD4-44A8-BDC6-06666FB363BB}"/>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a:extLst>
              <a:ext uri="{FF2B5EF4-FFF2-40B4-BE49-F238E27FC236}">
                <a16:creationId xmlns:a16="http://schemas.microsoft.com/office/drawing/2014/main" id="{698F5DF4-567F-42F7-9ABF-79BE965EFF5F}"/>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20" name="Text Placeholder 2b">
            <a:extLst>
              <a:ext uri="{FF2B5EF4-FFF2-40B4-BE49-F238E27FC236}">
                <a16:creationId xmlns:a16="http://schemas.microsoft.com/office/drawing/2014/main" id="{46DB1E9E-5598-4E21-B6BC-593DBC2C0BE0}"/>
              </a:ext>
            </a:extLst>
          </p:cNvPr>
          <p:cNvSpPr>
            <a:spLocks noGrp="1"/>
          </p:cNvSpPr>
          <p:nvPr>
            <p:ph sz="half" idx="19" hasCustomPrompt="1"/>
          </p:nvPr>
        </p:nvSpPr>
        <p:spPr>
          <a:xfrm>
            <a:off x="6653382" y="5634542"/>
            <a:ext cx="3848178"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19" name="Text Placeholder 2a">
            <a:extLst>
              <a:ext uri="{FF2B5EF4-FFF2-40B4-BE49-F238E27FC236}">
                <a16:creationId xmlns:a16="http://schemas.microsoft.com/office/drawing/2014/main" id="{FB4A923A-27A2-4AB0-887F-2C09A3379A0E}"/>
              </a:ext>
            </a:extLst>
          </p:cNvPr>
          <p:cNvSpPr>
            <a:spLocks noGrp="1"/>
          </p:cNvSpPr>
          <p:nvPr>
            <p:ph sz="half" idx="18" hasCustomPrompt="1"/>
          </p:nvPr>
        </p:nvSpPr>
        <p:spPr>
          <a:xfrm>
            <a:off x="6653382" y="5370840"/>
            <a:ext cx="3848178"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8" name="Picture Placeholder 2">
            <a:extLst>
              <a:ext uri="{FF2B5EF4-FFF2-40B4-BE49-F238E27FC236}">
                <a16:creationId xmlns:a16="http://schemas.microsoft.com/office/drawing/2014/main" id="{EF507428-4A93-42B4-B2E0-CD72394E1880}"/>
              </a:ext>
            </a:extLst>
          </p:cNvPr>
          <p:cNvSpPr>
            <a:spLocks noGrp="1"/>
          </p:cNvSpPr>
          <p:nvPr>
            <p:ph type="pic" idx="1"/>
          </p:nvPr>
        </p:nvSpPr>
        <p:spPr>
          <a:xfrm>
            <a:off x="2047606" y="2310535"/>
            <a:ext cx="2743200" cy="2743200"/>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Oval 2">
            <a:extLst>
              <a:ext uri="{FF2B5EF4-FFF2-40B4-BE49-F238E27FC236}">
                <a16:creationId xmlns:a16="http://schemas.microsoft.com/office/drawing/2014/main" id="{428F8D71-B409-4E39-8278-084A09EA4E09}"/>
              </a:ext>
            </a:extLst>
          </p:cNvPr>
          <p:cNvSpPr/>
          <p:nvPr userDrawn="1"/>
        </p:nvSpPr>
        <p:spPr>
          <a:xfrm>
            <a:off x="7087605" y="2192269"/>
            <a:ext cx="2979731" cy="2979731"/>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b">
            <a:extLst>
              <a:ext uri="{FF2B5EF4-FFF2-40B4-BE49-F238E27FC236}">
                <a16:creationId xmlns:a16="http://schemas.microsoft.com/office/drawing/2014/main" id="{78489BB8-0A91-4510-A4E7-3681D7876E97}"/>
              </a:ext>
            </a:extLst>
          </p:cNvPr>
          <p:cNvSpPr>
            <a:spLocks noGrp="1"/>
          </p:cNvSpPr>
          <p:nvPr>
            <p:ph sz="half" idx="17" hasCustomPrompt="1"/>
          </p:nvPr>
        </p:nvSpPr>
        <p:spPr>
          <a:xfrm>
            <a:off x="1495117" y="5634542"/>
            <a:ext cx="3848178"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17" name="Text Placeholder 1a">
            <a:extLst>
              <a:ext uri="{FF2B5EF4-FFF2-40B4-BE49-F238E27FC236}">
                <a16:creationId xmlns:a16="http://schemas.microsoft.com/office/drawing/2014/main" id="{7F0C7D94-0A8B-4E2F-BD78-C049C5011E63}"/>
              </a:ext>
            </a:extLst>
          </p:cNvPr>
          <p:cNvSpPr>
            <a:spLocks noGrp="1"/>
          </p:cNvSpPr>
          <p:nvPr>
            <p:ph sz="half" idx="16" hasCustomPrompt="1"/>
          </p:nvPr>
        </p:nvSpPr>
        <p:spPr>
          <a:xfrm>
            <a:off x="1495117" y="5370840"/>
            <a:ext cx="3848178"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12" name="Picture Placeholder 1">
            <a:extLst>
              <a:ext uri="{FF2B5EF4-FFF2-40B4-BE49-F238E27FC236}">
                <a16:creationId xmlns:a16="http://schemas.microsoft.com/office/drawing/2014/main" id="{D826CE8B-31FB-4ED2-92ED-C93D69D5FEB3}"/>
              </a:ext>
            </a:extLst>
          </p:cNvPr>
          <p:cNvSpPr>
            <a:spLocks noGrp="1"/>
          </p:cNvSpPr>
          <p:nvPr>
            <p:ph type="pic" idx="14"/>
          </p:nvPr>
        </p:nvSpPr>
        <p:spPr>
          <a:xfrm>
            <a:off x="7205871" y="2310535"/>
            <a:ext cx="2743200" cy="2743200"/>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4" name="Oval 1">
            <a:extLst>
              <a:ext uri="{FF2B5EF4-FFF2-40B4-BE49-F238E27FC236}">
                <a16:creationId xmlns:a16="http://schemas.microsoft.com/office/drawing/2014/main" id="{0822A345-BBDB-4B7F-B49C-1F56538757FE}"/>
              </a:ext>
            </a:extLst>
          </p:cNvPr>
          <p:cNvSpPr/>
          <p:nvPr userDrawn="1"/>
        </p:nvSpPr>
        <p:spPr>
          <a:xfrm>
            <a:off x="1929340" y="2192269"/>
            <a:ext cx="2979731" cy="2979731"/>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a:extLst>
              <a:ext uri="{FF2B5EF4-FFF2-40B4-BE49-F238E27FC236}">
                <a16:creationId xmlns:a16="http://schemas.microsoft.com/office/drawing/2014/main" id="{2EF1B20B-C209-4D11-BAA7-482AA5193659}"/>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9168672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et team -3">
    <p:spTree>
      <p:nvGrpSpPr>
        <p:cNvPr id="1" name=""/>
        <p:cNvGrpSpPr/>
        <p:nvPr/>
      </p:nvGrpSpPr>
      <p:grpSpPr>
        <a:xfrm>
          <a:off x="0" y="0"/>
          <a:ext cx="0" cy="0"/>
          <a:chOff x="0" y="0"/>
          <a:chExt cx="0" cy="0"/>
        </a:xfrm>
      </p:grpSpPr>
      <p:sp>
        <p:nvSpPr>
          <p:cNvPr id="28" name="Rectangle">
            <a:extLst>
              <a:ext uri="{FF2B5EF4-FFF2-40B4-BE49-F238E27FC236}">
                <a16:creationId xmlns:a16="http://schemas.microsoft.com/office/drawing/2014/main" id="{AF430B7A-582A-4BD2-AC50-900E7A9FCA65}"/>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a:extLst>
              <a:ext uri="{FF2B5EF4-FFF2-40B4-BE49-F238E27FC236}">
                <a16:creationId xmlns:a16="http://schemas.microsoft.com/office/drawing/2014/main" id="{698F5DF4-567F-42F7-9ABF-79BE965EFF5F}"/>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20" name="Text Placeholder 3b">
            <a:extLst>
              <a:ext uri="{FF2B5EF4-FFF2-40B4-BE49-F238E27FC236}">
                <a16:creationId xmlns:a16="http://schemas.microsoft.com/office/drawing/2014/main" id="{46DB1E9E-5598-4E21-B6BC-593DBC2C0BE0}"/>
              </a:ext>
            </a:extLst>
          </p:cNvPr>
          <p:cNvSpPr>
            <a:spLocks noGrp="1"/>
          </p:cNvSpPr>
          <p:nvPr>
            <p:ph sz="half" idx="19" hasCustomPrompt="1"/>
          </p:nvPr>
        </p:nvSpPr>
        <p:spPr>
          <a:xfrm>
            <a:off x="8155248" y="5021537"/>
            <a:ext cx="3848178"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19" name="Text Placeholder 3a">
            <a:extLst>
              <a:ext uri="{FF2B5EF4-FFF2-40B4-BE49-F238E27FC236}">
                <a16:creationId xmlns:a16="http://schemas.microsoft.com/office/drawing/2014/main" id="{FB4A923A-27A2-4AB0-887F-2C09A3379A0E}"/>
              </a:ext>
            </a:extLst>
          </p:cNvPr>
          <p:cNvSpPr>
            <a:spLocks noGrp="1"/>
          </p:cNvSpPr>
          <p:nvPr>
            <p:ph sz="half" idx="18" hasCustomPrompt="1"/>
          </p:nvPr>
        </p:nvSpPr>
        <p:spPr>
          <a:xfrm>
            <a:off x="8155248" y="4757835"/>
            <a:ext cx="3848178"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12" name="Picture Placeholder 3">
            <a:extLst>
              <a:ext uri="{FF2B5EF4-FFF2-40B4-BE49-F238E27FC236}">
                <a16:creationId xmlns:a16="http://schemas.microsoft.com/office/drawing/2014/main" id="{D826CE8B-31FB-4ED2-92ED-C93D69D5FEB3}"/>
              </a:ext>
            </a:extLst>
          </p:cNvPr>
          <p:cNvSpPr>
            <a:spLocks noGrp="1"/>
          </p:cNvSpPr>
          <p:nvPr>
            <p:ph type="pic" idx="14"/>
          </p:nvPr>
        </p:nvSpPr>
        <p:spPr>
          <a:xfrm>
            <a:off x="8966484" y="2310535"/>
            <a:ext cx="2225706" cy="2225706"/>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2" name="Oval 3">
            <a:extLst>
              <a:ext uri="{FF2B5EF4-FFF2-40B4-BE49-F238E27FC236}">
                <a16:creationId xmlns:a16="http://schemas.microsoft.com/office/drawing/2014/main" id="{6E181137-1E8E-4080-8045-736C7364C5C0}"/>
              </a:ext>
            </a:extLst>
          </p:cNvPr>
          <p:cNvSpPr/>
          <p:nvPr userDrawn="1"/>
        </p:nvSpPr>
        <p:spPr>
          <a:xfrm>
            <a:off x="8867757" y="2213040"/>
            <a:ext cx="2423160" cy="2423160"/>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b">
            <a:extLst>
              <a:ext uri="{FF2B5EF4-FFF2-40B4-BE49-F238E27FC236}">
                <a16:creationId xmlns:a16="http://schemas.microsoft.com/office/drawing/2014/main" id="{78489BB8-0A91-4510-A4E7-3681D7876E97}"/>
              </a:ext>
            </a:extLst>
          </p:cNvPr>
          <p:cNvSpPr>
            <a:spLocks noGrp="1"/>
          </p:cNvSpPr>
          <p:nvPr>
            <p:ph sz="half" idx="17" hasCustomPrompt="1"/>
          </p:nvPr>
        </p:nvSpPr>
        <p:spPr>
          <a:xfrm>
            <a:off x="4171911" y="5021537"/>
            <a:ext cx="3848178"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17" name="Text Placeholder 2a">
            <a:extLst>
              <a:ext uri="{FF2B5EF4-FFF2-40B4-BE49-F238E27FC236}">
                <a16:creationId xmlns:a16="http://schemas.microsoft.com/office/drawing/2014/main" id="{7F0C7D94-0A8B-4E2F-BD78-C049C5011E63}"/>
              </a:ext>
            </a:extLst>
          </p:cNvPr>
          <p:cNvSpPr>
            <a:spLocks noGrp="1"/>
          </p:cNvSpPr>
          <p:nvPr>
            <p:ph sz="half" idx="16" hasCustomPrompt="1"/>
          </p:nvPr>
        </p:nvSpPr>
        <p:spPr>
          <a:xfrm>
            <a:off x="4171911" y="4757835"/>
            <a:ext cx="3848178"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8" name="Picture Placeholder 2">
            <a:extLst>
              <a:ext uri="{FF2B5EF4-FFF2-40B4-BE49-F238E27FC236}">
                <a16:creationId xmlns:a16="http://schemas.microsoft.com/office/drawing/2014/main" id="{EF507428-4A93-42B4-B2E0-CD72394E1880}"/>
              </a:ext>
            </a:extLst>
          </p:cNvPr>
          <p:cNvSpPr>
            <a:spLocks noGrp="1"/>
          </p:cNvSpPr>
          <p:nvPr>
            <p:ph type="pic" idx="1"/>
          </p:nvPr>
        </p:nvSpPr>
        <p:spPr>
          <a:xfrm>
            <a:off x="4983147" y="2310535"/>
            <a:ext cx="2225706" cy="2225706"/>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1" name="Oval 2">
            <a:extLst>
              <a:ext uri="{FF2B5EF4-FFF2-40B4-BE49-F238E27FC236}">
                <a16:creationId xmlns:a16="http://schemas.microsoft.com/office/drawing/2014/main" id="{9F09F027-67B0-4832-AA05-069F00742A1F}"/>
              </a:ext>
            </a:extLst>
          </p:cNvPr>
          <p:cNvSpPr/>
          <p:nvPr userDrawn="1"/>
        </p:nvSpPr>
        <p:spPr>
          <a:xfrm>
            <a:off x="4884420" y="2213040"/>
            <a:ext cx="2423160" cy="2423160"/>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b">
            <a:extLst>
              <a:ext uri="{FF2B5EF4-FFF2-40B4-BE49-F238E27FC236}">
                <a16:creationId xmlns:a16="http://schemas.microsoft.com/office/drawing/2014/main" id="{FAF7C71F-A903-4690-AE65-53C2C2468315}"/>
              </a:ext>
            </a:extLst>
          </p:cNvPr>
          <p:cNvSpPr>
            <a:spLocks noGrp="1"/>
          </p:cNvSpPr>
          <p:nvPr>
            <p:ph sz="half" idx="15" hasCustomPrompt="1"/>
          </p:nvPr>
        </p:nvSpPr>
        <p:spPr>
          <a:xfrm>
            <a:off x="188574" y="5021537"/>
            <a:ext cx="3848178"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4" name="Text Placeholder 1a">
            <a:extLst>
              <a:ext uri="{FF2B5EF4-FFF2-40B4-BE49-F238E27FC236}">
                <a16:creationId xmlns:a16="http://schemas.microsoft.com/office/drawing/2014/main" id="{23B86F6F-4EB7-4E2D-9F4B-2B4C217F1616}"/>
              </a:ext>
            </a:extLst>
          </p:cNvPr>
          <p:cNvSpPr>
            <a:spLocks noGrp="1"/>
          </p:cNvSpPr>
          <p:nvPr>
            <p:ph sz="half" idx="2" hasCustomPrompt="1"/>
          </p:nvPr>
        </p:nvSpPr>
        <p:spPr>
          <a:xfrm>
            <a:off x="188574" y="4757835"/>
            <a:ext cx="3848178"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11" name="Picture Placeholder 1">
            <a:extLst>
              <a:ext uri="{FF2B5EF4-FFF2-40B4-BE49-F238E27FC236}">
                <a16:creationId xmlns:a16="http://schemas.microsoft.com/office/drawing/2014/main" id="{914566CE-D76E-48EC-9648-A68A6A15D600}"/>
              </a:ext>
            </a:extLst>
          </p:cNvPr>
          <p:cNvSpPr>
            <a:spLocks noGrp="1"/>
          </p:cNvSpPr>
          <p:nvPr>
            <p:ph type="pic" idx="13"/>
          </p:nvPr>
        </p:nvSpPr>
        <p:spPr>
          <a:xfrm>
            <a:off x="999810" y="2310535"/>
            <a:ext cx="2225706" cy="2225706"/>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3" name="Oval 1">
            <a:extLst>
              <a:ext uri="{FF2B5EF4-FFF2-40B4-BE49-F238E27FC236}">
                <a16:creationId xmlns:a16="http://schemas.microsoft.com/office/drawing/2014/main" id="{22E415E1-457D-4CB7-831E-C9A83D7E2379}"/>
              </a:ext>
            </a:extLst>
          </p:cNvPr>
          <p:cNvSpPr/>
          <p:nvPr userDrawn="1"/>
        </p:nvSpPr>
        <p:spPr>
          <a:xfrm>
            <a:off x="901083" y="2213040"/>
            <a:ext cx="2423160" cy="2423160"/>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a:extLst>
              <a:ext uri="{FF2B5EF4-FFF2-40B4-BE49-F238E27FC236}">
                <a16:creationId xmlns:a16="http://schemas.microsoft.com/office/drawing/2014/main" id="{4DB0ABD1-593B-4529-913A-F852F3DB2F16}"/>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890121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et team - 4">
    <p:spTree>
      <p:nvGrpSpPr>
        <p:cNvPr id="1" name=""/>
        <p:cNvGrpSpPr/>
        <p:nvPr/>
      </p:nvGrpSpPr>
      <p:grpSpPr>
        <a:xfrm>
          <a:off x="0" y="0"/>
          <a:ext cx="0" cy="0"/>
          <a:chOff x="0" y="0"/>
          <a:chExt cx="0" cy="0"/>
        </a:xfrm>
      </p:grpSpPr>
      <p:sp>
        <p:nvSpPr>
          <p:cNvPr id="29" name="Rectangle">
            <a:extLst>
              <a:ext uri="{FF2B5EF4-FFF2-40B4-BE49-F238E27FC236}">
                <a16:creationId xmlns:a16="http://schemas.microsoft.com/office/drawing/2014/main" id="{18E1B082-5B37-4AC1-9E71-DA2C97F45049}"/>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a:extLst>
              <a:ext uri="{FF2B5EF4-FFF2-40B4-BE49-F238E27FC236}">
                <a16:creationId xmlns:a16="http://schemas.microsoft.com/office/drawing/2014/main" id="{698F5DF4-567F-42F7-9ABF-79BE965EFF5F}"/>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8" name="Picture Placeholder 2">
            <a:extLst>
              <a:ext uri="{FF2B5EF4-FFF2-40B4-BE49-F238E27FC236}">
                <a16:creationId xmlns:a16="http://schemas.microsoft.com/office/drawing/2014/main" id="{EF507428-4A93-42B4-B2E0-CD72394E1880}"/>
              </a:ext>
            </a:extLst>
          </p:cNvPr>
          <p:cNvSpPr>
            <a:spLocks noGrp="1"/>
          </p:cNvSpPr>
          <p:nvPr>
            <p:ph type="pic" idx="1"/>
          </p:nvPr>
        </p:nvSpPr>
        <p:spPr>
          <a:xfrm>
            <a:off x="3533364" y="2310535"/>
            <a:ext cx="1828800" cy="1828800"/>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1" name="Text Placeholder 4b">
            <a:extLst>
              <a:ext uri="{FF2B5EF4-FFF2-40B4-BE49-F238E27FC236}">
                <a16:creationId xmlns:a16="http://schemas.microsoft.com/office/drawing/2014/main" id="{1A29A235-9167-4F27-B5C3-CB2ACCB16273}"/>
              </a:ext>
            </a:extLst>
          </p:cNvPr>
          <p:cNvSpPr>
            <a:spLocks noGrp="1"/>
          </p:cNvSpPr>
          <p:nvPr>
            <p:ph sz="half" idx="29" hasCustomPrompt="1"/>
          </p:nvPr>
        </p:nvSpPr>
        <p:spPr>
          <a:xfrm>
            <a:off x="9434265" y="5021537"/>
            <a:ext cx="2702769"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30" name="Text Placeholder 4a">
            <a:extLst>
              <a:ext uri="{FF2B5EF4-FFF2-40B4-BE49-F238E27FC236}">
                <a16:creationId xmlns:a16="http://schemas.microsoft.com/office/drawing/2014/main" id="{778778C9-2C47-4D08-ADDF-45D2A93DCBD3}"/>
              </a:ext>
            </a:extLst>
          </p:cNvPr>
          <p:cNvSpPr>
            <a:spLocks noGrp="1"/>
          </p:cNvSpPr>
          <p:nvPr>
            <p:ph sz="half" idx="28" hasCustomPrompt="1"/>
          </p:nvPr>
        </p:nvSpPr>
        <p:spPr>
          <a:xfrm>
            <a:off x="9434265" y="4757835"/>
            <a:ext cx="2702769"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14" name="Picture Placeholder 4">
            <a:extLst>
              <a:ext uri="{FF2B5EF4-FFF2-40B4-BE49-F238E27FC236}">
                <a16:creationId xmlns:a16="http://schemas.microsoft.com/office/drawing/2014/main" id="{EF36742C-82DA-4933-9D07-A891DC81BF22}"/>
              </a:ext>
            </a:extLst>
          </p:cNvPr>
          <p:cNvSpPr>
            <a:spLocks noGrp="1"/>
          </p:cNvSpPr>
          <p:nvPr>
            <p:ph type="pic" idx="20"/>
          </p:nvPr>
        </p:nvSpPr>
        <p:spPr>
          <a:xfrm>
            <a:off x="9877566" y="2310535"/>
            <a:ext cx="1828800" cy="1828800"/>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9" name="Oval 4">
            <a:extLst>
              <a:ext uri="{FF2B5EF4-FFF2-40B4-BE49-F238E27FC236}">
                <a16:creationId xmlns:a16="http://schemas.microsoft.com/office/drawing/2014/main" id="{B6A79364-8CF2-4CE5-8BCA-87345CE51044}"/>
              </a:ext>
            </a:extLst>
          </p:cNvPr>
          <p:cNvSpPr/>
          <p:nvPr userDrawn="1"/>
        </p:nvSpPr>
        <p:spPr>
          <a:xfrm>
            <a:off x="9784841" y="2217137"/>
            <a:ext cx="2014249" cy="2014249"/>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3b">
            <a:extLst>
              <a:ext uri="{FF2B5EF4-FFF2-40B4-BE49-F238E27FC236}">
                <a16:creationId xmlns:a16="http://schemas.microsoft.com/office/drawing/2014/main" id="{D2D81906-7A9A-4C0B-89FC-E990B885BF39}"/>
              </a:ext>
            </a:extLst>
          </p:cNvPr>
          <p:cNvSpPr>
            <a:spLocks noGrp="1"/>
          </p:cNvSpPr>
          <p:nvPr>
            <p:ph sz="half" idx="25" hasCustomPrompt="1"/>
          </p:nvPr>
        </p:nvSpPr>
        <p:spPr>
          <a:xfrm>
            <a:off x="6256856" y="5021537"/>
            <a:ext cx="2702769"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25" name="Text Placeholder 3a">
            <a:extLst>
              <a:ext uri="{FF2B5EF4-FFF2-40B4-BE49-F238E27FC236}">
                <a16:creationId xmlns:a16="http://schemas.microsoft.com/office/drawing/2014/main" id="{99337B20-4CC7-4009-A4E8-FF02DFAE129C}"/>
              </a:ext>
            </a:extLst>
          </p:cNvPr>
          <p:cNvSpPr>
            <a:spLocks noGrp="1"/>
          </p:cNvSpPr>
          <p:nvPr>
            <p:ph sz="half" idx="24" hasCustomPrompt="1"/>
          </p:nvPr>
        </p:nvSpPr>
        <p:spPr>
          <a:xfrm>
            <a:off x="6256856" y="4757835"/>
            <a:ext cx="2702769"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12" name="Picture Placeholder 3">
            <a:extLst>
              <a:ext uri="{FF2B5EF4-FFF2-40B4-BE49-F238E27FC236}">
                <a16:creationId xmlns:a16="http://schemas.microsoft.com/office/drawing/2014/main" id="{D826CE8B-31FB-4ED2-92ED-C93D69D5FEB3}"/>
              </a:ext>
            </a:extLst>
          </p:cNvPr>
          <p:cNvSpPr>
            <a:spLocks noGrp="1"/>
          </p:cNvSpPr>
          <p:nvPr>
            <p:ph type="pic" idx="14"/>
          </p:nvPr>
        </p:nvSpPr>
        <p:spPr>
          <a:xfrm>
            <a:off x="6705465" y="2310535"/>
            <a:ext cx="1828800" cy="1828800"/>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8" name="Oval 3">
            <a:extLst>
              <a:ext uri="{FF2B5EF4-FFF2-40B4-BE49-F238E27FC236}">
                <a16:creationId xmlns:a16="http://schemas.microsoft.com/office/drawing/2014/main" id="{D604F2E7-49C4-4E3A-BA01-3AAB9D427E3F}"/>
              </a:ext>
            </a:extLst>
          </p:cNvPr>
          <p:cNvSpPr/>
          <p:nvPr userDrawn="1"/>
        </p:nvSpPr>
        <p:spPr>
          <a:xfrm>
            <a:off x="6612740" y="2217137"/>
            <a:ext cx="2014249" cy="2014249"/>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b">
            <a:extLst>
              <a:ext uri="{FF2B5EF4-FFF2-40B4-BE49-F238E27FC236}">
                <a16:creationId xmlns:a16="http://schemas.microsoft.com/office/drawing/2014/main" id="{D7365743-7CE4-4FA8-8B0B-F2570F35E0E5}"/>
              </a:ext>
            </a:extLst>
          </p:cNvPr>
          <p:cNvSpPr>
            <a:spLocks noGrp="1"/>
          </p:cNvSpPr>
          <p:nvPr>
            <p:ph sz="half" idx="22" hasCustomPrompt="1"/>
          </p:nvPr>
        </p:nvSpPr>
        <p:spPr>
          <a:xfrm>
            <a:off x="3130527" y="5021537"/>
            <a:ext cx="2702769"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21" name="Text Placeholder 2a">
            <a:extLst>
              <a:ext uri="{FF2B5EF4-FFF2-40B4-BE49-F238E27FC236}">
                <a16:creationId xmlns:a16="http://schemas.microsoft.com/office/drawing/2014/main" id="{B7C73F9F-0C6B-415A-85AE-B78C31C59E61}"/>
              </a:ext>
            </a:extLst>
          </p:cNvPr>
          <p:cNvSpPr>
            <a:spLocks noGrp="1"/>
          </p:cNvSpPr>
          <p:nvPr>
            <p:ph sz="half" idx="21" hasCustomPrompt="1"/>
          </p:nvPr>
        </p:nvSpPr>
        <p:spPr>
          <a:xfrm>
            <a:off x="3130527" y="4757835"/>
            <a:ext cx="2702769"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36" name="Oval 2">
            <a:extLst>
              <a:ext uri="{FF2B5EF4-FFF2-40B4-BE49-F238E27FC236}">
                <a16:creationId xmlns:a16="http://schemas.microsoft.com/office/drawing/2014/main" id="{2B875BE3-EDBB-45F1-973D-3D8FE472A471}"/>
              </a:ext>
            </a:extLst>
          </p:cNvPr>
          <p:cNvSpPr/>
          <p:nvPr userDrawn="1"/>
        </p:nvSpPr>
        <p:spPr>
          <a:xfrm>
            <a:off x="3440639" y="2217137"/>
            <a:ext cx="2014249" cy="2014249"/>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b">
            <a:extLst>
              <a:ext uri="{FF2B5EF4-FFF2-40B4-BE49-F238E27FC236}">
                <a16:creationId xmlns:a16="http://schemas.microsoft.com/office/drawing/2014/main" id="{FAF7C71F-A903-4690-AE65-53C2C2468315}"/>
              </a:ext>
            </a:extLst>
          </p:cNvPr>
          <p:cNvSpPr>
            <a:spLocks noGrp="1"/>
          </p:cNvSpPr>
          <p:nvPr>
            <p:ph sz="half" idx="15" hasCustomPrompt="1"/>
          </p:nvPr>
        </p:nvSpPr>
        <p:spPr>
          <a:xfrm>
            <a:off x="55283" y="5021537"/>
            <a:ext cx="2702769" cy="263702"/>
          </a:xfrm>
        </p:spPr>
        <p:txBody>
          <a:bodyPr>
            <a:noAutofit/>
          </a:bodyPr>
          <a:lstStyle>
            <a:lvl1pPr marL="0" indent="0" algn="ctr">
              <a:buNone/>
              <a:defRPr sz="1400" spc="0" baseline="0">
                <a:solidFill>
                  <a:srgbClr val="616265"/>
                </a:solidFill>
                <a:latin typeface="Open Sans Light ITALIC" panose="020B0306030504020204" pitchFamily="34" charset="0"/>
                <a:ea typeface="Open Sans Light ITALIC" panose="020B0306030504020204" pitchFamily="34" charset="0"/>
                <a:cs typeface="Open Sans Light ITALIC" panose="020B03060305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Title Here</a:t>
            </a:r>
          </a:p>
        </p:txBody>
      </p:sp>
      <p:sp>
        <p:nvSpPr>
          <p:cNvPr id="4" name="Text Placeholder 1a">
            <a:extLst>
              <a:ext uri="{FF2B5EF4-FFF2-40B4-BE49-F238E27FC236}">
                <a16:creationId xmlns:a16="http://schemas.microsoft.com/office/drawing/2014/main" id="{23B86F6F-4EB7-4E2D-9F4B-2B4C217F1616}"/>
              </a:ext>
            </a:extLst>
          </p:cNvPr>
          <p:cNvSpPr>
            <a:spLocks noGrp="1"/>
          </p:cNvSpPr>
          <p:nvPr>
            <p:ph sz="half" idx="2" hasCustomPrompt="1"/>
          </p:nvPr>
        </p:nvSpPr>
        <p:spPr>
          <a:xfrm>
            <a:off x="55283" y="4757835"/>
            <a:ext cx="2702769" cy="263702"/>
          </a:xfrm>
        </p:spPr>
        <p:txBody>
          <a:bodyPr>
            <a:normAutofit/>
          </a:bodyPr>
          <a:lstStyle>
            <a:lvl1pPr marL="0" indent="0" algn="ctr">
              <a:buNone/>
              <a:defRPr sz="1600" spc="10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NAME HERE</a:t>
            </a:r>
          </a:p>
        </p:txBody>
      </p:sp>
      <p:sp>
        <p:nvSpPr>
          <p:cNvPr id="11" name="Picture Placeholder 1">
            <a:extLst>
              <a:ext uri="{FF2B5EF4-FFF2-40B4-BE49-F238E27FC236}">
                <a16:creationId xmlns:a16="http://schemas.microsoft.com/office/drawing/2014/main" id="{914566CE-D76E-48EC-9648-A68A6A15D600}"/>
              </a:ext>
            </a:extLst>
          </p:cNvPr>
          <p:cNvSpPr>
            <a:spLocks noGrp="1"/>
          </p:cNvSpPr>
          <p:nvPr>
            <p:ph type="pic" idx="13"/>
          </p:nvPr>
        </p:nvSpPr>
        <p:spPr>
          <a:xfrm>
            <a:off x="492740" y="2310535"/>
            <a:ext cx="1828800" cy="1828800"/>
          </a:xfrm>
          <a:prstGeom prst="ellipse">
            <a:avLst/>
          </a:prstGeom>
          <a:noFill/>
        </p:spPr>
        <p:txBody>
          <a:bodyPr/>
          <a:lstStyle>
            <a:lvl1pPr marL="0" indent="0">
              <a:buNone/>
              <a:defRPr sz="3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7" name="Oval 1">
            <a:extLst>
              <a:ext uri="{FF2B5EF4-FFF2-40B4-BE49-F238E27FC236}">
                <a16:creationId xmlns:a16="http://schemas.microsoft.com/office/drawing/2014/main" id="{2787829E-EEB1-4AE1-B17E-EE6E2FBD230A}"/>
              </a:ext>
            </a:extLst>
          </p:cNvPr>
          <p:cNvSpPr/>
          <p:nvPr userDrawn="1"/>
        </p:nvSpPr>
        <p:spPr>
          <a:xfrm>
            <a:off x="399542" y="2217137"/>
            <a:ext cx="2014249" cy="2014249"/>
          </a:xfrm>
          <a:prstGeom prst="ellipse">
            <a:avLst/>
          </a:prstGeom>
          <a:noFill/>
          <a:ln w="38100">
            <a:solidFill>
              <a:srgbClr val="0F7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a:extLst>
              <a:ext uri="{FF2B5EF4-FFF2-40B4-BE49-F238E27FC236}">
                <a16:creationId xmlns:a16="http://schemas.microsoft.com/office/drawing/2014/main" id="{F02F969A-CD4F-4F8A-817E-07F0AF7763BA}"/>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726635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7C137721-040B-4696-9E21-8874C486383F}"/>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a:extLst>
              <a:ext uri="{FF2B5EF4-FFF2-40B4-BE49-F238E27FC236}">
                <a16:creationId xmlns:a16="http://schemas.microsoft.com/office/drawing/2014/main" id="{8FE660B7-A519-4F6D-AC19-E715D1BD7743}"/>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6" name="Content Placeholder 2">
            <a:extLst>
              <a:ext uri="{FF2B5EF4-FFF2-40B4-BE49-F238E27FC236}">
                <a16:creationId xmlns:a16="http://schemas.microsoft.com/office/drawing/2014/main" id="{AE73FF5C-6390-4847-8743-8F7B4D1DEE1E}"/>
              </a:ext>
            </a:extLst>
          </p:cNvPr>
          <p:cNvSpPr>
            <a:spLocks noGrp="1"/>
          </p:cNvSpPr>
          <p:nvPr>
            <p:ph sz="quarter" idx="4"/>
          </p:nvPr>
        </p:nvSpPr>
        <p:spPr>
          <a:xfrm>
            <a:off x="6172200" y="2505075"/>
            <a:ext cx="5183188" cy="3684588"/>
          </a:xfrm>
        </p:spPr>
        <p:txBody>
          <a:bodyPr/>
          <a:lstStyle>
            <a:lvl1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1pPr>
            <a:lvl2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2pPr>
            <a:lvl3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3pPr>
            <a:lvl4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4pPr>
            <a:lvl5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a:extLst>
              <a:ext uri="{FF2B5EF4-FFF2-40B4-BE49-F238E27FC236}">
                <a16:creationId xmlns:a16="http://schemas.microsoft.com/office/drawing/2014/main" id="{3DE4F53F-480C-4667-905C-6F28C5C41E46}"/>
              </a:ext>
            </a:extLst>
          </p:cNvPr>
          <p:cNvSpPr>
            <a:spLocks noGrp="1"/>
          </p:cNvSpPr>
          <p:nvPr>
            <p:ph type="body" sz="quarter" idx="3" hasCustomPrompt="1"/>
          </p:nvPr>
        </p:nvSpPr>
        <p:spPr>
          <a:xfrm>
            <a:off x="6172200" y="1681163"/>
            <a:ext cx="5183188" cy="600861"/>
          </a:xfrm>
        </p:spPr>
        <p:txBody>
          <a:bodyPr anchor="b">
            <a:normAutofit/>
          </a:bodyPr>
          <a:lstStyle>
            <a:lvl1pPr marL="0" indent="0">
              <a:buNone/>
              <a:defRPr sz="1600" b="0" spc="9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1">
            <a:extLst>
              <a:ext uri="{FF2B5EF4-FFF2-40B4-BE49-F238E27FC236}">
                <a16:creationId xmlns:a16="http://schemas.microsoft.com/office/drawing/2014/main" id="{D4734ECA-8749-48F4-AA5E-2904278DA22A}"/>
              </a:ext>
            </a:extLst>
          </p:cNvPr>
          <p:cNvSpPr>
            <a:spLocks noGrp="1"/>
          </p:cNvSpPr>
          <p:nvPr>
            <p:ph sz="half" idx="2"/>
          </p:nvPr>
        </p:nvSpPr>
        <p:spPr>
          <a:xfrm>
            <a:off x="839788" y="2505075"/>
            <a:ext cx="5157787" cy="3684588"/>
          </a:xfrm>
        </p:spPr>
        <p:txBody>
          <a:bodyPr/>
          <a:lstStyle>
            <a:lvl1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1pPr>
            <a:lvl2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2pPr>
            <a:lvl3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3pPr>
            <a:lvl4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4pPr>
            <a:lvl5pPr>
              <a:buClr>
                <a:srgbClr val="0F7FC9"/>
              </a:buCl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1">
            <a:extLst>
              <a:ext uri="{FF2B5EF4-FFF2-40B4-BE49-F238E27FC236}">
                <a16:creationId xmlns:a16="http://schemas.microsoft.com/office/drawing/2014/main" id="{964BFAD1-0342-449C-BD2F-0775486150A4}"/>
              </a:ext>
            </a:extLst>
          </p:cNvPr>
          <p:cNvSpPr>
            <a:spLocks noGrp="1"/>
          </p:cNvSpPr>
          <p:nvPr>
            <p:ph type="body" idx="1" hasCustomPrompt="1"/>
          </p:nvPr>
        </p:nvSpPr>
        <p:spPr>
          <a:xfrm>
            <a:off x="839788" y="1681163"/>
            <a:ext cx="5157787" cy="600861"/>
          </a:xfrm>
        </p:spPr>
        <p:txBody>
          <a:bodyPr anchor="b">
            <a:normAutofit/>
          </a:bodyPr>
          <a:lstStyle>
            <a:lvl1pPr marL="0" indent="0">
              <a:buNone/>
              <a:defRPr sz="1600" b="0" spc="90" baseline="0">
                <a:solidFill>
                  <a:srgbClr val="616265"/>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4" name="Title">
            <a:extLst>
              <a:ext uri="{FF2B5EF4-FFF2-40B4-BE49-F238E27FC236}">
                <a16:creationId xmlns:a16="http://schemas.microsoft.com/office/drawing/2014/main" id="{2F829D21-1687-4094-B1C2-50C6B041D065}"/>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25029131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9E7C685F-1480-4BC0-B7CD-E9853276C78E}"/>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a:extLst>
              <a:ext uri="{FF2B5EF4-FFF2-40B4-BE49-F238E27FC236}">
                <a16:creationId xmlns:a16="http://schemas.microsoft.com/office/drawing/2014/main" id="{F4BE94C1-9CFA-48A1-B88B-52BC4FB6EBA5}"/>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
        <p:nvSpPr>
          <p:cNvPr id="8" name="Title">
            <a:extLst>
              <a:ext uri="{FF2B5EF4-FFF2-40B4-BE49-F238E27FC236}">
                <a16:creationId xmlns:a16="http://schemas.microsoft.com/office/drawing/2014/main" id="{DD0C31A5-E6CA-4A98-9391-7ED9EE3E16DB}"/>
              </a:ext>
            </a:extLst>
          </p:cNvPr>
          <p:cNvSpPr>
            <a:spLocks noGrp="1"/>
          </p:cNvSpPr>
          <p:nvPr>
            <p:ph type="title"/>
          </p:nvPr>
        </p:nvSpPr>
        <p:spPr>
          <a:xfrm>
            <a:off x="838200" y="365125"/>
            <a:ext cx="10515600" cy="1325563"/>
          </a:xfrm>
        </p:spPr>
        <p:txBody>
          <a:bodyPr/>
          <a:lstStyle>
            <a:lvl1pPr>
              <a:defRPr b="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35805316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994FD936-8F73-40AD-8F9B-5D0E82D9DDF0}"/>
              </a:ext>
            </a:extLst>
          </p:cNvPr>
          <p:cNvSpPr/>
          <p:nvPr userDrawn="1"/>
        </p:nvSpPr>
        <p:spPr>
          <a:xfrm>
            <a:off x="11009489" y="6420819"/>
            <a:ext cx="1182511" cy="261585"/>
          </a:xfrm>
          <a:prstGeom prst="rect">
            <a:avLst/>
          </a:prstGeom>
          <a:solidFill>
            <a:srgbClr val="616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a:extLst>
              <a:ext uri="{FF2B5EF4-FFF2-40B4-BE49-F238E27FC236}">
                <a16:creationId xmlns:a16="http://schemas.microsoft.com/office/drawing/2014/main" id="{F0B6617D-9E58-4EA4-99CB-FD577975950A}"/>
              </a:ext>
            </a:extLst>
          </p:cNvPr>
          <p:cNvSpPr>
            <a:spLocks noGrp="1"/>
          </p:cNvSpPr>
          <p:nvPr>
            <p:ph type="sldNum" sz="quarter" idx="12"/>
          </p:nvPr>
        </p:nvSpPr>
        <p:spPr>
          <a:xfrm>
            <a:off x="8656320" y="6356350"/>
            <a:ext cx="2743200" cy="365125"/>
          </a:xfrm>
          <a:prstGeom prst="rect">
            <a:avLst/>
          </a:prstGeom>
        </p:spPr>
        <p:txBody>
          <a:bodyPr/>
          <a:lstStyle>
            <a:lvl1pP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spTree>
    <p:extLst>
      <p:ext uri="{BB962C8B-B14F-4D97-AF65-F5344CB8AC3E}">
        <p14:creationId xmlns:p14="http://schemas.microsoft.com/office/powerpoint/2010/main" val="21551738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2" name="Freeform Shape">
            <a:extLst>
              <a:ext uri="{FF2B5EF4-FFF2-40B4-BE49-F238E27FC236}">
                <a16:creationId xmlns:a16="http://schemas.microsoft.com/office/drawing/2014/main" id="{F23DF887-9F11-47DC-9A0F-AFB1708A012C}"/>
              </a:ext>
            </a:extLst>
          </p:cNvPr>
          <p:cNvSpPr/>
          <p:nvPr userDrawn="1"/>
        </p:nvSpPr>
        <p:spPr>
          <a:xfrm rot="5400000">
            <a:off x="288427" y="-288428"/>
            <a:ext cx="6843087" cy="7419940"/>
          </a:xfrm>
          <a:custGeom>
            <a:avLst/>
            <a:gdLst>
              <a:gd name="connsiteX0" fmla="*/ 6843087 w 6843087"/>
              <a:gd name="connsiteY0" fmla="*/ 0 h 7419940"/>
              <a:gd name="connsiteX1" fmla="*/ 6843087 w 6843087"/>
              <a:gd name="connsiteY1" fmla="*/ 580445 h 7419940"/>
              <a:gd name="connsiteX2" fmla="*/ 6843087 w 6843087"/>
              <a:gd name="connsiteY2" fmla="*/ 6839495 h 7419940"/>
              <a:gd name="connsiteX3" fmla="*/ 6843087 w 6843087"/>
              <a:gd name="connsiteY3" fmla="*/ 7419940 h 7419940"/>
              <a:gd name="connsiteX4" fmla="*/ 0 w 6843087"/>
              <a:gd name="connsiteY4" fmla="*/ 7419940 h 7419940"/>
              <a:gd name="connsiteX5" fmla="*/ 0 w 6843087"/>
              <a:gd name="connsiteY5" fmla="*/ 6839495 h 7419940"/>
              <a:gd name="connsiteX6" fmla="*/ 0 w 6843087"/>
              <a:gd name="connsiteY6" fmla="*/ 2412170 h 7419940"/>
              <a:gd name="connsiteX7" fmla="*/ 0 w 6843087"/>
              <a:gd name="connsiteY7" fmla="*/ 1831725 h 741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3087" h="7419940">
                <a:moveTo>
                  <a:pt x="6843087" y="0"/>
                </a:moveTo>
                <a:lnTo>
                  <a:pt x="6843087" y="580445"/>
                </a:lnTo>
                <a:lnTo>
                  <a:pt x="6843087" y="6839495"/>
                </a:lnTo>
                <a:lnTo>
                  <a:pt x="6843087" y="7419940"/>
                </a:lnTo>
                <a:lnTo>
                  <a:pt x="0" y="7419940"/>
                </a:lnTo>
                <a:lnTo>
                  <a:pt x="0" y="6839495"/>
                </a:lnTo>
                <a:lnTo>
                  <a:pt x="0" y="2412170"/>
                </a:lnTo>
                <a:lnTo>
                  <a:pt x="0" y="1831725"/>
                </a:lnTo>
                <a:close/>
              </a:path>
            </a:pathLst>
          </a:custGeom>
          <a:solidFill>
            <a:srgbClr val="0F7F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National Institutes of Health Office of Extramural Research logo" descr="National Institutes of Health Office of Extramural Research logo">
            <a:extLst>
              <a:ext uri="{FF2B5EF4-FFF2-40B4-BE49-F238E27FC236}">
                <a16:creationId xmlns:a16="http://schemas.microsoft.com/office/drawing/2014/main" id="{20BC02C9-12CE-409B-9E0F-3A2C61953A9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04787" y="2835679"/>
            <a:ext cx="4320911" cy="669787"/>
          </a:xfrm>
          <a:prstGeom prst="rect">
            <a:avLst/>
          </a:prstGeom>
        </p:spPr>
      </p:pic>
      <p:sp>
        <p:nvSpPr>
          <p:cNvPr id="10" name="Social media links">
            <a:extLst>
              <a:ext uri="{FF2B5EF4-FFF2-40B4-BE49-F238E27FC236}">
                <a16:creationId xmlns:a16="http://schemas.microsoft.com/office/drawing/2014/main" id="{E2EF5340-22E6-4DA2-96A7-A9EEB1D8C17F}"/>
              </a:ext>
            </a:extLst>
          </p:cNvPr>
          <p:cNvSpPr txBox="1">
            <a:spLocks/>
          </p:cNvSpPr>
          <p:nvPr userDrawn="1"/>
        </p:nvSpPr>
        <p:spPr>
          <a:xfrm>
            <a:off x="2379513" y="4301389"/>
            <a:ext cx="3136105" cy="1769350"/>
          </a:xfrm>
          <a:prstGeom prst="rect">
            <a:avLst/>
          </a:prstGeom>
        </p:spPr>
        <p:txBody>
          <a:bodyPr>
            <a:noAutofit/>
          </a:bodyPr>
          <a:lstStyle>
            <a:lvl1pPr marL="0" indent="0" algn="l" defTabSz="914400" rtl="0" eaLnBrk="1" latinLnBrk="0" hangingPunct="1">
              <a:lnSpc>
                <a:spcPct val="90000"/>
              </a:lnSpc>
              <a:spcBef>
                <a:spcPts val="800"/>
              </a:spcBef>
              <a:buFont typeface="Arial" panose="020B0604020202020204" pitchFamily="34" charset="0"/>
              <a:buNone/>
              <a:defRPr sz="1500" b="0" i="0" kern="1200" spc="8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grants.nih.gov/grants/oer.htm</a:t>
            </a:r>
          </a:p>
          <a:p>
            <a:endParaRPr lang="en-US" dirty="0"/>
          </a:p>
          <a:p>
            <a:r>
              <a:rPr lang="en-US" dirty="0"/>
              <a:t>grants</a:t>
            </a:r>
          </a:p>
          <a:p>
            <a:endParaRPr lang="en-US" dirty="0"/>
          </a:p>
          <a:p>
            <a:r>
              <a:rPr lang="en-US" dirty="0"/>
              <a:t>@</a:t>
            </a:r>
            <a:r>
              <a:rPr lang="en-US" dirty="0" err="1"/>
              <a:t>NIHGrants</a:t>
            </a:r>
            <a:endParaRPr lang="en-US" dirty="0"/>
          </a:p>
        </p:txBody>
      </p:sp>
      <p:sp>
        <p:nvSpPr>
          <p:cNvPr id="11" name="Social media outlets">
            <a:extLst>
              <a:ext uri="{FF2B5EF4-FFF2-40B4-BE49-F238E27FC236}">
                <a16:creationId xmlns:a16="http://schemas.microsoft.com/office/drawing/2014/main" id="{12EA7E87-1DFD-4E9F-9E7A-DEF6A916ECCF}"/>
              </a:ext>
            </a:extLst>
          </p:cNvPr>
          <p:cNvSpPr txBox="1">
            <a:spLocks/>
          </p:cNvSpPr>
          <p:nvPr userDrawn="1"/>
        </p:nvSpPr>
        <p:spPr>
          <a:xfrm>
            <a:off x="1295393" y="4373892"/>
            <a:ext cx="1084120" cy="1769350"/>
          </a:xfrm>
          <a:prstGeom prst="rect">
            <a:avLst/>
          </a:prstGeom>
        </p:spPr>
        <p:txBody>
          <a:bodyPr>
            <a:normAutofit/>
          </a:bodyPr>
          <a:lstStyle>
            <a:lvl1pPr marL="0" indent="0" algn="r" defTabSz="914400" rtl="0" eaLnBrk="1" latinLnBrk="0" hangingPunct="1">
              <a:lnSpc>
                <a:spcPct val="90000"/>
              </a:lnSpc>
              <a:spcBef>
                <a:spcPts val="1000"/>
              </a:spcBef>
              <a:buFont typeface="Arial" panose="020B0604020202020204" pitchFamily="34" charset="0"/>
              <a:buNone/>
              <a:defRPr sz="1200" b="0" i="0" kern="1200" spc="80" baseline="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dirty="0"/>
              <a:t>WEBSITE </a:t>
            </a:r>
          </a:p>
          <a:p>
            <a:pPr algn="l"/>
            <a:endParaRPr lang="en-US" dirty="0"/>
          </a:p>
          <a:p>
            <a:pPr algn="l"/>
            <a:r>
              <a:rPr lang="en-US" dirty="0"/>
              <a:t>EMAIL </a:t>
            </a:r>
          </a:p>
          <a:p>
            <a:pPr algn="l"/>
            <a:endParaRPr lang="en-US" dirty="0"/>
          </a:p>
          <a:p>
            <a:pPr algn="l"/>
            <a:r>
              <a:rPr lang="en-US" dirty="0"/>
              <a:t>TWITTER </a:t>
            </a:r>
          </a:p>
        </p:txBody>
      </p:sp>
      <p:sp>
        <p:nvSpPr>
          <p:cNvPr id="13" name="Title">
            <a:extLst>
              <a:ext uri="{FF2B5EF4-FFF2-40B4-BE49-F238E27FC236}">
                <a16:creationId xmlns:a16="http://schemas.microsoft.com/office/drawing/2014/main" id="{1FAF5A08-4F41-4A1E-B92D-888C0D675312}"/>
              </a:ext>
            </a:extLst>
          </p:cNvPr>
          <p:cNvSpPr txBox="1">
            <a:spLocks/>
          </p:cNvSpPr>
          <p:nvPr userDrawn="1"/>
        </p:nvSpPr>
        <p:spPr>
          <a:xfrm>
            <a:off x="890277" y="2554857"/>
            <a:ext cx="3996937" cy="1325563"/>
          </a:xfrm>
          <a:prstGeom prst="rect">
            <a:avLst/>
          </a:prstGeom>
        </p:spPr>
        <p:txBody>
          <a:bodyPr anchor="ctr">
            <a:normAutofit/>
          </a:bodyPr>
          <a:lstStyle>
            <a:lvl1pPr algn="ctr" defTabSz="914400" rtl="0" eaLnBrk="1" latinLnBrk="0" hangingPunct="1">
              <a:lnSpc>
                <a:spcPct val="90000"/>
              </a:lnSpc>
              <a:spcBef>
                <a:spcPct val="0"/>
              </a:spcBef>
              <a:buNone/>
              <a:defRPr sz="4800" b="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Contact Us</a:t>
            </a:r>
          </a:p>
        </p:txBody>
      </p:sp>
    </p:spTree>
    <p:extLst>
      <p:ext uri="{BB962C8B-B14F-4D97-AF65-F5344CB8AC3E}">
        <p14:creationId xmlns:p14="http://schemas.microsoft.com/office/powerpoint/2010/main" val="59423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159A-9F45-4976-9CA3-9CB00A790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0DA5DE-908E-4A22-8469-E5CCE33A01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D7F154-20FE-4DBE-9A74-540C970CE7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685CB3-62F4-4180-98B4-EA2BAD939EFB}"/>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6" name="Footer Placeholder 5">
            <a:extLst>
              <a:ext uri="{FF2B5EF4-FFF2-40B4-BE49-F238E27FC236}">
                <a16:creationId xmlns:a16="http://schemas.microsoft.com/office/drawing/2014/main" id="{5A2E9A0D-E615-40A9-89FA-95224ABB5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73928-0E63-4F5B-8032-ECEF9DD98239}"/>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13395434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TERNAL USE: For help visit rippleeffect.com">
    <p:spTree>
      <p:nvGrpSpPr>
        <p:cNvPr id="1" name=""/>
        <p:cNvGrpSpPr/>
        <p:nvPr/>
      </p:nvGrpSpPr>
      <p:grpSpPr>
        <a:xfrm>
          <a:off x="0" y="0"/>
          <a:ext cx="0" cy="0"/>
          <a:chOff x="0" y="0"/>
          <a:chExt cx="0" cy="0"/>
        </a:xfrm>
      </p:grpSpPr>
      <p:sp>
        <p:nvSpPr>
          <p:cNvPr id="12" name="Freeform Shape">
            <a:extLst>
              <a:ext uri="{FF2B5EF4-FFF2-40B4-BE49-F238E27FC236}">
                <a16:creationId xmlns:a16="http://schemas.microsoft.com/office/drawing/2014/main" id="{F23DF887-9F11-47DC-9A0F-AFB1708A012C}"/>
              </a:ext>
            </a:extLst>
          </p:cNvPr>
          <p:cNvSpPr/>
          <p:nvPr userDrawn="1"/>
        </p:nvSpPr>
        <p:spPr>
          <a:xfrm rot="5400000">
            <a:off x="288427" y="-288428"/>
            <a:ext cx="6843087" cy="7419940"/>
          </a:xfrm>
          <a:custGeom>
            <a:avLst/>
            <a:gdLst>
              <a:gd name="connsiteX0" fmla="*/ 6843087 w 6843087"/>
              <a:gd name="connsiteY0" fmla="*/ 0 h 7419940"/>
              <a:gd name="connsiteX1" fmla="*/ 6843087 w 6843087"/>
              <a:gd name="connsiteY1" fmla="*/ 580445 h 7419940"/>
              <a:gd name="connsiteX2" fmla="*/ 6843087 w 6843087"/>
              <a:gd name="connsiteY2" fmla="*/ 6839495 h 7419940"/>
              <a:gd name="connsiteX3" fmla="*/ 6843087 w 6843087"/>
              <a:gd name="connsiteY3" fmla="*/ 7419940 h 7419940"/>
              <a:gd name="connsiteX4" fmla="*/ 0 w 6843087"/>
              <a:gd name="connsiteY4" fmla="*/ 7419940 h 7419940"/>
              <a:gd name="connsiteX5" fmla="*/ 0 w 6843087"/>
              <a:gd name="connsiteY5" fmla="*/ 6839495 h 7419940"/>
              <a:gd name="connsiteX6" fmla="*/ 0 w 6843087"/>
              <a:gd name="connsiteY6" fmla="*/ 2412170 h 7419940"/>
              <a:gd name="connsiteX7" fmla="*/ 0 w 6843087"/>
              <a:gd name="connsiteY7" fmla="*/ 1831725 h 741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3087" h="7419940">
                <a:moveTo>
                  <a:pt x="6843087" y="0"/>
                </a:moveTo>
                <a:lnTo>
                  <a:pt x="6843087" y="580445"/>
                </a:lnTo>
                <a:lnTo>
                  <a:pt x="6843087" y="6839495"/>
                </a:lnTo>
                <a:lnTo>
                  <a:pt x="6843087" y="7419940"/>
                </a:lnTo>
                <a:lnTo>
                  <a:pt x="0" y="7419940"/>
                </a:lnTo>
                <a:lnTo>
                  <a:pt x="0" y="6839495"/>
                </a:lnTo>
                <a:lnTo>
                  <a:pt x="0" y="2412170"/>
                </a:lnTo>
                <a:lnTo>
                  <a:pt x="0" y="183172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Ripple Effect Communications, Inc. logo" descr="Ripple Effect Communications, Inc. logo">
            <a:extLst>
              <a:ext uri="{FF2B5EF4-FFF2-40B4-BE49-F238E27FC236}">
                <a16:creationId xmlns:a16="http://schemas.microsoft.com/office/drawing/2014/main" id="{716A99FF-AE70-4566-BE1C-1E98E5B95E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8956" y="2797722"/>
            <a:ext cx="3604234" cy="669787"/>
          </a:xfrm>
          <a:prstGeom prst="rect">
            <a:avLst/>
          </a:prstGeom>
        </p:spPr>
      </p:pic>
      <p:grpSp>
        <p:nvGrpSpPr>
          <p:cNvPr id="9" name="Group">
            <a:extLst>
              <a:ext uri="{FF2B5EF4-FFF2-40B4-BE49-F238E27FC236}">
                <a16:creationId xmlns:a16="http://schemas.microsoft.com/office/drawing/2014/main" id="{06083B14-6B4F-479D-8B23-B1CE88FE19C0}"/>
              </a:ext>
            </a:extLst>
          </p:cNvPr>
          <p:cNvGrpSpPr/>
          <p:nvPr userDrawn="1"/>
        </p:nvGrpSpPr>
        <p:grpSpPr>
          <a:xfrm>
            <a:off x="965200" y="4579453"/>
            <a:ext cx="4268312" cy="1841853"/>
            <a:chOff x="7083777" y="4473575"/>
            <a:chExt cx="4268312" cy="1841853"/>
          </a:xfrm>
        </p:grpSpPr>
        <p:sp>
          <p:nvSpPr>
            <p:cNvPr id="11" name="Social Media Links">
              <a:extLst>
                <a:ext uri="{FF2B5EF4-FFF2-40B4-BE49-F238E27FC236}">
                  <a16:creationId xmlns:a16="http://schemas.microsoft.com/office/drawing/2014/main" id="{2EDF957F-C662-49F4-AB9F-00FEBDF22A24}"/>
                </a:ext>
              </a:extLst>
            </p:cNvPr>
            <p:cNvSpPr txBox="1">
              <a:spLocks/>
            </p:cNvSpPr>
            <p:nvPr/>
          </p:nvSpPr>
          <p:spPr>
            <a:xfrm>
              <a:off x="8215984" y="4473575"/>
              <a:ext cx="3136105" cy="1769350"/>
            </a:xfrm>
            <a:prstGeom prst="rect">
              <a:avLst/>
            </a:prstGeom>
          </p:spPr>
          <p:txBody>
            <a:bodyPr>
              <a:noAutofit/>
            </a:bodyPr>
            <a:lstStyle>
              <a:lvl1pPr marL="0" indent="0" algn="l" defTabSz="914400" rtl="0" eaLnBrk="1" latinLnBrk="0" hangingPunct="1">
                <a:lnSpc>
                  <a:spcPct val="90000"/>
                </a:lnSpc>
                <a:spcBef>
                  <a:spcPts val="800"/>
                </a:spcBef>
                <a:buFont typeface="Arial" panose="020B0604020202020204" pitchFamily="34" charset="0"/>
                <a:buNone/>
                <a:defRPr sz="1500" b="0" i="0" kern="1200" spc="8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rippleeffect.com</a:t>
              </a:r>
            </a:p>
            <a:p>
              <a:endParaRPr lang="en-US" dirty="0"/>
            </a:p>
            <a:p>
              <a:r>
                <a:rPr lang="en-US" dirty="0"/>
                <a:t>/</a:t>
              </a:r>
              <a:r>
                <a:rPr lang="en-US" dirty="0" err="1"/>
                <a:t>futurerippler</a:t>
              </a:r>
              <a:endParaRPr lang="en-US" dirty="0"/>
            </a:p>
            <a:p>
              <a:endParaRPr lang="en-US" dirty="0"/>
            </a:p>
            <a:p>
              <a:r>
                <a:rPr lang="en-US" dirty="0"/>
                <a:t>@</a:t>
              </a:r>
              <a:r>
                <a:rPr lang="en-US" dirty="0" err="1"/>
                <a:t>rippleeffectcom</a:t>
              </a:r>
              <a:endParaRPr lang="en-US" dirty="0"/>
            </a:p>
          </p:txBody>
        </p:sp>
        <p:sp>
          <p:nvSpPr>
            <p:cNvPr id="10" name="Social Media Outlets">
              <a:extLst>
                <a:ext uri="{FF2B5EF4-FFF2-40B4-BE49-F238E27FC236}">
                  <a16:creationId xmlns:a16="http://schemas.microsoft.com/office/drawing/2014/main" id="{24D0CE48-B1EE-47F4-9396-6B2667BD5315}"/>
                </a:ext>
              </a:extLst>
            </p:cNvPr>
            <p:cNvSpPr txBox="1">
              <a:spLocks/>
            </p:cNvSpPr>
            <p:nvPr/>
          </p:nvSpPr>
          <p:spPr>
            <a:xfrm>
              <a:off x="7083777" y="4546078"/>
              <a:ext cx="1132207" cy="1769350"/>
            </a:xfrm>
            <a:prstGeom prst="rect">
              <a:avLst/>
            </a:prstGeom>
          </p:spPr>
          <p:txBody>
            <a:bodyPr>
              <a:normAutofit/>
            </a:bodyPr>
            <a:lstStyle>
              <a:lvl1pPr marL="0" indent="0" algn="r" defTabSz="914400" rtl="0" eaLnBrk="1" latinLnBrk="0" hangingPunct="1">
                <a:lnSpc>
                  <a:spcPct val="90000"/>
                </a:lnSpc>
                <a:spcBef>
                  <a:spcPts val="1000"/>
                </a:spcBef>
                <a:buFont typeface="Arial" panose="020B0604020202020204" pitchFamily="34" charset="0"/>
                <a:buNone/>
                <a:defRPr sz="1200" b="0" i="0" kern="1200" spc="80" baseline="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dirty="0"/>
                <a:t>WEBSITE </a:t>
              </a:r>
            </a:p>
            <a:p>
              <a:pPr algn="l"/>
              <a:endParaRPr lang="en-US" dirty="0"/>
            </a:p>
            <a:p>
              <a:pPr algn="l"/>
              <a:r>
                <a:rPr lang="en-US" dirty="0"/>
                <a:t>FACEBOOK </a:t>
              </a:r>
            </a:p>
            <a:p>
              <a:pPr algn="l"/>
              <a:endParaRPr lang="en-US" dirty="0"/>
            </a:p>
            <a:p>
              <a:pPr algn="l"/>
              <a:r>
                <a:rPr lang="en-US" dirty="0"/>
                <a:t>TWITTER </a:t>
              </a:r>
            </a:p>
          </p:txBody>
        </p:sp>
      </p:grpSp>
      <p:sp>
        <p:nvSpPr>
          <p:cNvPr id="8" name="Title - For more information about this template:">
            <a:extLst>
              <a:ext uri="{FF2B5EF4-FFF2-40B4-BE49-F238E27FC236}">
                <a16:creationId xmlns:a16="http://schemas.microsoft.com/office/drawing/2014/main" id="{D1F73288-C3C5-4AB3-ABE6-23A6BA4058DA}"/>
              </a:ext>
            </a:extLst>
          </p:cNvPr>
          <p:cNvSpPr txBox="1">
            <a:spLocks/>
          </p:cNvSpPr>
          <p:nvPr userDrawn="1"/>
        </p:nvSpPr>
        <p:spPr>
          <a:xfrm>
            <a:off x="260838" y="2283142"/>
            <a:ext cx="5791200" cy="1698948"/>
          </a:xfrm>
          <a:prstGeom prst="rect">
            <a:avLst/>
          </a:prstGeom>
        </p:spPr>
        <p:txBody>
          <a:bodyPr anchor="b">
            <a:noAutofit/>
          </a:bodyPr>
          <a:lstStyle>
            <a:lvl1pPr algn="ctr" defTabSz="914400" rtl="0" eaLnBrk="1" latinLnBrk="0" hangingPunct="1">
              <a:lnSpc>
                <a:spcPct val="90000"/>
              </a:lnSpc>
              <a:spcBef>
                <a:spcPct val="0"/>
              </a:spcBef>
              <a:buNone/>
              <a:defRPr sz="4800" b="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For more information about this template:</a:t>
            </a:r>
          </a:p>
        </p:txBody>
      </p:sp>
    </p:spTree>
    <p:extLst>
      <p:ext uri="{BB962C8B-B14F-4D97-AF65-F5344CB8AC3E}">
        <p14:creationId xmlns:p14="http://schemas.microsoft.com/office/powerpoint/2010/main" val="265730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F043-D8E5-4376-AF24-E4097CDC8E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32FC8A-655A-422C-AF89-85DB32FB5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F439F1-49F8-4C37-B283-9357864BE6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5AF31F-FA69-4A16-988A-5E1D1823C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7D4099-9E38-4E3C-BE3F-A19F7F4281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033205-9752-4152-A698-483E04E510A0}"/>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8" name="Footer Placeholder 7">
            <a:extLst>
              <a:ext uri="{FF2B5EF4-FFF2-40B4-BE49-F238E27FC236}">
                <a16:creationId xmlns:a16="http://schemas.microsoft.com/office/drawing/2014/main" id="{ACA484EB-3912-4E66-8E0A-824DD8057C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CA0A2B-00FD-47B7-91C1-FEB323A8726F}"/>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62670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A7AC-A313-4480-A6AA-7FE13F05D0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A40811-B087-4276-98B8-239B1E57C4D4}"/>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4" name="Footer Placeholder 3">
            <a:extLst>
              <a:ext uri="{FF2B5EF4-FFF2-40B4-BE49-F238E27FC236}">
                <a16:creationId xmlns:a16="http://schemas.microsoft.com/office/drawing/2014/main" id="{8ACE64E5-43F1-47B4-BBE4-921B7F0A2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EEEBF7-1F68-4D07-A401-EE9DBB053875}"/>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220333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89AA9C-564B-44BB-B0CD-FAA03F9D834C}"/>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3" name="Footer Placeholder 2">
            <a:extLst>
              <a:ext uri="{FF2B5EF4-FFF2-40B4-BE49-F238E27FC236}">
                <a16:creationId xmlns:a16="http://schemas.microsoft.com/office/drawing/2014/main" id="{4DF4AC60-1CE6-4651-B2F7-0C2110C99D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9A638-53BC-41AD-BF27-59B389C6AAF8}"/>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91923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E26D-4BAA-41DD-8655-F2682865C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C33847-A223-4640-9F3C-DEA12070A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52F536-E756-4E95-8755-6B4AA8390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9ED514-58B0-466E-8CDE-08F9A8E4D130}"/>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6" name="Footer Placeholder 5">
            <a:extLst>
              <a:ext uri="{FF2B5EF4-FFF2-40B4-BE49-F238E27FC236}">
                <a16:creationId xmlns:a16="http://schemas.microsoft.com/office/drawing/2014/main" id="{089DF311-6341-46C5-A681-460806C6EC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E0537-5DF1-4E3C-BAC6-83D605E05AF1}"/>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299640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64C0-AA08-4335-987D-EE34EDDAD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B4C79-EE9E-4782-A448-DD35E7B24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F23429-36E5-4FBD-9030-1D7D3608A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B46495-4569-45C1-AF27-4F6564A129E2}"/>
              </a:ext>
            </a:extLst>
          </p:cNvPr>
          <p:cNvSpPr>
            <a:spLocks noGrp="1"/>
          </p:cNvSpPr>
          <p:nvPr>
            <p:ph type="dt" sz="half" idx="10"/>
          </p:nvPr>
        </p:nvSpPr>
        <p:spPr/>
        <p:txBody>
          <a:bodyPr/>
          <a:lstStyle/>
          <a:p>
            <a:fld id="{5E1D319C-53F1-4C83-A640-D0985B040737}" type="datetimeFigureOut">
              <a:rPr lang="en-US" smtClean="0"/>
              <a:t>3/17/2022</a:t>
            </a:fld>
            <a:endParaRPr lang="en-US"/>
          </a:p>
        </p:txBody>
      </p:sp>
      <p:sp>
        <p:nvSpPr>
          <p:cNvPr id="6" name="Footer Placeholder 5">
            <a:extLst>
              <a:ext uri="{FF2B5EF4-FFF2-40B4-BE49-F238E27FC236}">
                <a16:creationId xmlns:a16="http://schemas.microsoft.com/office/drawing/2014/main" id="{21C08851-7DDA-43F5-9E8A-1AEF8D164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53E22-4785-463C-B3F1-59B2846D454A}"/>
              </a:ext>
            </a:extLst>
          </p:cNvPr>
          <p:cNvSpPr>
            <a:spLocks noGrp="1"/>
          </p:cNvSpPr>
          <p:nvPr>
            <p:ph type="sldNum" sz="quarter" idx="12"/>
          </p:nvPr>
        </p:nvSpPr>
        <p:spPr/>
        <p:txBody>
          <a:bodyPr/>
          <a:lstStyle/>
          <a:p>
            <a:fld id="{05A15889-BFFF-49C0-9395-55DC1080BC0B}" type="slidenum">
              <a:rPr lang="en-US" smtClean="0"/>
              <a:t>‹#›</a:t>
            </a:fld>
            <a:endParaRPr lang="en-US"/>
          </a:p>
        </p:txBody>
      </p:sp>
    </p:spTree>
    <p:extLst>
      <p:ext uri="{BB962C8B-B14F-4D97-AF65-F5344CB8AC3E}">
        <p14:creationId xmlns:p14="http://schemas.microsoft.com/office/powerpoint/2010/main" val="166904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2.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331AC-1B7C-471D-8A76-097C1065B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A8C257-BDBF-40F0-86D4-B65A840F0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C9A13-076B-4BB8-A10A-153FFD011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D319C-53F1-4C83-A640-D0985B040737}" type="datetimeFigureOut">
              <a:rPr lang="en-US" smtClean="0"/>
              <a:t>3/17/2022</a:t>
            </a:fld>
            <a:endParaRPr lang="en-US"/>
          </a:p>
        </p:txBody>
      </p:sp>
      <p:sp>
        <p:nvSpPr>
          <p:cNvPr id="5" name="Footer Placeholder 4">
            <a:extLst>
              <a:ext uri="{FF2B5EF4-FFF2-40B4-BE49-F238E27FC236}">
                <a16:creationId xmlns:a16="http://schemas.microsoft.com/office/drawing/2014/main" id="{F4B192E4-260D-441F-BB98-C93AE778D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FE543-2BA7-4CC3-8B0A-1E0F05D13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15889-BFFF-49C0-9395-55DC1080BC0B}" type="slidenum">
              <a:rPr lang="en-US" smtClean="0"/>
              <a:t>‹#›</a:t>
            </a:fld>
            <a:endParaRPr lang="en-US"/>
          </a:p>
        </p:txBody>
      </p:sp>
    </p:spTree>
    <p:extLst>
      <p:ext uri="{BB962C8B-B14F-4D97-AF65-F5344CB8AC3E}">
        <p14:creationId xmlns:p14="http://schemas.microsoft.com/office/powerpoint/2010/main" val="98571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5"/>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EAD120-2A39-4E95-B35A-900D9441A22E}" type="datetime1">
              <a:rPr lang="en-US" smtClean="0">
                <a:solidFill>
                  <a:prstClr val="black">
                    <a:tint val="75000"/>
                  </a:prstClr>
                </a:solidFill>
              </a:rPr>
              <a:pPr>
                <a:defRPr/>
              </a:pPr>
              <a:t>3/17/2022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0D54715-C98C-48DA-B0D7-91A96D2CA1F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4889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28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a:extLst>
              <a:ext uri="{FF2B5EF4-FFF2-40B4-BE49-F238E27FC236}">
                <a16:creationId xmlns:a16="http://schemas.microsoft.com/office/drawing/2014/main" id="{9E11EA67-2F6B-4F3E-95AC-3E985C19337C}"/>
              </a:ext>
            </a:extLst>
          </p:cNvPr>
          <p:cNvSpPr>
            <a:spLocks noGrp="1"/>
          </p:cNvSpPr>
          <p:nvPr>
            <p:ph type="sldNum" sz="quarter" idx="4"/>
          </p:nvPr>
        </p:nvSpPr>
        <p:spPr>
          <a:xfrm>
            <a:off x="8634453" y="6356350"/>
            <a:ext cx="2743200" cy="365125"/>
          </a:xfrm>
          <a:prstGeom prst="rect">
            <a:avLst/>
          </a:prstGeom>
        </p:spPr>
        <p:txBody>
          <a:bodyPr vert="horz" lIns="91440" tIns="45720" rIns="91440" bIns="45720" rtlCol="0" anchor="ctr"/>
          <a:lstStyle>
            <a:lvl1pPr algn="r">
              <a:defRPr sz="105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a:t>
            </a:fld>
            <a:endParaRPr lang="en-US" dirty="0"/>
          </a:p>
        </p:txBody>
      </p:sp>
      <p:pic>
        <p:nvPicPr>
          <p:cNvPr id="5" name="National Institutes of Health Office of Extramural Research logo" descr="National Institutes of Health Office of Extramural Research logo">
            <a:extLst>
              <a:ext uri="{FF2B5EF4-FFF2-40B4-BE49-F238E27FC236}">
                <a16:creationId xmlns:a16="http://schemas.microsoft.com/office/drawing/2014/main" id="{4908E191-FA5C-4E38-8364-BE20F36D35F3}"/>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850731" y="6357383"/>
            <a:ext cx="1765636" cy="275715"/>
          </a:xfrm>
          <a:prstGeom prst="rect">
            <a:avLst/>
          </a:prstGeom>
        </p:spPr>
      </p:pic>
      <p:sp>
        <p:nvSpPr>
          <p:cNvPr id="3" name="Text Placeholder">
            <a:extLst>
              <a:ext uri="{FF2B5EF4-FFF2-40B4-BE49-F238E27FC236}">
                <a16:creationId xmlns:a16="http://schemas.microsoft.com/office/drawing/2014/main" id="{39EC2936-D94A-4740-B83D-1EA436B25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a:extLst>
              <a:ext uri="{FF2B5EF4-FFF2-40B4-BE49-F238E27FC236}">
                <a16:creationId xmlns:a16="http://schemas.microsoft.com/office/drawing/2014/main" id="{6D548E5B-1AD2-44B7-B761-15D7A14138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19812650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p:txStyles>
    <p:titleStyle>
      <a:lvl1pPr algn="l" defTabSz="914400" rtl="0" eaLnBrk="1" latinLnBrk="0" hangingPunct="1">
        <a:lnSpc>
          <a:spcPct val="90000"/>
        </a:lnSpc>
        <a:spcBef>
          <a:spcPct val="0"/>
        </a:spcBef>
        <a:buNone/>
        <a:defRPr sz="4400" b="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hyperlink" Target="https://grants.nih.gov/grants/how-to-apply-application-guide/format-and-write/develop-your-budget.htm#modular"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hyperlink" Target="https://grants.nih.gov/grants/policy/nihgps/HTML5/section_13/13.5_post-award_administration.htm" TargetMode="External"/><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hyperlink" Target="https://www.usaid.gov/ads/policy/300/303saj" TargetMode="Externa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upload.wikimedia.org/wikipedia/commons/1/1e/Department_of_state.svg"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grants.nih.gov/grants/policy/nihgps/HTML5/section_8/8.1.2_prior_approval_requirements.htm#Provid" TargetMode="External"/><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87571" y="5996940"/>
            <a:ext cx="8096251" cy="731520"/>
            <a:chOff x="563566" y="5996940"/>
            <a:chExt cx="8096251" cy="731520"/>
          </a:xfrm>
        </p:grpSpPr>
        <p:cxnSp>
          <p:nvCxnSpPr>
            <p:cNvPr id="6" name="Straight Connector 5"/>
            <p:cNvCxnSpPr/>
            <p:nvPr/>
          </p:nvCxnSpPr>
          <p:spPr>
            <a:xfrm>
              <a:off x="563566" y="6362700"/>
              <a:ext cx="8096251" cy="0"/>
            </a:xfrm>
            <a:prstGeom prst="line">
              <a:avLst/>
            </a:prstGeom>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3320" name="TextBox 7"/>
            <p:cNvSpPr txBox="1">
              <a:spLocks noChangeArrowheads="1"/>
            </p:cNvSpPr>
            <p:nvPr/>
          </p:nvSpPr>
          <p:spPr bwMode="auto">
            <a:xfrm>
              <a:off x="1833567" y="6373815"/>
              <a:ext cx="5557838" cy="307777"/>
            </a:xfrm>
            <a:prstGeom prst="rect">
              <a:avLst/>
            </a:prstGeom>
            <a:noFill/>
            <a:ln w="9525">
              <a:noFill/>
              <a:miter lim="800000"/>
              <a:headEnd/>
              <a:tailEnd/>
            </a:ln>
          </p:spPr>
          <p:txBody>
            <a:bodyPr>
              <a:spAutoFit/>
            </a:bodyPr>
            <a:lstStyle/>
            <a:p>
              <a:pPr algn="ctr" eaLnBrk="0" hangingPunct="0"/>
              <a:r>
                <a:rPr lang="en-US" sz="1400" i="1" dirty="0">
                  <a:solidFill>
                    <a:srgbClr val="7F7F7F"/>
                  </a:solidFill>
                </a:rPr>
                <a:t>Office of Management and Budget</a:t>
              </a:r>
            </a:p>
          </p:txBody>
        </p:sp>
        <p:pic>
          <p:nvPicPr>
            <p:cNvPr id="9" name="Picture 8" descr="600px-US-OfficeOfManagementAndBudget-Seal_svg.png"/>
            <p:cNvPicPr>
              <a:picLocks noChangeAspect="1"/>
            </p:cNvPicPr>
            <p:nvPr/>
          </p:nvPicPr>
          <p:blipFill>
            <a:blip r:embed="rId3" cstate="print"/>
            <a:srcRect/>
            <a:stretch>
              <a:fillRect/>
            </a:stretch>
          </p:blipFill>
          <p:spPr bwMode="auto">
            <a:xfrm>
              <a:off x="866445" y="5996940"/>
              <a:ext cx="731520" cy="731520"/>
            </a:xfrm>
            <a:prstGeom prst="rect">
              <a:avLst/>
            </a:prstGeom>
            <a:noFill/>
            <a:ln w="9525">
              <a:noFill/>
              <a:miter lim="800000"/>
              <a:headEnd/>
              <a:tailEnd/>
            </a:ln>
          </p:spPr>
        </p:pic>
      </p:grpSp>
      <p:sp>
        <p:nvSpPr>
          <p:cNvPr id="7" name="Rectangle 7"/>
          <p:cNvSpPr>
            <a:spLocks noChangeArrowheads="1"/>
          </p:cNvSpPr>
          <p:nvPr/>
        </p:nvSpPr>
        <p:spPr bwMode="auto">
          <a:xfrm>
            <a:off x="907774" y="1738972"/>
            <a:ext cx="10376452" cy="1699967"/>
          </a:xfrm>
          <a:prstGeom prst="rect">
            <a:avLst/>
          </a:prstGeom>
          <a:noFill/>
          <a:ln w="9525">
            <a:noFill/>
            <a:miter lim="800000"/>
            <a:headEnd/>
            <a:tailEnd/>
          </a:ln>
        </p:spPr>
        <p:txBody>
          <a:bodyPr lIns="0" tIns="0" rIns="0" bIns="0" anchor="ctr"/>
          <a:lstStyle/>
          <a:p>
            <a:pPr algn="ctr" eaLnBrk="0" hangingPunct="0"/>
            <a:r>
              <a:rPr lang="en-US" sz="3600" b="1" dirty="0">
                <a:latin typeface="Calibri" pitchFamily="34" charset="0"/>
              </a:rPr>
              <a:t>March 2022 </a:t>
            </a:r>
          </a:p>
          <a:p>
            <a:pPr algn="ctr" eaLnBrk="0" hangingPunct="0"/>
            <a:r>
              <a:rPr lang="en-US" sz="3600" b="1" dirty="0">
                <a:latin typeface="Calibri" pitchFamily="34" charset="0"/>
              </a:rPr>
              <a:t>Grants Innovation Exchange Session</a:t>
            </a:r>
            <a:endParaRPr lang="en-US" sz="5400" b="1" dirty="0">
              <a:latin typeface="Calibri" pitchFamily="34" charset="0"/>
            </a:endParaRPr>
          </a:p>
        </p:txBody>
      </p:sp>
      <p:sp>
        <p:nvSpPr>
          <p:cNvPr id="8" name="Rectangle 7">
            <a:extLst>
              <a:ext uri="{FF2B5EF4-FFF2-40B4-BE49-F238E27FC236}">
                <a16:creationId xmlns:a16="http://schemas.microsoft.com/office/drawing/2014/main" id="{212E5097-AB7F-4E3D-B81B-E54E0F3DB393}"/>
              </a:ext>
            </a:extLst>
          </p:cNvPr>
          <p:cNvSpPr>
            <a:spLocks noChangeArrowheads="1"/>
          </p:cNvSpPr>
          <p:nvPr/>
        </p:nvSpPr>
        <p:spPr bwMode="auto">
          <a:xfrm>
            <a:off x="907774" y="3213277"/>
            <a:ext cx="10376452" cy="782254"/>
          </a:xfrm>
          <a:prstGeom prst="rect">
            <a:avLst/>
          </a:prstGeom>
          <a:noFill/>
          <a:ln w="9525">
            <a:noFill/>
            <a:miter lim="800000"/>
            <a:headEnd/>
            <a:tailEnd/>
          </a:ln>
        </p:spPr>
        <p:txBody>
          <a:bodyPr lIns="0" tIns="0" rIns="0" bIns="0" anchor="ctr"/>
          <a:lstStyle/>
          <a:p>
            <a:pPr algn="ctr" eaLnBrk="0" hangingPunct="0"/>
            <a:r>
              <a:rPr lang="en-US" sz="3200" b="1" dirty="0">
                <a:solidFill>
                  <a:srgbClr val="FF0000"/>
                </a:solidFill>
                <a:latin typeface="Calibri" pitchFamily="34" charset="0"/>
              </a:rPr>
              <a:t>Fixed Amount Awards and Other Innovative Award Designs</a:t>
            </a:r>
            <a:endParaRPr lang="en-US" sz="4800" b="1" dirty="0">
              <a:solidFill>
                <a:srgbClr val="FF0000"/>
              </a:solidFill>
              <a:latin typeface="Calibri" pitchFamily="34" charset="0"/>
            </a:endParaRPr>
          </a:p>
        </p:txBody>
      </p:sp>
    </p:spTree>
    <p:extLst>
      <p:ext uri="{BB962C8B-B14F-4D97-AF65-F5344CB8AC3E}">
        <p14:creationId xmlns:p14="http://schemas.microsoft.com/office/powerpoint/2010/main" val="305457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EFCC1CA-3E9C-4564-BECD-E3B2066433D8}"/>
              </a:ext>
            </a:extLst>
          </p:cNvPr>
          <p:cNvSpPr>
            <a:spLocks noGrp="1"/>
          </p:cNvSpPr>
          <p:nvPr>
            <p:ph type="title"/>
          </p:nvPr>
        </p:nvSpPr>
        <p:spPr/>
        <p:txBody>
          <a:bodyPr/>
          <a:lstStyle/>
          <a:p>
            <a:r>
              <a:rPr lang="en-US" dirty="0"/>
              <a:t>Modular budgets</a:t>
            </a:r>
          </a:p>
        </p:txBody>
      </p:sp>
    </p:spTree>
    <p:extLst>
      <p:ext uri="{BB962C8B-B14F-4D97-AF65-F5344CB8AC3E}">
        <p14:creationId xmlns:p14="http://schemas.microsoft.com/office/powerpoint/2010/main" val="414748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a:extLst>
              <a:ext uri="{FF2B5EF4-FFF2-40B4-BE49-F238E27FC236}">
                <a16:creationId xmlns:a16="http://schemas.microsoft.com/office/drawing/2014/main" id="{FD05E8C9-A299-4D7A-AA21-CBC12B6FDD8E}"/>
              </a:ext>
            </a:extLst>
          </p:cNvPr>
          <p:cNvSpPr>
            <a:spLocks noGrp="1"/>
          </p:cNvSpPr>
          <p:nvPr>
            <p:ph type="sldNum" sz="quarter" idx="12"/>
          </p:nvPr>
        </p:nvSpPr>
        <p:spPr>
          <a:xfrm>
            <a:off x="8656320" y="6356350"/>
            <a:ext cx="2743200" cy="365125"/>
          </a:xfrm>
          <a:prstGeom prst="rect">
            <a:avLst/>
          </a:prstGeom>
        </p:spPr>
        <p:txBody>
          <a:bodyPr/>
          <a:lstStyle>
            <a:lvl1pPr>
              <a:defRPr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11</a:t>
            </a:fld>
            <a:endParaRPr lang="en-US" dirty="0"/>
          </a:p>
        </p:txBody>
      </p:sp>
      <p:sp>
        <p:nvSpPr>
          <p:cNvPr id="3" name="Content Placeholder">
            <a:extLst>
              <a:ext uri="{FF2B5EF4-FFF2-40B4-BE49-F238E27FC236}">
                <a16:creationId xmlns:a16="http://schemas.microsoft.com/office/drawing/2014/main" id="{582114F6-EE58-4FB8-AAE8-0DD30AA5C1B3}"/>
              </a:ext>
            </a:extLst>
          </p:cNvPr>
          <p:cNvSpPr>
            <a:spLocks noGrp="1"/>
          </p:cNvSpPr>
          <p:nvPr>
            <p:ph idx="1"/>
          </p:nvPr>
        </p:nvSpPr>
        <p:spPr/>
        <p:txBody>
          <a:bodyPr>
            <a:normAutofit/>
          </a:bodyPr>
          <a:lstStyle/>
          <a:p>
            <a:pPr>
              <a:lnSpc>
                <a:spcPct val="100000"/>
              </a:lnSpc>
              <a:spcAft>
                <a:spcPts val="600"/>
              </a:spcAft>
            </a:pPr>
            <a:r>
              <a:rPr lang="en-US" dirty="0"/>
              <a:t>Implemented in 1999, after an extensive 4-year pilot. </a:t>
            </a:r>
          </a:p>
          <a:p>
            <a:pPr>
              <a:lnSpc>
                <a:spcPct val="100000"/>
              </a:lnSpc>
              <a:spcAft>
                <a:spcPts val="600"/>
              </a:spcAft>
            </a:pPr>
            <a:r>
              <a:rPr lang="en-US" dirty="0"/>
              <a:t>Applies to research grant applications from domestic organizations  proposing $250,000 or less per budget period in direct costs</a:t>
            </a:r>
          </a:p>
          <a:p>
            <a:pPr>
              <a:lnSpc>
                <a:spcPct val="100000"/>
              </a:lnSpc>
              <a:spcAft>
                <a:spcPts val="600"/>
              </a:spcAft>
            </a:pPr>
            <a:r>
              <a:rPr lang="en-US" dirty="0"/>
              <a:t>Excludes foreign organizations, SBIR/STTR awards and applications proposing the use of Human Fetal Tissue. Exceptions may also be outlined in Funding Opportunity Announcements</a:t>
            </a:r>
          </a:p>
          <a:p>
            <a:pPr marL="0" indent="0">
              <a:lnSpc>
                <a:spcPct val="100000"/>
              </a:lnSpc>
              <a:spcAft>
                <a:spcPts val="600"/>
              </a:spcAft>
              <a:buNone/>
            </a:pPr>
            <a:br>
              <a:rPr lang="en-US" dirty="0"/>
            </a:br>
            <a:endParaRPr lang="en-US" dirty="0"/>
          </a:p>
        </p:txBody>
      </p:sp>
      <p:sp>
        <p:nvSpPr>
          <p:cNvPr id="2" name="Title">
            <a:extLst>
              <a:ext uri="{FF2B5EF4-FFF2-40B4-BE49-F238E27FC236}">
                <a16:creationId xmlns:a16="http://schemas.microsoft.com/office/drawing/2014/main" id="{B8670CA6-84D3-4E1B-80ED-B086E7DB66BE}"/>
              </a:ext>
            </a:extLst>
          </p:cNvPr>
          <p:cNvSpPr>
            <a:spLocks noGrp="1"/>
          </p:cNvSpPr>
          <p:nvPr>
            <p:ph type="title"/>
          </p:nvPr>
        </p:nvSpPr>
        <p:spPr/>
        <p:txBody>
          <a:bodyPr/>
          <a:lstStyle/>
          <a:p>
            <a:r>
              <a:rPr lang="en-US" dirty="0"/>
              <a:t>NIH Use of Modular Budgets</a:t>
            </a:r>
          </a:p>
        </p:txBody>
      </p:sp>
    </p:spTree>
    <p:custDataLst>
      <p:tags r:id="rId1"/>
    </p:custDataLst>
    <p:extLst>
      <p:ext uri="{BB962C8B-B14F-4D97-AF65-F5344CB8AC3E}">
        <p14:creationId xmlns:p14="http://schemas.microsoft.com/office/powerpoint/2010/main" val="63846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a:extLst>
              <a:ext uri="{FF2B5EF4-FFF2-40B4-BE49-F238E27FC236}">
                <a16:creationId xmlns:a16="http://schemas.microsoft.com/office/drawing/2014/main" id="{FD05E8C9-A299-4D7A-AA21-CBC12B6FDD8E}"/>
              </a:ext>
            </a:extLst>
          </p:cNvPr>
          <p:cNvSpPr>
            <a:spLocks noGrp="1"/>
          </p:cNvSpPr>
          <p:nvPr>
            <p:ph type="sldNum" sz="quarter" idx="12"/>
          </p:nvPr>
        </p:nvSpPr>
        <p:spPr>
          <a:xfrm>
            <a:off x="8656320" y="6356350"/>
            <a:ext cx="2743200" cy="365125"/>
          </a:xfrm>
          <a:prstGeom prst="rect">
            <a:avLst/>
          </a:prstGeom>
        </p:spPr>
        <p:txBody>
          <a:bodyPr/>
          <a:lstStyle>
            <a:lvl1pPr>
              <a:defRPr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12</a:t>
            </a:fld>
            <a:endParaRPr lang="en-US" dirty="0"/>
          </a:p>
        </p:txBody>
      </p:sp>
      <p:sp>
        <p:nvSpPr>
          <p:cNvPr id="3" name="Content Placeholder">
            <a:extLst>
              <a:ext uri="{FF2B5EF4-FFF2-40B4-BE49-F238E27FC236}">
                <a16:creationId xmlns:a16="http://schemas.microsoft.com/office/drawing/2014/main" id="{582114F6-EE58-4FB8-AAE8-0DD30AA5C1B3}"/>
              </a:ext>
            </a:extLst>
          </p:cNvPr>
          <p:cNvSpPr>
            <a:spLocks noGrp="1"/>
          </p:cNvSpPr>
          <p:nvPr>
            <p:ph idx="1"/>
          </p:nvPr>
        </p:nvSpPr>
        <p:spPr>
          <a:xfrm>
            <a:off x="838199" y="1825625"/>
            <a:ext cx="6430349" cy="4072255"/>
          </a:xfrm>
        </p:spPr>
        <p:txBody>
          <a:bodyPr>
            <a:normAutofit fontScale="85000" lnSpcReduction="10000"/>
          </a:bodyPr>
          <a:lstStyle/>
          <a:p>
            <a:pPr>
              <a:lnSpc>
                <a:spcPct val="100000"/>
              </a:lnSpc>
              <a:spcAft>
                <a:spcPts val="600"/>
              </a:spcAft>
            </a:pPr>
            <a:r>
              <a:rPr lang="en-US" dirty="0"/>
              <a:t>Request total direct costs in modules of $25,000.</a:t>
            </a:r>
          </a:p>
          <a:p>
            <a:pPr>
              <a:lnSpc>
                <a:spcPct val="100000"/>
              </a:lnSpc>
              <a:spcAft>
                <a:spcPts val="600"/>
              </a:spcAft>
            </a:pPr>
            <a:r>
              <a:rPr lang="en-US" dirty="0"/>
              <a:t>Generally, modular grant applications will request the same number of modules in each year.</a:t>
            </a:r>
          </a:p>
          <a:p>
            <a:pPr>
              <a:lnSpc>
                <a:spcPct val="100000"/>
              </a:lnSpc>
              <a:spcAft>
                <a:spcPts val="600"/>
              </a:spcAft>
            </a:pPr>
            <a:r>
              <a:rPr lang="en-US" dirty="0"/>
              <a:t>Include a total cost estimate for any Consortium/Contractual arrangements (within the modules).</a:t>
            </a:r>
          </a:p>
          <a:p>
            <a:pPr>
              <a:lnSpc>
                <a:spcPct val="100000"/>
              </a:lnSpc>
              <a:spcAft>
                <a:spcPts val="600"/>
              </a:spcAft>
            </a:pPr>
            <a:r>
              <a:rPr lang="en-US" dirty="0"/>
              <a:t>Budget justification for personnel and consortiums</a:t>
            </a:r>
          </a:p>
          <a:p>
            <a:pPr>
              <a:lnSpc>
                <a:spcPct val="100000"/>
              </a:lnSpc>
              <a:spcAft>
                <a:spcPts val="600"/>
              </a:spcAft>
            </a:pPr>
            <a:r>
              <a:rPr lang="en-US" dirty="0"/>
              <a:t>Significant </a:t>
            </a:r>
            <a:r>
              <a:rPr lang="en-US" dirty="0" err="1"/>
              <a:t>rebudgeting</a:t>
            </a:r>
            <a:r>
              <a:rPr lang="en-US" dirty="0"/>
              <a:t> considerations do not apply - changes in scope still require prior approval</a:t>
            </a:r>
            <a:br>
              <a:rPr lang="en-US" dirty="0"/>
            </a:br>
            <a:endParaRPr lang="en-US" dirty="0"/>
          </a:p>
        </p:txBody>
      </p:sp>
      <p:sp>
        <p:nvSpPr>
          <p:cNvPr id="2" name="Title">
            <a:extLst>
              <a:ext uri="{FF2B5EF4-FFF2-40B4-BE49-F238E27FC236}">
                <a16:creationId xmlns:a16="http://schemas.microsoft.com/office/drawing/2014/main" id="{B8670CA6-84D3-4E1B-80ED-B086E7DB66BE}"/>
              </a:ext>
            </a:extLst>
          </p:cNvPr>
          <p:cNvSpPr>
            <a:spLocks noGrp="1"/>
          </p:cNvSpPr>
          <p:nvPr>
            <p:ph type="title"/>
          </p:nvPr>
        </p:nvSpPr>
        <p:spPr>
          <a:xfrm>
            <a:off x="838199" y="365125"/>
            <a:ext cx="10664687" cy="1325563"/>
          </a:xfrm>
        </p:spPr>
        <p:txBody>
          <a:bodyPr/>
          <a:lstStyle/>
          <a:p>
            <a:r>
              <a:rPr lang="en-US" dirty="0"/>
              <a:t>Modular Budget Requirements</a:t>
            </a:r>
          </a:p>
        </p:txBody>
      </p:sp>
      <p:pic>
        <p:nvPicPr>
          <p:cNvPr id="10" name="Picture 9">
            <a:extLst>
              <a:ext uri="{FF2B5EF4-FFF2-40B4-BE49-F238E27FC236}">
                <a16:creationId xmlns:a16="http://schemas.microsoft.com/office/drawing/2014/main" id="{6E0D8FA2-80CC-4667-8DD2-5588C26EF109}"/>
              </a:ext>
            </a:extLst>
          </p:cNvPr>
          <p:cNvPicPr>
            <a:picLocks noChangeAspect="1"/>
          </p:cNvPicPr>
          <p:nvPr/>
        </p:nvPicPr>
        <p:blipFill rotWithShape="1">
          <a:blip r:embed="rId4"/>
          <a:srcRect l="26250" t="18826" r="24185" b="7293"/>
          <a:stretch/>
        </p:blipFill>
        <p:spPr>
          <a:xfrm>
            <a:off x="7268548" y="1690688"/>
            <a:ext cx="4406824" cy="3693091"/>
          </a:xfrm>
          <a:prstGeom prst="rect">
            <a:avLst/>
          </a:prstGeom>
        </p:spPr>
      </p:pic>
      <p:sp>
        <p:nvSpPr>
          <p:cNvPr id="6" name="TextBox 5" descr="Learn more: NOT-OD-20-086&#10;FAQs: grants.nih.gov/faqs#/covid-19.htm&#10;">
            <a:extLst>
              <a:ext uri="{FF2B5EF4-FFF2-40B4-BE49-F238E27FC236}">
                <a16:creationId xmlns:a16="http://schemas.microsoft.com/office/drawing/2014/main" id="{BB12B864-5775-4FE0-97D6-C2B1CD65A80C}"/>
              </a:ext>
            </a:extLst>
          </p:cNvPr>
          <p:cNvSpPr txBox="1"/>
          <p:nvPr/>
        </p:nvSpPr>
        <p:spPr>
          <a:xfrm>
            <a:off x="2654430" y="6040437"/>
            <a:ext cx="7229163" cy="681038"/>
          </a:xfrm>
          <a:prstGeom prst="roundRect">
            <a:avLst/>
          </a:prstGeom>
          <a:solidFill>
            <a:schemeClr val="accent5">
              <a:lumMod val="20000"/>
              <a:lumOff val="80000"/>
            </a:schemeClr>
          </a:solidFill>
          <a:ln w="28575">
            <a:noFill/>
          </a:ln>
        </p:spPr>
        <p:txBody>
          <a:bodyPr wrap="square" lIns="182880" tIns="182880" rIns="182880" bIns="18288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en Sans"/>
                <a:ea typeface="+mn-ea"/>
                <a:cs typeface="+mn-cs"/>
              </a:rPr>
              <a:t>Learn more: </a:t>
            </a:r>
            <a:r>
              <a:rPr kumimoji="0" lang="en-US" sz="1600" b="0" i="0" u="sng" strike="noStrike" kern="1200" cap="none" spc="0" normalizeH="0" baseline="0" noProof="0" dirty="0">
                <a:ln>
                  <a:noFill/>
                </a:ln>
                <a:solidFill>
                  <a:prstClr val="black"/>
                </a:solidFill>
                <a:effectLst/>
                <a:uLnTx/>
                <a:uFillTx/>
                <a:latin typeface="Open Sans"/>
                <a:ea typeface="+mn-ea"/>
                <a:cs typeface="+mn-cs"/>
                <a:hlinkClick r:id="rId5"/>
              </a:rPr>
              <a:t>NIH Office of Extramural Research – Develop Your Budget</a:t>
            </a:r>
            <a:endParaRPr kumimoji="0" lang="en-US" sz="1600" b="0" i="0" u="none" strike="noStrike" kern="1200" cap="none" spc="0" normalizeH="0" baseline="0" noProof="0" dirty="0">
              <a:ln>
                <a:noFill/>
              </a:ln>
              <a:solidFill>
                <a:prstClr val="black"/>
              </a:solidFill>
              <a:effectLst/>
              <a:uLnTx/>
              <a:uFillTx/>
              <a:latin typeface="Open Sans"/>
              <a:ea typeface="+mn-ea"/>
              <a:cs typeface="+mn-cs"/>
            </a:endParaRPr>
          </a:p>
        </p:txBody>
      </p:sp>
    </p:spTree>
    <p:custDataLst>
      <p:tags r:id="rId1"/>
    </p:custDataLst>
    <p:extLst>
      <p:ext uri="{BB962C8B-B14F-4D97-AF65-F5344CB8AC3E}">
        <p14:creationId xmlns:p14="http://schemas.microsoft.com/office/powerpoint/2010/main" val="401825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a:extLst>
              <a:ext uri="{FF2B5EF4-FFF2-40B4-BE49-F238E27FC236}">
                <a16:creationId xmlns:a16="http://schemas.microsoft.com/office/drawing/2014/main" id="{FD05E8C9-A299-4D7A-AA21-CBC12B6FDD8E}"/>
              </a:ext>
            </a:extLst>
          </p:cNvPr>
          <p:cNvSpPr>
            <a:spLocks noGrp="1"/>
          </p:cNvSpPr>
          <p:nvPr>
            <p:ph type="sldNum" sz="quarter" idx="12"/>
          </p:nvPr>
        </p:nvSpPr>
        <p:spPr>
          <a:xfrm>
            <a:off x="8656320" y="6356350"/>
            <a:ext cx="2743200" cy="365125"/>
          </a:xfrm>
          <a:prstGeom prst="rect">
            <a:avLst/>
          </a:prstGeom>
        </p:spPr>
        <p:txBody>
          <a:bodyPr/>
          <a:lstStyle>
            <a:lvl1pPr>
              <a:defRPr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13</a:t>
            </a:fld>
            <a:endParaRPr lang="en-US" dirty="0"/>
          </a:p>
        </p:txBody>
      </p:sp>
      <p:sp>
        <p:nvSpPr>
          <p:cNvPr id="3" name="Content Placeholder">
            <a:extLst>
              <a:ext uri="{FF2B5EF4-FFF2-40B4-BE49-F238E27FC236}">
                <a16:creationId xmlns:a16="http://schemas.microsoft.com/office/drawing/2014/main" id="{582114F6-EE58-4FB8-AAE8-0DD30AA5C1B3}"/>
              </a:ext>
            </a:extLst>
          </p:cNvPr>
          <p:cNvSpPr>
            <a:spLocks noGrp="1"/>
          </p:cNvSpPr>
          <p:nvPr>
            <p:ph idx="1"/>
          </p:nvPr>
        </p:nvSpPr>
        <p:spPr/>
        <p:txBody>
          <a:bodyPr>
            <a:normAutofit lnSpcReduction="10000"/>
          </a:bodyPr>
          <a:lstStyle/>
          <a:p>
            <a:pPr>
              <a:lnSpc>
                <a:spcPct val="100000"/>
              </a:lnSpc>
              <a:spcAft>
                <a:spcPts val="600"/>
              </a:spcAft>
            </a:pPr>
            <a:r>
              <a:rPr lang="en-US" dirty="0"/>
              <a:t>Standard peer review criteria apply as outlined in the Notice of Funding Opportunities (NOFO). Unless specified otherwise in the NOFO, consideration of the budget and project period should not affect the overall impact score.</a:t>
            </a:r>
          </a:p>
          <a:p>
            <a:pPr>
              <a:lnSpc>
                <a:spcPct val="100000"/>
              </a:lnSpc>
              <a:spcAft>
                <a:spcPts val="600"/>
              </a:spcAft>
            </a:pPr>
            <a:r>
              <a:rPr lang="en-US" dirty="0"/>
              <a:t>Peer reviewers consider the entire proposed research project and the total direct costs needed to complete the project in the recommended period.</a:t>
            </a:r>
          </a:p>
          <a:p>
            <a:pPr>
              <a:lnSpc>
                <a:spcPct val="100000"/>
              </a:lnSpc>
              <a:spcAft>
                <a:spcPts val="600"/>
              </a:spcAft>
            </a:pPr>
            <a:r>
              <a:rPr lang="en-US" dirty="0"/>
              <a:t>The Scientific Review Group (SRG) makes a committee recommendation on the budget request and project period requested. </a:t>
            </a:r>
          </a:p>
          <a:p>
            <a:pPr>
              <a:lnSpc>
                <a:spcPct val="100000"/>
              </a:lnSpc>
              <a:spcAft>
                <a:spcPts val="600"/>
              </a:spcAft>
            </a:pPr>
            <a:r>
              <a:rPr lang="en-US" dirty="0"/>
              <a:t>The SRG may recommend the elimination or addition of one or more $25,000 modules or specific budget items</a:t>
            </a:r>
          </a:p>
        </p:txBody>
      </p:sp>
      <p:sp>
        <p:nvSpPr>
          <p:cNvPr id="2" name="Title">
            <a:extLst>
              <a:ext uri="{FF2B5EF4-FFF2-40B4-BE49-F238E27FC236}">
                <a16:creationId xmlns:a16="http://schemas.microsoft.com/office/drawing/2014/main" id="{B8670CA6-84D3-4E1B-80ED-B086E7DB66BE}"/>
              </a:ext>
            </a:extLst>
          </p:cNvPr>
          <p:cNvSpPr>
            <a:spLocks noGrp="1"/>
          </p:cNvSpPr>
          <p:nvPr>
            <p:ph type="title"/>
          </p:nvPr>
        </p:nvSpPr>
        <p:spPr/>
        <p:txBody>
          <a:bodyPr/>
          <a:lstStyle/>
          <a:p>
            <a:r>
              <a:rPr lang="en-US" dirty="0"/>
              <a:t>Peer Review of Modular Budgets</a:t>
            </a:r>
            <a:br>
              <a:rPr lang="en-US" dirty="0"/>
            </a:br>
            <a:r>
              <a:rPr lang="en-US" dirty="0"/>
              <a:t>			How Does it Work?</a:t>
            </a:r>
          </a:p>
        </p:txBody>
      </p:sp>
    </p:spTree>
    <p:custDataLst>
      <p:tags r:id="rId1"/>
    </p:custDataLst>
    <p:extLst>
      <p:ext uri="{BB962C8B-B14F-4D97-AF65-F5344CB8AC3E}">
        <p14:creationId xmlns:p14="http://schemas.microsoft.com/office/powerpoint/2010/main" val="1671074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a:extLst>
              <a:ext uri="{FF2B5EF4-FFF2-40B4-BE49-F238E27FC236}">
                <a16:creationId xmlns:a16="http://schemas.microsoft.com/office/drawing/2014/main" id="{FD05E8C9-A299-4D7A-AA21-CBC12B6FDD8E}"/>
              </a:ext>
            </a:extLst>
          </p:cNvPr>
          <p:cNvSpPr>
            <a:spLocks noGrp="1"/>
          </p:cNvSpPr>
          <p:nvPr>
            <p:ph type="sldNum" sz="quarter" idx="12"/>
          </p:nvPr>
        </p:nvSpPr>
        <p:spPr>
          <a:xfrm>
            <a:off x="8656320" y="6356350"/>
            <a:ext cx="2743200" cy="365125"/>
          </a:xfrm>
          <a:prstGeom prst="rect">
            <a:avLst/>
          </a:prstGeom>
        </p:spPr>
        <p:txBody>
          <a:bodyPr/>
          <a:lstStyle>
            <a:lvl1pPr>
              <a:defRPr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14</a:t>
            </a:fld>
            <a:endParaRPr lang="en-US" dirty="0"/>
          </a:p>
        </p:txBody>
      </p:sp>
      <p:sp>
        <p:nvSpPr>
          <p:cNvPr id="3" name="Content Placeholder">
            <a:extLst>
              <a:ext uri="{FF2B5EF4-FFF2-40B4-BE49-F238E27FC236}">
                <a16:creationId xmlns:a16="http://schemas.microsoft.com/office/drawing/2014/main" id="{582114F6-EE58-4FB8-AAE8-0DD30AA5C1B3}"/>
              </a:ext>
            </a:extLst>
          </p:cNvPr>
          <p:cNvSpPr>
            <a:spLocks noGrp="1"/>
          </p:cNvSpPr>
          <p:nvPr>
            <p:ph idx="1"/>
          </p:nvPr>
        </p:nvSpPr>
        <p:spPr/>
        <p:txBody>
          <a:bodyPr>
            <a:normAutofit/>
          </a:bodyPr>
          <a:lstStyle/>
          <a:p>
            <a:pPr>
              <a:lnSpc>
                <a:spcPct val="100000"/>
              </a:lnSpc>
              <a:spcAft>
                <a:spcPts val="600"/>
              </a:spcAft>
            </a:pPr>
            <a:r>
              <a:rPr lang="en-US" dirty="0"/>
              <a:t>Significant </a:t>
            </a:r>
            <a:r>
              <a:rPr lang="en-US" dirty="0" err="1"/>
              <a:t>rebudgeting</a:t>
            </a:r>
            <a:r>
              <a:rPr lang="en-US" dirty="0"/>
              <a:t> (e.g. changes in a cost category of more than 25 percent of the total costs awarded) does not apply to awards with a modular budget</a:t>
            </a:r>
          </a:p>
          <a:p>
            <a:pPr>
              <a:lnSpc>
                <a:spcPct val="100000"/>
              </a:lnSpc>
              <a:spcAft>
                <a:spcPts val="600"/>
              </a:spcAft>
            </a:pPr>
            <a:r>
              <a:rPr lang="en-US" dirty="0"/>
              <a:t>Still required to obtain prior approval for any changes in scope  </a:t>
            </a:r>
          </a:p>
          <a:p>
            <a:pPr>
              <a:lnSpc>
                <a:spcPct val="100000"/>
              </a:lnSpc>
              <a:spcAft>
                <a:spcPts val="600"/>
              </a:spcAft>
            </a:pPr>
            <a:r>
              <a:rPr lang="en-US" dirty="0"/>
              <a:t>Recipients must ensure that all costs charged to modular awards are in accordance with cost principles (</a:t>
            </a:r>
            <a:r>
              <a:rPr lang="en-US" dirty="0">
                <a:hlinkClick r:id="rId3"/>
              </a:rPr>
              <a:t>NIH GPS 13.5</a:t>
            </a:r>
            <a:r>
              <a:rPr lang="en-US" dirty="0"/>
              <a:t>)</a:t>
            </a:r>
          </a:p>
          <a:p>
            <a:pPr>
              <a:lnSpc>
                <a:spcPct val="100000"/>
              </a:lnSpc>
              <a:spcAft>
                <a:spcPts val="600"/>
              </a:spcAft>
            </a:pPr>
            <a:r>
              <a:rPr lang="en-US" dirty="0"/>
              <a:t>Administrative supplement requests require a detailed budget</a:t>
            </a:r>
          </a:p>
          <a:p>
            <a:pPr>
              <a:lnSpc>
                <a:spcPct val="100000"/>
              </a:lnSpc>
              <a:spcAft>
                <a:spcPts val="600"/>
              </a:spcAft>
            </a:pPr>
            <a:r>
              <a:rPr lang="en-US" dirty="0"/>
              <a:t>Competitive revision applications use the modular budget format	</a:t>
            </a:r>
          </a:p>
          <a:p>
            <a:pPr>
              <a:lnSpc>
                <a:spcPct val="100000"/>
              </a:lnSpc>
              <a:spcAft>
                <a:spcPts val="600"/>
              </a:spcAft>
            </a:pPr>
            <a:endParaRPr lang="en-US" dirty="0"/>
          </a:p>
        </p:txBody>
      </p:sp>
      <p:sp>
        <p:nvSpPr>
          <p:cNvPr id="2" name="Title">
            <a:extLst>
              <a:ext uri="{FF2B5EF4-FFF2-40B4-BE49-F238E27FC236}">
                <a16:creationId xmlns:a16="http://schemas.microsoft.com/office/drawing/2014/main" id="{B8670CA6-84D3-4E1B-80ED-B086E7DB66BE}"/>
              </a:ext>
            </a:extLst>
          </p:cNvPr>
          <p:cNvSpPr>
            <a:spLocks noGrp="1"/>
          </p:cNvSpPr>
          <p:nvPr>
            <p:ph type="title"/>
          </p:nvPr>
        </p:nvSpPr>
        <p:spPr/>
        <p:txBody>
          <a:bodyPr/>
          <a:lstStyle/>
          <a:p>
            <a:r>
              <a:rPr lang="en-US" dirty="0"/>
              <a:t>Post-Award Management</a:t>
            </a:r>
          </a:p>
        </p:txBody>
      </p:sp>
    </p:spTree>
    <p:custDataLst>
      <p:tags r:id="rId1"/>
    </p:custDataLst>
    <p:extLst>
      <p:ext uri="{BB962C8B-B14F-4D97-AF65-F5344CB8AC3E}">
        <p14:creationId xmlns:p14="http://schemas.microsoft.com/office/powerpoint/2010/main" val="389457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a:extLst>
              <a:ext uri="{FF2B5EF4-FFF2-40B4-BE49-F238E27FC236}">
                <a16:creationId xmlns:a16="http://schemas.microsoft.com/office/drawing/2014/main" id="{FD05E8C9-A299-4D7A-AA21-CBC12B6FDD8E}"/>
              </a:ext>
            </a:extLst>
          </p:cNvPr>
          <p:cNvSpPr>
            <a:spLocks noGrp="1"/>
          </p:cNvSpPr>
          <p:nvPr>
            <p:ph type="sldNum" sz="quarter" idx="12"/>
          </p:nvPr>
        </p:nvSpPr>
        <p:spPr>
          <a:xfrm>
            <a:off x="8656320" y="6356350"/>
            <a:ext cx="2743200" cy="365125"/>
          </a:xfrm>
          <a:prstGeom prst="rect">
            <a:avLst/>
          </a:prstGeom>
        </p:spPr>
        <p:txBody>
          <a:bodyPr/>
          <a:lstStyle>
            <a:lvl1pPr>
              <a:defRPr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A7DDB576-49B3-42E2-89EA-6E35EA8EF806}" type="slidenum">
              <a:rPr lang="en-US" smtClean="0"/>
              <a:pPr/>
              <a:t>15</a:t>
            </a:fld>
            <a:endParaRPr lang="en-US" dirty="0"/>
          </a:p>
        </p:txBody>
      </p:sp>
      <p:sp>
        <p:nvSpPr>
          <p:cNvPr id="3" name="Content Placeholder">
            <a:extLst>
              <a:ext uri="{FF2B5EF4-FFF2-40B4-BE49-F238E27FC236}">
                <a16:creationId xmlns:a16="http://schemas.microsoft.com/office/drawing/2014/main" id="{582114F6-EE58-4FB8-AAE8-0DD30AA5C1B3}"/>
              </a:ext>
            </a:extLst>
          </p:cNvPr>
          <p:cNvSpPr>
            <a:spLocks noGrp="1"/>
          </p:cNvSpPr>
          <p:nvPr>
            <p:ph idx="1"/>
          </p:nvPr>
        </p:nvSpPr>
        <p:spPr>
          <a:xfrm>
            <a:off x="838200" y="1503336"/>
            <a:ext cx="10515600" cy="4673627"/>
          </a:xfrm>
        </p:spPr>
        <p:txBody>
          <a:bodyPr>
            <a:normAutofit/>
          </a:bodyPr>
          <a:lstStyle/>
          <a:p>
            <a:pPr>
              <a:lnSpc>
                <a:spcPct val="100000"/>
              </a:lnSpc>
              <a:spcAft>
                <a:spcPts val="600"/>
              </a:spcAft>
            </a:pPr>
            <a:r>
              <a:rPr lang="en-US" dirty="0"/>
              <a:t>Approximately 29 % of NIH grant applications in FY21 used a modular budget.</a:t>
            </a:r>
          </a:p>
          <a:p>
            <a:pPr>
              <a:lnSpc>
                <a:spcPct val="100000"/>
              </a:lnSpc>
              <a:spcAft>
                <a:spcPts val="600"/>
              </a:spcAft>
            </a:pPr>
            <a:r>
              <a:rPr lang="en-US" dirty="0"/>
              <a:t>Down from approximately 47% of electronic applications submitted in 2007.</a:t>
            </a:r>
          </a:p>
          <a:p>
            <a:pPr>
              <a:lnSpc>
                <a:spcPct val="100000"/>
              </a:lnSpc>
              <a:spcAft>
                <a:spcPts val="600"/>
              </a:spcAft>
            </a:pPr>
            <a:r>
              <a:rPr lang="en-US" dirty="0"/>
              <a:t>FY20 Average Grants size for R01 equivalent awards: $560,000 (FY21 data not yet available).</a:t>
            </a:r>
          </a:p>
          <a:p>
            <a:pPr marL="0" indent="0">
              <a:lnSpc>
                <a:spcPct val="100000"/>
              </a:lnSpc>
              <a:spcAft>
                <a:spcPts val="600"/>
              </a:spcAft>
              <a:buNone/>
            </a:pPr>
            <a:endParaRPr lang="en-US" dirty="0">
              <a:highlight>
                <a:srgbClr val="FF0000"/>
              </a:highlight>
            </a:endParaRPr>
          </a:p>
        </p:txBody>
      </p:sp>
      <p:sp>
        <p:nvSpPr>
          <p:cNvPr id="2" name="Title">
            <a:extLst>
              <a:ext uri="{FF2B5EF4-FFF2-40B4-BE49-F238E27FC236}">
                <a16:creationId xmlns:a16="http://schemas.microsoft.com/office/drawing/2014/main" id="{B8670CA6-84D3-4E1B-80ED-B086E7DB66BE}"/>
              </a:ext>
            </a:extLst>
          </p:cNvPr>
          <p:cNvSpPr>
            <a:spLocks noGrp="1"/>
          </p:cNvSpPr>
          <p:nvPr>
            <p:ph type="title"/>
          </p:nvPr>
        </p:nvSpPr>
        <p:spPr/>
        <p:txBody>
          <a:bodyPr/>
          <a:lstStyle/>
          <a:p>
            <a:r>
              <a:rPr lang="en-US" dirty="0"/>
              <a:t>Use of Modular Budgets</a:t>
            </a:r>
          </a:p>
        </p:txBody>
      </p:sp>
    </p:spTree>
    <p:custDataLst>
      <p:tags r:id="rId1"/>
    </p:custDataLst>
    <p:extLst>
      <p:ext uri="{BB962C8B-B14F-4D97-AF65-F5344CB8AC3E}">
        <p14:creationId xmlns:p14="http://schemas.microsoft.com/office/powerpoint/2010/main" val="4075232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3742644" y="6219454"/>
            <a:ext cx="5140349" cy="377283"/>
          </a:xfrm>
        </p:spPr>
        <p:txBody>
          <a:bodyPr/>
          <a:lstStyle/>
          <a:p>
            <a:r>
              <a:rPr lang="en-US" sz="926" b="1" i="1" dirty="0"/>
              <a:t>Disclaimer: </a:t>
            </a:r>
            <a:r>
              <a:rPr lang="en-US" sz="926" dirty="0"/>
              <a:t>Any opinions expressed in these slides or during the presentation are solely those of the presenter and do not necessarily reflect the views of USAID or the US Government.</a:t>
            </a:r>
          </a:p>
        </p:txBody>
      </p:sp>
      <p:sp>
        <p:nvSpPr>
          <p:cNvPr id="4" name="Slide Number Placeholder 3"/>
          <p:cNvSpPr>
            <a:spLocks noGrp="1"/>
          </p:cNvSpPr>
          <p:nvPr>
            <p:ph type="sldNum" sz="quarter" idx="4"/>
          </p:nvPr>
        </p:nvSpPr>
        <p:spPr/>
        <p:txBody>
          <a:bodyPr/>
          <a:lstStyle/>
          <a:p>
            <a:fld id="{42782948-4DBE-204D-AB9E-B65E067054AE}" type="slidenum">
              <a:rPr lang="en-US" smtClean="0"/>
              <a:pPr/>
              <a:t>16</a:t>
            </a:fld>
            <a:endParaRPr lang="en-US"/>
          </a:p>
        </p:txBody>
      </p:sp>
      <p:sp>
        <p:nvSpPr>
          <p:cNvPr id="12" name="Title 11"/>
          <p:cNvSpPr>
            <a:spLocks noGrp="1"/>
          </p:cNvSpPr>
          <p:nvPr>
            <p:ph type="ctrTitle"/>
          </p:nvPr>
        </p:nvSpPr>
        <p:spPr/>
        <p:txBody>
          <a:bodyPr/>
          <a:lstStyle/>
          <a:p>
            <a:r>
              <a:rPr lang="en-US" b="1" dirty="0"/>
              <a:t>FIXED AMOUNT AWARDS</a:t>
            </a:r>
            <a:br>
              <a:rPr lang="en-US" b="1" dirty="0"/>
            </a:br>
            <a:endParaRPr lang="en-US" b="1" dirty="0">
              <a:solidFill>
                <a:schemeClr val="tx1"/>
              </a:solidFill>
            </a:endParaRPr>
          </a:p>
        </p:txBody>
      </p:sp>
      <p:sp>
        <p:nvSpPr>
          <p:cNvPr id="13" name="Subtitle 12"/>
          <p:cNvSpPr>
            <a:spLocks noGrp="1"/>
          </p:cNvSpPr>
          <p:nvPr>
            <p:ph type="subTitle" idx="1"/>
          </p:nvPr>
        </p:nvSpPr>
        <p:spPr>
          <a:xfrm>
            <a:off x="955649" y="4146998"/>
            <a:ext cx="4971583" cy="1600200"/>
          </a:xfrm>
        </p:spPr>
        <p:txBody>
          <a:bodyPr>
            <a:normAutofit fontScale="92500" lnSpcReduction="10000"/>
          </a:bodyPr>
          <a:lstStyle/>
          <a:p>
            <a:r>
              <a:rPr lang="en-US" b="1" dirty="0"/>
              <a:t>OMB</a:t>
            </a:r>
            <a:r>
              <a:rPr lang="en-US" dirty="0"/>
              <a:t> </a:t>
            </a:r>
            <a:r>
              <a:rPr lang="en-US" b="1" i="0" dirty="0">
                <a:effectLst/>
                <a:latin typeface="Arial" panose="020B0604020202020204" pitchFamily="34" charset="0"/>
              </a:rPr>
              <a:t>Grants Innovation Exchange – Fixed Amount Awards and Other Innovative Award Designs</a:t>
            </a:r>
          </a:p>
          <a:p>
            <a:endParaRPr lang="en-US" b="1" dirty="0">
              <a:latin typeface="Arial" panose="020B0604020202020204" pitchFamily="34" charset="0"/>
            </a:endParaRPr>
          </a:p>
          <a:p>
            <a:r>
              <a:rPr lang="en-US" b="1" dirty="0">
                <a:latin typeface="Arial" panose="020B0604020202020204" pitchFamily="34" charset="0"/>
              </a:rPr>
              <a:t>March 17, 2022</a:t>
            </a:r>
            <a:endParaRPr lang="en-US" dirty="0"/>
          </a:p>
        </p:txBody>
      </p:sp>
    </p:spTree>
    <p:extLst>
      <p:ext uri="{BB962C8B-B14F-4D97-AF65-F5344CB8AC3E}">
        <p14:creationId xmlns:p14="http://schemas.microsoft.com/office/powerpoint/2010/main" val="95524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60CB3BE-C00A-4667-9EB1-0263E52B0765}"/>
              </a:ext>
            </a:extLst>
          </p:cNvPr>
          <p:cNvSpPr>
            <a:spLocks noGrp="1"/>
          </p:cNvSpPr>
          <p:nvPr>
            <p:ph type="ftr" sz="quarter" idx="3"/>
          </p:nvPr>
        </p:nvSpPr>
        <p:spPr>
          <a:xfrm>
            <a:off x="4180968" y="6383251"/>
            <a:ext cx="3830065" cy="295915"/>
          </a:xfrm>
        </p:spPr>
        <p:txBody>
          <a:bodyPr/>
          <a:lstStyle/>
          <a:p>
            <a:r>
              <a:rPr lang="en-US" sz="1323" dirty="0"/>
              <a:t>Sources: USAID Fiscal Year Progress Reports</a:t>
            </a:r>
          </a:p>
        </p:txBody>
      </p:sp>
      <p:sp>
        <p:nvSpPr>
          <p:cNvPr id="4" name="Slide Number Placeholder 3">
            <a:extLst>
              <a:ext uri="{FF2B5EF4-FFF2-40B4-BE49-F238E27FC236}">
                <a16:creationId xmlns:a16="http://schemas.microsoft.com/office/drawing/2014/main" id="{1CFA22FD-AB1B-4F77-973A-2170EC6AF2B1}"/>
              </a:ext>
            </a:extLst>
          </p:cNvPr>
          <p:cNvSpPr>
            <a:spLocks noGrp="1"/>
          </p:cNvSpPr>
          <p:nvPr>
            <p:ph type="sldNum" sz="quarter" idx="4"/>
          </p:nvPr>
        </p:nvSpPr>
        <p:spPr/>
        <p:txBody>
          <a:bodyPr/>
          <a:lstStyle/>
          <a:p>
            <a:fld id="{42782948-4DBE-204D-AB9E-B65E067054AE}" type="slidenum">
              <a:rPr lang="en-US" smtClean="0"/>
              <a:pPr/>
              <a:t>17</a:t>
            </a:fld>
            <a:endParaRPr lang="en-US"/>
          </a:p>
        </p:txBody>
      </p:sp>
      <p:sp>
        <p:nvSpPr>
          <p:cNvPr id="5" name="Title 4">
            <a:extLst>
              <a:ext uri="{FF2B5EF4-FFF2-40B4-BE49-F238E27FC236}">
                <a16:creationId xmlns:a16="http://schemas.microsoft.com/office/drawing/2014/main" id="{CB7EC57F-3CEA-4EEC-BF27-C267C8354362}"/>
              </a:ext>
            </a:extLst>
          </p:cNvPr>
          <p:cNvSpPr>
            <a:spLocks noGrp="1"/>
          </p:cNvSpPr>
          <p:nvPr>
            <p:ph type="title"/>
          </p:nvPr>
        </p:nvSpPr>
        <p:spPr/>
        <p:txBody>
          <a:bodyPr/>
          <a:lstStyle/>
          <a:p>
            <a:pPr algn="ctr"/>
            <a:r>
              <a:rPr lang="en-US" dirty="0"/>
              <a:t>USAID Fixed Amount Awards (FY 2017-21)</a:t>
            </a:r>
          </a:p>
        </p:txBody>
      </p:sp>
      <p:graphicFrame>
        <p:nvGraphicFramePr>
          <p:cNvPr id="7" name="Table 6">
            <a:extLst>
              <a:ext uri="{FF2B5EF4-FFF2-40B4-BE49-F238E27FC236}">
                <a16:creationId xmlns:a16="http://schemas.microsoft.com/office/drawing/2014/main" id="{4CF7D243-173A-48EA-9572-9F7A5865D04F}"/>
              </a:ext>
            </a:extLst>
          </p:cNvPr>
          <p:cNvGraphicFramePr>
            <a:graphicFrameLocks noGrp="1"/>
          </p:cNvGraphicFramePr>
          <p:nvPr>
            <p:extLst/>
          </p:nvPr>
        </p:nvGraphicFramePr>
        <p:xfrm>
          <a:off x="1933484" y="1837195"/>
          <a:ext cx="8325031" cy="3747726"/>
        </p:xfrm>
        <a:graphic>
          <a:graphicData uri="http://schemas.openxmlformats.org/drawingml/2006/table">
            <a:tbl>
              <a:tblPr>
                <a:noFill/>
              </a:tblPr>
              <a:tblGrid>
                <a:gridCol w="1717736">
                  <a:extLst>
                    <a:ext uri="{9D8B030D-6E8A-4147-A177-3AD203B41FA5}">
                      <a16:colId xmlns:a16="http://schemas.microsoft.com/office/drawing/2014/main" val="156190423"/>
                    </a:ext>
                  </a:extLst>
                </a:gridCol>
                <a:gridCol w="1125111">
                  <a:extLst>
                    <a:ext uri="{9D8B030D-6E8A-4147-A177-3AD203B41FA5}">
                      <a16:colId xmlns:a16="http://schemas.microsoft.com/office/drawing/2014/main" val="2370661012"/>
                    </a:ext>
                  </a:extLst>
                </a:gridCol>
                <a:gridCol w="965720">
                  <a:extLst>
                    <a:ext uri="{9D8B030D-6E8A-4147-A177-3AD203B41FA5}">
                      <a16:colId xmlns:a16="http://schemas.microsoft.com/office/drawing/2014/main" val="643474525"/>
                    </a:ext>
                  </a:extLst>
                </a:gridCol>
                <a:gridCol w="975096">
                  <a:extLst>
                    <a:ext uri="{9D8B030D-6E8A-4147-A177-3AD203B41FA5}">
                      <a16:colId xmlns:a16="http://schemas.microsoft.com/office/drawing/2014/main" val="4275359397"/>
                    </a:ext>
                  </a:extLst>
                </a:gridCol>
                <a:gridCol w="1010830">
                  <a:extLst>
                    <a:ext uri="{9D8B030D-6E8A-4147-A177-3AD203B41FA5}">
                      <a16:colId xmlns:a16="http://schemas.microsoft.com/office/drawing/2014/main" val="1202116783"/>
                    </a:ext>
                  </a:extLst>
                </a:gridCol>
                <a:gridCol w="971608">
                  <a:extLst>
                    <a:ext uri="{9D8B030D-6E8A-4147-A177-3AD203B41FA5}">
                      <a16:colId xmlns:a16="http://schemas.microsoft.com/office/drawing/2014/main" val="541687771"/>
                    </a:ext>
                  </a:extLst>
                </a:gridCol>
                <a:gridCol w="1558930">
                  <a:extLst>
                    <a:ext uri="{9D8B030D-6E8A-4147-A177-3AD203B41FA5}">
                      <a16:colId xmlns:a16="http://schemas.microsoft.com/office/drawing/2014/main" val="2885234312"/>
                    </a:ext>
                  </a:extLst>
                </a:gridCol>
              </a:tblGrid>
              <a:tr h="573167">
                <a:tc>
                  <a:txBody>
                    <a:bodyPr/>
                    <a:lstStyle/>
                    <a:p>
                      <a:pPr marL="0" lvl="0" indent="0" algn="ctr" rtl="0">
                        <a:spcBef>
                          <a:spcPts val="0"/>
                        </a:spcBef>
                        <a:spcAft>
                          <a:spcPts val="0"/>
                        </a:spcAft>
                        <a:buNone/>
                      </a:pPr>
                      <a:endParaRPr sz="2100" u="sng" dirty="0">
                        <a:solidFill>
                          <a:srgbClr val="073763"/>
                        </a:solidFill>
                      </a:endParaRPr>
                    </a:p>
                  </a:txBody>
                  <a:tcPr marL="120930" marR="120930" marT="120930" marB="120930">
                    <a:solidFill>
                      <a:srgbClr val="C9DAF8"/>
                    </a:solidFill>
                  </a:tcPr>
                </a:tc>
                <a:tc>
                  <a:txBody>
                    <a:bodyPr/>
                    <a:lstStyle/>
                    <a:p>
                      <a:pPr marL="0" lvl="0" indent="0" algn="ctr" rtl="0">
                        <a:spcBef>
                          <a:spcPts val="0"/>
                        </a:spcBef>
                        <a:spcAft>
                          <a:spcPts val="0"/>
                        </a:spcAft>
                        <a:buNone/>
                      </a:pPr>
                      <a:r>
                        <a:rPr lang="en" sz="2100" u="sng" dirty="0">
                          <a:solidFill>
                            <a:srgbClr val="073763"/>
                          </a:solidFill>
                        </a:rPr>
                        <a:t>FY 17</a:t>
                      </a:r>
                      <a:endParaRPr sz="2100" u="sng" dirty="0">
                        <a:solidFill>
                          <a:srgbClr val="073763"/>
                        </a:solidFill>
                      </a:endParaRPr>
                    </a:p>
                  </a:txBody>
                  <a:tcPr marL="120930" marR="120930" marT="120930" marB="120930">
                    <a:solidFill>
                      <a:srgbClr val="C9DAF8"/>
                    </a:solidFill>
                  </a:tcPr>
                </a:tc>
                <a:tc>
                  <a:txBody>
                    <a:bodyPr/>
                    <a:lstStyle/>
                    <a:p>
                      <a:pPr marL="0" lvl="0" indent="0" algn="ctr" rtl="0">
                        <a:spcBef>
                          <a:spcPts val="0"/>
                        </a:spcBef>
                        <a:spcAft>
                          <a:spcPts val="0"/>
                        </a:spcAft>
                        <a:buNone/>
                      </a:pPr>
                      <a:r>
                        <a:rPr lang="en" sz="2100" u="sng">
                          <a:solidFill>
                            <a:srgbClr val="073763"/>
                          </a:solidFill>
                        </a:rPr>
                        <a:t>FY 18</a:t>
                      </a:r>
                      <a:endParaRPr sz="2100" u="sng">
                        <a:solidFill>
                          <a:srgbClr val="073763"/>
                        </a:solidFill>
                      </a:endParaRPr>
                    </a:p>
                  </a:txBody>
                  <a:tcPr marL="120930" marR="120930" marT="120930" marB="120930">
                    <a:solidFill>
                      <a:srgbClr val="C9DAF8"/>
                    </a:solidFill>
                  </a:tcPr>
                </a:tc>
                <a:tc>
                  <a:txBody>
                    <a:bodyPr/>
                    <a:lstStyle/>
                    <a:p>
                      <a:pPr marL="0" lvl="0" indent="0" algn="ctr" rtl="0">
                        <a:spcBef>
                          <a:spcPts val="0"/>
                        </a:spcBef>
                        <a:spcAft>
                          <a:spcPts val="0"/>
                        </a:spcAft>
                        <a:buNone/>
                      </a:pPr>
                      <a:r>
                        <a:rPr lang="en" sz="2100" u="sng">
                          <a:solidFill>
                            <a:srgbClr val="073763"/>
                          </a:solidFill>
                        </a:rPr>
                        <a:t>FY 19</a:t>
                      </a:r>
                      <a:endParaRPr sz="2100" u="sng">
                        <a:solidFill>
                          <a:srgbClr val="073763"/>
                        </a:solidFill>
                      </a:endParaRPr>
                    </a:p>
                  </a:txBody>
                  <a:tcPr marL="120930" marR="120930" marT="120930" marB="120930">
                    <a:solidFill>
                      <a:srgbClr val="C9DAF8"/>
                    </a:solidFill>
                  </a:tcPr>
                </a:tc>
                <a:tc>
                  <a:txBody>
                    <a:bodyPr/>
                    <a:lstStyle/>
                    <a:p>
                      <a:pPr marL="0" lvl="0" indent="0" algn="ctr" rtl="0">
                        <a:spcBef>
                          <a:spcPts val="0"/>
                        </a:spcBef>
                        <a:spcAft>
                          <a:spcPts val="0"/>
                        </a:spcAft>
                        <a:buNone/>
                      </a:pPr>
                      <a:r>
                        <a:rPr lang="en" sz="2100" u="sng" dirty="0">
                          <a:solidFill>
                            <a:srgbClr val="073763"/>
                          </a:solidFill>
                        </a:rPr>
                        <a:t>FY 20</a:t>
                      </a:r>
                      <a:endParaRPr sz="2100" u="sng" dirty="0">
                        <a:solidFill>
                          <a:srgbClr val="073763"/>
                        </a:solidFill>
                      </a:endParaRPr>
                    </a:p>
                  </a:txBody>
                  <a:tcPr marL="120930" marR="120930" marT="120930" marB="120930">
                    <a:solidFill>
                      <a:srgbClr val="C9DAF8"/>
                    </a:solidFill>
                  </a:tcPr>
                </a:tc>
                <a:tc>
                  <a:txBody>
                    <a:bodyPr/>
                    <a:lstStyle/>
                    <a:p>
                      <a:pPr marL="0" lvl="0" indent="0" algn="ctr" rtl="0">
                        <a:spcBef>
                          <a:spcPts val="0"/>
                        </a:spcBef>
                        <a:spcAft>
                          <a:spcPts val="0"/>
                        </a:spcAft>
                        <a:buNone/>
                      </a:pPr>
                      <a:r>
                        <a:rPr lang="en-US" sz="2100" u="sng" dirty="0">
                          <a:solidFill>
                            <a:srgbClr val="073763"/>
                          </a:solidFill>
                        </a:rPr>
                        <a:t>FY 21</a:t>
                      </a:r>
                      <a:endParaRPr sz="2100" u="sng" dirty="0">
                        <a:solidFill>
                          <a:srgbClr val="073763"/>
                        </a:solidFill>
                      </a:endParaRPr>
                    </a:p>
                  </a:txBody>
                  <a:tcPr marL="120930" marR="120930" marT="120930" marB="120930">
                    <a:solidFill>
                      <a:srgbClr val="C9DAF8"/>
                    </a:solidFill>
                  </a:tcPr>
                </a:tc>
                <a:tc>
                  <a:txBody>
                    <a:bodyPr/>
                    <a:lstStyle/>
                    <a:p>
                      <a:pPr marL="0" lvl="0" indent="0" algn="ctr" rtl="0">
                        <a:spcBef>
                          <a:spcPts val="0"/>
                        </a:spcBef>
                        <a:spcAft>
                          <a:spcPts val="0"/>
                        </a:spcAft>
                        <a:buNone/>
                      </a:pPr>
                      <a:r>
                        <a:rPr lang="en" sz="2100" b="1" dirty="0">
                          <a:solidFill>
                            <a:srgbClr val="073763"/>
                          </a:solidFill>
                        </a:rPr>
                        <a:t>5-Yr. Avg.</a:t>
                      </a:r>
                      <a:endParaRPr sz="2100" b="1" dirty="0">
                        <a:solidFill>
                          <a:srgbClr val="073763"/>
                        </a:solidFill>
                      </a:endParaRPr>
                    </a:p>
                  </a:txBody>
                  <a:tcPr marL="120930" marR="120930" marT="120930" marB="120930">
                    <a:solidFill>
                      <a:srgbClr val="C9DAF8"/>
                    </a:solidFill>
                  </a:tcPr>
                </a:tc>
                <a:extLst>
                  <a:ext uri="{0D108BD9-81ED-4DB2-BD59-A6C34878D82A}">
                    <a16:rowId xmlns:a16="http://schemas.microsoft.com/office/drawing/2014/main" val="4041743159"/>
                  </a:ext>
                </a:extLst>
              </a:tr>
              <a:tr h="1851840">
                <a:tc>
                  <a:txBody>
                    <a:bodyPr/>
                    <a:lstStyle/>
                    <a:p>
                      <a:pPr marL="0" lvl="0" indent="0" algn="ctr" rtl="0">
                        <a:spcBef>
                          <a:spcPts val="0"/>
                        </a:spcBef>
                        <a:spcAft>
                          <a:spcPts val="0"/>
                        </a:spcAft>
                        <a:buNone/>
                      </a:pPr>
                      <a:r>
                        <a:rPr lang="en-US" sz="2100" dirty="0">
                          <a:solidFill>
                            <a:srgbClr val="073763"/>
                          </a:solidFill>
                        </a:rPr>
                        <a:t># New Fixed Amount Awards</a:t>
                      </a:r>
                      <a:endParaRPr sz="2100" dirty="0">
                        <a:solidFill>
                          <a:srgbClr val="073763"/>
                        </a:solidFill>
                      </a:endParaRPr>
                    </a:p>
                  </a:txBody>
                  <a:tcPr marL="120930" marR="120930" marT="120930" marB="120930" anchor="ctr"/>
                </a:tc>
                <a:tc>
                  <a:txBody>
                    <a:bodyPr/>
                    <a:lstStyle/>
                    <a:p>
                      <a:pPr marL="0" lvl="0" indent="0" algn="ctr" rtl="0">
                        <a:spcBef>
                          <a:spcPts val="0"/>
                        </a:spcBef>
                        <a:spcAft>
                          <a:spcPts val="0"/>
                        </a:spcAft>
                        <a:buNone/>
                      </a:pPr>
                      <a:r>
                        <a:rPr lang="en" sz="2100" dirty="0">
                          <a:solidFill>
                            <a:srgbClr val="073763"/>
                          </a:solidFill>
                        </a:rPr>
                        <a:t>143</a:t>
                      </a:r>
                      <a:endParaRPr sz="2100" dirty="0">
                        <a:solidFill>
                          <a:srgbClr val="073763"/>
                        </a:solidFill>
                      </a:endParaRPr>
                    </a:p>
                  </a:txBody>
                  <a:tcPr marL="120930" marR="120930" marT="120930" marB="120930" anchor="ctr"/>
                </a:tc>
                <a:tc>
                  <a:txBody>
                    <a:bodyPr/>
                    <a:lstStyle/>
                    <a:p>
                      <a:pPr marL="0" lvl="0" indent="0" algn="ctr" rtl="0">
                        <a:spcBef>
                          <a:spcPts val="0"/>
                        </a:spcBef>
                        <a:spcAft>
                          <a:spcPts val="0"/>
                        </a:spcAft>
                        <a:buNone/>
                      </a:pPr>
                      <a:r>
                        <a:rPr lang="en" sz="2100" dirty="0">
                          <a:solidFill>
                            <a:srgbClr val="073763"/>
                          </a:solidFill>
                        </a:rPr>
                        <a:t>117</a:t>
                      </a:r>
                      <a:endParaRPr sz="2100" dirty="0">
                        <a:solidFill>
                          <a:srgbClr val="073763"/>
                        </a:solidFill>
                      </a:endParaRPr>
                    </a:p>
                  </a:txBody>
                  <a:tcPr marL="120930" marR="120930" marT="120930" marB="120930" anchor="ctr"/>
                </a:tc>
                <a:tc>
                  <a:txBody>
                    <a:bodyPr/>
                    <a:lstStyle/>
                    <a:p>
                      <a:pPr marL="0" lvl="0" indent="0" algn="ctr" rtl="0">
                        <a:spcBef>
                          <a:spcPts val="0"/>
                        </a:spcBef>
                        <a:spcAft>
                          <a:spcPts val="0"/>
                        </a:spcAft>
                        <a:buNone/>
                      </a:pPr>
                      <a:r>
                        <a:rPr lang="en" sz="2100" dirty="0">
                          <a:solidFill>
                            <a:srgbClr val="073763"/>
                          </a:solidFill>
                        </a:rPr>
                        <a:t>88</a:t>
                      </a:r>
                      <a:endParaRPr sz="2100" dirty="0">
                        <a:solidFill>
                          <a:srgbClr val="073763"/>
                        </a:solidFill>
                      </a:endParaRPr>
                    </a:p>
                  </a:txBody>
                  <a:tcPr marL="120930" marR="120930" marT="120930" marB="120930" anchor="ctr"/>
                </a:tc>
                <a:tc>
                  <a:txBody>
                    <a:bodyPr/>
                    <a:lstStyle/>
                    <a:p>
                      <a:pPr marL="0" lvl="0" indent="0" algn="ctr" rtl="0">
                        <a:spcBef>
                          <a:spcPts val="0"/>
                        </a:spcBef>
                        <a:spcAft>
                          <a:spcPts val="0"/>
                        </a:spcAft>
                        <a:buNone/>
                      </a:pPr>
                      <a:r>
                        <a:rPr lang="en" sz="2100" dirty="0">
                          <a:solidFill>
                            <a:srgbClr val="073763"/>
                          </a:solidFill>
                        </a:rPr>
                        <a:t>117</a:t>
                      </a:r>
                      <a:endParaRPr sz="2100" dirty="0">
                        <a:solidFill>
                          <a:srgbClr val="073763"/>
                        </a:solidFill>
                      </a:endParaRPr>
                    </a:p>
                  </a:txBody>
                  <a:tcPr marL="120930" marR="120930" marT="120930" marB="120930" anchor="ctr"/>
                </a:tc>
                <a:tc>
                  <a:txBody>
                    <a:bodyPr/>
                    <a:lstStyle/>
                    <a:p>
                      <a:pPr marL="0" lvl="0" indent="0" algn="ctr" rtl="0">
                        <a:spcBef>
                          <a:spcPts val="0"/>
                        </a:spcBef>
                        <a:spcAft>
                          <a:spcPts val="0"/>
                        </a:spcAft>
                        <a:buNone/>
                      </a:pPr>
                      <a:r>
                        <a:rPr lang="en-US" sz="2100" dirty="0">
                          <a:solidFill>
                            <a:srgbClr val="073763"/>
                          </a:solidFill>
                        </a:rPr>
                        <a:t>137</a:t>
                      </a:r>
                    </a:p>
                  </a:txBody>
                  <a:tcPr marL="120930" marR="120930" marT="120930" marB="120930" anchor="ctr"/>
                </a:tc>
                <a:tc>
                  <a:txBody>
                    <a:bodyPr/>
                    <a:lstStyle/>
                    <a:p>
                      <a:pPr marL="0" lvl="0" indent="0" algn="ctr" rtl="0">
                        <a:spcBef>
                          <a:spcPts val="0"/>
                        </a:spcBef>
                        <a:spcAft>
                          <a:spcPts val="0"/>
                        </a:spcAft>
                        <a:buNone/>
                      </a:pPr>
                      <a:r>
                        <a:rPr lang="en-US" sz="2100" b="1" dirty="0">
                          <a:solidFill>
                            <a:srgbClr val="073763"/>
                          </a:solidFill>
                        </a:rPr>
                        <a:t>120.4</a:t>
                      </a:r>
                      <a:endParaRPr sz="2100" b="1" dirty="0">
                        <a:solidFill>
                          <a:srgbClr val="073763"/>
                        </a:solidFill>
                      </a:endParaRPr>
                    </a:p>
                  </a:txBody>
                  <a:tcPr marL="120930" marR="120930" marT="120930" marB="120930" anchor="ctr"/>
                </a:tc>
                <a:extLst>
                  <a:ext uri="{0D108BD9-81ED-4DB2-BD59-A6C34878D82A}">
                    <a16:rowId xmlns:a16="http://schemas.microsoft.com/office/drawing/2014/main" val="1522745249"/>
                  </a:ext>
                </a:extLst>
              </a:tr>
              <a:tr h="1322719">
                <a:tc>
                  <a:txBody>
                    <a:bodyPr/>
                    <a:lstStyle/>
                    <a:p>
                      <a:pPr marL="0" lvl="0" indent="0" algn="ctr" rtl="0">
                        <a:spcBef>
                          <a:spcPts val="0"/>
                        </a:spcBef>
                        <a:spcAft>
                          <a:spcPts val="0"/>
                        </a:spcAft>
                        <a:buNone/>
                      </a:pPr>
                      <a:r>
                        <a:rPr lang="en-US" sz="2100" dirty="0">
                          <a:solidFill>
                            <a:srgbClr val="073763"/>
                          </a:solidFill>
                        </a:rPr>
                        <a:t>Total Amount</a:t>
                      </a:r>
                      <a:endParaRPr sz="2100" dirty="0">
                        <a:solidFill>
                          <a:srgbClr val="073763"/>
                        </a:solidFill>
                      </a:endParaRPr>
                    </a:p>
                  </a:txBody>
                  <a:tcPr marL="120930" marR="120930" marT="120930" marB="120930" anchor="ctr"/>
                </a:tc>
                <a:tc>
                  <a:txBody>
                    <a:bodyPr/>
                    <a:lstStyle/>
                    <a:p>
                      <a:pPr marL="0" lvl="0" indent="0" algn="ctr" rtl="0">
                        <a:spcBef>
                          <a:spcPts val="0"/>
                        </a:spcBef>
                        <a:spcAft>
                          <a:spcPts val="0"/>
                        </a:spcAft>
                        <a:buNone/>
                      </a:pPr>
                      <a:r>
                        <a:rPr lang="en" sz="2100" dirty="0">
                          <a:solidFill>
                            <a:srgbClr val="073763"/>
                          </a:solidFill>
                        </a:rPr>
                        <a:t>$146M</a:t>
                      </a:r>
                      <a:endParaRPr sz="2100" dirty="0">
                        <a:solidFill>
                          <a:srgbClr val="073763"/>
                        </a:solidFill>
                      </a:endParaRPr>
                    </a:p>
                  </a:txBody>
                  <a:tcPr marL="120930" marR="120930" marT="120930" marB="120930" anchor="ctr"/>
                </a:tc>
                <a:tc>
                  <a:txBody>
                    <a:bodyPr/>
                    <a:lstStyle/>
                    <a:p>
                      <a:pPr marL="0" lvl="0" indent="0" algn="ctr" rtl="0">
                        <a:spcBef>
                          <a:spcPts val="0"/>
                        </a:spcBef>
                        <a:spcAft>
                          <a:spcPts val="0"/>
                        </a:spcAft>
                        <a:buNone/>
                      </a:pPr>
                      <a:r>
                        <a:rPr lang="en" sz="2100" dirty="0">
                          <a:solidFill>
                            <a:srgbClr val="073763"/>
                          </a:solidFill>
                        </a:rPr>
                        <a:t>$53M</a:t>
                      </a:r>
                      <a:endParaRPr sz="2100" dirty="0">
                        <a:solidFill>
                          <a:srgbClr val="073763"/>
                        </a:solidFill>
                      </a:endParaRPr>
                    </a:p>
                  </a:txBody>
                  <a:tcPr marL="120930" marR="120930" marT="120930" marB="120930" anchor="ctr"/>
                </a:tc>
                <a:tc>
                  <a:txBody>
                    <a:bodyPr/>
                    <a:lstStyle/>
                    <a:p>
                      <a:pPr marL="0" lvl="0" indent="0" algn="ctr" rtl="0">
                        <a:spcBef>
                          <a:spcPts val="0"/>
                        </a:spcBef>
                        <a:spcAft>
                          <a:spcPts val="0"/>
                        </a:spcAft>
                        <a:buNone/>
                      </a:pPr>
                      <a:r>
                        <a:rPr lang="en-US" sz="2100" dirty="0">
                          <a:solidFill>
                            <a:srgbClr val="073763"/>
                          </a:solidFill>
                        </a:rPr>
                        <a:t>$58M</a:t>
                      </a:r>
                    </a:p>
                  </a:txBody>
                  <a:tcPr marL="120930" marR="120930" marT="120930" marB="120930" anchor="ctr"/>
                </a:tc>
                <a:tc>
                  <a:txBody>
                    <a:bodyPr/>
                    <a:lstStyle/>
                    <a:p>
                      <a:pPr marL="0" lvl="0" indent="0" algn="ctr" rtl="0">
                        <a:spcBef>
                          <a:spcPts val="0"/>
                        </a:spcBef>
                        <a:spcAft>
                          <a:spcPts val="0"/>
                        </a:spcAft>
                        <a:buNone/>
                      </a:pPr>
                      <a:r>
                        <a:rPr lang="en" sz="2100" dirty="0">
                          <a:solidFill>
                            <a:srgbClr val="073763"/>
                          </a:solidFill>
                        </a:rPr>
                        <a:t>$102M</a:t>
                      </a:r>
                      <a:endParaRPr sz="2100" dirty="0">
                        <a:solidFill>
                          <a:srgbClr val="073763"/>
                        </a:solidFill>
                      </a:endParaRPr>
                    </a:p>
                  </a:txBody>
                  <a:tcPr marL="120930" marR="120930" marT="120930" marB="120930" anchor="ctr"/>
                </a:tc>
                <a:tc>
                  <a:txBody>
                    <a:bodyPr/>
                    <a:lstStyle/>
                    <a:p>
                      <a:pPr marL="0" lvl="0" indent="0" algn="ctr" rtl="0">
                        <a:spcBef>
                          <a:spcPts val="0"/>
                        </a:spcBef>
                        <a:spcAft>
                          <a:spcPts val="0"/>
                        </a:spcAft>
                        <a:buNone/>
                      </a:pPr>
                      <a:r>
                        <a:rPr lang="en-US" sz="2100" dirty="0">
                          <a:solidFill>
                            <a:srgbClr val="073763"/>
                          </a:solidFill>
                        </a:rPr>
                        <a:t>$97M</a:t>
                      </a:r>
                    </a:p>
                  </a:txBody>
                  <a:tcPr marL="120930" marR="120930" marT="120930" marB="120930" anchor="ctr"/>
                </a:tc>
                <a:tc>
                  <a:txBody>
                    <a:bodyPr/>
                    <a:lstStyle/>
                    <a:p>
                      <a:pPr marL="0" lvl="0" indent="0" algn="ctr" rtl="0">
                        <a:spcBef>
                          <a:spcPts val="0"/>
                        </a:spcBef>
                        <a:spcAft>
                          <a:spcPts val="0"/>
                        </a:spcAft>
                        <a:buNone/>
                      </a:pPr>
                      <a:r>
                        <a:rPr lang="en" sz="2100" b="1" dirty="0">
                          <a:solidFill>
                            <a:srgbClr val="073763"/>
                          </a:solidFill>
                        </a:rPr>
                        <a:t>$91.2M</a:t>
                      </a:r>
                    </a:p>
                    <a:p>
                      <a:pPr marL="0" lvl="0" indent="0" algn="ctr" rtl="0">
                        <a:spcBef>
                          <a:spcPts val="0"/>
                        </a:spcBef>
                        <a:spcAft>
                          <a:spcPts val="0"/>
                        </a:spcAft>
                        <a:buNone/>
                      </a:pPr>
                      <a:r>
                        <a:rPr lang="en" sz="1600" b="0" dirty="0">
                          <a:solidFill>
                            <a:srgbClr val="073763"/>
                          </a:solidFill>
                        </a:rPr>
                        <a:t>(~$757k/award)</a:t>
                      </a:r>
                      <a:endParaRPr sz="1600" b="0" dirty="0">
                        <a:solidFill>
                          <a:srgbClr val="073763"/>
                        </a:solidFill>
                      </a:endParaRPr>
                    </a:p>
                  </a:txBody>
                  <a:tcPr marL="120930" marR="120930" marT="120930" marB="120930" anchor="ctr"/>
                </a:tc>
                <a:extLst>
                  <a:ext uri="{0D108BD9-81ED-4DB2-BD59-A6C34878D82A}">
                    <a16:rowId xmlns:a16="http://schemas.microsoft.com/office/drawing/2014/main" val="1863754701"/>
                  </a:ext>
                </a:extLst>
              </a:tr>
            </a:tbl>
          </a:graphicData>
        </a:graphic>
      </p:graphicFrame>
    </p:spTree>
    <p:extLst>
      <p:ext uri="{BB962C8B-B14F-4D97-AF65-F5344CB8AC3E}">
        <p14:creationId xmlns:p14="http://schemas.microsoft.com/office/powerpoint/2010/main" val="2308299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2782948-4DBE-204D-AB9E-B65E067054AE}" type="slidenum">
              <a:rPr lang="en-US" smtClean="0"/>
              <a:pPr/>
              <a:t>18</a:t>
            </a:fld>
            <a:endParaRPr lang="en-US"/>
          </a:p>
        </p:txBody>
      </p:sp>
      <p:sp>
        <p:nvSpPr>
          <p:cNvPr id="8" name="Title 7"/>
          <p:cNvSpPr>
            <a:spLocks noGrp="1"/>
          </p:cNvSpPr>
          <p:nvPr>
            <p:ph type="title"/>
          </p:nvPr>
        </p:nvSpPr>
        <p:spPr>
          <a:xfrm>
            <a:off x="955650" y="691328"/>
            <a:ext cx="10280701" cy="523220"/>
          </a:xfrm>
        </p:spPr>
        <p:txBody>
          <a:bodyPr/>
          <a:lstStyle/>
          <a:p>
            <a:r>
              <a:rPr lang="en-US" dirty="0">
                <a:solidFill>
                  <a:schemeClr val="tx2"/>
                </a:solidFill>
              </a:rPr>
              <a:t>Fixed Amount Awards in Practice</a:t>
            </a:r>
          </a:p>
        </p:txBody>
      </p:sp>
      <p:sp>
        <p:nvSpPr>
          <p:cNvPr id="9" name="Content Placeholder 8"/>
          <p:cNvSpPr>
            <a:spLocks noGrp="1"/>
          </p:cNvSpPr>
          <p:nvPr>
            <p:ph idx="1"/>
          </p:nvPr>
        </p:nvSpPr>
        <p:spPr>
          <a:xfrm>
            <a:off x="955650" y="1396768"/>
            <a:ext cx="10280701" cy="4660444"/>
          </a:xfrm>
        </p:spPr>
        <p:txBody>
          <a:bodyPr>
            <a:noAutofit/>
          </a:bodyPr>
          <a:lstStyle/>
          <a:p>
            <a:pPr marL="0" indent="0">
              <a:buNone/>
            </a:pPr>
            <a:r>
              <a:rPr lang="en-US" sz="2249" dirty="0"/>
              <a:t>1.) Can promote innovation + evidence across the US government:</a:t>
            </a:r>
          </a:p>
          <a:p>
            <a:pPr marL="457200" lvl="1" indent="0">
              <a:buNone/>
            </a:pPr>
            <a:r>
              <a:rPr lang="en-US" sz="2249" dirty="0"/>
              <a:t>Importance of working within the existing system (FAAs are an existing instrument)</a:t>
            </a:r>
          </a:p>
          <a:p>
            <a:pPr marL="457200" lvl="1" indent="0">
              <a:buNone/>
            </a:pPr>
            <a:r>
              <a:rPr lang="en-US" sz="2249" dirty="0"/>
              <a:t>Readily facilitates Pay-for-Results approaches with milestone-based payments</a:t>
            </a:r>
          </a:p>
          <a:p>
            <a:pPr marL="457200" lvl="1" indent="0">
              <a:buNone/>
            </a:pPr>
            <a:r>
              <a:rPr lang="en-US" sz="2249" dirty="0"/>
              <a:t>Puts into practice the “Performance over Compliance” principle</a:t>
            </a:r>
          </a:p>
          <a:p>
            <a:pPr marL="0" indent="0">
              <a:buNone/>
            </a:pPr>
            <a:endParaRPr lang="en-US" sz="2249" dirty="0"/>
          </a:p>
          <a:p>
            <a:pPr marL="0" indent="0">
              <a:buNone/>
            </a:pPr>
            <a:r>
              <a:rPr lang="en-US" sz="2249" dirty="0"/>
              <a:t>2.) Common design/management issues and critiques</a:t>
            </a:r>
          </a:p>
          <a:p>
            <a:pPr marL="0" indent="0">
              <a:buNone/>
            </a:pPr>
            <a:endParaRPr lang="en-US" sz="2249" dirty="0"/>
          </a:p>
          <a:p>
            <a:pPr marL="0" indent="0">
              <a:buNone/>
            </a:pPr>
            <a:r>
              <a:rPr lang="en-US" sz="2249" dirty="0"/>
              <a:t>3.) USAID examples: Cambodia; Development Innovation Ventures</a:t>
            </a:r>
          </a:p>
          <a:p>
            <a:pPr marL="0" indent="0">
              <a:buNone/>
            </a:pPr>
            <a:endParaRPr lang="en-US" sz="2249" dirty="0"/>
          </a:p>
          <a:p>
            <a:pPr marL="0" indent="0">
              <a:buNone/>
            </a:pPr>
            <a:r>
              <a:rPr lang="en-US" sz="2249" dirty="0"/>
              <a:t>Resources: See USAID’s </a:t>
            </a:r>
            <a:r>
              <a:rPr lang="en-US" sz="2249" dirty="0">
                <a:hlinkClick r:id="rId2"/>
              </a:rPr>
              <a:t>ADS 303saj</a:t>
            </a:r>
            <a:r>
              <a:rPr lang="en-US" sz="2249" dirty="0"/>
              <a:t> (revised Jan. 2022)</a:t>
            </a:r>
          </a:p>
        </p:txBody>
      </p:sp>
    </p:spTree>
    <p:extLst>
      <p:ext uri="{BB962C8B-B14F-4D97-AF65-F5344CB8AC3E}">
        <p14:creationId xmlns:p14="http://schemas.microsoft.com/office/powerpoint/2010/main" val="963461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87571" y="5996940"/>
            <a:ext cx="8096251" cy="731520"/>
            <a:chOff x="563566" y="5996940"/>
            <a:chExt cx="8096251" cy="731520"/>
          </a:xfrm>
        </p:grpSpPr>
        <p:cxnSp>
          <p:nvCxnSpPr>
            <p:cNvPr id="6" name="Straight Connector 5"/>
            <p:cNvCxnSpPr/>
            <p:nvPr/>
          </p:nvCxnSpPr>
          <p:spPr>
            <a:xfrm>
              <a:off x="563566" y="6362700"/>
              <a:ext cx="8096251" cy="0"/>
            </a:xfrm>
            <a:prstGeom prst="line">
              <a:avLst/>
            </a:prstGeom>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3320" name="TextBox 7"/>
            <p:cNvSpPr txBox="1">
              <a:spLocks noChangeArrowheads="1"/>
            </p:cNvSpPr>
            <p:nvPr/>
          </p:nvSpPr>
          <p:spPr bwMode="auto">
            <a:xfrm>
              <a:off x="1833567" y="6373815"/>
              <a:ext cx="5557838" cy="307777"/>
            </a:xfrm>
            <a:prstGeom prst="rect">
              <a:avLst/>
            </a:prstGeom>
            <a:noFill/>
            <a:ln w="9525">
              <a:noFill/>
              <a:miter lim="800000"/>
              <a:headEnd/>
              <a:tailEnd/>
            </a:ln>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7F7F7F"/>
                  </a:solidFill>
                  <a:effectLst/>
                  <a:uLnTx/>
                  <a:uFillTx/>
                  <a:latin typeface="Calibri" panose="020F0502020204030204"/>
                  <a:ea typeface="+mn-ea"/>
                  <a:cs typeface="+mn-cs"/>
                </a:rPr>
                <a:t>Office of Management and Budget</a:t>
              </a:r>
            </a:p>
          </p:txBody>
        </p:sp>
        <p:pic>
          <p:nvPicPr>
            <p:cNvPr id="9" name="Picture 8" descr="600px-US-OfficeOfManagementAndBudget-Seal_svg.png"/>
            <p:cNvPicPr>
              <a:picLocks noChangeAspect="1"/>
            </p:cNvPicPr>
            <p:nvPr/>
          </p:nvPicPr>
          <p:blipFill>
            <a:blip r:embed="rId3" cstate="print"/>
            <a:srcRect/>
            <a:stretch>
              <a:fillRect/>
            </a:stretch>
          </p:blipFill>
          <p:spPr bwMode="auto">
            <a:xfrm>
              <a:off x="866445" y="5996940"/>
              <a:ext cx="731520" cy="731520"/>
            </a:xfrm>
            <a:prstGeom prst="rect">
              <a:avLst/>
            </a:prstGeom>
            <a:noFill/>
            <a:ln w="9525">
              <a:noFill/>
              <a:miter lim="800000"/>
              <a:headEnd/>
              <a:tailEnd/>
            </a:ln>
          </p:spPr>
        </p:pic>
      </p:grpSp>
      <p:sp>
        <p:nvSpPr>
          <p:cNvPr id="7" name="Rectangle 7"/>
          <p:cNvSpPr>
            <a:spLocks noChangeArrowheads="1"/>
          </p:cNvSpPr>
          <p:nvPr/>
        </p:nvSpPr>
        <p:spPr bwMode="auto">
          <a:xfrm>
            <a:off x="907774" y="2579017"/>
            <a:ext cx="10376452" cy="1699967"/>
          </a:xfrm>
          <a:prstGeom prst="rect">
            <a:avLst/>
          </a:prstGeom>
          <a:noFill/>
          <a:ln w="9525">
            <a:noFill/>
            <a:miter lim="800000"/>
            <a:headEnd/>
            <a:tailEnd/>
          </a:ln>
        </p:spPr>
        <p:txBody>
          <a:bodyPr lIns="0" tIns="0" rIns="0" bIns="0"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itchFamily="34" charset="0"/>
                <a:ea typeface="+mn-ea"/>
                <a:cs typeface="+mn-cs"/>
              </a:rPr>
              <a:t>US Department of State</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itchFamily="34" charset="0"/>
                <a:ea typeface="+mn-ea"/>
                <a:cs typeface="+mn-cs"/>
              </a:rPr>
              <a:t>Example of Fixed </a:t>
            </a:r>
            <a:r>
              <a:rPr lang="en-US" sz="3600" b="1" dirty="0">
                <a:solidFill>
                  <a:prstClr val="black"/>
                </a:solidFill>
                <a:latin typeface="Calibri" pitchFamily="34" charset="0"/>
              </a:rPr>
              <a:t>Amount Awards</a:t>
            </a:r>
            <a:endParaRPr kumimoji="0" lang="en-US" sz="5400" b="1" i="0" u="none" strike="noStrike" kern="1200" cap="none" spc="0" normalizeH="0" baseline="0" noProof="0" dirty="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52333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326335" y="232992"/>
            <a:ext cx="1153933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marL="0" marR="0" lvl="0" indent="0" algn="l" defTabSz="914400" rtl="0" eaLnBrk="0" fontAlgn="auto" latinLnBrk="0" hangingPunct="0">
              <a:lnSpc>
                <a:spcPct val="85000"/>
              </a:lnSpc>
              <a:spcBef>
                <a:spcPts val="0"/>
              </a:spcBef>
              <a:spcAft>
                <a:spcPts val="0"/>
              </a:spcAft>
              <a:buClrTx/>
              <a:buSzTx/>
              <a:buFontTx/>
              <a:buNone/>
              <a:tabLst/>
              <a:defRPr/>
            </a:pPr>
            <a:r>
              <a:rPr kumimoji="0" lang="en-US" sz="2600" b="1" i="0" u="none" strike="noStrike" kern="0" cap="none" spc="0" normalizeH="0" baseline="0" noProof="0" dirty="0">
                <a:ln>
                  <a:noFill/>
                </a:ln>
                <a:solidFill>
                  <a:srgbClr val="FFFFFF"/>
                </a:solidFill>
                <a:effectLst/>
                <a:uLnTx/>
                <a:uFillTx/>
                <a:latin typeface="Calibri"/>
                <a:ea typeface="+mn-ea"/>
                <a:cs typeface="+mn-cs"/>
              </a:rPr>
              <a:t>Agenda</a:t>
            </a:r>
          </a:p>
        </p:txBody>
      </p:sp>
      <p:sp>
        <p:nvSpPr>
          <p:cNvPr id="7" name="Slide Number Placeholder 6"/>
          <p:cNvSpPr>
            <a:spLocks noGrp="1"/>
          </p:cNvSpPr>
          <p:nvPr>
            <p:ph type="sldNum" sz="quarter" idx="12"/>
          </p:nvPr>
        </p:nvSpPr>
        <p:spPr>
          <a:xfrm>
            <a:off x="8077200" y="6416680"/>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333D6-9FC9-4168-8138-9CF84F907E3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7FBB6BA2-1FDC-41DB-9EEC-2D37C10490A6}"/>
              </a:ext>
            </a:extLst>
          </p:cNvPr>
          <p:cNvSpPr/>
          <p:nvPr/>
        </p:nvSpPr>
        <p:spPr>
          <a:xfrm>
            <a:off x="308113" y="1076069"/>
            <a:ext cx="11539330" cy="3698577"/>
          </a:xfrm>
          <a:prstGeom prst="rect">
            <a:avLst/>
          </a:prstGeom>
        </p:spPr>
        <p:txBody>
          <a:bodyPr wrap="square">
            <a:spAutoFit/>
          </a:bodyPr>
          <a:lstStyle/>
          <a:p>
            <a:pPr marL="400050" marR="0" lvl="0" indent="-400050" algn="l" defTabSz="914400" rtl="0" eaLnBrk="1" fontAlgn="auto" latinLnBrk="0" hangingPunct="1">
              <a:lnSpc>
                <a:spcPct val="200000"/>
              </a:lnSpc>
              <a:spcBef>
                <a:spcPts val="0"/>
              </a:spcBef>
              <a:spcAft>
                <a:spcPts val="0"/>
              </a:spcAft>
              <a:buClrTx/>
              <a:buSzTx/>
              <a:buFont typeface="+mj-lt"/>
              <a:buAutoNum type="romanUcPeriod"/>
              <a:tabLst/>
              <a:defRPr/>
            </a:pPr>
            <a:r>
              <a:rPr lang="en-US" sz="2000" b="1" dirty="0">
                <a:solidFill>
                  <a:srgbClr val="0B2644"/>
                </a:solidFill>
                <a:latin typeface="Source Sans Pro"/>
              </a:rPr>
              <a:t>Introduction</a:t>
            </a:r>
          </a:p>
          <a:p>
            <a:pPr marL="400050" marR="0" lvl="0" indent="-400050" algn="l" defTabSz="914400" rtl="0" eaLnBrk="1" fontAlgn="auto" latinLnBrk="0" hangingPunct="1">
              <a:lnSpc>
                <a:spcPct val="200000"/>
              </a:lnSpc>
              <a:spcBef>
                <a:spcPts val="0"/>
              </a:spcBef>
              <a:spcAft>
                <a:spcPts val="0"/>
              </a:spcAft>
              <a:buClrTx/>
              <a:buSzTx/>
              <a:buFont typeface="+mj-lt"/>
              <a:buAutoNum type="romanUcPeriod"/>
              <a:tabLst/>
              <a:defRPr/>
            </a:pPr>
            <a:r>
              <a:rPr lang="en-US" sz="2000" b="1" dirty="0">
                <a:solidFill>
                  <a:srgbClr val="0B2644"/>
                </a:solidFill>
                <a:latin typeface="Source Sans Pro"/>
              </a:rPr>
              <a:t>Agency Examples</a:t>
            </a:r>
          </a:p>
          <a:p>
            <a:pPr marL="914400" lvl="1" indent="-457200">
              <a:lnSpc>
                <a:spcPct val="200000"/>
              </a:lnSpc>
              <a:buFont typeface="+mj-lt"/>
              <a:buAutoNum type="alphaLcPeriod"/>
              <a:defRPr/>
            </a:pPr>
            <a:r>
              <a:rPr lang="en-US" sz="2000" b="1" dirty="0">
                <a:solidFill>
                  <a:srgbClr val="0B2644"/>
                </a:solidFill>
                <a:latin typeface="Source Sans Pro"/>
              </a:rPr>
              <a:t>National Institutes of Health </a:t>
            </a:r>
          </a:p>
          <a:p>
            <a:pPr marL="914400" lvl="1" indent="-457200">
              <a:lnSpc>
                <a:spcPct val="200000"/>
              </a:lnSpc>
              <a:buFont typeface="+mj-lt"/>
              <a:buAutoNum type="alphaLcPeriod"/>
              <a:defRPr/>
            </a:pPr>
            <a:r>
              <a:rPr lang="en-US" sz="2000" b="1" dirty="0">
                <a:solidFill>
                  <a:srgbClr val="0B2644"/>
                </a:solidFill>
                <a:latin typeface="Source Sans Pro"/>
              </a:rPr>
              <a:t>US Agency for International Development</a:t>
            </a:r>
          </a:p>
          <a:p>
            <a:pPr marL="914400" lvl="1" indent="-457200">
              <a:lnSpc>
                <a:spcPct val="200000"/>
              </a:lnSpc>
              <a:buFont typeface="+mj-lt"/>
              <a:buAutoNum type="alphaLcPeriod"/>
              <a:defRPr/>
            </a:pPr>
            <a:r>
              <a:rPr lang="en-US" sz="2000" b="1" dirty="0">
                <a:solidFill>
                  <a:srgbClr val="0B2644"/>
                </a:solidFill>
                <a:latin typeface="Source Sans Pro"/>
              </a:rPr>
              <a:t>US Department of State</a:t>
            </a:r>
          </a:p>
          <a:p>
            <a:pPr marL="400050" indent="-400050">
              <a:lnSpc>
                <a:spcPct val="200000"/>
              </a:lnSpc>
              <a:buFont typeface="+mj-lt"/>
              <a:buAutoNum type="romanUcPeriod"/>
              <a:defRPr/>
            </a:pPr>
            <a:r>
              <a:rPr lang="en-US" sz="2000" b="1" dirty="0">
                <a:solidFill>
                  <a:srgbClr val="0B2644"/>
                </a:solidFill>
                <a:latin typeface="Source Sans Pro"/>
              </a:rPr>
              <a:t>Q &amp; A</a:t>
            </a:r>
          </a:p>
        </p:txBody>
      </p:sp>
      <p:pic>
        <p:nvPicPr>
          <p:cNvPr id="6" name="Picture 5" descr="600px-US-OfficeOfManagementAndBudget-Seal_svg.png">
            <a:extLst>
              <a:ext uri="{FF2B5EF4-FFF2-40B4-BE49-F238E27FC236}">
                <a16:creationId xmlns:a16="http://schemas.microsoft.com/office/drawing/2014/main" id="{11274C27-7D14-4A76-9871-3AE4BC6BD520}"/>
              </a:ext>
            </a:extLst>
          </p:cNvPr>
          <p:cNvPicPr>
            <a:picLocks noChangeAspect="1"/>
          </p:cNvPicPr>
          <p:nvPr/>
        </p:nvPicPr>
        <p:blipFill>
          <a:blip r:embed="rId3" cstate="print"/>
          <a:srcRect/>
          <a:stretch>
            <a:fillRect/>
          </a:stretch>
        </p:blipFill>
        <p:spPr bwMode="auto">
          <a:xfrm>
            <a:off x="236970" y="5932149"/>
            <a:ext cx="731520" cy="731520"/>
          </a:xfrm>
          <a:prstGeom prst="rect">
            <a:avLst/>
          </a:prstGeom>
          <a:noFill/>
          <a:ln w="9525">
            <a:noFill/>
            <a:miter lim="800000"/>
            <a:headEnd/>
            <a:tailEnd/>
          </a:ln>
        </p:spPr>
      </p:pic>
    </p:spTree>
    <p:extLst>
      <p:ext uri="{BB962C8B-B14F-4D97-AF65-F5344CB8AC3E}">
        <p14:creationId xmlns:p14="http://schemas.microsoft.com/office/powerpoint/2010/main" val="489083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758F559-93B9-4410-B377-A3E1A39CE3BA}" type="slidenum">
              <a:rPr lang="en-US" smtClean="0"/>
              <a:pPr/>
              <a:t>20</a:t>
            </a:fld>
            <a:endParaRPr lang="en-US" dirty="0"/>
          </a:p>
        </p:txBody>
      </p:sp>
      <p:sp>
        <p:nvSpPr>
          <p:cNvPr id="3" name="Title 2"/>
          <p:cNvSpPr>
            <a:spLocks noGrp="1"/>
          </p:cNvSpPr>
          <p:nvPr>
            <p:ph type="ctrTitle" idx="4294967295"/>
          </p:nvPr>
        </p:nvSpPr>
        <p:spPr>
          <a:xfrm>
            <a:off x="3217653" y="711680"/>
            <a:ext cx="5649913" cy="527050"/>
          </a:xfrm>
        </p:spPr>
        <p:txBody>
          <a:bodyPr>
            <a:normAutofit fontScale="90000"/>
          </a:bodyPr>
          <a:lstStyle/>
          <a:p>
            <a:pPr algn="ctr"/>
            <a:r>
              <a:rPr lang="en-US" sz="4000" b="1" dirty="0">
                <a:cs typeface="Times New Roman" panose="02020603050405020304" pitchFamily="18" charset="0"/>
              </a:rPr>
              <a:t>U.S. Department of State</a:t>
            </a:r>
          </a:p>
        </p:txBody>
      </p:sp>
      <p:sp>
        <p:nvSpPr>
          <p:cNvPr id="2" name="TextBox 1"/>
          <p:cNvSpPr txBox="1"/>
          <p:nvPr/>
        </p:nvSpPr>
        <p:spPr>
          <a:xfrm>
            <a:off x="335902" y="1833702"/>
            <a:ext cx="11299371" cy="4062651"/>
          </a:xfrm>
          <a:prstGeom prst="rect">
            <a:avLst/>
          </a:prstGeom>
          <a:noFill/>
        </p:spPr>
        <p:txBody>
          <a:bodyPr wrap="square" lIns="91440" tIns="45720" rIns="91440" bIns="45720" rtlCol="0" anchor="t">
            <a:spAutoFit/>
          </a:bodyPr>
          <a:lstStyle/>
          <a:p>
            <a:pPr algn="l"/>
            <a:r>
              <a:rPr lang="en-US" sz="1800" b="0" i="0" u="none" strike="noStrike" baseline="0" dirty="0">
                <a:latin typeface="Calibri-Light"/>
              </a:rPr>
              <a:t>Fixed Amounts Awards:  Costs are negotiated and agreed upon up front.  As long as the objectives are met, the recipient is entitled to the full grant amount–and no more or less.</a:t>
            </a:r>
          </a:p>
          <a:p>
            <a:pPr algn="l"/>
            <a:endParaRPr lang="en-US" sz="1800" b="0" i="0" u="none" strike="noStrike" baseline="0" dirty="0">
              <a:latin typeface="Calibri-Light"/>
            </a:endParaRPr>
          </a:p>
          <a:p>
            <a:pPr algn="l"/>
            <a:r>
              <a:rPr lang="en-US" sz="2400" dirty="0">
                <a:cs typeface="Times New Roman"/>
              </a:rPr>
              <a:t>Department of State Requirements:</a:t>
            </a:r>
          </a:p>
          <a:p>
            <a:pPr marL="742950" lvl="1" indent="-285750">
              <a:buFont typeface="Arial" panose="020B0604020202020204" pitchFamily="34" charset="0"/>
              <a:buChar char="•"/>
            </a:pPr>
            <a:r>
              <a:rPr lang="en-US" dirty="0">
                <a:cs typeface="Times New Roman"/>
              </a:rPr>
              <a:t>Award must be $250,000 or less.</a:t>
            </a:r>
          </a:p>
          <a:p>
            <a:pPr marL="742950" lvl="1" indent="-285750">
              <a:buFont typeface="Arial" panose="020B0604020202020204" pitchFamily="34" charset="0"/>
              <a:buChar char="•"/>
            </a:pPr>
            <a:r>
              <a:rPr lang="en-US" dirty="0">
                <a:cs typeface="Times New Roman"/>
              </a:rPr>
              <a:t>Clearly identifiable goals and objectives based on performance and results. </a:t>
            </a:r>
          </a:p>
          <a:p>
            <a:pPr marL="742950" lvl="1" indent="-285750">
              <a:buFont typeface="Arial" panose="020B0604020202020204" pitchFamily="34" charset="0"/>
              <a:buChar char="•"/>
            </a:pPr>
            <a:r>
              <a:rPr lang="en-US" dirty="0">
                <a:cs typeface="Times New Roman"/>
              </a:rPr>
              <a:t>Monitoring plan shows how those milestones will be documented (e.g. recipient reporting, phone calls/emails to recipient, attendance at events).</a:t>
            </a:r>
          </a:p>
          <a:p>
            <a:pPr marL="742950" lvl="1" indent="-285750">
              <a:buFont typeface="Arial" panose="020B0604020202020204" pitchFamily="34" charset="0"/>
              <a:buChar char="•"/>
            </a:pPr>
            <a:r>
              <a:rPr lang="en-US" dirty="0">
                <a:cs typeface="Times New Roman"/>
              </a:rPr>
              <a:t>Costs are predictable and can be determined in advance, and will not fluctuate much once the award starts.</a:t>
            </a:r>
          </a:p>
          <a:p>
            <a:pPr marL="742950" lvl="1" indent="-285750">
              <a:buFont typeface="Arial" panose="020B0604020202020204" pitchFamily="34" charset="0"/>
              <a:buChar char="•"/>
            </a:pPr>
            <a:r>
              <a:rPr lang="en-US" dirty="0">
                <a:cs typeface="Times New Roman"/>
              </a:rPr>
              <a:t>Period of performance must be less than five years, though FAAs are typically much shorter.</a:t>
            </a:r>
          </a:p>
          <a:p>
            <a:pPr marL="742950" lvl="1" indent="-285750">
              <a:buFont typeface="Arial" panose="020B0604020202020204" pitchFamily="34" charset="0"/>
              <a:buChar char="•"/>
            </a:pPr>
            <a:r>
              <a:rPr lang="en-US" dirty="0">
                <a:cs typeface="Times New Roman"/>
              </a:rPr>
              <a:t>At the end of the period of performance the recipient must certify in writing that all milestones have been completed successfully.</a:t>
            </a:r>
          </a:p>
          <a:p>
            <a:pPr marL="742950" lvl="1" indent="-285750">
              <a:buFont typeface="Arial" panose="020B0604020202020204" pitchFamily="34" charset="0"/>
              <a:buChar char="•"/>
            </a:pPr>
            <a:r>
              <a:rPr lang="en-US" dirty="0">
                <a:cs typeface="Times New Roman"/>
              </a:rPr>
              <a:t>Cannot be used where program income is earned.</a:t>
            </a:r>
          </a:p>
          <a:p>
            <a:pPr marL="742950" lvl="1" indent="-285750">
              <a:buFont typeface="Arial" panose="020B0604020202020204" pitchFamily="34" charset="0"/>
              <a:buChar char="•"/>
            </a:pPr>
            <a:r>
              <a:rPr lang="en-US" dirty="0">
                <a:cs typeface="Times New Roman"/>
              </a:rPr>
              <a:t>All pre-award requirements still apply: risk assessment, SAM.gov registration, budget negotiation.</a:t>
            </a:r>
          </a:p>
        </p:txBody>
      </p:sp>
      <p:pic>
        <p:nvPicPr>
          <p:cNvPr id="6" name="Picture 2" descr="File:Department of state.svg">
            <a:hlinkClick r:id="rId3"/>
          </p:cNvPr>
          <p:cNvPicPr>
            <a:picLocks noChangeAspect="1" noChangeArrowheads="1"/>
          </p:cNvPicPr>
          <p:nvPr/>
        </p:nvPicPr>
        <p:blipFill>
          <a:blip r:embed="rId4" cstate="print"/>
          <a:srcRect/>
          <a:stretch>
            <a:fillRect/>
          </a:stretch>
        </p:blipFill>
        <p:spPr bwMode="auto">
          <a:xfrm>
            <a:off x="1752600" y="305805"/>
            <a:ext cx="1371600" cy="1371600"/>
          </a:xfrm>
          <a:prstGeom prst="rect">
            <a:avLst/>
          </a:prstGeom>
          <a:noFill/>
          <a:ln w="9525">
            <a:noFill/>
            <a:miter lim="800000"/>
            <a:headEnd/>
            <a:tailEnd/>
          </a:ln>
        </p:spPr>
      </p:pic>
      <p:pic>
        <p:nvPicPr>
          <p:cNvPr id="7" name="Picture 2" descr="O:\AOPE\Federal Assistance Division\AOPEFA Logo\Large Logo.PNG"/>
          <p:cNvPicPr>
            <a:picLocks noChangeAspect="1" noChangeArrowheads="1"/>
          </p:cNvPicPr>
          <p:nvPr/>
        </p:nvPicPr>
        <p:blipFill>
          <a:blip r:embed="rId5" cstate="print"/>
          <a:srcRect/>
          <a:stretch>
            <a:fillRect/>
          </a:stretch>
        </p:blipFill>
        <p:spPr bwMode="auto">
          <a:xfrm>
            <a:off x="8949344" y="194681"/>
            <a:ext cx="1600200" cy="1482725"/>
          </a:xfrm>
          <a:prstGeom prst="rect">
            <a:avLst/>
          </a:prstGeom>
          <a:noFill/>
          <a:ln w="9525">
            <a:noFill/>
            <a:miter lim="800000"/>
            <a:headEnd/>
            <a:tailEnd/>
          </a:ln>
        </p:spPr>
      </p:pic>
    </p:spTree>
    <p:extLst>
      <p:ext uri="{BB962C8B-B14F-4D97-AF65-F5344CB8AC3E}">
        <p14:creationId xmlns:p14="http://schemas.microsoft.com/office/powerpoint/2010/main" val="422254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87571" y="5996940"/>
            <a:ext cx="8096251" cy="731520"/>
            <a:chOff x="563566" y="5996940"/>
            <a:chExt cx="8096251" cy="731520"/>
          </a:xfrm>
        </p:grpSpPr>
        <p:cxnSp>
          <p:nvCxnSpPr>
            <p:cNvPr id="6" name="Straight Connector 5"/>
            <p:cNvCxnSpPr/>
            <p:nvPr/>
          </p:nvCxnSpPr>
          <p:spPr>
            <a:xfrm>
              <a:off x="563566" y="6362700"/>
              <a:ext cx="8096251" cy="0"/>
            </a:xfrm>
            <a:prstGeom prst="line">
              <a:avLst/>
            </a:prstGeom>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3320" name="TextBox 7"/>
            <p:cNvSpPr txBox="1">
              <a:spLocks noChangeArrowheads="1"/>
            </p:cNvSpPr>
            <p:nvPr/>
          </p:nvSpPr>
          <p:spPr bwMode="auto">
            <a:xfrm>
              <a:off x="1833567" y="6373815"/>
              <a:ext cx="5557838" cy="307777"/>
            </a:xfrm>
            <a:prstGeom prst="rect">
              <a:avLst/>
            </a:prstGeom>
            <a:noFill/>
            <a:ln w="9525">
              <a:noFill/>
              <a:miter lim="800000"/>
              <a:headEnd/>
              <a:tailEnd/>
            </a:ln>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7F7F7F"/>
                  </a:solidFill>
                  <a:effectLst/>
                  <a:uLnTx/>
                  <a:uFillTx/>
                  <a:latin typeface="Calibri" panose="020F0502020204030204"/>
                  <a:ea typeface="+mn-ea"/>
                  <a:cs typeface="+mn-cs"/>
                </a:rPr>
                <a:t>Office of Management and Budget</a:t>
              </a:r>
            </a:p>
          </p:txBody>
        </p:sp>
        <p:pic>
          <p:nvPicPr>
            <p:cNvPr id="9" name="Picture 8" descr="600px-US-OfficeOfManagementAndBudget-Seal_svg.png"/>
            <p:cNvPicPr>
              <a:picLocks noChangeAspect="1"/>
            </p:cNvPicPr>
            <p:nvPr/>
          </p:nvPicPr>
          <p:blipFill>
            <a:blip r:embed="rId3" cstate="print"/>
            <a:srcRect/>
            <a:stretch>
              <a:fillRect/>
            </a:stretch>
          </p:blipFill>
          <p:spPr bwMode="auto">
            <a:xfrm>
              <a:off x="866445" y="5996940"/>
              <a:ext cx="731520" cy="731520"/>
            </a:xfrm>
            <a:prstGeom prst="rect">
              <a:avLst/>
            </a:prstGeom>
            <a:noFill/>
            <a:ln w="9525">
              <a:noFill/>
              <a:miter lim="800000"/>
              <a:headEnd/>
              <a:tailEnd/>
            </a:ln>
          </p:spPr>
        </p:pic>
      </p:grpSp>
      <p:sp>
        <p:nvSpPr>
          <p:cNvPr id="7" name="Rectangle 7"/>
          <p:cNvSpPr>
            <a:spLocks noChangeArrowheads="1"/>
          </p:cNvSpPr>
          <p:nvPr/>
        </p:nvSpPr>
        <p:spPr bwMode="auto">
          <a:xfrm>
            <a:off x="907774" y="2579017"/>
            <a:ext cx="10376452" cy="1699967"/>
          </a:xfrm>
          <a:prstGeom prst="rect">
            <a:avLst/>
          </a:prstGeom>
          <a:noFill/>
          <a:ln w="9525">
            <a:noFill/>
            <a:miter lim="800000"/>
            <a:headEnd/>
            <a:tailEnd/>
          </a:ln>
        </p:spPr>
        <p:txBody>
          <a:bodyPr lIns="0" tIns="0" rIns="0" bIns="0"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itchFamily="34" charset="0"/>
                <a:ea typeface="+mn-ea"/>
                <a:cs typeface="+mn-cs"/>
              </a:rPr>
              <a:t>Questions?</a:t>
            </a:r>
            <a:endParaRPr kumimoji="0" lang="en-US" sz="5400" b="1" i="0" u="none" strike="noStrike" kern="1200" cap="none" spc="0" normalizeH="0" baseline="0" noProof="0" dirty="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214629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326335" y="232992"/>
            <a:ext cx="1153933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latin typeface="Calibri"/>
              </a:rPr>
              <a:t>Panelists</a:t>
            </a:r>
          </a:p>
        </p:txBody>
      </p:sp>
      <p:sp>
        <p:nvSpPr>
          <p:cNvPr id="7" name="Slide Number Placeholder 6"/>
          <p:cNvSpPr>
            <a:spLocks noGrp="1"/>
          </p:cNvSpPr>
          <p:nvPr>
            <p:ph type="sldNum" sz="quarter" idx="12"/>
          </p:nvPr>
        </p:nvSpPr>
        <p:spPr>
          <a:xfrm>
            <a:off x="8077200" y="6416680"/>
            <a:ext cx="2133600" cy="365125"/>
          </a:xfrm>
        </p:spPr>
        <p:txBody>
          <a:bodyPr/>
          <a:lstStyle/>
          <a:p>
            <a:fld id="{E76333D6-9FC9-4168-8138-9CF84F907E32}" type="slidenum">
              <a:rPr lang="en-US">
                <a:solidFill>
                  <a:prstClr val="black">
                    <a:tint val="75000"/>
                  </a:prstClr>
                </a:solidFill>
                <a:latin typeface="Calibri"/>
              </a:rPr>
              <a:pPr/>
              <a:t>3</a:t>
            </a:fld>
            <a:endParaRPr lang="en-US">
              <a:solidFill>
                <a:prstClr val="black">
                  <a:tint val="75000"/>
                </a:prstClr>
              </a:solidFill>
              <a:latin typeface="Calibri"/>
            </a:endParaRPr>
          </a:p>
        </p:txBody>
      </p:sp>
      <p:sp>
        <p:nvSpPr>
          <p:cNvPr id="4" name="Rectangle 3">
            <a:extLst>
              <a:ext uri="{FF2B5EF4-FFF2-40B4-BE49-F238E27FC236}">
                <a16:creationId xmlns:a16="http://schemas.microsoft.com/office/drawing/2014/main" id="{7FBB6BA2-1FDC-41DB-9EEC-2D37C10490A6}"/>
              </a:ext>
            </a:extLst>
          </p:cNvPr>
          <p:cNvSpPr/>
          <p:nvPr/>
        </p:nvSpPr>
        <p:spPr>
          <a:xfrm>
            <a:off x="308113" y="1084615"/>
            <a:ext cx="11539330" cy="4093428"/>
          </a:xfrm>
          <a:prstGeom prst="rect">
            <a:avLst/>
          </a:prstGeom>
        </p:spPr>
        <p:txBody>
          <a:bodyPr wrap="square">
            <a:spAutoFit/>
          </a:bodyPr>
          <a:lstStyle/>
          <a:p>
            <a:r>
              <a:rPr lang="en-US" sz="2000" b="1" dirty="0">
                <a:solidFill>
                  <a:srgbClr val="0B2644"/>
                </a:solidFill>
                <a:latin typeface="Source Sans Pro"/>
              </a:rPr>
              <a:t>Michelle Bulls, NIH</a:t>
            </a:r>
          </a:p>
          <a:p>
            <a:pPr marL="342900" indent="-342900">
              <a:buFont typeface="Arial" panose="020B0604020202020204" pitchFamily="34" charset="0"/>
              <a:buChar char="•"/>
            </a:pPr>
            <a:r>
              <a:rPr lang="en-US" i="1" dirty="0">
                <a:solidFill>
                  <a:srgbClr val="0B2644"/>
                </a:solidFill>
                <a:latin typeface="Source Sans Pro"/>
              </a:rPr>
              <a:t>Michelle is the Director of the Office of Policy for Extramural Research Administration (OPERA) with policy and compliance oversight for the 24 Institutes and Centers grants management offices within the National Institutes of Health (NIH).</a:t>
            </a:r>
          </a:p>
          <a:p>
            <a:endParaRPr lang="en-US" sz="2400" b="1" dirty="0">
              <a:solidFill>
                <a:srgbClr val="0B2644"/>
              </a:solidFill>
              <a:latin typeface="Source Sans Pro"/>
            </a:endParaRPr>
          </a:p>
          <a:p>
            <a:r>
              <a:rPr lang="en-US" sz="2400" b="1" dirty="0">
                <a:solidFill>
                  <a:srgbClr val="0B2644"/>
                </a:solidFill>
                <a:latin typeface="Source Sans Pro"/>
              </a:rPr>
              <a:t>Jonathan Ng, USAID</a:t>
            </a:r>
          </a:p>
          <a:p>
            <a:pPr marL="342900" indent="-342900">
              <a:buFont typeface="Arial" panose="020B0604020202020204" pitchFamily="34" charset="0"/>
              <a:buChar char="•"/>
            </a:pPr>
            <a:r>
              <a:rPr lang="en-US" sz="2000" i="1" dirty="0">
                <a:solidFill>
                  <a:srgbClr val="0B2644"/>
                </a:solidFill>
                <a:latin typeface="Source Sans Pro"/>
              </a:rPr>
              <a:t>Jonathan is an Attorney Advisor in the Office of the General counsel at USAID and has covered several portfolios, including Power Africa and the Private Sector Engagement Hub. He most recently served as the Acting Managing Director of USAID’s Innovation Division, which focused on evidence-based grantmaking. </a:t>
            </a:r>
          </a:p>
          <a:p>
            <a:pPr marL="342900" indent="-342900">
              <a:buFont typeface="Arial" panose="020B0604020202020204" pitchFamily="34" charset="0"/>
              <a:buChar char="•"/>
            </a:pPr>
            <a:endParaRPr lang="en-US" sz="2000" dirty="0">
              <a:solidFill>
                <a:srgbClr val="0B2644"/>
              </a:solidFill>
              <a:latin typeface="Source Sans Pro"/>
            </a:endParaRPr>
          </a:p>
          <a:p>
            <a:r>
              <a:rPr lang="en-US" sz="2000" b="1" dirty="0">
                <a:solidFill>
                  <a:srgbClr val="0B2644"/>
                </a:solidFill>
                <a:latin typeface="Source Sans Pro"/>
              </a:rPr>
              <a:t>Thomas Kodiak, State</a:t>
            </a:r>
          </a:p>
          <a:p>
            <a:pPr marL="342900" indent="-342900">
              <a:buFont typeface="Arial" panose="020B0604020202020204" pitchFamily="34" charset="0"/>
              <a:buChar char="•"/>
            </a:pPr>
            <a:r>
              <a:rPr lang="en-US" i="1" dirty="0">
                <a:solidFill>
                  <a:srgbClr val="0B2644"/>
                </a:solidFill>
                <a:latin typeface="Source Sans Pro"/>
              </a:rPr>
              <a:t>Tom is the Director of Federal Assistance for Financial Management at the State Department.   </a:t>
            </a:r>
          </a:p>
          <a:p>
            <a:pPr marL="342900" indent="-342900">
              <a:buFont typeface="Arial" panose="020B0604020202020204" pitchFamily="34" charset="0"/>
              <a:buChar char="•"/>
            </a:pPr>
            <a:endParaRPr lang="en-US" sz="2000" dirty="0">
              <a:solidFill>
                <a:srgbClr val="0B2644"/>
              </a:solidFill>
              <a:latin typeface="Source Sans Pro"/>
            </a:endParaRPr>
          </a:p>
        </p:txBody>
      </p:sp>
      <p:pic>
        <p:nvPicPr>
          <p:cNvPr id="6" name="Picture 5" descr="600px-US-OfficeOfManagementAndBudget-Seal_svg.png">
            <a:extLst>
              <a:ext uri="{FF2B5EF4-FFF2-40B4-BE49-F238E27FC236}">
                <a16:creationId xmlns:a16="http://schemas.microsoft.com/office/drawing/2014/main" id="{11274C27-7D14-4A76-9871-3AE4BC6BD520}"/>
              </a:ext>
            </a:extLst>
          </p:cNvPr>
          <p:cNvPicPr>
            <a:picLocks noChangeAspect="1"/>
          </p:cNvPicPr>
          <p:nvPr/>
        </p:nvPicPr>
        <p:blipFill>
          <a:blip r:embed="rId3" cstate="print"/>
          <a:srcRect/>
          <a:stretch>
            <a:fillRect/>
          </a:stretch>
        </p:blipFill>
        <p:spPr bwMode="auto">
          <a:xfrm>
            <a:off x="236970" y="5932149"/>
            <a:ext cx="731520" cy="731520"/>
          </a:xfrm>
          <a:prstGeom prst="rect">
            <a:avLst/>
          </a:prstGeom>
          <a:noFill/>
          <a:ln w="9525">
            <a:noFill/>
            <a:miter lim="800000"/>
            <a:headEnd/>
            <a:tailEnd/>
          </a:ln>
        </p:spPr>
      </p:pic>
    </p:spTree>
    <p:extLst>
      <p:ext uri="{BB962C8B-B14F-4D97-AF65-F5344CB8AC3E}">
        <p14:creationId xmlns:p14="http://schemas.microsoft.com/office/powerpoint/2010/main" val="304331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87571" y="5996940"/>
            <a:ext cx="8096251" cy="731520"/>
            <a:chOff x="563566" y="5996940"/>
            <a:chExt cx="8096251" cy="731520"/>
          </a:xfrm>
        </p:grpSpPr>
        <p:cxnSp>
          <p:nvCxnSpPr>
            <p:cNvPr id="6" name="Straight Connector 5"/>
            <p:cNvCxnSpPr/>
            <p:nvPr/>
          </p:nvCxnSpPr>
          <p:spPr>
            <a:xfrm>
              <a:off x="563566" y="6362700"/>
              <a:ext cx="8096251" cy="0"/>
            </a:xfrm>
            <a:prstGeom prst="line">
              <a:avLst/>
            </a:prstGeom>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3320" name="TextBox 7"/>
            <p:cNvSpPr txBox="1">
              <a:spLocks noChangeArrowheads="1"/>
            </p:cNvSpPr>
            <p:nvPr/>
          </p:nvSpPr>
          <p:spPr bwMode="auto">
            <a:xfrm>
              <a:off x="1833567" y="6373815"/>
              <a:ext cx="5557838" cy="307777"/>
            </a:xfrm>
            <a:prstGeom prst="rect">
              <a:avLst/>
            </a:prstGeom>
            <a:noFill/>
            <a:ln w="9525">
              <a:noFill/>
              <a:miter lim="800000"/>
              <a:headEnd/>
              <a:tailEnd/>
            </a:ln>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7F7F7F"/>
                  </a:solidFill>
                  <a:effectLst/>
                  <a:uLnTx/>
                  <a:uFillTx/>
                  <a:latin typeface="Calibri" panose="020F0502020204030204"/>
                  <a:ea typeface="+mn-ea"/>
                  <a:cs typeface="+mn-cs"/>
                </a:rPr>
                <a:t>Office of Management and Budget</a:t>
              </a:r>
            </a:p>
          </p:txBody>
        </p:sp>
        <p:pic>
          <p:nvPicPr>
            <p:cNvPr id="9" name="Picture 8" descr="600px-US-OfficeOfManagementAndBudget-Seal_svg.png"/>
            <p:cNvPicPr>
              <a:picLocks noChangeAspect="1"/>
            </p:cNvPicPr>
            <p:nvPr/>
          </p:nvPicPr>
          <p:blipFill>
            <a:blip r:embed="rId3" cstate="print"/>
            <a:srcRect/>
            <a:stretch>
              <a:fillRect/>
            </a:stretch>
          </p:blipFill>
          <p:spPr bwMode="auto">
            <a:xfrm>
              <a:off x="866445" y="5996940"/>
              <a:ext cx="731520" cy="731520"/>
            </a:xfrm>
            <a:prstGeom prst="rect">
              <a:avLst/>
            </a:prstGeom>
            <a:noFill/>
            <a:ln w="9525">
              <a:noFill/>
              <a:miter lim="800000"/>
              <a:headEnd/>
              <a:tailEnd/>
            </a:ln>
          </p:spPr>
        </p:pic>
      </p:grpSp>
      <p:sp>
        <p:nvSpPr>
          <p:cNvPr id="7" name="Rectangle 7"/>
          <p:cNvSpPr>
            <a:spLocks noChangeArrowheads="1"/>
          </p:cNvSpPr>
          <p:nvPr/>
        </p:nvSpPr>
        <p:spPr bwMode="auto">
          <a:xfrm>
            <a:off x="907774" y="2579017"/>
            <a:ext cx="10376452" cy="1699967"/>
          </a:xfrm>
          <a:prstGeom prst="rect">
            <a:avLst/>
          </a:prstGeom>
          <a:noFill/>
          <a:ln w="9525">
            <a:noFill/>
            <a:miter lim="800000"/>
            <a:headEnd/>
            <a:tailEnd/>
          </a:ln>
        </p:spPr>
        <p:txBody>
          <a:bodyPr lIns="0" tIns="0" rIns="0" bIns="0"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itchFamily="34" charset="0"/>
                <a:ea typeface="+mn-ea"/>
                <a:cs typeface="+mn-cs"/>
              </a:rPr>
              <a:t>Introduction</a:t>
            </a:r>
            <a:endParaRPr kumimoji="0" lang="en-US" sz="5400" b="1" i="0" u="none" strike="noStrike" kern="1200" cap="none" spc="0" normalizeH="0" baseline="0" noProof="0" dirty="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23481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326335" y="232992"/>
            <a:ext cx="1153933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marL="0" marR="0" lvl="0" indent="0" algn="l" defTabSz="914400" rtl="0" eaLnBrk="0" fontAlgn="auto" latinLnBrk="0" hangingPunct="0">
              <a:lnSpc>
                <a:spcPct val="85000"/>
              </a:lnSpc>
              <a:spcBef>
                <a:spcPts val="0"/>
              </a:spcBef>
              <a:spcAft>
                <a:spcPts val="0"/>
              </a:spcAft>
              <a:buClrTx/>
              <a:buSzTx/>
              <a:buFontTx/>
              <a:buNone/>
              <a:tabLst/>
              <a:defRPr/>
            </a:pPr>
            <a:r>
              <a:rPr kumimoji="0" lang="en-US" sz="2600" b="1" i="0" u="none" strike="noStrike" kern="0" cap="none" spc="0" normalizeH="0" baseline="0" noProof="0" dirty="0">
                <a:ln>
                  <a:noFill/>
                </a:ln>
                <a:solidFill>
                  <a:srgbClr val="FFFFFF"/>
                </a:solidFill>
                <a:effectLst/>
                <a:uLnTx/>
                <a:uFillTx/>
                <a:latin typeface="Calibri"/>
                <a:ea typeface="+mn-ea"/>
                <a:cs typeface="+mn-cs"/>
              </a:rPr>
              <a:t>Fixed Amount Award</a:t>
            </a:r>
          </a:p>
        </p:txBody>
      </p:sp>
      <p:sp>
        <p:nvSpPr>
          <p:cNvPr id="7" name="Slide Number Placeholder 6"/>
          <p:cNvSpPr>
            <a:spLocks noGrp="1"/>
          </p:cNvSpPr>
          <p:nvPr>
            <p:ph type="sldNum" sz="quarter" idx="12"/>
          </p:nvPr>
        </p:nvSpPr>
        <p:spPr>
          <a:xfrm>
            <a:off x="8077200" y="6416680"/>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333D6-9FC9-4168-8138-9CF84F907E32}"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7FBB6BA2-1FDC-41DB-9EEC-2D37C10490A6}"/>
              </a:ext>
            </a:extLst>
          </p:cNvPr>
          <p:cNvSpPr/>
          <p:nvPr/>
        </p:nvSpPr>
        <p:spPr>
          <a:xfrm>
            <a:off x="308113" y="1076069"/>
            <a:ext cx="11539330" cy="406265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B2644"/>
                </a:solidFill>
                <a:effectLst/>
                <a:uLnTx/>
                <a:uFillTx/>
                <a:latin typeface="Source Sans Pro"/>
                <a:ea typeface="+mn-ea"/>
                <a:cs typeface="+mn-cs"/>
              </a:rPr>
              <a:t>What is a fixed amount award?</a:t>
            </a:r>
          </a:p>
          <a:p>
            <a:pPr marL="342900" lvl="0" indent="-342900">
              <a:buFont typeface="Arial" panose="020B0604020202020204" pitchFamily="34" charset="0"/>
              <a:buChar char="•"/>
            </a:pPr>
            <a:r>
              <a:rPr lang="en-US" sz="2000" dirty="0">
                <a:solidFill>
                  <a:srgbClr val="0B2644"/>
                </a:solidFill>
                <a:latin typeface="Source Sans Pro"/>
              </a:rPr>
              <a:t>A fixed amount award is a type of grant or cooperative agreement that provides funding </a:t>
            </a:r>
            <a:r>
              <a:rPr lang="en-US" sz="2000" b="1" dirty="0">
                <a:solidFill>
                  <a:srgbClr val="0B2644"/>
                </a:solidFill>
                <a:latin typeface="Source Sans Pro"/>
              </a:rPr>
              <a:t>without regards to actual costs incurred under the Federal award</a:t>
            </a:r>
            <a:r>
              <a:rPr lang="en-US" sz="2000" dirty="0">
                <a:solidFill>
                  <a:srgbClr val="0B2644"/>
                </a:solidFill>
                <a:latin typeface="Source Sans Pro"/>
              </a:rPr>
              <a:t>.</a:t>
            </a:r>
          </a:p>
          <a:p>
            <a:pPr lvl="0"/>
            <a:endParaRPr lang="en-US" sz="2000" dirty="0">
              <a:solidFill>
                <a:srgbClr val="0B2644"/>
              </a:solidFill>
              <a:latin typeface="Source Sans Pro"/>
            </a:endParaRPr>
          </a:p>
          <a:p>
            <a:r>
              <a:rPr lang="en-US" sz="2000" b="1" dirty="0">
                <a:solidFill>
                  <a:srgbClr val="0B2644"/>
                </a:solidFill>
                <a:latin typeface="Source Sans Pro"/>
              </a:rPr>
              <a:t>When should a fixed amount award be used?</a:t>
            </a:r>
            <a:endParaRPr lang="en-US" sz="2000" dirty="0">
              <a:solidFill>
                <a:srgbClr val="0B2644"/>
              </a:solidFill>
              <a:latin typeface="Source Sans Pro"/>
            </a:endParaRPr>
          </a:p>
          <a:p>
            <a:pPr marL="342900" lvl="0" indent="-34290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Appropriate when the work that is to be performed can be determined with a reasonable degree of certainty.</a:t>
            </a:r>
          </a:p>
          <a:p>
            <a:pPr lvl="0"/>
            <a:endParaRPr lang="en-US" sz="2000" dirty="0">
              <a:latin typeface="Source Sans Pro" panose="020B0503030403020204" pitchFamily="34" charset="0"/>
              <a:ea typeface="Source Sans Pro" panose="020B0503030403020204" pitchFamily="34" charset="0"/>
            </a:endParaRPr>
          </a:p>
          <a:p>
            <a:r>
              <a:rPr lang="en-US" sz="2000" b="1" dirty="0">
                <a:solidFill>
                  <a:srgbClr val="0B2644"/>
                </a:solidFill>
                <a:latin typeface="Source Sans Pro"/>
              </a:rPr>
              <a:t>What are the benefits of fixed amount awards?</a:t>
            </a:r>
            <a:endParaRPr lang="en-US" sz="2000" dirty="0">
              <a:latin typeface="Source Sans Pro" panose="020B0503030403020204" pitchFamily="34" charset="0"/>
              <a:ea typeface="Source Sans Pro" panose="020B0503030403020204" pitchFamily="34" charset="0"/>
            </a:endParaRPr>
          </a:p>
          <a:p>
            <a:pPr marL="342900" lvl="0" indent="-34290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Reduce some of the administrative burden and record-keeping requirements.</a:t>
            </a:r>
          </a:p>
          <a:p>
            <a:pPr marL="342900" indent="-34290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Accountability is based primarily on performance and results.</a:t>
            </a:r>
            <a:endParaRPr lang="en-US" sz="2000" dirty="0">
              <a:solidFill>
                <a:srgbClr val="0B2644"/>
              </a:solidFill>
              <a:latin typeface="Source Sans Pro"/>
            </a:endParaRP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27343C"/>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27343C"/>
              </a:solidFill>
              <a:effectLst/>
              <a:uLnTx/>
              <a:uFillTx/>
              <a:latin typeface="-apple-system"/>
              <a:ea typeface="+mn-ea"/>
              <a:cs typeface="+mn-cs"/>
            </a:endParaRPr>
          </a:p>
        </p:txBody>
      </p:sp>
      <p:pic>
        <p:nvPicPr>
          <p:cNvPr id="6" name="Picture 5" descr="600px-US-OfficeOfManagementAndBudget-Seal_svg.png">
            <a:extLst>
              <a:ext uri="{FF2B5EF4-FFF2-40B4-BE49-F238E27FC236}">
                <a16:creationId xmlns:a16="http://schemas.microsoft.com/office/drawing/2014/main" id="{11274C27-7D14-4A76-9871-3AE4BC6BD520}"/>
              </a:ext>
            </a:extLst>
          </p:cNvPr>
          <p:cNvPicPr>
            <a:picLocks noChangeAspect="1"/>
          </p:cNvPicPr>
          <p:nvPr/>
        </p:nvPicPr>
        <p:blipFill>
          <a:blip r:embed="rId3" cstate="print"/>
          <a:srcRect/>
          <a:stretch>
            <a:fillRect/>
          </a:stretch>
        </p:blipFill>
        <p:spPr bwMode="auto">
          <a:xfrm>
            <a:off x="236970" y="5932149"/>
            <a:ext cx="731520" cy="731520"/>
          </a:xfrm>
          <a:prstGeom prst="rect">
            <a:avLst/>
          </a:prstGeom>
          <a:noFill/>
          <a:ln w="9525">
            <a:noFill/>
            <a:miter lim="800000"/>
            <a:headEnd/>
            <a:tailEnd/>
          </a:ln>
        </p:spPr>
      </p:pic>
    </p:spTree>
    <p:extLst>
      <p:ext uri="{BB962C8B-B14F-4D97-AF65-F5344CB8AC3E}">
        <p14:creationId xmlns:p14="http://schemas.microsoft.com/office/powerpoint/2010/main" val="116412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a:extLst>
              <a:ext uri="{FF2B5EF4-FFF2-40B4-BE49-F238E27FC236}">
                <a16:creationId xmlns:a16="http://schemas.microsoft.com/office/drawing/2014/main" id="{3CD69520-AF80-4D2F-A73D-1D59757AFA62}"/>
              </a:ext>
            </a:extLst>
          </p:cNvPr>
          <p:cNvSpPr>
            <a:spLocks noGrp="1"/>
          </p:cNvSpPr>
          <p:nvPr>
            <p:ph type="body" idx="1"/>
          </p:nvPr>
        </p:nvSpPr>
        <p:spPr/>
        <p:txBody>
          <a:bodyPr/>
          <a:lstStyle/>
          <a:p>
            <a:r>
              <a:rPr lang="en-US" dirty="0"/>
              <a:t>Michelle G. Bulls, Director, Office of Policy for Extramural Research Administration (OPERA)</a:t>
            </a:r>
          </a:p>
        </p:txBody>
      </p:sp>
      <p:sp>
        <p:nvSpPr>
          <p:cNvPr id="2" name="Title">
            <a:extLst>
              <a:ext uri="{FF2B5EF4-FFF2-40B4-BE49-F238E27FC236}">
                <a16:creationId xmlns:a16="http://schemas.microsoft.com/office/drawing/2014/main" id="{F6E3C460-C493-4BF5-98EF-095BF507A248}"/>
              </a:ext>
            </a:extLst>
          </p:cNvPr>
          <p:cNvSpPr>
            <a:spLocks noGrp="1"/>
          </p:cNvSpPr>
          <p:nvPr>
            <p:ph type="ctrTitle"/>
          </p:nvPr>
        </p:nvSpPr>
        <p:spPr/>
        <p:txBody>
          <a:bodyPr/>
          <a:lstStyle/>
          <a:p>
            <a:r>
              <a:rPr lang="en-US" sz="5400" dirty="0"/>
              <a:t>NIH Grant Applications – Modular Budgets</a:t>
            </a:r>
          </a:p>
        </p:txBody>
      </p:sp>
    </p:spTree>
    <p:custDataLst>
      <p:tags r:id="rId1"/>
    </p:custDataLst>
    <p:extLst>
      <p:ext uri="{BB962C8B-B14F-4D97-AF65-F5344CB8AC3E}">
        <p14:creationId xmlns:p14="http://schemas.microsoft.com/office/powerpoint/2010/main" val="392571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6F1008-A4B9-4135-BA80-506841E4A0E0}"/>
              </a:ext>
            </a:extLst>
          </p:cNvPr>
          <p:cNvSpPr>
            <a:spLocks noGrp="1"/>
          </p:cNvSpPr>
          <p:nvPr>
            <p:ph idx="1"/>
          </p:nvPr>
        </p:nvSpPr>
        <p:spPr/>
        <p:txBody>
          <a:bodyPr/>
          <a:lstStyle/>
          <a:p>
            <a:r>
              <a:rPr lang="en-US" dirty="0"/>
              <a:t>NIH does not issue Fixed Amount Awards.</a:t>
            </a:r>
          </a:p>
          <a:p>
            <a:r>
              <a:rPr lang="en-US" dirty="0"/>
              <a:t>With prior approval, NIH recipients may issue fixed amount subawards for low-cost activities that fall under the simplified acquisition threshold.</a:t>
            </a:r>
          </a:p>
          <a:p>
            <a:r>
              <a:rPr lang="en-US" dirty="0"/>
              <a:t>While NIH does not issue fixed amount awards, we use a similar approach to reduce applicant and recipient burden – e.g., modular budgets.</a:t>
            </a:r>
          </a:p>
          <a:p>
            <a:r>
              <a:rPr lang="en-US" dirty="0"/>
              <a:t>Modular budgets streamline the application process and minimize the need to submit detailed budget information at the time of application submission.</a:t>
            </a:r>
          </a:p>
          <a:p>
            <a:endParaRPr lang="en-US" dirty="0"/>
          </a:p>
        </p:txBody>
      </p:sp>
      <p:sp>
        <p:nvSpPr>
          <p:cNvPr id="3" name="Title 2">
            <a:extLst>
              <a:ext uri="{FF2B5EF4-FFF2-40B4-BE49-F238E27FC236}">
                <a16:creationId xmlns:a16="http://schemas.microsoft.com/office/drawing/2014/main" id="{8E20F091-0963-453B-8BEB-11BB3AD4F91F}"/>
              </a:ext>
            </a:extLst>
          </p:cNvPr>
          <p:cNvSpPr>
            <a:spLocks noGrp="1"/>
          </p:cNvSpPr>
          <p:nvPr>
            <p:ph type="title"/>
          </p:nvPr>
        </p:nvSpPr>
        <p:spPr/>
        <p:txBody>
          <a:bodyPr/>
          <a:lstStyle/>
          <a:p>
            <a:r>
              <a:rPr lang="en-US" dirty="0"/>
              <a:t>NIHs Uses Modular Awards as a Version of Fixed Amount Awards</a:t>
            </a:r>
          </a:p>
        </p:txBody>
      </p:sp>
    </p:spTree>
    <p:extLst>
      <p:ext uri="{BB962C8B-B14F-4D97-AF65-F5344CB8AC3E}">
        <p14:creationId xmlns:p14="http://schemas.microsoft.com/office/powerpoint/2010/main" val="144980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EFCC1CA-3E9C-4564-BECD-E3B2066433D8}"/>
              </a:ext>
            </a:extLst>
          </p:cNvPr>
          <p:cNvSpPr>
            <a:spLocks noGrp="1"/>
          </p:cNvSpPr>
          <p:nvPr>
            <p:ph type="title"/>
          </p:nvPr>
        </p:nvSpPr>
        <p:spPr/>
        <p:txBody>
          <a:bodyPr/>
          <a:lstStyle/>
          <a:p>
            <a:r>
              <a:rPr lang="en-US" dirty="0"/>
              <a:t>Fixed Amount Subawards</a:t>
            </a:r>
          </a:p>
        </p:txBody>
      </p:sp>
    </p:spTree>
    <p:extLst>
      <p:ext uri="{BB962C8B-B14F-4D97-AF65-F5344CB8AC3E}">
        <p14:creationId xmlns:p14="http://schemas.microsoft.com/office/powerpoint/2010/main" val="188923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04586F-5E98-446F-81EF-4BC90F51FA11}"/>
              </a:ext>
            </a:extLst>
          </p:cNvPr>
          <p:cNvSpPr>
            <a:spLocks noGrp="1"/>
          </p:cNvSpPr>
          <p:nvPr>
            <p:ph idx="1"/>
          </p:nvPr>
        </p:nvSpPr>
        <p:spPr/>
        <p:txBody>
          <a:bodyPr>
            <a:normAutofit/>
          </a:bodyPr>
          <a:lstStyle/>
          <a:p>
            <a:r>
              <a:rPr lang="en-US" dirty="0"/>
              <a:t>NIH GPS </a:t>
            </a:r>
            <a:r>
              <a:rPr lang="en-US" dirty="0">
                <a:hlinkClick r:id="rId3"/>
              </a:rPr>
              <a:t>8.1.2.11</a:t>
            </a:r>
            <a:r>
              <a:rPr lang="en-US" dirty="0"/>
              <a:t>: With NIH prior approval, a pass-through entity may provide subawards based on fixed amounts (as defined in 2 CFR Part 200.201 and 45 CFR Part 75.201). </a:t>
            </a:r>
          </a:p>
          <a:p>
            <a:r>
              <a:rPr lang="en-US" dirty="0"/>
              <a:t>Amounts cannot exceed the Simplified Acquisition Threshold (currently $250,000).</a:t>
            </a:r>
          </a:p>
        </p:txBody>
      </p:sp>
      <p:sp>
        <p:nvSpPr>
          <p:cNvPr id="3" name="Title 2">
            <a:extLst>
              <a:ext uri="{FF2B5EF4-FFF2-40B4-BE49-F238E27FC236}">
                <a16:creationId xmlns:a16="http://schemas.microsoft.com/office/drawing/2014/main" id="{54C361E5-3AE5-46F5-8F5A-3088B529EB7A}"/>
              </a:ext>
            </a:extLst>
          </p:cNvPr>
          <p:cNvSpPr>
            <a:spLocks noGrp="1"/>
          </p:cNvSpPr>
          <p:nvPr>
            <p:ph type="title"/>
          </p:nvPr>
        </p:nvSpPr>
        <p:spPr/>
        <p:txBody>
          <a:bodyPr/>
          <a:lstStyle/>
          <a:p>
            <a:r>
              <a:rPr lang="en-US" dirty="0"/>
              <a:t>Fixed Amount Subawards</a:t>
            </a:r>
            <a:endParaRPr lang="en-US" dirty="0">
              <a:highlight>
                <a:srgbClr val="FF0000"/>
              </a:highlight>
            </a:endParaRPr>
          </a:p>
        </p:txBody>
      </p:sp>
    </p:spTree>
    <p:extLst>
      <p:ext uri="{BB962C8B-B14F-4D97-AF65-F5344CB8AC3E}">
        <p14:creationId xmlns:p14="http://schemas.microsoft.com/office/powerpoint/2010/main" val="7951866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Office Theme">
  <a:themeElements>
    <a:clrScheme name="Custom 3">
      <a:dk1>
        <a:sysClr val="windowText" lastClr="000000"/>
      </a:dk1>
      <a:lt1>
        <a:sysClr val="window" lastClr="FFFFFF"/>
      </a:lt1>
      <a:dk2>
        <a:srgbClr val="44546A"/>
      </a:dk2>
      <a:lt2>
        <a:srgbClr val="E7E6E6"/>
      </a:lt2>
      <a:accent1>
        <a:srgbClr val="0F7FCD"/>
      </a:accent1>
      <a:accent2>
        <a:srgbClr val="59A80E"/>
      </a:accent2>
      <a:accent3>
        <a:srgbClr val="BFBFBF"/>
      </a:accent3>
      <a:accent4>
        <a:srgbClr val="015596"/>
      </a:accent4>
      <a:accent5>
        <a:srgbClr val="014273"/>
      </a:accent5>
      <a:accent6>
        <a:srgbClr val="3E780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4520</TotalTime>
  <Words>1882</Words>
  <Application>Microsoft Office PowerPoint</Application>
  <PresentationFormat>Widescreen</PresentationFormat>
  <Paragraphs>181</Paragraphs>
  <Slides>21</Slides>
  <Notes>13</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21</vt:i4>
      </vt:variant>
    </vt:vector>
  </HeadingPairs>
  <TitlesOfParts>
    <vt:vector size="38" baseType="lpstr">
      <vt:lpstr>-apple-system</vt:lpstr>
      <vt:lpstr>Arial</vt:lpstr>
      <vt:lpstr>Calibri</vt:lpstr>
      <vt:lpstr>Calibri Light</vt:lpstr>
      <vt:lpstr>Calibri-Light</vt:lpstr>
      <vt:lpstr>Courier New</vt:lpstr>
      <vt:lpstr>Gill Sans MT</vt:lpstr>
      <vt:lpstr>Open Sans</vt:lpstr>
      <vt:lpstr>Open Sans ExtraBold</vt:lpstr>
      <vt:lpstr>Open Sans Light</vt:lpstr>
      <vt:lpstr>Open Sans Light ITALIC</vt:lpstr>
      <vt:lpstr>Source Sans Pro</vt:lpstr>
      <vt:lpstr>Times New Roman</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NIH Grant Applications – Modular Budgets</vt:lpstr>
      <vt:lpstr>NIHs Uses Modular Awards as a Version of Fixed Amount Awards</vt:lpstr>
      <vt:lpstr>Fixed Amount Subawards</vt:lpstr>
      <vt:lpstr>Fixed Amount Subawards</vt:lpstr>
      <vt:lpstr>Modular budgets</vt:lpstr>
      <vt:lpstr>NIH Use of Modular Budgets</vt:lpstr>
      <vt:lpstr>Modular Budget Requirements</vt:lpstr>
      <vt:lpstr>Peer Review of Modular Budgets    How Does it Work?</vt:lpstr>
      <vt:lpstr>Post-Award Management</vt:lpstr>
      <vt:lpstr>Use of Modular Budgets</vt:lpstr>
      <vt:lpstr>FIXED AMOUNT AWARDS </vt:lpstr>
      <vt:lpstr>USAID Fixed Amount Awards (FY 2017-21)</vt:lpstr>
      <vt:lpstr>Fixed Amount Awards in Practice</vt:lpstr>
      <vt:lpstr>PowerPoint Presentation</vt:lpstr>
      <vt:lpstr>U.S. Department of State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Cogen, Alyssa N. EOP/OMB</dc:creator>
  <cp:lastModifiedBy>Cogen, Alyssa N. EOP/OMB</cp:lastModifiedBy>
  <cp:revision>15</cp:revision>
  <dcterms:created xsi:type="dcterms:W3CDTF">2022-03-11T16:11:15Z</dcterms:created>
  <dcterms:modified xsi:type="dcterms:W3CDTF">2022-03-17T15:49:09Z</dcterms:modified>
</cp:coreProperties>
</file>