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76" r:id="rId3"/>
    <p:sldId id="257" r:id="rId4"/>
    <p:sldId id="258" r:id="rId5"/>
    <p:sldId id="267" r:id="rId6"/>
    <p:sldId id="265" r:id="rId7"/>
    <p:sldId id="259" r:id="rId8"/>
    <p:sldId id="271" r:id="rId9"/>
    <p:sldId id="272" r:id="rId10"/>
    <p:sldId id="273" r:id="rId11"/>
    <p:sldId id="274" r:id="rId12"/>
    <p:sldId id="275"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ephen M Lord" initials="SL" lastIdx="14" clrIdx="0"/>
  <p:cmAuthor id="1" name="Erin A McLaughlin" initials="EAM" lastIdx="34"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0727" autoAdjust="0"/>
  </p:normalViewPr>
  <p:slideViewPr>
    <p:cSldViewPr>
      <p:cViewPr varScale="1">
        <p:scale>
          <a:sx n="64" d="100"/>
          <a:sy n="64" d="100"/>
        </p:scale>
        <p:origin x="-456" y="-96"/>
      </p:cViewPr>
      <p:guideLst>
        <p:guide orient="horz" pos="2160"/>
        <p:guide pos="2880"/>
      </p:guideLst>
    </p:cSldViewPr>
  </p:slideViewPr>
  <p:outlineViewPr>
    <p:cViewPr>
      <p:scale>
        <a:sx n="33" d="100"/>
        <a:sy n="33" d="100"/>
      </p:scale>
      <p:origin x="36" y="37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B163DE-5BE3-49D2-8A45-706658F96632}" type="datetimeFigureOut">
              <a:rPr lang="en-US" smtClean="0"/>
              <a:t>5/5/2016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02A138-2A02-4F63-B287-82D83C912A99}" type="slidenum">
              <a:rPr lang="en-US" smtClean="0"/>
              <a:t>‹#›</a:t>
            </a:fld>
            <a:endParaRPr lang="en-US" dirty="0"/>
          </a:p>
        </p:txBody>
      </p:sp>
    </p:spTree>
    <p:extLst>
      <p:ext uri="{BB962C8B-B14F-4D97-AF65-F5344CB8AC3E}">
        <p14:creationId xmlns:p14="http://schemas.microsoft.com/office/powerpoint/2010/main" val="271878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1502A138-2A02-4F63-B287-82D83C912A99}" type="slidenum">
              <a:rPr lang="en-US" smtClean="0"/>
              <a:t>1</a:t>
            </a:fld>
            <a:endParaRPr lang="en-US" dirty="0"/>
          </a:p>
        </p:txBody>
      </p:sp>
    </p:spTree>
    <p:extLst>
      <p:ext uri="{BB962C8B-B14F-4D97-AF65-F5344CB8AC3E}">
        <p14:creationId xmlns:p14="http://schemas.microsoft.com/office/powerpoint/2010/main" val="3115555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7571" y="1048871"/>
            <a:ext cx="8520545" cy="1621715"/>
          </a:xfrm>
        </p:spPr>
        <p:txBody>
          <a:bodyPr>
            <a:normAutofit/>
          </a:bodyPr>
          <a:lstStyle>
            <a:lvl1pPr algn="ctr">
              <a:defRPr sz="4000"/>
            </a:lvl1pPr>
          </a:lstStyle>
          <a:p>
            <a:r>
              <a:rPr lang="en-US" dirty="0" smtClean="0"/>
              <a:t>Click to edit Master title style</a:t>
            </a:r>
            <a:endParaRPr lang="en-US" dirty="0"/>
          </a:p>
        </p:txBody>
      </p:sp>
      <p:sp>
        <p:nvSpPr>
          <p:cNvPr id="3" name="Subtitle 2"/>
          <p:cNvSpPr>
            <a:spLocks noGrp="1"/>
          </p:cNvSpPr>
          <p:nvPr>
            <p:ph type="subTitle" idx="1"/>
          </p:nvPr>
        </p:nvSpPr>
        <p:spPr>
          <a:xfrm>
            <a:off x="307571" y="2969110"/>
            <a:ext cx="8520545" cy="2630245"/>
          </a:xfrm>
        </p:spPr>
        <p:txBody>
          <a:bodyPr anchor="ctr" anchorCtr="0">
            <a:normAutofit/>
          </a:bodyPr>
          <a:lstStyle>
            <a:lvl1pPr marL="0" indent="0" algn="ctr">
              <a:buNone/>
              <a:defRPr sz="2800" b="1">
                <a:solidFill>
                  <a:schemeClr val="tx1"/>
                </a:solidFill>
              </a:defRPr>
            </a:lvl1pPr>
            <a:lvl2pPr marL="457146" indent="0" algn="ctr">
              <a:buNone/>
              <a:defRPr>
                <a:solidFill>
                  <a:schemeClr val="tx1">
                    <a:tint val="75000"/>
                  </a:schemeClr>
                </a:solidFill>
              </a:defRPr>
            </a:lvl2pPr>
            <a:lvl3pPr marL="914293" indent="0" algn="ctr">
              <a:buNone/>
              <a:defRPr>
                <a:solidFill>
                  <a:schemeClr val="tx1">
                    <a:tint val="75000"/>
                  </a:schemeClr>
                </a:solidFill>
              </a:defRPr>
            </a:lvl3pPr>
            <a:lvl4pPr marL="1371440" indent="0" algn="ctr">
              <a:buNone/>
              <a:defRPr>
                <a:solidFill>
                  <a:schemeClr val="tx1">
                    <a:tint val="75000"/>
                  </a:schemeClr>
                </a:solidFill>
              </a:defRPr>
            </a:lvl4pPr>
            <a:lvl5pPr marL="1828586" indent="0" algn="ctr">
              <a:buNone/>
              <a:defRPr>
                <a:solidFill>
                  <a:schemeClr val="tx1">
                    <a:tint val="75000"/>
                  </a:schemeClr>
                </a:solidFill>
              </a:defRPr>
            </a:lvl5pPr>
            <a:lvl6pPr marL="2285733" indent="0" algn="ctr">
              <a:buNone/>
              <a:defRPr>
                <a:solidFill>
                  <a:schemeClr val="tx1">
                    <a:tint val="75000"/>
                  </a:schemeClr>
                </a:solidFill>
              </a:defRPr>
            </a:lvl6pPr>
            <a:lvl7pPr marL="2742879" indent="0" algn="ctr">
              <a:buNone/>
              <a:defRPr>
                <a:solidFill>
                  <a:schemeClr val="tx1">
                    <a:tint val="75000"/>
                  </a:schemeClr>
                </a:solidFill>
              </a:defRPr>
            </a:lvl7pPr>
            <a:lvl8pPr marL="3200026" indent="0" algn="ctr">
              <a:buNone/>
              <a:defRPr>
                <a:solidFill>
                  <a:schemeClr val="tx1">
                    <a:tint val="75000"/>
                  </a:schemeClr>
                </a:solidFill>
              </a:defRPr>
            </a:lvl8pPr>
            <a:lvl9pPr marL="3657172"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F69DB17A-B67B-4052-A6D8-D7DB3BC9A3DB}" type="datetime1">
              <a:rPr lang="en-US" smtClean="0">
                <a:solidFill>
                  <a:srgbClr val="044F91"/>
                </a:solidFill>
              </a:rPr>
              <a:pPr/>
              <a:t>5/5/2016</a:t>
            </a:fld>
            <a:endParaRPr lang="en-US" dirty="0">
              <a:solidFill>
                <a:srgbClr val="044F91"/>
              </a:solidFill>
            </a:endParaRPr>
          </a:p>
        </p:txBody>
      </p:sp>
      <p:sp>
        <p:nvSpPr>
          <p:cNvPr id="5" name="Footer Placeholder 4"/>
          <p:cNvSpPr>
            <a:spLocks noGrp="1"/>
          </p:cNvSpPr>
          <p:nvPr>
            <p:ph type="ftr" sz="quarter" idx="11"/>
          </p:nvPr>
        </p:nvSpPr>
        <p:spPr/>
        <p:txBody>
          <a:bodyPr/>
          <a:lstStyle/>
          <a:p>
            <a:endParaRPr lang="en-US" dirty="0">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cxnSp>
        <p:nvCxnSpPr>
          <p:cNvPr id="8" name="Straight Connector 7"/>
          <p:cNvCxnSpPr/>
          <p:nvPr userDrawn="1"/>
        </p:nvCxnSpPr>
        <p:spPr>
          <a:xfrm>
            <a:off x="307571" y="2799678"/>
            <a:ext cx="85205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a:xfrm>
            <a:off x="299258" y="5792993"/>
            <a:ext cx="85205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511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BC622D-3E22-423E-85B8-6403522C7B89}" type="datetime1">
              <a:rPr lang="en-US" smtClean="0">
                <a:solidFill>
                  <a:srgbClr val="044F91"/>
                </a:solidFill>
              </a:rPr>
              <a:pPr/>
              <a:t>5/5/2016</a:t>
            </a:fld>
            <a:endParaRPr lang="en-US" dirty="0">
              <a:solidFill>
                <a:srgbClr val="044F91"/>
              </a:solidFill>
            </a:endParaRPr>
          </a:p>
        </p:txBody>
      </p:sp>
      <p:sp>
        <p:nvSpPr>
          <p:cNvPr id="5" name="Footer Placeholder 4"/>
          <p:cNvSpPr>
            <a:spLocks noGrp="1"/>
          </p:cNvSpPr>
          <p:nvPr>
            <p:ph type="ftr" sz="quarter" idx="11"/>
          </p:nvPr>
        </p:nvSpPr>
        <p:spPr/>
        <p:txBody>
          <a:bodyPr/>
          <a:lstStyle/>
          <a:p>
            <a:endParaRPr lang="en-US" dirty="0">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1270576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73075"/>
            <a:ext cx="2057400" cy="505071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073075"/>
            <a:ext cx="6019800" cy="505071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FD5CA0-A15D-4E80-85FD-96EBD2359918}" type="datetime1">
              <a:rPr lang="en-US" smtClean="0">
                <a:solidFill>
                  <a:srgbClr val="044F91"/>
                </a:solidFill>
              </a:rPr>
              <a:pPr/>
              <a:t>5/5/2016</a:t>
            </a:fld>
            <a:endParaRPr lang="en-US" dirty="0">
              <a:solidFill>
                <a:srgbClr val="044F91"/>
              </a:solidFill>
            </a:endParaRPr>
          </a:p>
        </p:txBody>
      </p:sp>
      <p:sp>
        <p:nvSpPr>
          <p:cNvPr id="5" name="Footer Placeholder 4"/>
          <p:cNvSpPr>
            <a:spLocks noGrp="1"/>
          </p:cNvSpPr>
          <p:nvPr>
            <p:ph type="ftr" sz="quarter" idx="11"/>
          </p:nvPr>
        </p:nvSpPr>
        <p:spPr/>
        <p:txBody>
          <a:bodyPr/>
          <a:lstStyle/>
          <a:p>
            <a:endParaRPr lang="en-US" dirty="0">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21177020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itchFamily="34" charset="0"/>
                <a:cs typeface="Arial" pitchFamily="34" charset="0"/>
              </a:defRPr>
            </a:lvl1pPr>
          </a:lstStyle>
          <a:p>
            <a:r>
              <a:rPr lang="en-US" smtClean="0"/>
              <a:t>Click to edit Master title style</a:t>
            </a:r>
            <a:endParaRPr lang="en-US"/>
          </a:p>
        </p:txBody>
      </p:sp>
      <p:sp>
        <p:nvSpPr>
          <p:cNvPr id="3" name="Content Placeholder 2"/>
          <p:cNvSpPr>
            <a:spLocks noGrp="1"/>
          </p:cNvSpPr>
          <p:nvPr>
            <p:ph idx="1"/>
          </p:nvPr>
        </p:nvSpPr>
        <p:spPr>
          <a:xfrm>
            <a:off x="274320" y="2081605"/>
            <a:ext cx="8337665" cy="2542095"/>
          </a:xfrm>
          <a:noFill/>
          <a:ln w="9525">
            <a:noFill/>
            <a:miter lim="800000"/>
            <a:headEnd/>
            <a:tailEnd/>
          </a:ln>
          <a:effectLst/>
        </p:spPr>
        <p:txBody>
          <a:bodyPr lIns="91389" tIns="45695" rIns="91389" bIns="45695" numCol="6">
            <a:spAutoFit/>
          </a:bodyPr>
          <a:lstStyle>
            <a:lvl1pPr algn="l" defTabSz="914501" rtl="0" fontAlgn="base">
              <a:lnSpc>
                <a:spcPts val="718"/>
              </a:lnSpc>
              <a:spcAft>
                <a:spcPct val="0"/>
              </a:spcAft>
              <a:buNone/>
              <a:defRPr lang="en-US" sz="800" b="1" kern="1200" smtClean="0">
                <a:solidFill>
                  <a:schemeClr val="tx1"/>
                </a:solidFill>
                <a:latin typeface="Arial" pitchFamily="34" charset="0"/>
                <a:ea typeface="+mn-ea"/>
                <a:cs typeface="Arial" pitchFamily="34" charset="0"/>
              </a:defRPr>
            </a:lvl1pPr>
            <a:lvl2pPr algn="l" defTabSz="914501" rtl="0" fontAlgn="base">
              <a:lnSpc>
                <a:spcPts val="718"/>
              </a:lnSpc>
              <a:spcAft>
                <a:spcPct val="0"/>
              </a:spcAft>
              <a:buNone/>
              <a:defRPr lang="en-US" sz="800" b="0" kern="1200" smtClean="0">
                <a:solidFill>
                  <a:schemeClr val="tx1"/>
                </a:solidFill>
                <a:latin typeface="Arial" pitchFamily="34" charset="0"/>
                <a:ea typeface="+mn-ea"/>
                <a:cs typeface="Arial" pitchFamily="34" charset="0"/>
              </a:defRPr>
            </a:lvl2pPr>
            <a:lvl3pPr algn="l" defTabSz="914501" rtl="0" fontAlgn="base">
              <a:lnSpc>
                <a:spcPts val="718"/>
              </a:lnSpc>
              <a:spcAft>
                <a:spcPct val="0"/>
              </a:spcAft>
              <a:buNone/>
              <a:defRPr lang="en-US" sz="800" b="0" kern="1200" smtClean="0">
                <a:solidFill>
                  <a:schemeClr val="tx1"/>
                </a:solidFill>
                <a:latin typeface="Arial" pitchFamily="34" charset="0"/>
                <a:ea typeface="+mn-ea"/>
                <a:cs typeface="Arial" pitchFamily="34" charset="0"/>
              </a:defRPr>
            </a:lvl3pPr>
            <a:lvl4pPr algn="l" defTabSz="914501" rtl="0" fontAlgn="base">
              <a:lnSpc>
                <a:spcPts val="718"/>
              </a:lnSpc>
              <a:spcAft>
                <a:spcPct val="0"/>
              </a:spcAft>
              <a:buNone/>
              <a:defRPr lang="en-US" sz="800" b="0" kern="1200" smtClean="0">
                <a:solidFill>
                  <a:schemeClr val="tx1"/>
                </a:solidFill>
                <a:latin typeface="Arial" pitchFamily="34" charset="0"/>
                <a:ea typeface="+mn-ea"/>
                <a:cs typeface="Arial" pitchFamily="34" charset="0"/>
              </a:defRPr>
            </a:lvl4pPr>
            <a:lvl5pPr algn="l" defTabSz="914501" rtl="0" fontAlgn="base">
              <a:lnSpc>
                <a:spcPts val="718"/>
              </a:lnSpc>
              <a:spcAft>
                <a:spcPct val="0"/>
              </a:spcAft>
              <a:buNone/>
              <a:defRPr lang="en-US" sz="800" b="0" kern="1200" dirty="0">
                <a:solidFill>
                  <a:schemeClr val="tx1"/>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498CE5CB-C5C1-416C-9C65-F4DBDDD31568}" type="datetime1">
              <a:rPr lang="en-US" smtClean="0">
                <a:solidFill>
                  <a:srgbClr val="044F91"/>
                </a:solidFill>
              </a:rPr>
              <a:pPr>
                <a:defRPr/>
              </a:pPr>
              <a:t>5/5/2016</a:t>
            </a:fld>
            <a:endParaRPr lang="en-US" dirty="0">
              <a:solidFill>
                <a:srgbClr val="044F91"/>
              </a:solidFill>
            </a:endParaRPr>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dirty="0">
              <a:solidFill>
                <a:srgbClr val="044F91"/>
              </a:solidFill>
            </a:endParaRPr>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438115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APS">
    <p:spTree>
      <p:nvGrpSpPr>
        <p:cNvPr id="1" name=""/>
        <p:cNvGrpSpPr/>
        <p:nvPr/>
      </p:nvGrpSpPr>
      <p:grpSpPr>
        <a:xfrm>
          <a:off x="0" y="0"/>
          <a:ext cx="0" cy="0"/>
          <a:chOff x="0" y="0"/>
          <a:chExt cx="0" cy="0"/>
        </a:xfrm>
      </p:grpSpPr>
      <p:sp>
        <p:nvSpPr>
          <p:cNvPr id="2" name="Title 1"/>
          <p:cNvSpPr>
            <a:spLocks noGrp="1"/>
          </p:cNvSpPr>
          <p:nvPr>
            <p:ph type="title"/>
          </p:nvPr>
        </p:nvSpPr>
        <p:spPr/>
        <p:txBody>
          <a:bodyPr lIns="0" tIns="0" anchor="t" anchorCtr="0">
            <a:noAutofit/>
          </a:bodyPr>
          <a:lstStyle>
            <a:lvl1pPr>
              <a:defRPr>
                <a:latin typeface="Arial" pitchFamily="34" charset="0"/>
                <a:cs typeface="Arial" pitchFamily="34" charset="0"/>
              </a:defRPr>
            </a:lvl1pPr>
          </a:lstStyle>
          <a:p>
            <a:r>
              <a:rPr lang="en-US" dirty="0" smtClean="0"/>
              <a:t>Click to edit Master title style</a:t>
            </a:r>
            <a:endParaRPr lang="en-US" dirty="0"/>
          </a:p>
        </p:txBody>
      </p:sp>
      <p:sp>
        <p:nvSpPr>
          <p:cNvPr id="4" name="Rectangle 5"/>
          <p:cNvSpPr>
            <a:spLocks noGrp="1" noChangeArrowheads="1"/>
          </p:cNvSpPr>
          <p:nvPr>
            <p:ph type="dt" sz="half" idx="10"/>
          </p:nvPr>
        </p:nvSpPr>
        <p:spPr>
          <a:ln/>
        </p:spPr>
        <p:txBody>
          <a:bodyPr/>
          <a:lstStyle>
            <a:lvl1pPr>
              <a:defRPr>
                <a:latin typeface="Arial" pitchFamily="34" charset="0"/>
                <a:cs typeface="Arial" pitchFamily="34" charset="0"/>
              </a:defRPr>
            </a:lvl1pPr>
          </a:lstStyle>
          <a:p>
            <a:pPr>
              <a:defRPr/>
            </a:pPr>
            <a:fld id="{942619A7-4763-4B70-93AC-7993BAB67675}" type="datetime1">
              <a:rPr lang="en-US" smtClean="0">
                <a:solidFill>
                  <a:srgbClr val="044F91"/>
                </a:solidFill>
              </a:rPr>
              <a:pPr>
                <a:defRPr/>
              </a:pPr>
              <a:t>5/5/2016</a:t>
            </a:fld>
            <a:endParaRPr lang="en-US" dirty="0">
              <a:solidFill>
                <a:srgbClr val="044F91"/>
              </a:solidFill>
            </a:endParaRPr>
          </a:p>
        </p:txBody>
      </p:sp>
      <p:sp>
        <p:nvSpPr>
          <p:cNvPr id="5" name="Rectangle 6"/>
          <p:cNvSpPr>
            <a:spLocks noGrp="1" noChangeArrowheads="1"/>
          </p:cNvSpPr>
          <p:nvPr>
            <p:ph type="ftr" sz="quarter" idx="11"/>
          </p:nvPr>
        </p:nvSpPr>
        <p:spPr>
          <a:ln/>
        </p:spPr>
        <p:txBody>
          <a:bodyPr/>
          <a:lstStyle>
            <a:lvl1pPr>
              <a:defRPr>
                <a:latin typeface="Arial" pitchFamily="34" charset="0"/>
                <a:cs typeface="Arial" pitchFamily="34" charset="0"/>
              </a:defRPr>
            </a:lvl1pPr>
          </a:lstStyle>
          <a:p>
            <a:pPr>
              <a:defRPr/>
            </a:pPr>
            <a:endParaRPr lang="en-US" dirty="0">
              <a:solidFill>
                <a:srgbClr val="044F91"/>
              </a:solidFill>
            </a:endParaRPr>
          </a:p>
        </p:txBody>
      </p:sp>
      <p:sp>
        <p:nvSpPr>
          <p:cNvPr id="6" name="Rectangle 7"/>
          <p:cNvSpPr>
            <a:spLocks noGrp="1" noChangeArrowheads="1"/>
          </p:cNvSpPr>
          <p:nvPr>
            <p:ph type="sldNum" sz="quarter" idx="12"/>
          </p:nvPr>
        </p:nvSpPr>
        <p:spPr>
          <a:ln/>
        </p:spPr>
        <p:txBody>
          <a:bodyPr/>
          <a:lstStyle>
            <a:lvl1pPr>
              <a:defRPr>
                <a:latin typeface="Arial" pitchFamily="34" charset="0"/>
                <a:cs typeface="Arial" pitchFamily="34" charset="0"/>
              </a:defRPr>
            </a:lvl1p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
        <p:nvSpPr>
          <p:cNvPr id="7" name="Content Placeholder 2"/>
          <p:cNvSpPr>
            <a:spLocks noGrp="1"/>
          </p:cNvSpPr>
          <p:nvPr>
            <p:ph idx="1"/>
          </p:nvPr>
        </p:nvSpPr>
        <p:spPr>
          <a:xfrm>
            <a:off x="274320" y="2081605"/>
            <a:ext cx="8337665" cy="2541494"/>
          </a:xfrm>
          <a:noFill/>
          <a:ln w="9525">
            <a:noFill/>
            <a:miter lim="800000"/>
            <a:headEnd/>
            <a:tailEnd/>
          </a:ln>
          <a:effectLst/>
        </p:spPr>
        <p:txBody>
          <a:bodyPr wrap="square" lIns="91389" tIns="45695" rIns="91389" bIns="45695" numCol="6">
            <a:spAutoFit/>
          </a:bodyPr>
          <a:lstStyle>
            <a:lvl1pPr algn="l" defTabSz="914501" rtl="0" eaLnBrk="1" fontAlgn="base" hangingPunct="1">
              <a:lnSpc>
                <a:spcPts val="718"/>
              </a:lnSpc>
              <a:spcBef>
                <a:spcPct val="25000"/>
              </a:spcBef>
              <a:spcAft>
                <a:spcPct val="0"/>
              </a:spcAft>
              <a:buNone/>
              <a:defRPr lang="en-US" sz="800" b="1" kern="1200" dirty="0" smtClean="0">
                <a:solidFill>
                  <a:schemeClr val="tx1"/>
                </a:solidFill>
                <a:latin typeface="Arial" pitchFamily="34" charset="0"/>
                <a:ea typeface="+mn-ea"/>
                <a:cs typeface="Arial" pitchFamily="34" charset="0"/>
              </a:defRPr>
            </a:lvl1pPr>
            <a:lvl2pPr algn="l" defTabSz="914501" rtl="0" eaLnBrk="1" fontAlgn="base" hangingPunct="1">
              <a:lnSpc>
                <a:spcPts val="718"/>
              </a:lnSpc>
              <a:spcBef>
                <a:spcPct val="25000"/>
              </a:spcBef>
              <a:spcAft>
                <a:spcPct val="0"/>
              </a:spcAft>
              <a:buNone/>
              <a:defRPr lang="en-US" sz="800" b="0" kern="1200" dirty="0" smtClean="0">
                <a:solidFill>
                  <a:schemeClr val="tx1"/>
                </a:solidFill>
                <a:latin typeface="Arial" pitchFamily="34" charset="0"/>
                <a:ea typeface="+mn-ea"/>
                <a:cs typeface="Arial" pitchFamily="34" charset="0"/>
              </a:defRPr>
            </a:lvl2pPr>
            <a:lvl3pPr marL="1083169" algn="l" defTabSz="914501" rtl="0" eaLnBrk="1" fontAlgn="base" hangingPunct="1">
              <a:lnSpc>
                <a:spcPts val="718"/>
              </a:lnSpc>
              <a:spcBef>
                <a:spcPct val="25000"/>
              </a:spcBef>
              <a:spcAft>
                <a:spcPct val="0"/>
              </a:spcAft>
              <a:buNone/>
              <a:defRPr lang="en-US" sz="800" b="0" kern="1200" dirty="0" smtClean="0">
                <a:solidFill>
                  <a:schemeClr val="tx1"/>
                </a:solidFill>
                <a:latin typeface="Arial" pitchFamily="34" charset="0"/>
                <a:ea typeface="+mn-ea"/>
                <a:cs typeface="Arial" pitchFamily="34" charset="0"/>
              </a:defRPr>
            </a:lvl3pPr>
            <a:lvl4pPr marL="1427814" algn="l" defTabSz="914501" rtl="0" eaLnBrk="1" fontAlgn="base" hangingPunct="1">
              <a:lnSpc>
                <a:spcPts val="718"/>
              </a:lnSpc>
              <a:spcBef>
                <a:spcPts val="145"/>
              </a:spcBef>
              <a:spcAft>
                <a:spcPct val="0"/>
              </a:spcAft>
              <a:buNone/>
              <a:defRPr lang="en-US" sz="800" b="0" kern="1200" dirty="0" smtClean="0">
                <a:solidFill>
                  <a:schemeClr val="tx1"/>
                </a:solidFill>
                <a:latin typeface="Arial" pitchFamily="34" charset="0"/>
                <a:ea typeface="+mn-ea"/>
                <a:cs typeface="Arial" pitchFamily="34" charset="0"/>
              </a:defRPr>
            </a:lvl4pPr>
            <a:lvl5pPr marL="1772458" algn="l" defTabSz="914501" rtl="0" eaLnBrk="1" fontAlgn="base" hangingPunct="1">
              <a:lnSpc>
                <a:spcPts val="718"/>
              </a:lnSpc>
              <a:spcBef>
                <a:spcPts val="145"/>
              </a:spcBef>
              <a:spcAft>
                <a:spcPct val="0"/>
              </a:spcAft>
              <a:buNone/>
              <a:defRPr lang="en-US" sz="800" b="0" kern="1200" dirty="0">
                <a:solidFill>
                  <a:schemeClr val="tx1"/>
                </a:solidFill>
                <a:latin typeface="Arial" pitchFamily="34" charset="0"/>
                <a:ea typeface="+mn-ea"/>
                <a:cs typeface="Arial" pitchFamily="34" charset="0"/>
              </a:defRPr>
            </a:lvl5pPr>
          </a:lstStyle>
          <a:p>
            <a:pPr marL="286350" lvl="0" indent="-286350" algn="l" defTabSz="914501" rtl="0" eaLnBrk="1" fontAlgn="base" hangingPunct="1">
              <a:lnSpc>
                <a:spcPts val="718"/>
              </a:lnSpc>
              <a:spcBef>
                <a:spcPct val="25000"/>
              </a:spcBef>
              <a:spcAft>
                <a:spcPct val="0"/>
              </a:spcAft>
              <a:buNone/>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81644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PYRIGHT">
    <p:spTree>
      <p:nvGrpSpPr>
        <p:cNvPr id="1" name=""/>
        <p:cNvGrpSpPr/>
        <p:nvPr/>
      </p:nvGrpSpPr>
      <p:grpSpPr>
        <a:xfrm>
          <a:off x="0" y="0"/>
          <a:ext cx="0" cy="0"/>
          <a:chOff x="0" y="0"/>
          <a:chExt cx="0" cy="0"/>
        </a:xfrm>
      </p:grpSpPr>
      <p:sp>
        <p:nvSpPr>
          <p:cNvPr id="7" name="Content Placeholder 6"/>
          <p:cNvSpPr>
            <a:spLocks noGrp="1"/>
          </p:cNvSpPr>
          <p:nvPr>
            <p:ph sz="quarter" idx="13"/>
          </p:nvPr>
        </p:nvSpPr>
        <p:spPr>
          <a:xfrm>
            <a:off x="346364" y="2353235"/>
            <a:ext cx="8458200" cy="1461939"/>
          </a:xfrm>
          <a:noFill/>
          <a:ln w="9525">
            <a:noFill/>
            <a:miter lim="800000"/>
            <a:headEnd/>
            <a:tailEnd/>
          </a:ln>
          <a:effectLst/>
        </p:spPr>
        <p:txBody>
          <a:bodyPr lIns="0" tIns="0" rIns="0" bIns="0">
            <a:spAutoFit/>
          </a:bodyPr>
          <a:lstStyle>
            <a:lvl1pPr algn="l" rtl="0" eaLnBrk="0" fontAlgn="base" hangingPunct="0">
              <a:lnSpc>
                <a:spcPct val="95000"/>
              </a:lnSpc>
              <a:spcBef>
                <a:spcPct val="0"/>
              </a:spcBef>
              <a:spcAft>
                <a:spcPct val="0"/>
              </a:spcAft>
              <a:buFont typeface="Arial" pitchFamily="34" charset="0"/>
              <a:buNone/>
              <a:defRPr lang="en-US" sz="2000" b="1" kern="1200" smtClean="0">
                <a:solidFill>
                  <a:srgbClr val="000000"/>
                </a:solidFill>
                <a:latin typeface="Arial" pitchFamily="34" charset="0"/>
                <a:ea typeface="+mn-ea"/>
                <a:cs typeface="Arial" pitchFamily="34" charset="0"/>
              </a:defRPr>
            </a:lvl1pPr>
            <a:lvl2pPr algn="l" rtl="0" eaLnBrk="0" fontAlgn="base" hangingPunct="0">
              <a:lnSpc>
                <a:spcPct val="95000"/>
              </a:lnSpc>
              <a:spcBef>
                <a:spcPct val="0"/>
              </a:spcBef>
              <a:spcAft>
                <a:spcPct val="0"/>
              </a:spcAft>
              <a:buFont typeface="Arial" pitchFamily="34" charset="0"/>
              <a:buNone/>
              <a:defRPr lang="en-US" sz="2000" b="1" kern="1200" smtClean="0">
                <a:solidFill>
                  <a:srgbClr val="000000"/>
                </a:solidFill>
                <a:latin typeface="Arial" pitchFamily="34" charset="0"/>
                <a:ea typeface="+mn-ea"/>
                <a:cs typeface="Arial" pitchFamily="34" charset="0"/>
              </a:defRPr>
            </a:lvl2pPr>
            <a:lvl3pPr algn="l" rtl="0" eaLnBrk="0" fontAlgn="base" hangingPunct="0">
              <a:lnSpc>
                <a:spcPct val="95000"/>
              </a:lnSpc>
              <a:spcBef>
                <a:spcPct val="0"/>
              </a:spcBef>
              <a:spcAft>
                <a:spcPct val="0"/>
              </a:spcAft>
              <a:buNone/>
              <a:defRPr lang="en-US" sz="2000" b="1" kern="1200" smtClean="0">
                <a:solidFill>
                  <a:srgbClr val="000000"/>
                </a:solidFill>
                <a:latin typeface="Arial" pitchFamily="34" charset="0"/>
                <a:ea typeface="+mn-ea"/>
                <a:cs typeface="Arial" pitchFamily="34" charset="0"/>
              </a:defRPr>
            </a:lvl3pPr>
            <a:lvl4pPr algn="l" rtl="0" eaLnBrk="0" fontAlgn="base" hangingPunct="0">
              <a:lnSpc>
                <a:spcPct val="95000"/>
              </a:lnSpc>
              <a:spcBef>
                <a:spcPct val="0"/>
              </a:spcBef>
              <a:spcAft>
                <a:spcPct val="0"/>
              </a:spcAft>
              <a:buNone/>
              <a:defRPr lang="en-US" sz="2000" b="1" kern="1200" smtClean="0">
                <a:solidFill>
                  <a:srgbClr val="000000"/>
                </a:solidFill>
                <a:latin typeface="Arial" pitchFamily="34" charset="0"/>
                <a:ea typeface="+mn-ea"/>
                <a:cs typeface="Arial" pitchFamily="34" charset="0"/>
              </a:defRPr>
            </a:lvl4pPr>
            <a:lvl5pPr algn="l" rtl="0" eaLnBrk="0" fontAlgn="base" hangingPunct="0">
              <a:lnSpc>
                <a:spcPct val="95000"/>
              </a:lnSpc>
              <a:spcBef>
                <a:spcPct val="0"/>
              </a:spcBef>
              <a:spcAft>
                <a:spcPct val="0"/>
              </a:spcAft>
              <a:buNone/>
              <a:defRPr lang="en-US" sz="2000" b="1" kern="1200" dirty="0">
                <a:solidFill>
                  <a:srgbClr val="000000"/>
                </a:solidFill>
                <a:latin typeface="Arial" pitchFamily="34" charset="0"/>
                <a:ea typeface="+mn-ea"/>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Line 38"/>
          <p:cNvSpPr>
            <a:spLocks noChangeShapeType="1"/>
          </p:cNvSpPr>
          <p:nvPr userDrawn="1"/>
        </p:nvSpPr>
        <p:spPr bwMode="auto">
          <a:xfrm>
            <a:off x="299258" y="2017059"/>
            <a:ext cx="8520545" cy="0"/>
          </a:xfrm>
          <a:prstGeom prst="line">
            <a:avLst/>
          </a:prstGeom>
          <a:noFill/>
          <a:ln w="19050">
            <a:solidFill>
              <a:schemeClr val="tx1"/>
            </a:solidFill>
            <a:round/>
            <a:headEnd/>
            <a:tailEnd/>
          </a:ln>
          <a:effectLst/>
        </p:spPr>
        <p:txBody>
          <a:bodyPr wrap="none" lIns="101870" tIns="50935" rIns="101870" bIns="50935" anchor="ctr"/>
          <a:lstStyle/>
          <a:p>
            <a:pPr defTabSz="914293">
              <a:defRPr/>
            </a:pPr>
            <a:endParaRPr lang="en-US" dirty="0">
              <a:solidFill>
                <a:srgbClr val="044F91"/>
              </a:solidFill>
              <a:cs typeface="Arial" pitchFamily="34" charset="0"/>
            </a:endParaRPr>
          </a:p>
        </p:txBody>
      </p:sp>
      <p:sp>
        <p:nvSpPr>
          <p:cNvPr id="11" name="Date Placeholder 3"/>
          <p:cNvSpPr>
            <a:spLocks noGrp="1"/>
          </p:cNvSpPr>
          <p:nvPr>
            <p:ph type="dt" sz="half" idx="10"/>
          </p:nvPr>
        </p:nvSpPr>
        <p:spPr>
          <a:xfrm>
            <a:off x="307571" y="6406179"/>
            <a:ext cx="1870364" cy="306593"/>
          </a:xfrm>
        </p:spPr>
        <p:txBody>
          <a:bodyPr/>
          <a:lstStyle/>
          <a:p>
            <a:fld id="{B65E777A-27B5-46BD-A1D1-F33971455DB1}" type="datetime1">
              <a:rPr lang="en-US" smtClean="0">
                <a:solidFill>
                  <a:srgbClr val="044F91"/>
                </a:solidFill>
              </a:rPr>
              <a:pPr/>
              <a:t>5/5/2016</a:t>
            </a:fld>
            <a:endParaRPr lang="en-US" dirty="0">
              <a:solidFill>
                <a:srgbClr val="044F91"/>
              </a:solidFill>
            </a:endParaRPr>
          </a:p>
        </p:txBody>
      </p:sp>
      <p:sp>
        <p:nvSpPr>
          <p:cNvPr id="12" name="Footer Placeholder 4"/>
          <p:cNvSpPr>
            <a:spLocks noGrp="1"/>
          </p:cNvSpPr>
          <p:nvPr>
            <p:ph type="ftr" sz="quarter" idx="11"/>
          </p:nvPr>
        </p:nvSpPr>
        <p:spPr>
          <a:xfrm>
            <a:off x="3124200" y="6406179"/>
            <a:ext cx="2895600" cy="314661"/>
          </a:xfrm>
        </p:spPr>
        <p:txBody>
          <a:bodyPr/>
          <a:lstStyle/>
          <a:p>
            <a:endParaRPr lang="en-US" dirty="0">
              <a:solidFill>
                <a:srgbClr val="044F91"/>
              </a:solidFill>
            </a:endParaRPr>
          </a:p>
        </p:txBody>
      </p:sp>
      <p:sp>
        <p:nvSpPr>
          <p:cNvPr id="13" name="Slide Number Placeholder 5"/>
          <p:cNvSpPr>
            <a:spLocks noGrp="1"/>
          </p:cNvSpPr>
          <p:nvPr>
            <p:ph type="sldNum" sz="quarter" idx="12"/>
          </p:nvPr>
        </p:nvSpPr>
        <p:spPr>
          <a:xfrm>
            <a:off x="6691745" y="6406179"/>
            <a:ext cx="2133600" cy="314661"/>
          </a:xfrm>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245604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marL="1769381" indent="-226515" algn="l" rtl="0" eaLnBrk="1" fontAlgn="base" hangingPunct="1">
              <a:lnSpc>
                <a:spcPct val="85000"/>
              </a:lnSpc>
              <a:spcBef>
                <a:spcPct val="15000"/>
              </a:spcBef>
              <a:spcAft>
                <a:spcPct val="0"/>
              </a:spcAft>
              <a:buChar char="•"/>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769381" lvl="4" indent="-22651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10"/>
          </p:nvPr>
        </p:nvSpPr>
        <p:spPr/>
        <p:txBody>
          <a:bodyPr/>
          <a:lstStyle/>
          <a:p>
            <a:fld id="{82B5A289-61A6-432B-9AF5-5B38BDF030D1}" type="datetime1">
              <a:rPr lang="en-US" smtClean="0">
                <a:solidFill>
                  <a:srgbClr val="044F91"/>
                </a:solidFill>
              </a:rPr>
              <a:pPr/>
              <a:t>5/5/2016</a:t>
            </a:fld>
            <a:endParaRPr lang="en-US" dirty="0">
              <a:solidFill>
                <a:srgbClr val="044F91"/>
              </a:solidFill>
            </a:endParaRPr>
          </a:p>
        </p:txBody>
      </p:sp>
      <p:sp>
        <p:nvSpPr>
          <p:cNvPr id="5" name="Footer Placeholder 4"/>
          <p:cNvSpPr>
            <a:spLocks noGrp="1"/>
          </p:cNvSpPr>
          <p:nvPr>
            <p:ph type="ftr" sz="quarter" idx="11"/>
          </p:nvPr>
        </p:nvSpPr>
        <p:spPr/>
        <p:txBody>
          <a:bodyPr/>
          <a:lstStyle/>
          <a:p>
            <a:endParaRPr lang="en-US" dirty="0">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
        <p:nvSpPr>
          <p:cNvPr id="7" name="Line 38"/>
          <p:cNvSpPr>
            <a:spLocks noChangeShapeType="1"/>
          </p:cNvSpPr>
          <p:nvPr userDrawn="1"/>
        </p:nvSpPr>
        <p:spPr bwMode="auto">
          <a:xfrm>
            <a:off x="301626" y="2019860"/>
            <a:ext cx="8520545" cy="0"/>
          </a:xfrm>
          <a:prstGeom prst="line">
            <a:avLst/>
          </a:prstGeom>
          <a:noFill/>
          <a:ln w="19050">
            <a:solidFill>
              <a:schemeClr val="tx1"/>
            </a:solidFill>
            <a:round/>
            <a:headEnd/>
            <a:tailEnd/>
          </a:ln>
          <a:effectLst/>
        </p:spPr>
        <p:txBody>
          <a:bodyPr wrap="none" lIns="91429" tIns="45714" rIns="91429" bIns="45714" anchor="ctr"/>
          <a:lstStyle/>
          <a:p>
            <a:pPr defTabSz="914293">
              <a:defRPr/>
            </a:pPr>
            <a:endParaRPr lang="en-US" dirty="0">
              <a:solidFill>
                <a:srgbClr val="044F91"/>
              </a:solidFill>
              <a:cs typeface="Arial" pitchFamily="34" charset="0"/>
            </a:endParaRPr>
          </a:p>
        </p:txBody>
      </p:sp>
    </p:spTree>
    <p:extLst>
      <p:ext uri="{BB962C8B-B14F-4D97-AF65-F5344CB8AC3E}">
        <p14:creationId xmlns:p14="http://schemas.microsoft.com/office/powerpoint/2010/main" val="1985301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46" indent="0">
              <a:buNone/>
              <a:defRPr sz="1800">
                <a:solidFill>
                  <a:schemeClr val="tx1">
                    <a:tint val="75000"/>
                  </a:schemeClr>
                </a:solidFill>
              </a:defRPr>
            </a:lvl2pPr>
            <a:lvl3pPr marL="914293" indent="0">
              <a:buNone/>
              <a:defRPr sz="1600">
                <a:solidFill>
                  <a:schemeClr val="tx1">
                    <a:tint val="75000"/>
                  </a:schemeClr>
                </a:solidFill>
              </a:defRPr>
            </a:lvl3pPr>
            <a:lvl4pPr marL="1371440" indent="0">
              <a:buNone/>
              <a:defRPr sz="1400">
                <a:solidFill>
                  <a:schemeClr val="tx1">
                    <a:tint val="75000"/>
                  </a:schemeClr>
                </a:solidFill>
              </a:defRPr>
            </a:lvl4pPr>
            <a:lvl5pPr marL="1828586" indent="0">
              <a:buNone/>
              <a:defRPr sz="1400">
                <a:solidFill>
                  <a:schemeClr val="tx1">
                    <a:tint val="75000"/>
                  </a:schemeClr>
                </a:solidFill>
              </a:defRPr>
            </a:lvl5pPr>
            <a:lvl6pPr marL="2285733" indent="0">
              <a:buNone/>
              <a:defRPr sz="1400">
                <a:solidFill>
                  <a:schemeClr val="tx1">
                    <a:tint val="75000"/>
                  </a:schemeClr>
                </a:solidFill>
              </a:defRPr>
            </a:lvl6pPr>
            <a:lvl7pPr marL="2742879" indent="0">
              <a:buNone/>
              <a:defRPr sz="1400">
                <a:solidFill>
                  <a:schemeClr val="tx1">
                    <a:tint val="75000"/>
                  </a:schemeClr>
                </a:solidFill>
              </a:defRPr>
            </a:lvl7pPr>
            <a:lvl8pPr marL="3200026" indent="0">
              <a:buNone/>
              <a:defRPr sz="1400">
                <a:solidFill>
                  <a:schemeClr val="tx1">
                    <a:tint val="75000"/>
                  </a:schemeClr>
                </a:solidFill>
              </a:defRPr>
            </a:lvl8pPr>
            <a:lvl9pPr marL="3657172"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020447-86B9-4BF6-9049-2F2460B47B25}" type="datetime1">
              <a:rPr lang="en-US" smtClean="0">
                <a:solidFill>
                  <a:srgbClr val="044F91"/>
                </a:solidFill>
              </a:rPr>
              <a:pPr/>
              <a:t>5/5/2016</a:t>
            </a:fld>
            <a:endParaRPr lang="en-US" dirty="0">
              <a:solidFill>
                <a:srgbClr val="044F91"/>
              </a:solidFill>
            </a:endParaRPr>
          </a:p>
        </p:txBody>
      </p:sp>
      <p:sp>
        <p:nvSpPr>
          <p:cNvPr id="5" name="Footer Placeholder 4"/>
          <p:cNvSpPr>
            <a:spLocks noGrp="1"/>
          </p:cNvSpPr>
          <p:nvPr>
            <p:ph type="ftr" sz="quarter" idx="11"/>
          </p:nvPr>
        </p:nvSpPr>
        <p:spPr/>
        <p:txBody>
          <a:bodyPr/>
          <a:lstStyle/>
          <a:p>
            <a:endParaRPr lang="en-US" dirty="0">
              <a:solidFill>
                <a:srgbClr val="044F91"/>
              </a:solidFill>
            </a:endParaRPr>
          </a:p>
        </p:txBody>
      </p:sp>
      <p:sp>
        <p:nvSpPr>
          <p:cNvPr id="6" name="Slide Number Placeholder 5"/>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269673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4320" y="1952513"/>
            <a:ext cx="4222865" cy="4179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952513"/>
            <a:ext cx="4222865" cy="417934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635C9998-255C-45B9-A52D-EC9258BD00E0}" type="datetime1">
              <a:rPr lang="en-US" smtClean="0">
                <a:solidFill>
                  <a:srgbClr val="044F91"/>
                </a:solidFill>
              </a:rPr>
              <a:pPr/>
              <a:t>5/5/2016</a:t>
            </a:fld>
            <a:endParaRPr lang="en-US" dirty="0">
              <a:solidFill>
                <a:srgbClr val="044F91"/>
              </a:solidFill>
            </a:endParaRPr>
          </a:p>
        </p:txBody>
      </p:sp>
      <p:sp>
        <p:nvSpPr>
          <p:cNvPr id="6" name="Footer Placeholder 5"/>
          <p:cNvSpPr>
            <a:spLocks noGrp="1"/>
          </p:cNvSpPr>
          <p:nvPr>
            <p:ph type="ftr" sz="quarter" idx="11"/>
          </p:nvPr>
        </p:nvSpPr>
        <p:spPr/>
        <p:txBody>
          <a:bodyPr/>
          <a:lstStyle/>
          <a:p>
            <a:endParaRPr lang="en-US" dirty="0">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4008803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15637" y="2081605"/>
            <a:ext cx="4040188"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1" y="2759337"/>
            <a:ext cx="4040188" cy="3372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6" y="2081605"/>
            <a:ext cx="4041775" cy="639762"/>
          </a:xfrm>
        </p:spPr>
        <p:txBody>
          <a:bodyPr anchor="b"/>
          <a:lstStyle>
            <a:lvl1pPr marL="0" indent="0">
              <a:buNone/>
              <a:defRPr sz="2400" b="1"/>
            </a:lvl1pPr>
            <a:lvl2pPr marL="457146" indent="0">
              <a:buNone/>
              <a:defRPr sz="2000" b="1"/>
            </a:lvl2pPr>
            <a:lvl3pPr marL="914293" indent="0">
              <a:buNone/>
              <a:defRPr sz="1800" b="1"/>
            </a:lvl3pPr>
            <a:lvl4pPr marL="1371440" indent="0">
              <a:buNone/>
              <a:defRPr sz="1600" b="1"/>
            </a:lvl4pPr>
            <a:lvl5pPr marL="1828586" indent="0">
              <a:buNone/>
              <a:defRPr sz="1600" b="1"/>
            </a:lvl5pPr>
            <a:lvl6pPr marL="2285733" indent="0">
              <a:buNone/>
              <a:defRPr sz="1600" b="1"/>
            </a:lvl6pPr>
            <a:lvl7pPr marL="2742879" indent="0">
              <a:buNone/>
              <a:defRPr sz="1600" b="1"/>
            </a:lvl7pPr>
            <a:lvl8pPr marL="3200026" indent="0">
              <a:buNone/>
              <a:defRPr sz="1600" b="1"/>
            </a:lvl8pPr>
            <a:lvl9pPr marL="3657172"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6" y="2759337"/>
            <a:ext cx="4041775" cy="337252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03FDAE14-0F11-4D4A-859F-BC4C3A73D3C0}" type="datetime1">
              <a:rPr lang="en-US" smtClean="0">
                <a:solidFill>
                  <a:srgbClr val="044F91"/>
                </a:solidFill>
              </a:rPr>
              <a:pPr/>
              <a:t>5/5/2016</a:t>
            </a:fld>
            <a:endParaRPr lang="en-US" dirty="0">
              <a:solidFill>
                <a:srgbClr val="044F91"/>
              </a:solidFill>
            </a:endParaRPr>
          </a:p>
        </p:txBody>
      </p:sp>
      <p:sp>
        <p:nvSpPr>
          <p:cNvPr id="8" name="Footer Placeholder 7"/>
          <p:cNvSpPr>
            <a:spLocks noGrp="1"/>
          </p:cNvSpPr>
          <p:nvPr>
            <p:ph type="ftr" sz="quarter" idx="11"/>
          </p:nvPr>
        </p:nvSpPr>
        <p:spPr/>
        <p:txBody>
          <a:bodyPr/>
          <a:lstStyle/>
          <a:p>
            <a:endParaRPr lang="en-US" dirty="0">
              <a:solidFill>
                <a:srgbClr val="044F91"/>
              </a:solidFill>
            </a:endParaRPr>
          </a:p>
        </p:txBody>
      </p:sp>
      <p:sp>
        <p:nvSpPr>
          <p:cNvPr id="9" name="Slide Number Placeholder 8"/>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2784809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0659EE-2BCC-45B1-A0C0-086780306225}" type="datetime1">
              <a:rPr lang="en-US" smtClean="0">
                <a:solidFill>
                  <a:srgbClr val="044F91"/>
                </a:solidFill>
              </a:rPr>
              <a:pPr/>
              <a:t>5/5/2016</a:t>
            </a:fld>
            <a:endParaRPr lang="en-US" dirty="0">
              <a:solidFill>
                <a:srgbClr val="044F91"/>
              </a:solidFill>
            </a:endParaRPr>
          </a:p>
        </p:txBody>
      </p:sp>
      <p:sp>
        <p:nvSpPr>
          <p:cNvPr id="4" name="Footer Placeholder 3"/>
          <p:cNvSpPr>
            <a:spLocks noGrp="1"/>
          </p:cNvSpPr>
          <p:nvPr>
            <p:ph type="ftr" sz="quarter" idx="11"/>
          </p:nvPr>
        </p:nvSpPr>
        <p:spPr/>
        <p:txBody>
          <a:bodyPr/>
          <a:lstStyle/>
          <a:p>
            <a:endParaRPr lang="en-US" dirty="0">
              <a:solidFill>
                <a:srgbClr val="044F91"/>
              </a:solidFill>
            </a:endParaRPr>
          </a:p>
        </p:txBody>
      </p:sp>
      <p:sp>
        <p:nvSpPr>
          <p:cNvPr id="5" name="Slide Number Placeholder 4"/>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2329860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1F860-05C5-45C8-ABF0-E24FF4F93C1B}" type="datetime1">
              <a:rPr lang="en-US" smtClean="0">
                <a:solidFill>
                  <a:srgbClr val="044F91"/>
                </a:solidFill>
              </a:rPr>
              <a:pPr/>
              <a:t>5/5/2016</a:t>
            </a:fld>
            <a:endParaRPr lang="en-US" dirty="0">
              <a:solidFill>
                <a:srgbClr val="044F91"/>
              </a:solidFill>
            </a:endParaRPr>
          </a:p>
        </p:txBody>
      </p:sp>
      <p:sp>
        <p:nvSpPr>
          <p:cNvPr id="3" name="Footer Placeholder 2"/>
          <p:cNvSpPr>
            <a:spLocks noGrp="1"/>
          </p:cNvSpPr>
          <p:nvPr>
            <p:ph type="ftr" sz="quarter" idx="11"/>
          </p:nvPr>
        </p:nvSpPr>
        <p:spPr/>
        <p:txBody>
          <a:bodyPr/>
          <a:lstStyle/>
          <a:p>
            <a:endParaRPr lang="en-US" dirty="0">
              <a:solidFill>
                <a:srgbClr val="044F91"/>
              </a:solidFill>
            </a:endParaRP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smtClean="0">
              <a:solidFill>
                <a:srgbClr val="044F91"/>
              </a:solidFill>
            </a:endParaRPr>
          </a:p>
        </p:txBody>
      </p:sp>
      <p:sp>
        <p:nvSpPr>
          <p:cNvPr id="5" name="Title 1"/>
          <p:cNvSpPr>
            <a:spLocks noGrp="1"/>
          </p:cNvSpPr>
          <p:nvPr>
            <p:ph type="title"/>
          </p:nvPr>
        </p:nvSpPr>
        <p:spPr>
          <a:xfrm>
            <a:off x="299258" y="992393"/>
            <a:ext cx="8520545" cy="911711"/>
          </a:xfrm>
        </p:spPr>
        <p:txBody>
          <a:bodyPr/>
          <a:lstStyle/>
          <a:p>
            <a:r>
              <a:rPr lang="en-US" smtClean="0"/>
              <a:t>Click to edit Master title style</a:t>
            </a:r>
            <a:endParaRPr lang="en-US"/>
          </a:p>
        </p:txBody>
      </p:sp>
      <p:sp>
        <p:nvSpPr>
          <p:cNvPr id="6" name="Content Placeholder 2"/>
          <p:cNvSpPr>
            <a:spLocks noGrp="1"/>
          </p:cNvSpPr>
          <p:nvPr>
            <p:ph idx="1"/>
          </p:nvPr>
        </p:nvSpPr>
        <p:spPr>
          <a:xfrm>
            <a:off x="299258" y="2097741"/>
            <a:ext cx="8520545" cy="42277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txBox="1">
            <a:spLocks/>
          </p:cNvSpPr>
          <p:nvPr userDrawn="1"/>
        </p:nvSpPr>
        <p:spPr>
          <a:xfrm>
            <a:off x="307571" y="6406179"/>
            <a:ext cx="1870364" cy="306593"/>
          </a:xfrm>
          <a:prstGeom prst="rect">
            <a:avLst/>
          </a:prstGeom>
        </p:spPr>
        <p:txBody>
          <a:bodyPr vert="horz" lIns="91429" tIns="45714" rIns="91429" bIns="45714" rtlCol="0" anchor="ctr"/>
          <a:lstStyle/>
          <a:p>
            <a:pPr defTabSz="914293">
              <a:defRPr/>
            </a:pPr>
            <a:fld id="{B6CAB80B-39B1-40A9-9D70-E337B97384B5}" type="datetimeFigureOut">
              <a:rPr lang="en-US" sz="1400">
                <a:solidFill>
                  <a:srgbClr val="044F91"/>
                </a:solidFill>
                <a:cs typeface="Arial" pitchFamily="34" charset="0"/>
              </a:rPr>
              <a:pPr defTabSz="914293">
                <a:defRPr/>
              </a:pPr>
              <a:t>5/5/2016</a:t>
            </a:fld>
            <a:endParaRPr lang="en-US" sz="1400" dirty="0">
              <a:solidFill>
                <a:srgbClr val="044F91"/>
              </a:solidFill>
              <a:cs typeface="Arial" pitchFamily="34" charset="0"/>
            </a:endParaRPr>
          </a:p>
        </p:txBody>
      </p:sp>
      <p:sp>
        <p:nvSpPr>
          <p:cNvPr id="8" name="Slide Number Placeholder 5"/>
          <p:cNvSpPr txBox="1">
            <a:spLocks/>
          </p:cNvSpPr>
          <p:nvPr userDrawn="1"/>
        </p:nvSpPr>
        <p:spPr>
          <a:xfrm>
            <a:off x="6691745" y="6406179"/>
            <a:ext cx="2133600" cy="314661"/>
          </a:xfrm>
          <a:prstGeom prst="rect">
            <a:avLst/>
          </a:prstGeom>
        </p:spPr>
        <p:txBody>
          <a:bodyPr vert="horz" lIns="91429" tIns="45714" rIns="91429" bIns="45714" rtlCol="0" anchor="ctr"/>
          <a:lstStyle/>
          <a:p>
            <a:pPr algn="r" defTabSz="914293">
              <a:defRPr/>
            </a:pPr>
            <a:endParaRPr lang="en-US" sz="1400" dirty="0">
              <a:solidFill>
                <a:srgbClr val="044F91"/>
              </a:solidFill>
              <a:cs typeface="Arial" pitchFamily="34" charset="0"/>
            </a:endParaRPr>
          </a:p>
        </p:txBody>
      </p:sp>
      <p:sp>
        <p:nvSpPr>
          <p:cNvPr id="9" name="Line 38"/>
          <p:cNvSpPr>
            <a:spLocks noChangeShapeType="1"/>
          </p:cNvSpPr>
          <p:nvPr userDrawn="1"/>
        </p:nvSpPr>
        <p:spPr bwMode="auto">
          <a:xfrm>
            <a:off x="301626" y="2019860"/>
            <a:ext cx="8520545" cy="0"/>
          </a:xfrm>
          <a:prstGeom prst="line">
            <a:avLst/>
          </a:prstGeom>
          <a:noFill/>
          <a:ln w="19050">
            <a:solidFill>
              <a:schemeClr val="tx1"/>
            </a:solidFill>
            <a:round/>
            <a:headEnd/>
            <a:tailEnd/>
          </a:ln>
          <a:effectLst/>
        </p:spPr>
        <p:txBody>
          <a:bodyPr wrap="none" lIns="91429" tIns="45714" rIns="91429" bIns="45714" anchor="ctr"/>
          <a:lstStyle/>
          <a:p>
            <a:pPr defTabSz="914293">
              <a:defRPr/>
            </a:pPr>
            <a:endParaRPr lang="en-US" dirty="0">
              <a:solidFill>
                <a:srgbClr val="044F91"/>
              </a:solidFill>
              <a:cs typeface="Arial" pitchFamily="34" charset="0"/>
            </a:endParaRPr>
          </a:p>
        </p:txBody>
      </p:sp>
    </p:spTree>
    <p:extLst>
      <p:ext uri="{BB962C8B-B14F-4D97-AF65-F5344CB8AC3E}">
        <p14:creationId xmlns:p14="http://schemas.microsoft.com/office/powerpoint/2010/main" val="2814980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145689"/>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4473" y="1145689"/>
            <a:ext cx="5111750" cy="50023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2355925"/>
            <a:ext cx="3008313" cy="3775934"/>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79FBCCC-7D46-4309-AE25-D3C38E48D962}" type="datetime1">
              <a:rPr lang="en-US" smtClean="0">
                <a:solidFill>
                  <a:srgbClr val="044F91"/>
                </a:solidFill>
              </a:rPr>
              <a:pPr/>
              <a:t>5/5/2016</a:t>
            </a:fld>
            <a:endParaRPr lang="en-US" dirty="0">
              <a:solidFill>
                <a:srgbClr val="044F91"/>
              </a:solidFill>
            </a:endParaRPr>
          </a:p>
        </p:txBody>
      </p:sp>
      <p:sp>
        <p:nvSpPr>
          <p:cNvPr id="6" name="Footer Placeholder 5"/>
          <p:cNvSpPr>
            <a:spLocks noGrp="1"/>
          </p:cNvSpPr>
          <p:nvPr>
            <p:ph type="ftr" sz="quarter" idx="11"/>
          </p:nvPr>
        </p:nvSpPr>
        <p:spPr/>
        <p:txBody>
          <a:bodyPr/>
          <a:lstStyle/>
          <a:p>
            <a:endParaRPr lang="en-US" dirty="0">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136796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008530"/>
            <a:ext cx="5486400" cy="3719456"/>
          </a:xfrm>
        </p:spPr>
        <p:txBody>
          <a:bodyPr/>
          <a:lstStyle>
            <a:lvl1pPr marL="0" indent="0">
              <a:buNone/>
              <a:defRPr sz="3200"/>
            </a:lvl1pPr>
            <a:lvl2pPr marL="457146" indent="0">
              <a:buNone/>
              <a:defRPr sz="2800"/>
            </a:lvl2pPr>
            <a:lvl3pPr marL="914293" indent="0">
              <a:buNone/>
              <a:defRPr sz="2400"/>
            </a:lvl3pPr>
            <a:lvl4pPr marL="1371440" indent="0">
              <a:buNone/>
              <a:defRPr sz="2000"/>
            </a:lvl4pPr>
            <a:lvl5pPr marL="1828586" indent="0">
              <a:buNone/>
              <a:defRPr sz="2000"/>
            </a:lvl5pPr>
            <a:lvl6pPr marL="2285733" indent="0">
              <a:buNone/>
              <a:defRPr sz="2000"/>
            </a:lvl6pPr>
            <a:lvl7pPr marL="2742879" indent="0">
              <a:buNone/>
              <a:defRPr sz="2000"/>
            </a:lvl7pPr>
            <a:lvl8pPr marL="3200026" indent="0">
              <a:buNone/>
              <a:defRPr sz="2000"/>
            </a:lvl8pPr>
            <a:lvl9pPr marL="3657172"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46" indent="0">
              <a:buNone/>
              <a:defRPr sz="1200"/>
            </a:lvl2pPr>
            <a:lvl3pPr marL="914293" indent="0">
              <a:buNone/>
              <a:defRPr sz="1000"/>
            </a:lvl3pPr>
            <a:lvl4pPr marL="1371440" indent="0">
              <a:buNone/>
              <a:defRPr sz="900"/>
            </a:lvl4pPr>
            <a:lvl5pPr marL="1828586" indent="0">
              <a:buNone/>
              <a:defRPr sz="900"/>
            </a:lvl5pPr>
            <a:lvl6pPr marL="2285733" indent="0">
              <a:buNone/>
              <a:defRPr sz="900"/>
            </a:lvl6pPr>
            <a:lvl7pPr marL="2742879" indent="0">
              <a:buNone/>
              <a:defRPr sz="900"/>
            </a:lvl7pPr>
            <a:lvl8pPr marL="3200026" indent="0">
              <a:buNone/>
              <a:defRPr sz="900"/>
            </a:lvl8pPr>
            <a:lvl9pPr marL="3657172"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ECBFA0-6F97-4CC1-90AA-BEF6A97F9259}" type="datetime1">
              <a:rPr lang="en-US" smtClean="0">
                <a:solidFill>
                  <a:srgbClr val="044F91"/>
                </a:solidFill>
              </a:rPr>
              <a:pPr/>
              <a:t>5/5/2016</a:t>
            </a:fld>
            <a:endParaRPr lang="en-US" dirty="0">
              <a:solidFill>
                <a:srgbClr val="044F91"/>
              </a:solidFill>
            </a:endParaRPr>
          </a:p>
        </p:txBody>
      </p:sp>
      <p:sp>
        <p:nvSpPr>
          <p:cNvPr id="6" name="Footer Placeholder 5"/>
          <p:cNvSpPr>
            <a:spLocks noGrp="1"/>
          </p:cNvSpPr>
          <p:nvPr>
            <p:ph type="ftr" sz="quarter" idx="11"/>
          </p:nvPr>
        </p:nvSpPr>
        <p:spPr/>
        <p:txBody>
          <a:bodyPr/>
          <a:lstStyle/>
          <a:p>
            <a:endParaRPr lang="en-US" dirty="0">
              <a:solidFill>
                <a:srgbClr val="044F91"/>
              </a:solidFill>
            </a:endParaRPr>
          </a:p>
        </p:txBody>
      </p:sp>
      <p:sp>
        <p:nvSpPr>
          <p:cNvPr id="7" name="Slide Number Placeholder 6"/>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a:t>
            </a:fld>
            <a:endParaRPr lang="en-US" dirty="0">
              <a:solidFill>
                <a:srgbClr val="044F91"/>
              </a:solidFill>
            </a:endParaRPr>
          </a:p>
        </p:txBody>
      </p:sp>
    </p:spTree>
    <p:extLst>
      <p:ext uri="{BB962C8B-B14F-4D97-AF65-F5344CB8AC3E}">
        <p14:creationId xmlns:p14="http://schemas.microsoft.com/office/powerpoint/2010/main" val="1681235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9258" y="992393"/>
            <a:ext cx="8520545" cy="911711"/>
          </a:xfrm>
          <a:prstGeom prst="rect">
            <a:avLst/>
          </a:prstGeom>
        </p:spPr>
        <p:txBody>
          <a:bodyPr vert="horz" lIns="91429" tIns="45714" rIns="91429" bIns="45714"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99258" y="2097741"/>
            <a:ext cx="8520545" cy="4227755"/>
          </a:xfrm>
          <a:prstGeom prst="rect">
            <a:avLst/>
          </a:prstGeom>
        </p:spPr>
        <p:txBody>
          <a:bodyPr vert="horz" lIns="91429" tIns="45714" rIns="91429" bIns="45714"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marL="1769381" lvl="4" indent="-226515" algn="l" rtl="0" eaLnBrk="1" fontAlgn="base" hangingPunct="1">
              <a:lnSpc>
                <a:spcPct val="85000"/>
              </a:lnSpc>
              <a:spcBef>
                <a:spcPct val="15000"/>
              </a:spcBef>
              <a:spcAft>
                <a:spcPct val="0"/>
              </a:spcAft>
              <a:buChar char="•"/>
            </a:pPr>
            <a:r>
              <a:rPr lang="en-US" dirty="0" smtClean="0"/>
              <a:t>Fifth level</a:t>
            </a:r>
            <a:endParaRPr lang="en-US" dirty="0"/>
          </a:p>
        </p:txBody>
      </p:sp>
      <p:sp>
        <p:nvSpPr>
          <p:cNvPr id="4" name="Date Placeholder 3"/>
          <p:cNvSpPr>
            <a:spLocks noGrp="1"/>
          </p:cNvSpPr>
          <p:nvPr>
            <p:ph type="dt" sz="half" idx="2"/>
          </p:nvPr>
        </p:nvSpPr>
        <p:spPr>
          <a:xfrm>
            <a:off x="307571" y="6406179"/>
            <a:ext cx="1870364" cy="306593"/>
          </a:xfrm>
          <a:prstGeom prst="rect">
            <a:avLst/>
          </a:prstGeom>
        </p:spPr>
        <p:txBody>
          <a:bodyPr vert="horz" lIns="91429" tIns="45714" rIns="91429" bIns="45714" rtlCol="0" anchor="ctr"/>
          <a:lstStyle>
            <a:lvl1pPr algn="l">
              <a:defRPr sz="1400">
                <a:solidFill>
                  <a:schemeClr val="tx1"/>
                </a:solidFill>
                <a:latin typeface="Arial" pitchFamily="34" charset="0"/>
                <a:cs typeface="Arial" pitchFamily="34" charset="0"/>
              </a:defRPr>
            </a:lvl1pPr>
          </a:lstStyle>
          <a:p>
            <a:pPr defTabSz="914293"/>
            <a:fld id="{FC7114BF-381C-44C0-BDE9-3CA28CC06FF8}" type="datetime1">
              <a:rPr lang="en-US" smtClean="0">
                <a:solidFill>
                  <a:srgbClr val="044F91"/>
                </a:solidFill>
              </a:rPr>
              <a:pPr defTabSz="914293"/>
              <a:t>5/5/2016</a:t>
            </a:fld>
            <a:endParaRPr lang="en-US" dirty="0">
              <a:solidFill>
                <a:srgbClr val="044F91"/>
              </a:solidFill>
            </a:endParaRPr>
          </a:p>
        </p:txBody>
      </p:sp>
      <p:sp>
        <p:nvSpPr>
          <p:cNvPr id="5" name="Footer Placeholder 4"/>
          <p:cNvSpPr>
            <a:spLocks noGrp="1"/>
          </p:cNvSpPr>
          <p:nvPr>
            <p:ph type="ftr" sz="quarter" idx="3"/>
          </p:nvPr>
        </p:nvSpPr>
        <p:spPr>
          <a:xfrm>
            <a:off x="3124200" y="6406179"/>
            <a:ext cx="2895600" cy="314661"/>
          </a:xfrm>
          <a:prstGeom prst="rect">
            <a:avLst/>
          </a:prstGeom>
        </p:spPr>
        <p:txBody>
          <a:bodyPr vert="horz" lIns="91429" tIns="45714" rIns="91429" bIns="45714" rtlCol="0" anchor="ctr"/>
          <a:lstStyle>
            <a:lvl1pPr algn="ctr">
              <a:defRPr sz="1400">
                <a:solidFill>
                  <a:schemeClr val="tx1"/>
                </a:solidFill>
                <a:latin typeface="Arial" pitchFamily="34" charset="0"/>
                <a:cs typeface="Arial" pitchFamily="34" charset="0"/>
              </a:defRPr>
            </a:lvl1pPr>
          </a:lstStyle>
          <a:p>
            <a:pPr defTabSz="914293"/>
            <a:endParaRPr lang="en-US" dirty="0">
              <a:solidFill>
                <a:srgbClr val="044F91"/>
              </a:solidFill>
            </a:endParaRPr>
          </a:p>
        </p:txBody>
      </p:sp>
      <p:sp>
        <p:nvSpPr>
          <p:cNvPr id="6" name="Slide Number Placeholder 5"/>
          <p:cNvSpPr>
            <a:spLocks noGrp="1"/>
          </p:cNvSpPr>
          <p:nvPr>
            <p:ph type="sldNum" sz="quarter" idx="4"/>
          </p:nvPr>
        </p:nvSpPr>
        <p:spPr>
          <a:xfrm>
            <a:off x="6691745" y="6406179"/>
            <a:ext cx="2133600" cy="314661"/>
          </a:xfrm>
          <a:prstGeom prst="rect">
            <a:avLst/>
          </a:prstGeom>
        </p:spPr>
        <p:txBody>
          <a:bodyPr vert="horz" lIns="91429" tIns="45714" rIns="91429" bIns="45714" rtlCol="0" anchor="ctr"/>
          <a:lstStyle>
            <a:lvl1pPr algn="r">
              <a:defRPr sz="1400">
                <a:solidFill>
                  <a:schemeClr val="tx1"/>
                </a:solidFill>
                <a:latin typeface="Arial" pitchFamily="34" charset="0"/>
                <a:cs typeface="Arial" pitchFamily="34" charset="0"/>
              </a:defRPr>
            </a:lvl1pPr>
          </a:lstStyle>
          <a:p>
            <a:pPr defTabSz="914293"/>
            <a:r>
              <a:rPr lang="en-US" dirty="0" smtClean="0">
                <a:solidFill>
                  <a:srgbClr val="044F91"/>
                </a:solidFill>
              </a:rPr>
              <a:t>Page </a:t>
            </a:r>
            <a:fld id="{01E16EBA-0216-4FA1-BFEC-225E79399361}" type="slidenum">
              <a:rPr lang="en-US" smtClean="0">
                <a:solidFill>
                  <a:srgbClr val="044F91"/>
                </a:solidFill>
              </a:rPr>
              <a:pPr defTabSz="914293"/>
              <a:t>‹#›</a:t>
            </a:fld>
            <a:endParaRPr lang="en-US" dirty="0">
              <a:solidFill>
                <a:srgbClr val="044F91"/>
              </a:solidFill>
            </a:endParaRPr>
          </a:p>
        </p:txBody>
      </p:sp>
      <p:cxnSp>
        <p:nvCxnSpPr>
          <p:cNvPr id="14" name="Straight Connector 13"/>
          <p:cNvCxnSpPr/>
          <p:nvPr/>
        </p:nvCxnSpPr>
        <p:spPr>
          <a:xfrm>
            <a:off x="315884" y="911711"/>
            <a:ext cx="85205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99258" y="6398111"/>
            <a:ext cx="852054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Picture 10" descr="GAO Logo"/>
          <p:cNvPicPr>
            <a:picLocks noChangeAspect="1"/>
          </p:cNvPicPr>
          <p:nvPr/>
        </p:nvPicPr>
        <p:blipFill>
          <a:blip r:embed="rId16" cstate="print"/>
          <a:stretch>
            <a:fillRect/>
          </a:stretch>
        </p:blipFill>
        <p:spPr>
          <a:xfrm>
            <a:off x="307571" y="470647"/>
            <a:ext cx="1208119" cy="403413"/>
          </a:xfrm>
          <a:prstGeom prst="rect">
            <a:avLst/>
          </a:prstGeom>
        </p:spPr>
      </p:pic>
    </p:spTree>
    <p:extLst>
      <p:ext uri="{BB962C8B-B14F-4D97-AF65-F5344CB8AC3E}">
        <p14:creationId xmlns:p14="http://schemas.microsoft.com/office/powerpoint/2010/main" val="30690911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914293" rtl="0" eaLnBrk="1" latinLnBrk="0" hangingPunct="1">
        <a:spcBef>
          <a:spcPct val="0"/>
        </a:spcBef>
        <a:buNone/>
        <a:defRPr sz="3200" b="1" kern="1200">
          <a:solidFill>
            <a:schemeClr val="tx1"/>
          </a:solidFill>
          <a:latin typeface="Arial" pitchFamily="34" charset="0"/>
          <a:ea typeface="+mj-ea"/>
          <a:cs typeface="Arial" pitchFamily="34" charset="0"/>
        </a:defRPr>
      </a:lvl1pPr>
    </p:titleStyle>
    <p:bodyStyle>
      <a:lvl1pPr marL="342860" indent="-342860" algn="l" defTabSz="914293" rtl="0" eaLnBrk="1" fontAlgn="base" latinLnBrk="0" hangingPunct="1">
        <a:spcBef>
          <a:spcPts val="673"/>
        </a:spcBef>
        <a:spcAft>
          <a:spcPct val="0"/>
        </a:spcAft>
        <a:buFont typeface="Arial" pitchFamily="34" charset="0"/>
        <a:buChar char="•"/>
        <a:defRPr lang="en-US" sz="2200" kern="1200" dirty="0" smtClean="0">
          <a:solidFill>
            <a:schemeClr val="tx1"/>
          </a:solidFill>
          <a:latin typeface="Arial" pitchFamily="34" charset="0"/>
          <a:ea typeface="+mn-ea"/>
          <a:cs typeface="Arial" pitchFamily="34" charset="0"/>
        </a:defRPr>
      </a:lvl1pPr>
      <a:lvl2pPr marL="742863" indent="-285717" algn="l" defTabSz="914293" rtl="0" eaLnBrk="1" fontAlgn="base" latinLnBrk="0" hangingPunct="1">
        <a:lnSpc>
          <a:spcPct val="85000"/>
        </a:lnSpc>
        <a:spcBef>
          <a:spcPts val="673"/>
        </a:spcBef>
        <a:spcAft>
          <a:spcPct val="0"/>
        </a:spcAft>
        <a:buFont typeface="Arial" pitchFamily="34" charset="0"/>
        <a:buChar char="•"/>
        <a:defRPr lang="en-US" sz="2200" kern="1200" dirty="0" smtClean="0">
          <a:solidFill>
            <a:schemeClr val="tx1"/>
          </a:solidFill>
          <a:latin typeface="Arial" pitchFamily="34" charset="0"/>
          <a:ea typeface="+mn-ea"/>
          <a:cs typeface="Arial" pitchFamily="34" charset="0"/>
        </a:defRPr>
      </a:lvl2pPr>
      <a:lvl3pPr marL="1142867" indent="-228573" algn="l" defTabSz="914293" rtl="0" eaLnBrk="1" fontAlgn="base" latinLnBrk="0" hangingPunct="1">
        <a:lnSpc>
          <a:spcPct val="85000"/>
        </a:lnSpc>
        <a:spcBef>
          <a:spcPts val="673"/>
        </a:spcBef>
        <a:spcAft>
          <a:spcPct val="0"/>
        </a:spcAft>
        <a:buFont typeface="Arial" pitchFamily="34" charset="0"/>
        <a:buChar char="•"/>
        <a:defRPr lang="en-US" sz="2200" kern="1200" dirty="0" smtClean="0">
          <a:solidFill>
            <a:schemeClr val="tx1"/>
          </a:solidFill>
          <a:latin typeface="Arial" pitchFamily="34" charset="0"/>
          <a:ea typeface="+mn-ea"/>
          <a:cs typeface="Arial" pitchFamily="34" charset="0"/>
        </a:defRPr>
      </a:lvl3pPr>
      <a:lvl4pPr marL="1600013" indent="-228573" algn="l" defTabSz="914293" rtl="0" eaLnBrk="1" fontAlgn="base" latinLnBrk="0" hangingPunct="1">
        <a:lnSpc>
          <a:spcPct val="85000"/>
        </a:lnSpc>
        <a:spcBef>
          <a:spcPts val="404"/>
        </a:spcBef>
        <a:spcAft>
          <a:spcPct val="0"/>
        </a:spcAft>
        <a:buFont typeface="Arial" pitchFamily="34" charset="0"/>
        <a:buChar char="•"/>
        <a:defRPr lang="en-US" sz="2200" kern="1200" dirty="0" smtClean="0">
          <a:solidFill>
            <a:schemeClr val="tx1"/>
          </a:solidFill>
          <a:latin typeface="Arial" pitchFamily="34" charset="0"/>
          <a:ea typeface="+mn-ea"/>
          <a:cs typeface="Arial" pitchFamily="34" charset="0"/>
        </a:defRPr>
      </a:lvl4pPr>
      <a:lvl5pPr marL="2057159" indent="-228573" algn="l" defTabSz="914293" rtl="0" eaLnBrk="1" fontAlgn="base" latinLnBrk="0" hangingPunct="1">
        <a:spcBef>
          <a:spcPts val="404"/>
        </a:spcBef>
        <a:spcAft>
          <a:spcPct val="0"/>
        </a:spcAft>
        <a:buFont typeface="Arial" pitchFamily="34" charset="0"/>
        <a:buChar char="•"/>
        <a:defRPr lang="en-US" sz="1600" kern="1200" dirty="0" smtClean="0">
          <a:solidFill>
            <a:schemeClr val="tx1"/>
          </a:solidFill>
          <a:latin typeface="Arial" pitchFamily="34" charset="0"/>
          <a:ea typeface="+mn-ea"/>
          <a:cs typeface="Arial" pitchFamily="34" charset="0"/>
        </a:defRPr>
      </a:lvl5pPr>
      <a:lvl6pPr marL="251430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453"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99"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746" indent="-228573" algn="l" defTabSz="91429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93" rtl="0" eaLnBrk="1" latinLnBrk="0" hangingPunct="1">
        <a:defRPr sz="1800" kern="1200">
          <a:solidFill>
            <a:schemeClr val="tx1"/>
          </a:solidFill>
          <a:latin typeface="+mn-lt"/>
          <a:ea typeface="+mn-ea"/>
          <a:cs typeface="+mn-cs"/>
        </a:defRPr>
      </a:lvl1pPr>
      <a:lvl2pPr marL="457146" algn="l" defTabSz="914293" rtl="0" eaLnBrk="1" latinLnBrk="0" hangingPunct="1">
        <a:defRPr sz="1800" kern="1200">
          <a:solidFill>
            <a:schemeClr val="tx1"/>
          </a:solidFill>
          <a:latin typeface="+mn-lt"/>
          <a:ea typeface="+mn-ea"/>
          <a:cs typeface="+mn-cs"/>
        </a:defRPr>
      </a:lvl2pPr>
      <a:lvl3pPr marL="914293" algn="l" defTabSz="914293" rtl="0" eaLnBrk="1" latinLnBrk="0" hangingPunct="1">
        <a:defRPr sz="1800" kern="1200">
          <a:solidFill>
            <a:schemeClr val="tx1"/>
          </a:solidFill>
          <a:latin typeface="+mn-lt"/>
          <a:ea typeface="+mn-ea"/>
          <a:cs typeface="+mn-cs"/>
        </a:defRPr>
      </a:lvl3pPr>
      <a:lvl4pPr marL="1371440" algn="l" defTabSz="914293" rtl="0" eaLnBrk="1" latinLnBrk="0" hangingPunct="1">
        <a:defRPr sz="1800" kern="1200">
          <a:solidFill>
            <a:schemeClr val="tx1"/>
          </a:solidFill>
          <a:latin typeface="+mn-lt"/>
          <a:ea typeface="+mn-ea"/>
          <a:cs typeface="+mn-cs"/>
        </a:defRPr>
      </a:lvl4pPr>
      <a:lvl5pPr marL="1828586" algn="l" defTabSz="914293" rtl="0" eaLnBrk="1" latinLnBrk="0" hangingPunct="1">
        <a:defRPr sz="1800" kern="1200">
          <a:solidFill>
            <a:schemeClr val="tx1"/>
          </a:solidFill>
          <a:latin typeface="+mn-lt"/>
          <a:ea typeface="+mn-ea"/>
          <a:cs typeface="+mn-cs"/>
        </a:defRPr>
      </a:lvl5pPr>
      <a:lvl6pPr marL="2285733" algn="l" defTabSz="914293" rtl="0" eaLnBrk="1" latinLnBrk="0" hangingPunct="1">
        <a:defRPr sz="1800" kern="1200">
          <a:solidFill>
            <a:schemeClr val="tx1"/>
          </a:solidFill>
          <a:latin typeface="+mn-lt"/>
          <a:ea typeface="+mn-ea"/>
          <a:cs typeface="+mn-cs"/>
        </a:defRPr>
      </a:lvl6pPr>
      <a:lvl7pPr marL="2742879" algn="l" defTabSz="914293" rtl="0" eaLnBrk="1" latinLnBrk="0" hangingPunct="1">
        <a:defRPr sz="1800" kern="1200">
          <a:solidFill>
            <a:schemeClr val="tx1"/>
          </a:solidFill>
          <a:latin typeface="+mn-lt"/>
          <a:ea typeface="+mn-ea"/>
          <a:cs typeface="+mn-cs"/>
        </a:defRPr>
      </a:lvl7pPr>
      <a:lvl8pPr marL="3200026" algn="l" defTabSz="914293" rtl="0" eaLnBrk="1" latinLnBrk="0" hangingPunct="1">
        <a:defRPr sz="1800" kern="1200">
          <a:solidFill>
            <a:schemeClr val="tx1"/>
          </a:solidFill>
          <a:latin typeface="+mn-lt"/>
          <a:ea typeface="+mn-ea"/>
          <a:cs typeface="+mn-cs"/>
        </a:defRPr>
      </a:lvl8pPr>
      <a:lvl9pPr marL="3657172" algn="l" defTabSz="91429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millerls@gao.gov" TargetMode="External"/><Relationship Id="rId2" Type="http://schemas.openxmlformats.org/officeDocument/2006/relationships/hyperlink" Target="http://www.gao.gov/products/GAO-15-593S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siggerudk@gao.gov" TargetMode="External"/><Relationship Id="rId2" Type="http://schemas.openxmlformats.org/officeDocument/2006/relationships/hyperlink" Target="http://www.gao.gov/" TargetMode="External"/><Relationship Id="rId1" Type="http://schemas.openxmlformats.org/officeDocument/2006/relationships/slideLayout" Target="../slideLayouts/slideLayout14.xml"/><Relationship Id="rId4" Type="http://schemas.openxmlformats.org/officeDocument/2006/relationships/hyperlink" Target="mailto:youngc1@gao.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ctrTitle"/>
          </p:nvPr>
        </p:nvSpPr>
        <p:spPr/>
        <p:txBody>
          <a:bodyPr>
            <a:normAutofit/>
          </a:bodyPr>
          <a:lstStyle/>
          <a:p>
            <a:r>
              <a:rPr lang="en-US" dirty="0" smtClean="0"/>
              <a:t>Using GAO’s </a:t>
            </a:r>
            <a:r>
              <a:rPr lang="en-US" dirty="0"/>
              <a:t>Fraud Risk Management Framework</a:t>
            </a:r>
            <a:endParaRPr lang="en-US" dirty="0" smtClean="0"/>
          </a:p>
        </p:txBody>
      </p:sp>
      <p:sp>
        <p:nvSpPr>
          <p:cNvPr id="5" name="Subtitle 4"/>
          <p:cNvSpPr>
            <a:spLocks noGrp="1"/>
          </p:cNvSpPr>
          <p:nvPr>
            <p:ph type="subTitle" idx="1"/>
          </p:nvPr>
        </p:nvSpPr>
        <p:spPr/>
        <p:txBody>
          <a:bodyPr anchor="ctr" anchorCtr="0">
            <a:normAutofit fontScale="62500" lnSpcReduction="20000"/>
          </a:bodyPr>
          <a:lstStyle/>
          <a:p>
            <a:pPr>
              <a:lnSpc>
                <a:spcPct val="120000"/>
              </a:lnSpc>
              <a:spcBef>
                <a:spcPts val="0"/>
              </a:spcBef>
            </a:pPr>
            <a:r>
              <a:rPr lang="en-US" sz="3700" dirty="0" smtClean="0"/>
              <a:t>Joint Financial Management Improvement Program (JFMIP) Conference</a:t>
            </a:r>
            <a:endParaRPr lang="en-US" sz="3700" dirty="0"/>
          </a:p>
          <a:p>
            <a:pPr>
              <a:lnSpc>
                <a:spcPct val="120000"/>
              </a:lnSpc>
              <a:spcBef>
                <a:spcPts val="0"/>
              </a:spcBef>
            </a:pPr>
            <a:r>
              <a:rPr lang="en-US" sz="3700" dirty="0" smtClean="0"/>
              <a:t>May 9, 2016</a:t>
            </a:r>
            <a:endParaRPr lang="en-US" sz="3700" dirty="0"/>
          </a:p>
          <a:p>
            <a:pPr>
              <a:lnSpc>
                <a:spcPct val="120000"/>
              </a:lnSpc>
              <a:spcBef>
                <a:spcPts val="900"/>
              </a:spcBef>
            </a:pPr>
            <a:endParaRPr lang="en-US" dirty="0" smtClean="0"/>
          </a:p>
          <a:p>
            <a:r>
              <a:rPr lang="en-US" dirty="0" smtClean="0"/>
              <a:t>Erin A. McLaughlin</a:t>
            </a:r>
            <a:endParaRPr lang="en-US" dirty="0"/>
          </a:p>
          <a:p>
            <a:r>
              <a:rPr lang="en-US" dirty="0" smtClean="0"/>
              <a:t>Senior Analyst, Forensic </a:t>
            </a:r>
            <a:r>
              <a:rPr lang="en-US" dirty="0"/>
              <a:t>Audits and Investigative Service (FAIS</a:t>
            </a:r>
            <a:r>
              <a:rPr lang="en-US" dirty="0" smtClean="0"/>
              <a:t>)</a:t>
            </a:r>
          </a:p>
          <a:p>
            <a:r>
              <a:rPr lang="en-US" dirty="0" smtClean="0"/>
              <a:t>U.S. Government Accountability Office</a:t>
            </a:r>
            <a:endParaRPr lang="en-US" dirty="0"/>
          </a:p>
        </p:txBody>
      </p:sp>
    </p:spTree>
    <p:extLst>
      <p:ext uri="{BB962C8B-B14F-4D97-AF65-F5344CB8AC3E}">
        <p14:creationId xmlns:p14="http://schemas.microsoft.com/office/powerpoint/2010/main" val="659618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10</a:t>
            </a:fld>
            <a:endParaRPr lang="en-US" dirty="0">
              <a:solidFill>
                <a:srgbClr val="044F91"/>
              </a:solidFill>
            </a:endParaRPr>
          </a:p>
        </p:txBody>
      </p:sp>
      <p:pic>
        <p:nvPicPr>
          <p:cNvPr id="6" name="Picture 2" descr="C:\Users\mclaughlinea\AppData\Local\Microsoft\Windows\Temporary Internet Files\Content.Outlook\MDULP00E\192442_Fig04_8-31-2015 (4).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52615" y="994316"/>
            <a:ext cx="3838770" cy="53876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1020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a:t>
            </a:r>
            <a:r>
              <a:rPr lang="en-US" sz="2800" dirty="0" smtClean="0"/>
              <a:t>Are </a:t>
            </a:r>
            <a:r>
              <a:rPr lang="en-US" sz="2800" dirty="0"/>
              <a:t>the Components of the Framework? (</a:t>
            </a:r>
            <a:r>
              <a:rPr lang="en-US" sz="2800" dirty="0" smtClean="0"/>
              <a:t>cont.)</a:t>
            </a:r>
            <a:endParaRPr lang="en-US" sz="2800" dirty="0"/>
          </a:p>
        </p:txBody>
      </p:sp>
      <p:sp>
        <p:nvSpPr>
          <p:cNvPr id="7" name="Content Placeholder 2"/>
          <p:cNvSpPr>
            <a:spLocks noGrp="1"/>
          </p:cNvSpPr>
          <p:nvPr>
            <p:ph idx="1"/>
          </p:nvPr>
        </p:nvSpPr>
        <p:spPr>
          <a:xfrm>
            <a:off x="301752" y="2093976"/>
            <a:ext cx="6831115" cy="4269172"/>
          </a:xfrm>
        </p:spPr>
        <p:txBody>
          <a:bodyPr>
            <a:noAutofit/>
          </a:bodyPr>
          <a:lstStyle/>
          <a:p>
            <a:pPr>
              <a:spcBef>
                <a:spcPts val="900"/>
              </a:spcBef>
              <a:spcAft>
                <a:spcPts val="900"/>
              </a:spcAft>
            </a:pPr>
            <a:r>
              <a:rPr lang="en-US" sz="2000" b="1" dirty="0" smtClean="0"/>
              <a:t>Design and Implement</a:t>
            </a:r>
            <a:r>
              <a:rPr lang="en-US" sz="2000" dirty="0" smtClean="0"/>
              <a:t>: Design </a:t>
            </a:r>
            <a:r>
              <a:rPr lang="en-US" sz="2000" dirty="0"/>
              <a:t>and implement a </a:t>
            </a:r>
            <a:r>
              <a:rPr lang="en-US" sz="2000" dirty="0" smtClean="0"/>
              <a:t>strategy with </a:t>
            </a:r>
            <a:r>
              <a:rPr lang="en-US" sz="2000" dirty="0"/>
              <a:t>specific control </a:t>
            </a:r>
            <a:r>
              <a:rPr lang="en-US" sz="2000" dirty="0" smtClean="0"/>
              <a:t>activities to mitigate </a:t>
            </a:r>
            <a:r>
              <a:rPr lang="en-US" sz="2000" dirty="0"/>
              <a:t>assessed fraud </a:t>
            </a:r>
            <a:r>
              <a:rPr lang="en-US" sz="2000" dirty="0" smtClean="0"/>
              <a:t>risks and </a:t>
            </a:r>
            <a:r>
              <a:rPr lang="en-US" sz="2000" dirty="0"/>
              <a:t>collaborate to help </a:t>
            </a:r>
            <a:r>
              <a:rPr lang="en-US" sz="2000" dirty="0" smtClean="0"/>
              <a:t>ensure effective </a:t>
            </a:r>
            <a:r>
              <a:rPr lang="en-US" sz="2000" dirty="0"/>
              <a:t>implementation</a:t>
            </a:r>
            <a:r>
              <a:rPr lang="en-US" sz="2000" dirty="0" smtClean="0"/>
              <a:t>.</a:t>
            </a:r>
          </a:p>
          <a:p>
            <a:pPr lvl="1">
              <a:lnSpc>
                <a:spcPct val="100000"/>
              </a:lnSpc>
              <a:spcBef>
                <a:spcPts val="900"/>
              </a:spcBef>
              <a:spcAft>
                <a:spcPts val="900"/>
              </a:spcAft>
            </a:pPr>
            <a:r>
              <a:rPr lang="en-US" sz="2000" dirty="0" smtClean="0"/>
              <a:t>Develop, document, and communicate an antifraud strategy.</a:t>
            </a:r>
          </a:p>
          <a:p>
            <a:pPr lvl="1">
              <a:lnSpc>
                <a:spcPct val="100000"/>
              </a:lnSpc>
              <a:spcBef>
                <a:spcPts val="900"/>
              </a:spcBef>
              <a:spcAft>
                <a:spcPts val="900"/>
              </a:spcAft>
            </a:pPr>
            <a:r>
              <a:rPr lang="en-US" sz="2000" dirty="0" smtClean="0"/>
              <a:t>Consider the benefits and costs of controls to prevent and detect potential fraud, and develop a fraud response plan.</a:t>
            </a:r>
          </a:p>
          <a:p>
            <a:pPr lvl="1">
              <a:lnSpc>
                <a:spcPct val="100000"/>
              </a:lnSpc>
              <a:spcBef>
                <a:spcPts val="900"/>
              </a:spcBef>
              <a:spcAft>
                <a:spcPts val="900"/>
              </a:spcAft>
            </a:pPr>
            <a:r>
              <a:rPr lang="en-US" sz="2000" dirty="0" smtClean="0"/>
              <a:t>Establish collaborative relationships (such as working groups) and create incentives.</a:t>
            </a: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11</a:t>
            </a:fld>
            <a:endParaRPr lang="en-US" dirty="0">
              <a:solidFill>
                <a:srgbClr val="044F91"/>
              </a:solidFill>
            </a:endParaRPr>
          </a:p>
        </p:txBody>
      </p:sp>
      <p:pic>
        <p:nvPicPr>
          <p:cNvPr id="5" name="Picture 4" descr="U:\Work in Process\VCA_Graphics\FY 15\FAIS\192442_FAIS_Fraud_Prevention_Framework_McMullenM\Customer_Review_Graphics\192442_Design_and_Implement_Icon_McMullenM_4-10-2015.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4572000"/>
            <a:ext cx="1745673" cy="1791148"/>
          </a:xfrm>
          <a:prstGeom prst="rect">
            <a:avLst/>
          </a:prstGeom>
          <a:noFill/>
          <a:ln>
            <a:noFill/>
          </a:ln>
        </p:spPr>
      </p:pic>
    </p:spTree>
    <p:extLst>
      <p:ext uri="{BB962C8B-B14F-4D97-AF65-F5344CB8AC3E}">
        <p14:creationId xmlns:p14="http://schemas.microsoft.com/office/powerpoint/2010/main" val="28463411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What </a:t>
            </a:r>
            <a:r>
              <a:rPr lang="en-US" sz="2800" dirty="0" smtClean="0"/>
              <a:t>Are </a:t>
            </a:r>
            <a:r>
              <a:rPr lang="en-US" sz="2800" dirty="0"/>
              <a:t>the Components of the Framework? (</a:t>
            </a:r>
            <a:r>
              <a:rPr lang="en-US" sz="2800" dirty="0" smtClean="0"/>
              <a:t>cont.)</a:t>
            </a:r>
            <a:endParaRPr lang="en-US" sz="2800" dirty="0"/>
          </a:p>
        </p:txBody>
      </p:sp>
      <p:sp>
        <p:nvSpPr>
          <p:cNvPr id="8" name="Content Placeholder 2"/>
          <p:cNvSpPr>
            <a:spLocks noGrp="1"/>
          </p:cNvSpPr>
          <p:nvPr>
            <p:ph idx="1"/>
          </p:nvPr>
        </p:nvSpPr>
        <p:spPr>
          <a:xfrm>
            <a:off x="301752" y="2093976"/>
            <a:ext cx="6831115" cy="4154424"/>
          </a:xfrm>
        </p:spPr>
        <p:txBody>
          <a:bodyPr>
            <a:noAutofit/>
          </a:bodyPr>
          <a:lstStyle/>
          <a:p>
            <a:pPr>
              <a:spcBef>
                <a:spcPts val="900"/>
              </a:spcBef>
              <a:spcAft>
                <a:spcPts val="900"/>
              </a:spcAft>
            </a:pPr>
            <a:r>
              <a:rPr lang="en-US" sz="2000" b="1" dirty="0" smtClean="0"/>
              <a:t>Evaluate and Adapt</a:t>
            </a:r>
            <a:r>
              <a:rPr lang="en-US" sz="2000" dirty="0" smtClean="0"/>
              <a:t>: Evaluate </a:t>
            </a:r>
            <a:r>
              <a:rPr lang="en-US" sz="2000" dirty="0"/>
              <a:t>outcomes using </a:t>
            </a:r>
            <a:r>
              <a:rPr lang="en-US" sz="2000" dirty="0" smtClean="0"/>
              <a:t>a risk-based </a:t>
            </a:r>
            <a:r>
              <a:rPr lang="en-US" sz="2000" dirty="0"/>
              <a:t>approach </a:t>
            </a:r>
            <a:r>
              <a:rPr lang="en-US" sz="2000" dirty="0" smtClean="0"/>
              <a:t>and adapt </a:t>
            </a:r>
            <a:r>
              <a:rPr lang="en-US" sz="2000" dirty="0"/>
              <a:t>activities to </a:t>
            </a:r>
            <a:r>
              <a:rPr lang="en-US" sz="2000" dirty="0" smtClean="0"/>
              <a:t>improve fraud </a:t>
            </a:r>
            <a:r>
              <a:rPr lang="en-US" sz="2000" dirty="0"/>
              <a:t>risk management</a:t>
            </a:r>
            <a:r>
              <a:rPr lang="en-US" sz="2000" dirty="0" smtClean="0"/>
              <a:t>.</a:t>
            </a:r>
          </a:p>
          <a:p>
            <a:pPr lvl="1">
              <a:lnSpc>
                <a:spcPct val="100000"/>
              </a:lnSpc>
              <a:spcBef>
                <a:spcPts val="900"/>
              </a:spcBef>
              <a:spcAft>
                <a:spcPts val="900"/>
              </a:spcAft>
            </a:pPr>
            <a:r>
              <a:rPr lang="en-US" sz="2000" dirty="0" smtClean="0"/>
              <a:t>Conduct risk-based monitoring on an ongoing basis and conduct evaluations periodically.</a:t>
            </a:r>
          </a:p>
          <a:p>
            <a:pPr lvl="1">
              <a:lnSpc>
                <a:spcPct val="100000"/>
              </a:lnSpc>
              <a:spcBef>
                <a:spcPts val="900"/>
              </a:spcBef>
              <a:spcAft>
                <a:spcPts val="900"/>
              </a:spcAft>
            </a:pPr>
            <a:r>
              <a:rPr lang="en-US" sz="2000" dirty="0" smtClean="0"/>
              <a:t>Collect and analyze data on instances of detected fraud to monitor fraud trends.</a:t>
            </a:r>
          </a:p>
          <a:p>
            <a:pPr lvl="1">
              <a:lnSpc>
                <a:spcPct val="100000"/>
              </a:lnSpc>
              <a:spcBef>
                <a:spcPts val="900"/>
              </a:spcBef>
              <a:spcAft>
                <a:spcPts val="900"/>
              </a:spcAft>
            </a:pPr>
            <a:r>
              <a:rPr lang="en-US" sz="2000" dirty="0" smtClean="0"/>
              <a:t>Use results of monitoring, evaluation, and investigations to improve prevention, detection, and response.</a:t>
            </a:r>
            <a:endParaRPr lang="en-US" sz="2000" dirty="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12</a:t>
            </a:fld>
            <a:endParaRPr lang="en-US" dirty="0">
              <a:solidFill>
                <a:srgbClr val="044F91"/>
              </a:solidFill>
            </a:endParaRPr>
          </a:p>
        </p:txBody>
      </p:sp>
      <p:pic>
        <p:nvPicPr>
          <p:cNvPr id="5" name="Picture 4" descr="U:\Work in Process\VCA_Graphics\FY 15\FAIS\192442_FAIS_Fraud_Prevention_Framework_McMullenM\Customer_Review_Graphics\192442_Evaluate_and_Adapt_Icon_McMullenM_4-10-2015.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4572000"/>
            <a:ext cx="1745673" cy="1791148"/>
          </a:xfrm>
          <a:prstGeom prst="rect">
            <a:avLst/>
          </a:prstGeom>
          <a:noFill/>
          <a:ln>
            <a:noFill/>
          </a:ln>
        </p:spPr>
      </p:pic>
    </p:spTree>
    <p:extLst>
      <p:ext uri="{BB962C8B-B14F-4D97-AF65-F5344CB8AC3E}">
        <p14:creationId xmlns:p14="http://schemas.microsoft.com/office/powerpoint/2010/main" val="4900762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Next Steps</a:t>
            </a:r>
            <a:endParaRPr lang="en-US" sz="2800" dirty="0"/>
          </a:p>
        </p:txBody>
      </p:sp>
      <p:sp>
        <p:nvSpPr>
          <p:cNvPr id="3" name="Content Placeholder 2"/>
          <p:cNvSpPr>
            <a:spLocks noGrp="1"/>
          </p:cNvSpPr>
          <p:nvPr>
            <p:ph idx="1"/>
          </p:nvPr>
        </p:nvSpPr>
        <p:spPr/>
        <p:txBody>
          <a:bodyPr>
            <a:normAutofit/>
          </a:bodyPr>
          <a:lstStyle/>
          <a:p>
            <a:pPr>
              <a:spcBef>
                <a:spcPts val="900"/>
              </a:spcBef>
              <a:spcAft>
                <a:spcPts val="900"/>
              </a:spcAft>
            </a:pPr>
            <a:r>
              <a:rPr lang="en-US" sz="2000" dirty="0" smtClean="0"/>
              <a:t>Federal program managers can begin using the Framework immediately to develop or improve fraud risk management efforts. </a:t>
            </a:r>
          </a:p>
          <a:p>
            <a:pPr>
              <a:spcBef>
                <a:spcPts val="900"/>
              </a:spcBef>
              <a:spcAft>
                <a:spcPts val="900"/>
              </a:spcAft>
            </a:pPr>
            <a:r>
              <a:rPr lang="en-US" sz="2000" dirty="0" smtClean="0"/>
              <a:t>However, fraud risk management is an iterative process. Managers may focus on one or two components to start. </a:t>
            </a:r>
          </a:p>
          <a:p>
            <a:pPr>
              <a:spcBef>
                <a:spcPts val="900"/>
              </a:spcBef>
              <a:spcAft>
                <a:spcPts val="900"/>
              </a:spcAft>
            </a:pPr>
            <a:r>
              <a:rPr lang="en-US" sz="2000" dirty="0" smtClean="0"/>
              <a:t>Over time, as the fraud risk management  program evolves, managers </a:t>
            </a:r>
            <a:r>
              <a:rPr lang="en-US" sz="2000" dirty="0"/>
              <a:t>will </a:t>
            </a:r>
            <a:r>
              <a:rPr lang="en-US" sz="2000" dirty="0" smtClean="0"/>
              <a:t>be more </a:t>
            </a:r>
            <a:r>
              <a:rPr lang="en-US" sz="2000" dirty="0"/>
              <a:t>likely </a:t>
            </a:r>
            <a:r>
              <a:rPr lang="en-US" sz="2000" dirty="0" smtClean="0"/>
              <a:t>to effectively </a:t>
            </a:r>
            <a:r>
              <a:rPr lang="en-US" sz="2000" dirty="0"/>
              <a:t>address all key elements</a:t>
            </a:r>
            <a:r>
              <a:rPr lang="en-US" sz="2000" dirty="0" smtClean="0"/>
              <a:t>.</a:t>
            </a: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13</a:t>
            </a:fld>
            <a:endParaRPr lang="en-US" dirty="0">
              <a:solidFill>
                <a:srgbClr val="044F91"/>
              </a:solidFill>
            </a:endParaRPr>
          </a:p>
        </p:txBody>
      </p:sp>
    </p:spTree>
    <p:extLst>
      <p:ext uri="{BB962C8B-B14F-4D97-AF65-F5344CB8AC3E}">
        <p14:creationId xmlns:p14="http://schemas.microsoft.com/office/powerpoint/2010/main" val="5523869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Questions? </a:t>
            </a:r>
          </a:p>
        </p:txBody>
      </p:sp>
      <p:sp>
        <p:nvSpPr>
          <p:cNvPr id="3" name="Content Placeholder 2"/>
          <p:cNvSpPr>
            <a:spLocks noGrp="1"/>
          </p:cNvSpPr>
          <p:nvPr>
            <p:ph idx="1"/>
          </p:nvPr>
        </p:nvSpPr>
        <p:spPr/>
        <p:txBody>
          <a:bodyPr numCol="1">
            <a:noAutofit/>
          </a:bodyPr>
          <a:lstStyle/>
          <a:p>
            <a:pPr>
              <a:spcBef>
                <a:spcPts val="900"/>
              </a:spcBef>
              <a:spcAft>
                <a:spcPts val="900"/>
              </a:spcAft>
            </a:pPr>
            <a:r>
              <a:rPr lang="en-US" sz="2000" dirty="0"/>
              <a:t>For further </a:t>
            </a:r>
            <a:r>
              <a:rPr lang="en-US" sz="2000" dirty="0" smtClean="0"/>
              <a:t>information:</a:t>
            </a:r>
          </a:p>
          <a:p>
            <a:pPr lvl="1">
              <a:lnSpc>
                <a:spcPct val="100000"/>
              </a:lnSpc>
              <a:spcBef>
                <a:spcPts val="900"/>
              </a:spcBef>
              <a:spcAft>
                <a:spcPts val="900"/>
              </a:spcAft>
            </a:pPr>
            <a:r>
              <a:rPr lang="en-US" sz="2000" i="1" dirty="0" smtClean="0"/>
              <a:t>A </a:t>
            </a:r>
            <a:r>
              <a:rPr lang="en-US" sz="2000" i="1" dirty="0"/>
              <a:t>Framework for Managing Fraud Risks in Federal Programs </a:t>
            </a:r>
            <a:r>
              <a:rPr lang="en-US" sz="2000" dirty="0"/>
              <a:t>is available online at: </a:t>
            </a:r>
            <a:r>
              <a:rPr lang="en-US" sz="2000" dirty="0">
                <a:hlinkClick r:id="rId2"/>
              </a:rPr>
              <a:t>http://www.gao.gov/products/GAO-15-593SP</a:t>
            </a:r>
            <a:r>
              <a:rPr lang="en-US" sz="2000" dirty="0"/>
              <a:t>.</a:t>
            </a:r>
          </a:p>
          <a:p>
            <a:pPr lvl="1">
              <a:lnSpc>
                <a:spcPct val="100000"/>
              </a:lnSpc>
              <a:spcBef>
                <a:spcPts val="900"/>
              </a:spcBef>
              <a:spcAft>
                <a:spcPts val="900"/>
              </a:spcAft>
            </a:pPr>
            <a:r>
              <a:rPr lang="en-US" sz="2000" dirty="0" smtClean="0"/>
              <a:t>Contact:</a:t>
            </a:r>
          </a:p>
          <a:p>
            <a:pPr marL="857150" lvl="2" indent="0">
              <a:lnSpc>
                <a:spcPct val="100000"/>
              </a:lnSpc>
              <a:spcBef>
                <a:spcPts val="900"/>
              </a:spcBef>
              <a:spcAft>
                <a:spcPts val="900"/>
              </a:spcAft>
              <a:buNone/>
            </a:pPr>
            <a:r>
              <a:rPr lang="en-US" sz="2000" b="1" dirty="0"/>
              <a:t>Linda Miller</a:t>
            </a:r>
            <a:r>
              <a:rPr lang="en-US" sz="2000" dirty="0"/>
              <a:t/>
            </a:r>
            <a:br>
              <a:rPr lang="en-US" sz="2000" dirty="0"/>
            </a:br>
            <a:r>
              <a:rPr lang="en-US" sz="2000" dirty="0"/>
              <a:t>(202) 512-6124</a:t>
            </a:r>
            <a:br>
              <a:rPr lang="en-US" sz="2000" dirty="0"/>
            </a:br>
            <a:r>
              <a:rPr lang="en-US" sz="2000" dirty="0">
                <a:hlinkClick r:id="rId3"/>
              </a:rPr>
              <a:t>millerls@gao.gov</a:t>
            </a:r>
            <a:r>
              <a:rPr lang="en-US" sz="2000" dirty="0"/>
              <a:t> </a:t>
            </a:r>
          </a:p>
          <a:p>
            <a:pPr marL="857150" lvl="2" indent="0">
              <a:lnSpc>
                <a:spcPct val="100000"/>
              </a:lnSpc>
              <a:spcBef>
                <a:spcPts val="900"/>
              </a:spcBef>
              <a:spcAft>
                <a:spcPts val="900"/>
              </a:spcAft>
              <a:buNone/>
            </a:pPr>
            <a:r>
              <a:rPr lang="en-US" sz="2000" b="1" dirty="0"/>
              <a:t>Erin McLaughlin</a:t>
            </a:r>
            <a:r>
              <a:rPr lang="en-US" sz="2000" dirty="0"/>
              <a:t/>
            </a:r>
            <a:br>
              <a:rPr lang="en-US" sz="2000" dirty="0"/>
            </a:br>
            <a:r>
              <a:rPr lang="en-US" sz="2000" dirty="0"/>
              <a:t>(202) 512-5481</a:t>
            </a:r>
            <a:br>
              <a:rPr lang="en-US" sz="2000" dirty="0"/>
            </a:br>
            <a:r>
              <a:rPr lang="en-US" sz="2000" dirty="0">
                <a:hlinkClick r:id="rId3"/>
              </a:rPr>
              <a:t>mclaughlinea@gao.gov</a:t>
            </a:r>
            <a:r>
              <a:rPr lang="en-US" sz="2000" dirty="0"/>
              <a:t> </a:t>
            </a:r>
          </a:p>
          <a:p>
            <a:pPr marL="399956" lvl="1" indent="0">
              <a:lnSpc>
                <a:spcPct val="100000"/>
              </a:lnSpc>
              <a:spcBef>
                <a:spcPts val="1077"/>
              </a:spcBef>
              <a:spcAft>
                <a:spcPts val="1077"/>
              </a:spcAft>
              <a:buNone/>
            </a:pPr>
            <a:endParaRPr lang="en-US" sz="1900" dirty="0"/>
          </a:p>
          <a:p>
            <a:pPr marL="399956" lvl="1" indent="0">
              <a:lnSpc>
                <a:spcPct val="100000"/>
              </a:lnSpc>
              <a:spcBef>
                <a:spcPts val="1077"/>
              </a:spcBef>
              <a:spcAft>
                <a:spcPts val="1077"/>
              </a:spcAft>
              <a:buNone/>
            </a:pPr>
            <a:endParaRPr lang="en-US" sz="1900" dirty="0" smtClean="0"/>
          </a:p>
          <a:p>
            <a:pPr marL="399956" lvl="1" indent="0">
              <a:lnSpc>
                <a:spcPct val="100000"/>
              </a:lnSpc>
              <a:spcBef>
                <a:spcPts val="1077"/>
              </a:spcBef>
              <a:spcAft>
                <a:spcPts val="1077"/>
              </a:spcAft>
              <a:buNone/>
            </a:pPr>
            <a:endParaRPr lang="en-US" sz="1900" dirty="0"/>
          </a:p>
          <a:p>
            <a:pPr marL="399956" lvl="1" indent="0">
              <a:lnSpc>
                <a:spcPct val="100000"/>
              </a:lnSpc>
              <a:spcBef>
                <a:spcPts val="1077"/>
              </a:spcBef>
              <a:spcAft>
                <a:spcPts val="1077"/>
              </a:spcAft>
              <a:buNone/>
            </a:pPr>
            <a:endParaRPr lang="en-US" sz="1900" dirty="0" smtClean="0"/>
          </a:p>
          <a:p>
            <a:pPr marL="399956" lvl="1" indent="0" algn="just">
              <a:lnSpc>
                <a:spcPct val="100000"/>
              </a:lnSpc>
              <a:spcBef>
                <a:spcPts val="1077"/>
              </a:spcBef>
              <a:spcAft>
                <a:spcPts val="1077"/>
              </a:spcAft>
              <a:buNone/>
            </a:pPr>
            <a:endParaRPr lang="en-US" sz="1900" dirty="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14</a:t>
            </a:fld>
            <a:endParaRPr lang="en-US" dirty="0">
              <a:solidFill>
                <a:srgbClr val="044F91"/>
              </a:solidFill>
            </a:endParaRPr>
          </a:p>
        </p:txBody>
      </p:sp>
    </p:spTree>
    <p:extLst>
      <p:ext uri="{BB962C8B-B14F-4D97-AF65-F5344CB8AC3E}">
        <p14:creationId xmlns:p14="http://schemas.microsoft.com/office/powerpoint/2010/main" val="1117588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15637" y="2151529"/>
            <a:ext cx="8312727" cy="3876446"/>
          </a:xfrm>
          <a:prstGeom prst="rect">
            <a:avLst/>
          </a:prstGeom>
          <a:noFill/>
          <a:ln w="9525">
            <a:noFill/>
            <a:miter lim="800000"/>
            <a:headEnd/>
            <a:tailEnd/>
          </a:ln>
        </p:spPr>
        <p:txBody>
          <a:bodyPr wrap="square" lIns="0" tIns="0" rIns="0" bIns="0">
            <a:spAutoFit/>
          </a:bodyPr>
          <a:lstStyle/>
          <a:p>
            <a:pPr eaLnBrk="0" hangingPunct="0">
              <a:lnSpc>
                <a:spcPct val="95000"/>
              </a:lnSpc>
              <a:defRPr/>
            </a:pPr>
            <a:r>
              <a:rPr lang="en-US" sz="1600" b="1" dirty="0">
                <a:solidFill>
                  <a:schemeClr val="tx1">
                    <a:lumMod val="50000"/>
                  </a:schemeClr>
                </a:solidFill>
                <a:latin typeface="Arial" pitchFamily="34" charset="0"/>
                <a:cs typeface="Arial" pitchFamily="34" charset="0"/>
              </a:rPr>
              <a:t>GAO on the Web</a:t>
            </a:r>
            <a:r>
              <a:rPr lang="en-US" sz="1400" b="1" dirty="0">
                <a:solidFill>
                  <a:schemeClr val="tx1">
                    <a:lumMod val="50000"/>
                  </a:schemeClr>
                </a:solidFill>
                <a:latin typeface="Arial" pitchFamily="34" charset="0"/>
                <a:cs typeface="Arial" pitchFamily="34" charset="0"/>
              </a:rPr>
              <a:t>	</a:t>
            </a:r>
            <a:endParaRPr lang="en-US" sz="1400" dirty="0">
              <a:solidFill>
                <a:schemeClr val="tx1">
                  <a:lumMod val="50000"/>
                </a:schemeClr>
              </a:solidFill>
              <a:latin typeface="Arial" pitchFamily="34" charset="0"/>
              <a:cs typeface="Arial" pitchFamily="34" charset="0"/>
            </a:endParaRPr>
          </a:p>
          <a:p>
            <a:pPr eaLnBrk="0" hangingPunct="0">
              <a:lnSpc>
                <a:spcPct val="95000"/>
              </a:lnSpc>
              <a:defRPr/>
            </a:pPr>
            <a:r>
              <a:rPr lang="en-US" sz="1400" dirty="0">
                <a:solidFill>
                  <a:schemeClr val="tx1">
                    <a:lumMod val="50000"/>
                  </a:schemeClr>
                </a:solidFill>
                <a:latin typeface="Arial" pitchFamily="34" charset="0"/>
                <a:cs typeface="Arial" pitchFamily="34" charset="0"/>
              </a:rPr>
              <a:t>Web site: </a:t>
            </a:r>
            <a:r>
              <a:rPr lang="en-US" sz="1400" dirty="0">
                <a:solidFill>
                  <a:schemeClr val="tx1">
                    <a:lumMod val="50000"/>
                  </a:schemeClr>
                </a:solidFill>
                <a:latin typeface="Arial" pitchFamily="34" charset="0"/>
                <a:cs typeface="Arial" pitchFamily="34" charset="0"/>
                <a:hlinkClick r:id="rId2"/>
              </a:rPr>
              <a:t>http://www.gao.gov/</a:t>
            </a:r>
            <a:r>
              <a:rPr lang="en-US" sz="1400" dirty="0">
                <a:solidFill>
                  <a:schemeClr val="tx1">
                    <a:lumMod val="50000"/>
                  </a:schemeClr>
                </a:solidFill>
                <a:latin typeface="Arial" pitchFamily="34" charset="0"/>
                <a:cs typeface="Arial" pitchFamily="34" charset="0"/>
              </a:rPr>
              <a:t> </a:t>
            </a:r>
          </a:p>
          <a:p>
            <a:pPr eaLnBrk="0" hangingPunct="0">
              <a:lnSpc>
                <a:spcPct val="95000"/>
              </a:lnSpc>
              <a:defRPr/>
            </a:pPr>
            <a:endParaRPr lang="en-US" sz="1400" dirty="0">
              <a:solidFill>
                <a:schemeClr val="tx1">
                  <a:lumMod val="50000"/>
                </a:schemeClr>
              </a:solidFill>
              <a:latin typeface="Arial" pitchFamily="34" charset="0"/>
              <a:cs typeface="Arial" pitchFamily="34" charset="0"/>
            </a:endParaRPr>
          </a:p>
          <a:p>
            <a:pPr eaLnBrk="0" hangingPunct="0">
              <a:lnSpc>
                <a:spcPct val="95000"/>
              </a:lnSpc>
              <a:defRPr/>
            </a:pPr>
            <a:r>
              <a:rPr lang="en-US" sz="1600" b="1" dirty="0">
                <a:solidFill>
                  <a:schemeClr val="tx1">
                    <a:lumMod val="50000"/>
                  </a:schemeClr>
                </a:solidFill>
                <a:latin typeface="Arial" pitchFamily="34" charset="0"/>
                <a:cs typeface="Arial" pitchFamily="34" charset="0"/>
              </a:rPr>
              <a:t>Congressional Relations</a:t>
            </a:r>
            <a:endParaRPr lang="en-US" sz="1600" dirty="0">
              <a:solidFill>
                <a:schemeClr val="tx1">
                  <a:lumMod val="50000"/>
                </a:schemeClr>
              </a:solidFill>
              <a:latin typeface="Arial" pitchFamily="34" charset="0"/>
              <a:cs typeface="Arial" pitchFamily="34" charset="0"/>
            </a:endParaRPr>
          </a:p>
          <a:p>
            <a:pPr>
              <a:spcBef>
                <a:spcPct val="20000"/>
              </a:spcBef>
              <a:defRPr/>
            </a:pPr>
            <a:r>
              <a:rPr lang="en-US" sz="1400" dirty="0">
                <a:solidFill>
                  <a:schemeClr val="tx1">
                    <a:lumMod val="50000"/>
                  </a:schemeClr>
                </a:solidFill>
                <a:latin typeface="Arial" pitchFamily="34" charset="0"/>
                <a:cs typeface="Arial" pitchFamily="34" charset="0"/>
              </a:rPr>
              <a:t>Katherine Siggerud, Managing Director, </a:t>
            </a:r>
            <a:r>
              <a:rPr lang="en-US" sz="1400" u="sng" dirty="0">
                <a:solidFill>
                  <a:schemeClr val="tx1">
                    <a:lumMod val="50000"/>
                  </a:schemeClr>
                </a:solidFill>
                <a:latin typeface="Arial" pitchFamily="34" charset="0"/>
                <a:cs typeface="Arial" pitchFamily="34" charset="0"/>
                <a:hlinkClick r:id="rId3"/>
              </a:rPr>
              <a:t>siggerudk@gao.gov</a:t>
            </a:r>
            <a:r>
              <a:rPr lang="en-US" sz="1400" dirty="0">
                <a:solidFill>
                  <a:schemeClr val="tx1">
                    <a:lumMod val="50000"/>
                  </a:schemeClr>
                </a:solidFill>
                <a:latin typeface="Arial" pitchFamily="34" charset="0"/>
                <a:cs typeface="Arial" pitchFamily="34" charset="0"/>
              </a:rPr>
              <a:t/>
            </a:r>
            <a:br>
              <a:rPr lang="en-US" sz="1400" dirty="0">
                <a:solidFill>
                  <a:schemeClr val="tx1">
                    <a:lumMod val="50000"/>
                  </a:schemeClr>
                </a:solidFill>
                <a:latin typeface="Arial" pitchFamily="34" charset="0"/>
                <a:cs typeface="Arial" pitchFamily="34" charset="0"/>
              </a:rPr>
            </a:br>
            <a:r>
              <a:rPr lang="en-US" sz="1400" dirty="0">
                <a:solidFill>
                  <a:schemeClr val="tx1">
                    <a:lumMod val="50000"/>
                  </a:schemeClr>
                </a:solidFill>
                <a:latin typeface="Arial" pitchFamily="34" charset="0"/>
                <a:cs typeface="Arial" pitchFamily="34" charset="0"/>
              </a:rPr>
              <a:t>(202) 512-4400, U.S. Government Accountability Office </a:t>
            </a:r>
            <a:br>
              <a:rPr lang="en-US" sz="1400" dirty="0">
                <a:solidFill>
                  <a:schemeClr val="tx1">
                    <a:lumMod val="50000"/>
                  </a:schemeClr>
                </a:solidFill>
                <a:latin typeface="Arial" pitchFamily="34" charset="0"/>
                <a:cs typeface="Arial" pitchFamily="34" charset="0"/>
              </a:rPr>
            </a:br>
            <a:r>
              <a:rPr lang="en-US" sz="1400" dirty="0">
                <a:solidFill>
                  <a:schemeClr val="tx1">
                    <a:lumMod val="50000"/>
                  </a:schemeClr>
                </a:solidFill>
                <a:latin typeface="Arial" pitchFamily="34" charset="0"/>
                <a:cs typeface="Arial" pitchFamily="34" charset="0"/>
              </a:rPr>
              <a:t>441 G Street, NW, Room 7125, Washington, DC 20548</a:t>
            </a:r>
          </a:p>
          <a:p>
            <a:pPr eaLnBrk="0" hangingPunct="0">
              <a:lnSpc>
                <a:spcPct val="95000"/>
              </a:lnSpc>
              <a:defRPr/>
            </a:pPr>
            <a:endParaRPr lang="en-US" sz="1400" b="1" dirty="0">
              <a:solidFill>
                <a:schemeClr val="tx1">
                  <a:lumMod val="50000"/>
                </a:schemeClr>
              </a:solidFill>
              <a:latin typeface="Arial" pitchFamily="34" charset="0"/>
              <a:cs typeface="Arial" pitchFamily="34" charset="0"/>
            </a:endParaRPr>
          </a:p>
          <a:p>
            <a:pPr eaLnBrk="0" hangingPunct="0">
              <a:lnSpc>
                <a:spcPct val="95000"/>
              </a:lnSpc>
              <a:defRPr/>
            </a:pPr>
            <a:r>
              <a:rPr lang="en-US" sz="1600" b="1" dirty="0">
                <a:solidFill>
                  <a:schemeClr val="tx1">
                    <a:lumMod val="50000"/>
                  </a:schemeClr>
                </a:solidFill>
                <a:latin typeface="Arial" pitchFamily="34" charset="0"/>
                <a:cs typeface="Arial" pitchFamily="34" charset="0"/>
              </a:rPr>
              <a:t>Public Affairs</a:t>
            </a:r>
            <a:endParaRPr lang="en-US" sz="1600" dirty="0">
              <a:solidFill>
                <a:schemeClr val="tx1">
                  <a:lumMod val="50000"/>
                </a:schemeClr>
              </a:solidFill>
              <a:latin typeface="Arial" pitchFamily="34" charset="0"/>
              <a:cs typeface="Arial" pitchFamily="34" charset="0"/>
            </a:endParaRPr>
          </a:p>
          <a:p>
            <a:pPr eaLnBrk="0" hangingPunct="0">
              <a:lnSpc>
                <a:spcPct val="95000"/>
              </a:lnSpc>
              <a:defRPr/>
            </a:pPr>
            <a:r>
              <a:rPr lang="en-US" sz="1400" dirty="0">
                <a:solidFill>
                  <a:schemeClr val="tx1">
                    <a:lumMod val="50000"/>
                  </a:schemeClr>
                </a:solidFill>
                <a:latin typeface="Arial" pitchFamily="34" charset="0"/>
                <a:cs typeface="Arial" pitchFamily="34" charset="0"/>
              </a:rPr>
              <a:t>Chuck Young, Managing Director, </a:t>
            </a:r>
            <a:r>
              <a:rPr lang="en-US" sz="1400" u="sng" dirty="0">
                <a:solidFill>
                  <a:schemeClr val="tx1">
                    <a:lumMod val="50000"/>
                  </a:schemeClr>
                </a:solidFill>
                <a:latin typeface="Arial" pitchFamily="34" charset="0"/>
                <a:cs typeface="Arial" pitchFamily="34" charset="0"/>
                <a:hlinkClick r:id="rId4"/>
              </a:rPr>
              <a:t>youngc1@gao.gov</a:t>
            </a:r>
            <a:r>
              <a:rPr lang="en-US" sz="1400" dirty="0">
                <a:solidFill>
                  <a:schemeClr val="tx1">
                    <a:lumMod val="50000"/>
                  </a:schemeClr>
                </a:solidFill>
                <a:latin typeface="Arial" pitchFamily="34" charset="0"/>
                <a:cs typeface="Arial" pitchFamily="34" charset="0"/>
              </a:rPr>
              <a:t/>
            </a:r>
            <a:br>
              <a:rPr lang="en-US" sz="1400" dirty="0">
                <a:solidFill>
                  <a:schemeClr val="tx1">
                    <a:lumMod val="50000"/>
                  </a:schemeClr>
                </a:solidFill>
                <a:latin typeface="Arial" pitchFamily="34" charset="0"/>
                <a:cs typeface="Arial" pitchFamily="34" charset="0"/>
              </a:rPr>
            </a:br>
            <a:r>
              <a:rPr lang="en-US" sz="1400" dirty="0">
                <a:solidFill>
                  <a:schemeClr val="tx1">
                    <a:lumMod val="50000"/>
                  </a:schemeClr>
                </a:solidFill>
                <a:latin typeface="Arial" pitchFamily="34" charset="0"/>
                <a:cs typeface="Arial" pitchFamily="34" charset="0"/>
              </a:rPr>
              <a:t>(202) 512-4800, U.S. Government Accountability Office</a:t>
            </a:r>
            <a:br>
              <a:rPr lang="en-US" sz="1400" dirty="0">
                <a:solidFill>
                  <a:schemeClr val="tx1">
                    <a:lumMod val="50000"/>
                  </a:schemeClr>
                </a:solidFill>
                <a:latin typeface="Arial" pitchFamily="34" charset="0"/>
                <a:cs typeface="Arial" pitchFamily="34" charset="0"/>
              </a:rPr>
            </a:br>
            <a:r>
              <a:rPr lang="en-US" sz="1400" dirty="0">
                <a:solidFill>
                  <a:schemeClr val="tx1">
                    <a:lumMod val="50000"/>
                  </a:schemeClr>
                </a:solidFill>
                <a:latin typeface="Arial" pitchFamily="34" charset="0"/>
                <a:cs typeface="Arial" pitchFamily="34" charset="0"/>
              </a:rPr>
              <a:t>441 G Street, NW, Room 7149, Washington, DC 20548</a:t>
            </a:r>
            <a:br>
              <a:rPr lang="en-US" sz="1400" dirty="0">
                <a:solidFill>
                  <a:schemeClr val="tx1">
                    <a:lumMod val="50000"/>
                  </a:schemeClr>
                </a:solidFill>
                <a:latin typeface="Arial" pitchFamily="34" charset="0"/>
                <a:cs typeface="Arial" pitchFamily="34" charset="0"/>
              </a:rPr>
            </a:br>
            <a:endParaRPr lang="en-US" sz="1400" dirty="0">
              <a:solidFill>
                <a:schemeClr val="tx1">
                  <a:lumMod val="50000"/>
                </a:schemeClr>
              </a:solidFill>
              <a:latin typeface="Arial" pitchFamily="34" charset="0"/>
              <a:cs typeface="Arial" pitchFamily="34" charset="0"/>
            </a:endParaRPr>
          </a:p>
          <a:p>
            <a:pPr eaLnBrk="0" hangingPunct="0">
              <a:lnSpc>
                <a:spcPct val="95000"/>
              </a:lnSpc>
              <a:defRPr/>
            </a:pPr>
            <a:r>
              <a:rPr lang="en-US" sz="1600" b="1" dirty="0">
                <a:solidFill>
                  <a:schemeClr val="tx1">
                    <a:lumMod val="50000"/>
                  </a:schemeClr>
                </a:solidFill>
                <a:latin typeface="Arial" pitchFamily="34" charset="0"/>
                <a:cs typeface="Arial" pitchFamily="34" charset="0"/>
              </a:rPr>
              <a:t>Copyright</a:t>
            </a:r>
            <a:endParaRPr lang="en-US" sz="1600" dirty="0">
              <a:solidFill>
                <a:schemeClr val="tx1">
                  <a:lumMod val="50000"/>
                </a:schemeClr>
              </a:solidFill>
              <a:latin typeface="Arial" pitchFamily="34" charset="0"/>
              <a:cs typeface="Arial" pitchFamily="34" charset="0"/>
            </a:endParaRPr>
          </a:p>
          <a:p>
            <a:pPr eaLnBrk="0" hangingPunct="0">
              <a:lnSpc>
                <a:spcPct val="95000"/>
              </a:lnSpc>
              <a:defRPr/>
            </a:pPr>
            <a:r>
              <a:rPr lang="en-US" sz="1400" dirty="0">
                <a:solidFill>
                  <a:schemeClr val="tx1">
                    <a:lumMod val="50000"/>
                  </a:schemeClr>
                </a:solidFill>
                <a:latin typeface="Arial" pitchFamily="34" charset="0"/>
                <a:cs typeface="Arial" pitchFamily="34" charset="0"/>
              </a:rPr>
              <a:t>This is a work of the U.S. government and is not subject to copyright protection in the United States. The published product may be reproduced and distributed in its entirety without further permission from GAO. However, because this work may contain copyrighted images or other material, permission from the copyright holder may be necessary if you wish to reproduce this material separately. </a:t>
            </a:r>
          </a:p>
        </p:txBody>
      </p:sp>
    </p:spTree>
    <p:extLst>
      <p:ext uri="{BB962C8B-B14F-4D97-AF65-F5344CB8AC3E}">
        <p14:creationId xmlns:p14="http://schemas.microsoft.com/office/powerpoint/2010/main" val="709413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What is the Fraud Risk Management Framework?</a:t>
            </a:r>
            <a:endParaRPr lang="en-US" sz="2800" dirty="0"/>
          </a:p>
        </p:txBody>
      </p:sp>
      <p:sp>
        <p:nvSpPr>
          <p:cNvPr id="3" name="Content Placeholder 2"/>
          <p:cNvSpPr>
            <a:spLocks noGrp="1"/>
          </p:cNvSpPr>
          <p:nvPr>
            <p:ph idx="1"/>
          </p:nvPr>
        </p:nvSpPr>
        <p:spPr/>
        <p:txBody>
          <a:bodyPr/>
          <a:lstStyle/>
          <a:p>
            <a:pPr>
              <a:spcBef>
                <a:spcPts val="900"/>
              </a:spcBef>
              <a:spcAft>
                <a:spcPts val="900"/>
              </a:spcAft>
            </a:pPr>
            <a:r>
              <a:rPr lang="en-US" sz="2000" dirty="0"/>
              <a:t>GAO published </a:t>
            </a:r>
            <a:r>
              <a:rPr lang="en-US" sz="2000" i="1" dirty="0"/>
              <a:t>A Framework for Managing Fraud Risks in Federal Programs</a:t>
            </a:r>
            <a:r>
              <a:rPr lang="en-US" sz="2000" dirty="0"/>
              <a:t> (GAO-15-593SP) in July 2015.</a:t>
            </a:r>
          </a:p>
          <a:p>
            <a:pPr>
              <a:spcBef>
                <a:spcPts val="900"/>
              </a:spcBef>
              <a:spcAft>
                <a:spcPts val="900"/>
              </a:spcAft>
            </a:pPr>
            <a:r>
              <a:rPr lang="en-US" sz="2000" dirty="0"/>
              <a:t>The Framework</a:t>
            </a:r>
          </a:p>
          <a:p>
            <a:pPr lvl="1">
              <a:lnSpc>
                <a:spcPct val="100000"/>
              </a:lnSpc>
              <a:spcBef>
                <a:spcPts val="900"/>
              </a:spcBef>
              <a:spcAft>
                <a:spcPts val="900"/>
              </a:spcAft>
            </a:pPr>
            <a:r>
              <a:rPr lang="en-US" sz="2000" dirty="0"/>
              <a:t>provides guidance to aid federal program managers in strategically managing fraud risks, and</a:t>
            </a:r>
          </a:p>
          <a:p>
            <a:pPr lvl="1">
              <a:lnSpc>
                <a:spcPct val="100000"/>
              </a:lnSpc>
              <a:spcBef>
                <a:spcPts val="900"/>
              </a:spcBef>
              <a:spcAft>
                <a:spcPts val="900"/>
              </a:spcAft>
            </a:pPr>
            <a:r>
              <a:rPr lang="en-US" sz="2000" dirty="0"/>
              <a:t>describes leading practices and conceptualizes these practices into a risk-based framework</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2</a:t>
            </a:fld>
            <a:endParaRPr lang="en-US" dirty="0">
              <a:solidFill>
                <a:srgbClr val="044F91"/>
              </a:solidFill>
            </a:endParaRPr>
          </a:p>
        </p:txBody>
      </p:sp>
    </p:spTree>
    <p:extLst>
      <p:ext uri="{BB962C8B-B14F-4D97-AF65-F5344CB8AC3E}">
        <p14:creationId xmlns:p14="http://schemas.microsoft.com/office/powerpoint/2010/main" val="64513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Why Did GAO Develop the Framework?</a:t>
            </a:r>
            <a:endParaRPr lang="en-US" sz="2800" dirty="0"/>
          </a:p>
        </p:txBody>
      </p:sp>
      <p:sp>
        <p:nvSpPr>
          <p:cNvPr id="3" name="Content Placeholder 2"/>
          <p:cNvSpPr>
            <a:spLocks noGrp="1"/>
          </p:cNvSpPr>
          <p:nvPr>
            <p:ph idx="1"/>
          </p:nvPr>
        </p:nvSpPr>
        <p:spPr/>
        <p:txBody>
          <a:bodyPr>
            <a:normAutofit/>
          </a:bodyPr>
          <a:lstStyle/>
          <a:p>
            <a:pPr>
              <a:spcBef>
                <a:spcPts val="900"/>
              </a:spcBef>
              <a:spcAft>
                <a:spcPts val="900"/>
              </a:spcAft>
            </a:pPr>
            <a:r>
              <a:rPr lang="en-US" sz="2000" dirty="0" smtClean="0"/>
              <a:t>Fraud </a:t>
            </a:r>
            <a:r>
              <a:rPr lang="en-US" sz="2000" dirty="0"/>
              <a:t>poses a significant risk to the integrity of federal programs and erodes public trust in government.</a:t>
            </a:r>
          </a:p>
          <a:p>
            <a:pPr>
              <a:spcBef>
                <a:spcPts val="900"/>
              </a:spcBef>
              <a:spcAft>
                <a:spcPts val="900"/>
              </a:spcAft>
            </a:pPr>
            <a:r>
              <a:rPr lang="en-US" sz="2000" dirty="0"/>
              <a:t>Based on our prior reviews, we saw a need for federal managers to take a more strategic, risk-based approach to managing fraud risks.</a:t>
            </a:r>
          </a:p>
          <a:p>
            <a:pPr>
              <a:spcBef>
                <a:spcPts val="900"/>
              </a:spcBef>
              <a:spcAft>
                <a:spcPts val="900"/>
              </a:spcAft>
            </a:pPr>
            <a:r>
              <a:rPr lang="en-US" sz="2000" dirty="0"/>
              <a:t>Effective fraud risk management helps to ensure that federal programs’ services fulfill their intended purpose, funds are spent effectively, and assets are safeguarded.</a:t>
            </a: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3</a:t>
            </a:fld>
            <a:endParaRPr lang="en-US" dirty="0">
              <a:solidFill>
                <a:srgbClr val="044F91"/>
              </a:solidFill>
            </a:endParaRPr>
          </a:p>
        </p:txBody>
      </p:sp>
    </p:spTree>
    <p:extLst>
      <p:ext uri="{BB962C8B-B14F-4D97-AF65-F5344CB8AC3E}">
        <p14:creationId xmlns:p14="http://schemas.microsoft.com/office/powerpoint/2010/main" val="299153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How Did GAO Develop the Framework?</a:t>
            </a:r>
          </a:p>
        </p:txBody>
      </p:sp>
      <p:sp>
        <p:nvSpPr>
          <p:cNvPr id="3" name="Content Placeholder 2"/>
          <p:cNvSpPr>
            <a:spLocks noGrp="1"/>
          </p:cNvSpPr>
          <p:nvPr>
            <p:ph idx="1"/>
          </p:nvPr>
        </p:nvSpPr>
        <p:spPr>
          <a:xfrm>
            <a:off x="299259" y="2097741"/>
            <a:ext cx="8359833" cy="4227755"/>
          </a:xfrm>
        </p:spPr>
        <p:txBody>
          <a:bodyPr>
            <a:normAutofit lnSpcReduction="10000"/>
          </a:bodyPr>
          <a:lstStyle/>
          <a:p>
            <a:pPr>
              <a:lnSpc>
                <a:spcPct val="110000"/>
              </a:lnSpc>
              <a:spcBef>
                <a:spcPts val="900"/>
              </a:spcBef>
              <a:spcAft>
                <a:spcPts val="900"/>
              </a:spcAft>
            </a:pPr>
            <a:r>
              <a:rPr lang="en-US" sz="2000" dirty="0" smtClean="0"/>
              <a:t>To develop the Framework, we</a:t>
            </a:r>
          </a:p>
          <a:p>
            <a:pPr lvl="1">
              <a:lnSpc>
                <a:spcPct val="110000"/>
              </a:lnSpc>
              <a:spcBef>
                <a:spcPts val="900"/>
              </a:spcBef>
              <a:spcAft>
                <a:spcPts val="900"/>
              </a:spcAft>
            </a:pPr>
            <a:r>
              <a:rPr lang="en-US" sz="2000" dirty="0"/>
              <a:t>c</a:t>
            </a:r>
            <a:r>
              <a:rPr lang="en-US" sz="2000" dirty="0" smtClean="0"/>
              <a:t>onducted three </a:t>
            </a:r>
            <a:r>
              <a:rPr lang="en-US" sz="2000" b="1" dirty="0" smtClean="0"/>
              <a:t>focus </a:t>
            </a:r>
            <a:r>
              <a:rPr lang="en-US" sz="2000" b="1" dirty="0"/>
              <a:t>groups </a:t>
            </a:r>
            <a:r>
              <a:rPr lang="en-US" sz="2000" dirty="0"/>
              <a:t>with </a:t>
            </a:r>
            <a:r>
              <a:rPr lang="en-US" sz="2000" dirty="0" smtClean="0"/>
              <a:t>antifraud professionals;</a:t>
            </a:r>
          </a:p>
          <a:p>
            <a:pPr lvl="1">
              <a:lnSpc>
                <a:spcPct val="110000"/>
              </a:lnSpc>
              <a:spcBef>
                <a:spcPts val="900"/>
              </a:spcBef>
              <a:spcAft>
                <a:spcPts val="900"/>
              </a:spcAft>
            </a:pPr>
            <a:r>
              <a:rPr lang="en-US" sz="2000" b="1" dirty="0"/>
              <a:t>i</a:t>
            </a:r>
            <a:r>
              <a:rPr lang="en-US" sz="2000" b="1" dirty="0" smtClean="0"/>
              <a:t>nterviewed</a:t>
            </a:r>
            <a:r>
              <a:rPr lang="en-US" sz="2000" dirty="0" smtClean="0"/>
              <a:t> eight federal Offices of Inspector General, three national audit institutions, the World Bank, the Organisation for Economic Co-operation and Development, and antifraud experts representing private companies, state and local audit associations, and nonprofit entities;</a:t>
            </a:r>
          </a:p>
          <a:p>
            <a:pPr lvl="1">
              <a:lnSpc>
                <a:spcPct val="110000"/>
              </a:lnSpc>
              <a:spcBef>
                <a:spcPts val="900"/>
              </a:spcBef>
              <a:spcAft>
                <a:spcPts val="900"/>
              </a:spcAft>
            </a:pPr>
            <a:r>
              <a:rPr lang="en-US" sz="2000" dirty="0" smtClean="0"/>
              <a:t>conducted an extensive </a:t>
            </a:r>
            <a:r>
              <a:rPr lang="en-US" sz="2000" b="1" dirty="0" smtClean="0"/>
              <a:t>literature review</a:t>
            </a:r>
            <a:r>
              <a:rPr lang="en-US" sz="2000" dirty="0" smtClean="0"/>
              <a:t>; and</a:t>
            </a:r>
          </a:p>
          <a:p>
            <a:pPr lvl="1">
              <a:lnSpc>
                <a:spcPct val="110000"/>
              </a:lnSpc>
              <a:spcBef>
                <a:spcPts val="900"/>
              </a:spcBef>
              <a:spcAft>
                <a:spcPts val="900"/>
              </a:spcAft>
            </a:pPr>
            <a:r>
              <a:rPr lang="en-US" sz="2000" dirty="0" smtClean="0"/>
              <a:t>sought input from federal program officials to             independently </a:t>
            </a:r>
            <a:r>
              <a:rPr lang="en-US" sz="2000" b="1" dirty="0" smtClean="0"/>
              <a:t>validate</a:t>
            </a:r>
            <a:r>
              <a:rPr lang="en-US" sz="2000" dirty="0" smtClean="0"/>
              <a:t> leading practices.</a:t>
            </a: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4</a:t>
            </a:fld>
            <a:endParaRPr lang="en-US" dirty="0">
              <a:solidFill>
                <a:srgbClr val="044F9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4495800"/>
            <a:ext cx="180975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7737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How Does the Framework Relate to Existing Federal Efforts to Combat Fraud?</a:t>
            </a:r>
          </a:p>
        </p:txBody>
      </p:sp>
      <p:sp>
        <p:nvSpPr>
          <p:cNvPr id="3" name="Content Placeholder 2"/>
          <p:cNvSpPr>
            <a:spLocks noGrp="1"/>
          </p:cNvSpPr>
          <p:nvPr>
            <p:ph idx="1"/>
          </p:nvPr>
        </p:nvSpPr>
        <p:spPr/>
        <p:txBody>
          <a:bodyPr>
            <a:normAutofit/>
          </a:bodyPr>
          <a:lstStyle/>
          <a:p>
            <a:pPr>
              <a:spcBef>
                <a:spcPts val="900"/>
              </a:spcBef>
              <a:spcAft>
                <a:spcPts val="900"/>
              </a:spcAft>
            </a:pPr>
            <a:r>
              <a:rPr lang="en-US" sz="2000" dirty="0" smtClean="0"/>
              <a:t>The Framework complements existing </a:t>
            </a:r>
            <a:r>
              <a:rPr lang="en-US" sz="2000" dirty="0"/>
              <a:t>federal efforts, </a:t>
            </a:r>
            <a:r>
              <a:rPr lang="en-US" sz="2000" dirty="0" smtClean="0"/>
              <a:t>including</a:t>
            </a:r>
          </a:p>
          <a:p>
            <a:pPr lvl="1">
              <a:lnSpc>
                <a:spcPct val="100000"/>
              </a:lnSpc>
              <a:spcBef>
                <a:spcPts val="900"/>
              </a:spcBef>
              <a:spcAft>
                <a:spcPts val="900"/>
              </a:spcAft>
            </a:pPr>
            <a:r>
              <a:rPr lang="en-US" sz="2000" dirty="0"/>
              <a:t>t</a:t>
            </a:r>
            <a:r>
              <a:rPr lang="en-US" sz="2000" dirty="0" smtClean="0"/>
              <a:t>he revised </a:t>
            </a:r>
            <a:r>
              <a:rPr lang="en-US" sz="2000" i="1" dirty="0" smtClean="0"/>
              <a:t>Standards </a:t>
            </a:r>
            <a:r>
              <a:rPr lang="en-US" sz="2000" i="1" dirty="0"/>
              <a:t>for Internal Control in the Federal </a:t>
            </a:r>
            <a:r>
              <a:rPr lang="en-US" sz="2000" i="1" dirty="0" smtClean="0"/>
              <a:t>Government </a:t>
            </a:r>
            <a:r>
              <a:rPr lang="en-US" sz="2000" dirty="0" smtClean="0"/>
              <a:t>(effective for Fiscal Year 2016);</a:t>
            </a:r>
          </a:p>
          <a:p>
            <a:pPr lvl="1">
              <a:lnSpc>
                <a:spcPct val="100000"/>
              </a:lnSpc>
              <a:spcBef>
                <a:spcPts val="900"/>
              </a:spcBef>
              <a:spcAft>
                <a:spcPts val="900"/>
              </a:spcAft>
            </a:pPr>
            <a:r>
              <a:rPr lang="en-US" sz="2000" dirty="0"/>
              <a:t>i</a:t>
            </a:r>
            <a:r>
              <a:rPr lang="en-US" sz="2000" dirty="0" smtClean="0"/>
              <a:t>mproper-payments legislation; and</a:t>
            </a:r>
          </a:p>
          <a:p>
            <a:pPr lvl="1">
              <a:lnSpc>
                <a:spcPct val="100000"/>
              </a:lnSpc>
              <a:spcBef>
                <a:spcPts val="900"/>
              </a:spcBef>
              <a:spcAft>
                <a:spcPts val="900"/>
              </a:spcAft>
            </a:pPr>
            <a:r>
              <a:rPr lang="en-US" sz="2000" dirty="0" smtClean="0"/>
              <a:t>Office </a:t>
            </a:r>
            <a:r>
              <a:rPr lang="en-US" sz="2000" dirty="0"/>
              <a:t>of Management and Budget </a:t>
            </a:r>
            <a:r>
              <a:rPr lang="en-US" sz="2000" dirty="0" smtClean="0"/>
              <a:t>guidance, including guidance </a:t>
            </a:r>
            <a:r>
              <a:rPr lang="en-US" sz="2000" dirty="0"/>
              <a:t>on improper </a:t>
            </a:r>
            <a:r>
              <a:rPr lang="en-US" sz="2000" dirty="0" smtClean="0"/>
              <a:t>payments (OMB Circular A-123, Appendix C).</a:t>
            </a:r>
          </a:p>
          <a:p>
            <a:pPr>
              <a:spcBef>
                <a:spcPts val="900"/>
              </a:spcBef>
              <a:spcAft>
                <a:spcPts val="900"/>
              </a:spcAft>
            </a:pPr>
            <a:r>
              <a:rPr lang="en-US" sz="2000" dirty="0" smtClean="0"/>
              <a:t>However, the Framework is </a:t>
            </a:r>
            <a:r>
              <a:rPr lang="en-US" sz="2000" dirty="0"/>
              <a:t>fraud-specific and applies to nonfinancial, as well as financial, fraud risks.</a:t>
            </a:r>
          </a:p>
          <a:p>
            <a:pPr marL="0" indent="0">
              <a:spcBef>
                <a:spcPts val="538"/>
              </a:spcBef>
              <a:spcAft>
                <a:spcPts val="538"/>
              </a:spcAft>
              <a:buNone/>
            </a:pPr>
            <a:endParaRPr lang="en-US" dirty="0" smtClean="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5</a:t>
            </a:fld>
            <a:endParaRPr lang="en-US" dirty="0">
              <a:solidFill>
                <a:srgbClr val="044F91"/>
              </a:solidFill>
            </a:endParaRPr>
          </a:p>
        </p:txBody>
      </p:sp>
    </p:spTree>
    <p:extLst>
      <p:ext uri="{BB962C8B-B14F-4D97-AF65-F5344CB8AC3E}">
        <p14:creationId xmlns:p14="http://schemas.microsoft.com/office/powerpoint/2010/main" val="1240733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How Can Program Managers Use the Framework?</a:t>
            </a:r>
            <a:endParaRPr lang="en-US" sz="2800" dirty="0"/>
          </a:p>
        </p:txBody>
      </p:sp>
      <p:sp>
        <p:nvSpPr>
          <p:cNvPr id="3" name="Content Placeholder 2"/>
          <p:cNvSpPr>
            <a:spLocks noGrp="1"/>
          </p:cNvSpPr>
          <p:nvPr>
            <p:ph idx="1"/>
          </p:nvPr>
        </p:nvSpPr>
        <p:spPr>
          <a:xfrm>
            <a:off x="299258" y="2097741"/>
            <a:ext cx="8520545" cy="4379259"/>
          </a:xfrm>
        </p:spPr>
        <p:txBody>
          <a:bodyPr>
            <a:normAutofit/>
          </a:bodyPr>
          <a:lstStyle/>
          <a:p>
            <a:pPr>
              <a:spcBef>
                <a:spcPts val="900"/>
              </a:spcBef>
              <a:spcAft>
                <a:spcPts val="900"/>
              </a:spcAft>
            </a:pPr>
            <a:r>
              <a:rPr lang="en-US" sz="2000" b="1" dirty="0" smtClean="0"/>
              <a:t>Federal program managers</a:t>
            </a:r>
            <a:r>
              <a:rPr lang="en-US" sz="2000" dirty="0" smtClean="0"/>
              <a:t> can use the Framework’s leading practices as a guide when developing or enhancing efforts to combat fraud in a strategic, risk-based manner.</a:t>
            </a:r>
          </a:p>
          <a:p>
            <a:pPr lvl="1">
              <a:lnSpc>
                <a:spcPct val="100000"/>
              </a:lnSpc>
              <a:spcBef>
                <a:spcPts val="900"/>
              </a:spcBef>
              <a:spcAft>
                <a:spcPts val="900"/>
              </a:spcAft>
            </a:pPr>
            <a:r>
              <a:rPr lang="en-US" sz="2000" dirty="0"/>
              <a:t>Managers can use the Framework to help implement Principle 8 of </a:t>
            </a:r>
            <a:r>
              <a:rPr lang="en-US" sz="2000" i="1" dirty="0"/>
              <a:t>Standards for Internal Control in the Federal Government—</a:t>
            </a:r>
            <a:r>
              <a:rPr lang="en-US" sz="2000" dirty="0"/>
              <a:t>“Assess Fraud Risks.”</a:t>
            </a:r>
          </a:p>
          <a:p>
            <a:pPr lvl="1">
              <a:lnSpc>
                <a:spcPct val="100000"/>
              </a:lnSpc>
              <a:spcBef>
                <a:spcPts val="900"/>
              </a:spcBef>
              <a:spcAft>
                <a:spcPts val="900"/>
              </a:spcAft>
            </a:pPr>
            <a:r>
              <a:rPr lang="en-US" sz="2000" dirty="0" smtClean="0"/>
              <a:t>Managers </a:t>
            </a:r>
            <a:r>
              <a:rPr lang="en-US" sz="2000" dirty="0"/>
              <a:t>can tailor the Framework to their programs’ operations and environment, including existing risk management efforts</a:t>
            </a:r>
            <a:r>
              <a:rPr lang="en-US" sz="2000" dirty="0" smtClean="0"/>
              <a:t>.</a:t>
            </a:r>
            <a:endParaRPr lang="en-US" sz="2000" dirty="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6</a:t>
            </a:fld>
            <a:endParaRPr lang="en-US" dirty="0">
              <a:solidFill>
                <a:srgbClr val="044F91"/>
              </a:solidFill>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5073460"/>
            <a:ext cx="2228850" cy="1256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65632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The Fraud Risk Management Framewor</a:t>
            </a:r>
            <a:r>
              <a:rPr lang="en-US" sz="2800" dirty="0"/>
              <a:t>k</a:t>
            </a:r>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7</a:t>
            </a:fld>
            <a:endParaRPr lang="en-US" dirty="0">
              <a:solidFill>
                <a:srgbClr val="044F91"/>
              </a:solidFill>
            </a:endParaRPr>
          </a:p>
        </p:txBody>
      </p:sp>
      <p:sp>
        <p:nvSpPr>
          <p:cNvPr id="5" name="TextBox 4"/>
          <p:cNvSpPr txBox="1"/>
          <p:nvPr/>
        </p:nvSpPr>
        <p:spPr>
          <a:xfrm>
            <a:off x="3671454" y="2080228"/>
            <a:ext cx="5396346" cy="4237835"/>
          </a:xfrm>
          <a:prstGeom prst="rect">
            <a:avLst/>
          </a:prstGeom>
          <a:noFill/>
        </p:spPr>
        <p:txBody>
          <a:bodyPr wrap="square" lIns="82048" tIns="41025" rIns="82048" bIns="41025" rtlCol="0">
            <a:spAutoFit/>
          </a:bodyPr>
          <a:lstStyle/>
          <a:p>
            <a:pPr marL="307682" indent="-307682" defTabSz="914186">
              <a:spcBef>
                <a:spcPts val="900"/>
              </a:spcBef>
              <a:spcAft>
                <a:spcPts val="900"/>
              </a:spcAft>
              <a:buFont typeface="Arial" panose="020B0604020202020204" pitchFamily="34" charset="0"/>
              <a:buChar char="•"/>
            </a:pPr>
            <a:r>
              <a:rPr lang="en-US" sz="2000" dirty="0">
                <a:solidFill>
                  <a:srgbClr val="044F91"/>
                </a:solidFill>
              </a:rPr>
              <a:t>The </a:t>
            </a:r>
            <a:r>
              <a:rPr lang="en-US" sz="2000" dirty="0" smtClean="0">
                <a:solidFill>
                  <a:srgbClr val="044F91"/>
                </a:solidFill>
              </a:rPr>
              <a:t>Framework</a:t>
            </a:r>
            <a:endParaRPr lang="en-US" sz="2000" dirty="0">
              <a:solidFill>
                <a:srgbClr val="044F91"/>
              </a:solidFill>
            </a:endParaRPr>
          </a:p>
          <a:p>
            <a:pPr marL="764776" lvl="1" indent="-307682" defTabSz="914186">
              <a:spcBef>
                <a:spcPts val="900"/>
              </a:spcBef>
              <a:spcAft>
                <a:spcPts val="900"/>
              </a:spcAft>
              <a:buFont typeface="Arial" panose="020B0604020202020204" pitchFamily="34" charset="0"/>
              <a:buChar char="•"/>
            </a:pPr>
            <a:r>
              <a:rPr lang="en-US" sz="2000" dirty="0">
                <a:solidFill>
                  <a:srgbClr val="044F91"/>
                </a:solidFill>
              </a:rPr>
              <a:t>e</a:t>
            </a:r>
            <a:r>
              <a:rPr lang="en-US" sz="2000" dirty="0" smtClean="0">
                <a:solidFill>
                  <a:srgbClr val="044F91"/>
                </a:solidFill>
              </a:rPr>
              <a:t>ncompasses </a:t>
            </a:r>
            <a:r>
              <a:rPr lang="en-US" sz="2000" dirty="0">
                <a:solidFill>
                  <a:srgbClr val="044F91"/>
                </a:solidFill>
              </a:rPr>
              <a:t>control activities to </a:t>
            </a:r>
            <a:r>
              <a:rPr lang="en-US" sz="2000" b="1" dirty="0">
                <a:solidFill>
                  <a:srgbClr val="044F91"/>
                </a:solidFill>
              </a:rPr>
              <a:t>prevent, detect, and respond </a:t>
            </a:r>
            <a:r>
              <a:rPr lang="en-US" sz="2000" dirty="0">
                <a:solidFill>
                  <a:srgbClr val="044F91"/>
                </a:solidFill>
              </a:rPr>
              <a:t>to fraud, with an emphasis on </a:t>
            </a:r>
            <a:r>
              <a:rPr lang="en-US" sz="2000" dirty="0" smtClean="0">
                <a:solidFill>
                  <a:srgbClr val="044F91"/>
                </a:solidFill>
              </a:rPr>
              <a:t>prevention;</a:t>
            </a:r>
            <a:endParaRPr lang="en-US" sz="2000" dirty="0">
              <a:solidFill>
                <a:srgbClr val="044F91"/>
              </a:solidFill>
            </a:endParaRPr>
          </a:p>
          <a:p>
            <a:pPr marL="764776" lvl="1" indent="-307682" defTabSz="914186">
              <a:spcBef>
                <a:spcPts val="900"/>
              </a:spcBef>
              <a:spcAft>
                <a:spcPts val="900"/>
              </a:spcAft>
              <a:buFont typeface="Arial" panose="020B0604020202020204" pitchFamily="34" charset="0"/>
              <a:buChar char="•"/>
            </a:pPr>
            <a:r>
              <a:rPr lang="en-US" sz="2000" dirty="0">
                <a:solidFill>
                  <a:srgbClr val="044F91"/>
                </a:solidFill>
              </a:rPr>
              <a:t>r</a:t>
            </a:r>
            <a:r>
              <a:rPr lang="en-US" sz="2000" dirty="0" smtClean="0">
                <a:solidFill>
                  <a:srgbClr val="044F91"/>
                </a:solidFill>
              </a:rPr>
              <a:t>ecognizes </a:t>
            </a:r>
            <a:r>
              <a:rPr lang="en-US" sz="2000" b="1" dirty="0">
                <a:solidFill>
                  <a:srgbClr val="044F91"/>
                </a:solidFill>
              </a:rPr>
              <a:t>environmental factors </a:t>
            </a:r>
            <a:r>
              <a:rPr lang="en-US" sz="2000" dirty="0">
                <a:solidFill>
                  <a:srgbClr val="044F91"/>
                </a:solidFill>
              </a:rPr>
              <a:t>that influence or help managers achieve their objective to mitigate fraud </a:t>
            </a:r>
            <a:r>
              <a:rPr lang="en-US" sz="2000" dirty="0" smtClean="0">
                <a:solidFill>
                  <a:srgbClr val="044F91"/>
                </a:solidFill>
              </a:rPr>
              <a:t>risks; and</a:t>
            </a:r>
            <a:endParaRPr lang="en-US" sz="2000" dirty="0">
              <a:solidFill>
                <a:srgbClr val="044F91"/>
              </a:solidFill>
            </a:endParaRPr>
          </a:p>
          <a:p>
            <a:pPr marL="764776" lvl="1" indent="-307682" defTabSz="914186">
              <a:spcBef>
                <a:spcPts val="900"/>
              </a:spcBef>
              <a:spcAft>
                <a:spcPts val="900"/>
              </a:spcAft>
              <a:buFont typeface="Arial" panose="020B0604020202020204" pitchFamily="34" charset="0"/>
              <a:buChar char="•"/>
            </a:pPr>
            <a:r>
              <a:rPr lang="en-US" sz="2000" dirty="0">
                <a:solidFill>
                  <a:srgbClr val="044F91"/>
                </a:solidFill>
              </a:rPr>
              <a:t>h</a:t>
            </a:r>
            <a:r>
              <a:rPr lang="en-US" sz="2000" dirty="0" smtClean="0">
                <a:solidFill>
                  <a:srgbClr val="044F91"/>
                </a:solidFill>
              </a:rPr>
              <a:t>ighlights </a:t>
            </a:r>
            <a:r>
              <a:rPr lang="en-US" sz="2000" dirty="0">
                <a:solidFill>
                  <a:srgbClr val="044F91"/>
                </a:solidFill>
              </a:rPr>
              <a:t>the importance of </a:t>
            </a:r>
            <a:r>
              <a:rPr lang="en-US" sz="2000" b="1" dirty="0">
                <a:solidFill>
                  <a:srgbClr val="044F91"/>
                </a:solidFill>
              </a:rPr>
              <a:t>monitoring and incorporating feedback</a:t>
            </a:r>
            <a:r>
              <a:rPr lang="en-US" sz="2000" dirty="0" smtClean="0">
                <a:solidFill>
                  <a:srgbClr val="044F91"/>
                </a:solidFill>
              </a:rPr>
              <a:t>.</a:t>
            </a:r>
            <a:endParaRPr lang="en-US" sz="2000" dirty="0">
              <a:solidFill>
                <a:srgbClr val="044F91"/>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98549"/>
            <a:ext cx="3951830" cy="3964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46358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What A</a:t>
            </a:r>
            <a:r>
              <a:rPr lang="en-US" sz="2800" dirty="0" smtClean="0"/>
              <a:t>re </a:t>
            </a:r>
            <a:r>
              <a:rPr lang="en-US" sz="2800" dirty="0"/>
              <a:t>the Components of the Framework?</a:t>
            </a:r>
          </a:p>
        </p:txBody>
      </p:sp>
      <p:sp>
        <p:nvSpPr>
          <p:cNvPr id="3" name="Content Placeholder 2"/>
          <p:cNvSpPr>
            <a:spLocks noGrp="1"/>
          </p:cNvSpPr>
          <p:nvPr>
            <p:ph idx="1"/>
          </p:nvPr>
        </p:nvSpPr>
        <p:spPr>
          <a:xfrm>
            <a:off x="301752" y="2093976"/>
            <a:ext cx="6831115" cy="4269172"/>
          </a:xfrm>
        </p:spPr>
        <p:txBody>
          <a:bodyPr>
            <a:noAutofit/>
          </a:bodyPr>
          <a:lstStyle/>
          <a:p>
            <a:pPr>
              <a:spcBef>
                <a:spcPts val="900"/>
              </a:spcBef>
              <a:spcAft>
                <a:spcPts val="900"/>
              </a:spcAft>
            </a:pPr>
            <a:r>
              <a:rPr lang="en-US" sz="2000" b="1" dirty="0" smtClean="0"/>
              <a:t>Commit</a:t>
            </a:r>
            <a:r>
              <a:rPr lang="en-US" sz="2000" dirty="0" smtClean="0"/>
              <a:t>: Commit </a:t>
            </a:r>
            <a:r>
              <a:rPr lang="en-US" sz="2000" dirty="0"/>
              <a:t>to combating fraud by </a:t>
            </a:r>
            <a:r>
              <a:rPr lang="en-US" sz="2000" dirty="0" smtClean="0"/>
              <a:t>creating an </a:t>
            </a:r>
            <a:r>
              <a:rPr lang="en-US" sz="2000" dirty="0"/>
              <a:t>organizational culture and </a:t>
            </a:r>
            <a:r>
              <a:rPr lang="en-US" sz="2000" dirty="0" smtClean="0"/>
              <a:t>structure conducive </a:t>
            </a:r>
            <a:r>
              <a:rPr lang="en-US" sz="2000" dirty="0"/>
              <a:t>to fraud risk management</a:t>
            </a:r>
            <a:r>
              <a:rPr lang="en-US" sz="2000" dirty="0" smtClean="0"/>
              <a:t>.</a:t>
            </a:r>
          </a:p>
          <a:p>
            <a:pPr lvl="1">
              <a:spcBef>
                <a:spcPts val="900"/>
              </a:spcBef>
              <a:spcAft>
                <a:spcPts val="900"/>
              </a:spcAft>
            </a:pPr>
            <a:r>
              <a:rPr lang="en-US" sz="2000" dirty="0" smtClean="0"/>
              <a:t>Demonstrate a senior-level commitment to combating fraud.</a:t>
            </a:r>
          </a:p>
          <a:p>
            <a:pPr lvl="1">
              <a:spcBef>
                <a:spcPts val="900"/>
              </a:spcBef>
              <a:spcAft>
                <a:spcPts val="900"/>
              </a:spcAft>
            </a:pPr>
            <a:r>
              <a:rPr lang="en-US" sz="2000" dirty="0" smtClean="0"/>
              <a:t>Involve all levels of the program in setting an antifraud tone.</a:t>
            </a:r>
          </a:p>
          <a:p>
            <a:pPr lvl="1">
              <a:spcBef>
                <a:spcPts val="900"/>
              </a:spcBef>
              <a:spcAft>
                <a:spcPts val="900"/>
              </a:spcAft>
            </a:pPr>
            <a:r>
              <a:rPr lang="en-US" sz="2000" dirty="0" smtClean="0"/>
              <a:t>Designate an entity to design and oversee fraud risk management activities (not the OIG).</a:t>
            </a:r>
          </a:p>
          <a:p>
            <a:pPr lvl="1">
              <a:spcBef>
                <a:spcPts val="900"/>
              </a:spcBef>
              <a:spcAft>
                <a:spcPts val="900"/>
              </a:spcAft>
            </a:pPr>
            <a:endParaRPr lang="en-US" sz="2000" dirty="0" smtClean="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8</a:t>
            </a:fld>
            <a:endParaRPr lang="en-US" dirty="0">
              <a:solidFill>
                <a:srgbClr val="044F91"/>
              </a:solidFill>
            </a:endParaRPr>
          </a:p>
        </p:txBody>
      </p:sp>
      <p:pic>
        <p:nvPicPr>
          <p:cNvPr id="7" name="Picture 6" descr="U:\Work in Process\VCA_Graphics\FY 15\FAIS\192442_FAIS_Fraud_Prevention_Framework_McMullenM\Customer_Review_Graphics\192442_Commitl_Icon_mwm_7-13-2015.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4572000"/>
            <a:ext cx="1745673" cy="1791148"/>
          </a:xfrm>
          <a:prstGeom prst="rect">
            <a:avLst/>
          </a:prstGeom>
          <a:noFill/>
          <a:ln>
            <a:noFill/>
          </a:ln>
        </p:spPr>
      </p:pic>
    </p:spTree>
    <p:extLst>
      <p:ext uri="{BB962C8B-B14F-4D97-AF65-F5344CB8AC3E}">
        <p14:creationId xmlns:p14="http://schemas.microsoft.com/office/powerpoint/2010/main" val="620264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smtClean="0"/>
              <a:t>What Are the Components of the Framework? (cont.)</a:t>
            </a:r>
            <a:endParaRPr lang="en-US" sz="2800" dirty="0"/>
          </a:p>
        </p:txBody>
      </p:sp>
      <p:sp>
        <p:nvSpPr>
          <p:cNvPr id="9" name="Content Placeholder 2"/>
          <p:cNvSpPr>
            <a:spLocks noGrp="1"/>
          </p:cNvSpPr>
          <p:nvPr>
            <p:ph idx="1"/>
          </p:nvPr>
        </p:nvSpPr>
        <p:spPr>
          <a:xfrm>
            <a:off x="301752" y="2093976"/>
            <a:ext cx="6831115" cy="4269172"/>
          </a:xfrm>
        </p:spPr>
        <p:txBody>
          <a:bodyPr>
            <a:noAutofit/>
          </a:bodyPr>
          <a:lstStyle/>
          <a:p>
            <a:pPr>
              <a:spcBef>
                <a:spcPts val="900"/>
              </a:spcBef>
              <a:spcAft>
                <a:spcPts val="900"/>
              </a:spcAft>
            </a:pPr>
            <a:r>
              <a:rPr lang="en-US" sz="2000" b="1" dirty="0" smtClean="0"/>
              <a:t>Assess</a:t>
            </a:r>
            <a:r>
              <a:rPr lang="en-US" sz="2000" dirty="0" smtClean="0"/>
              <a:t>: Plan </a:t>
            </a:r>
            <a:r>
              <a:rPr lang="en-US" sz="2000" dirty="0"/>
              <a:t>regular fraud </a:t>
            </a:r>
            <a:r>
              <a:rPr lang="en-US" sz="2000" dirty="0" smtClean="0"/>
              <a:t>risk assessments </a:t>
            </a:r>
            <a:r>
              <a:rPr lang="en-US" sz="2000" dirty="0"/>
              <a:t>and assess </a:t>
            </a:r>
            <a:r>
              <a:rPr lang="en-US" sz="2000" dirty="0" smtClean="0"/>
              <a:t>risks to </a:t>
            </a:r>
            <a:r>
              <a:rPr lang="en-US" sz="2000" dirty="0"/>
              <a:t>determine a fraud risk profile</a:t>
            </a:r>
            <a:r>
              <a:rPr lang="en-US" sz="2000" dirty="0" smtClean="0"/>
              <a:t>.</a:t>
            </a:r>
          </a:p>
          <a:p>
            <a:pPr lvl="1">
              <a:lnSpc>
                <a:spcPct val="100000"/>
              </a:lnSpc>
              <a:spcBef>
                <a:spcPts val="900"/>
              </a:spcBef>
              <a:spcAft>
                <a:spcPts val="900"/>
              </a:spcAft>
            </a:pPr>
            <a:r>
              <a:rPr lang="en-US" sz="2000" dirty="0" smtClean="0">
                <a:solidFill>
                  <a:srgbClr val="044F91"/>
                </a:solidFill>
              </a:rPr>
              <a:t>Tailor the assessment to the program and involve relevant stakeholders.</a:t>
            </a:r>
          </a:p>
          <a:p>
            <a:pPr lvl="1">
              <a:lnSpc>
                <a:spcPct val="100000"/>
              </a:lnSpc>
              <a:spcBef>
                <a:spcPts val="900"/>
              </a:spcBef>
              <a:spcAft>
                <a:spcPts val="900"/>
              </a:spcAft>
            </a:pPr>
            <a:r>
              <a:rPr lang="en-US" sz="2000" dirty="0" smtClean="0">
                <a:solidFill>
                  <a:srgbClr val="044F91"/>
                </a:solidFill>
              </a:rPr>
              <a:t>Assess the likelihood and impact of fraud risks,  determine risk tolerance, and examine </a:t>
            </a:r>
            <a:r>
              <a:rPr lang="en-US" sz="2000" dirty="0">
                <a:solidFill>
                  <a:srgbClr val="044F91"/>
                </a:solidFill>
              </a:rPr>
              <a:t>existing </a:t>
            </a:r>
            <a:r>
              <a:rPr lang="en-US" sz="2000" dirty="0" smtClean="0">
                <a:solidFill>
                  <a:srgbClr val="044F91"/>
                </a:solidFill>
              </a:rPr>
              <a:t>controls</a:t>
            </a:r>
            <a:r>
              <a:rPr lang="en-US" sz="2000" dirty="0">
                <a:solidFill>
                  <a:srgbClr val="044F91"/>
                </a:solidFill>
              </a:rPr>
              <a:t>.</a:t>
            </a:r>
          </a:p>
          <a:p>
            <a:pPr lvl="1">
              <a:lnSpc>
                <a:spcPct val="100000"/>
              </a:lnSpc>
              <a:spcBef>
                <a:spcPts val="900"/>
              </a:spcBef>
              <a:spcAft>
                <a:spcPts val="900"/>
              </a:spcAft>
            </a:pPr>
            <a:r>
              <a:rPr lang="en-US" sz="2000" dirty="0">
                <a:solidFill>
                  <a:srgbClr val="044F91"/>
                </a:solidFill>
              </a:rPr>
              <a:t>Document the program’s fraud risk profile, including risk tolerance, prioritization of risks, and other key findings and conclusions.</a:t>
            </a:r>
          </a:p>
          <a:p>
            <a:pPr>
              <a:spcBef>
                <a:spcPts val="900"/>
              </a:spcBef>
              <a:spcAft>
                <a:spcPts val="900"/>
              </a:spcAft>
            </a:pPr>
            <a:endParaRPr lang="en-US" sz="2000" dirty="0" smtClean="0"/>
          </a:p>
        </p:txBody>
      </p:sp>
      <p:sp>
        <p:nvSpPr>
          <p:cNvPr id="4" name="Slide Number Placeholder 3"/>
          <p:cNvSpPr>
            <a:spLocks noGrp="1"/>
          </p:cNvSpPr>
          <p:nvPr>
            <p:ph type="sldNum" sz="quarter" idx="12"/>
          </p:nvPr>
        </p:nvSpPr>
        <p:spPr/>
        <p:txBody>
          <a:bodyPr/>
          <a:lstStyle/>
          <a:p>
            <a:r>
              <a:rPr lang="en-US" dirty="0" smtClean="0">
                <a:solidFill>
                  <a:srgbClr val="044F91"/>
                </a:solidFill>
              </a:rPr>
              <a:t>Page </a:t>
            </a:r>
            <a:fld id="{01E16EBA-0216-4FA1-BFEC-225E79399361}" type="slidenum">
              <a:rPr lang="en-US" smtClean="0">
                <a:solidFill>
                  <a:srgbClr val="044F91"/>
                </a:solidFill>
              </a:rPr>
              <a:pPr/>
              <a:t>9</a:t>
            </a:fld>
            <a:endParaRPr lang="en-US" dirty="0">
              <a:solidFill>
                <a:srgbClr val="044F91"/>
              </a:solidFill>
            </a:endParaRPr>
          </a:p>
        </p:txBody>
      </p:sp>
      <p:pic>
        <p:nvPicPr>
          <p:cNvPr id="5" name="Picture 4" descr="U:\Work in Process\VCA_Graphics\FY 15\FAIS\192442_FAIS_Fraud_Prevention_Framework_McMullenM\Customer_Review_Graphics\192442_Assess_Icon_McMullenM_4-10-2015.tif"/>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0880" y="4572000"/>
            <a:ext cx="1745673" cy="1791148"/>
          </a:xfrm>
          <a:prstGeom prst="rect">
            <a:avLst/>
          </a:prstGeom>
          <a:noFill/>
          <a:ln>
            <a:noFill/>
          </a:ln>
        </p:spPr>
      </p:pic>
    </p:spTree>
    <p:extLst>
      <p:ext uri="{BB962C8B-B14F-4D97-AF65-F5344CB8AC3E}">
        <p14:creationId xmlns:p14="http://schemas.microsoft.com/office/powerpoint/2010/main" val="4210527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GAO Color Preliminary w/o Flag">
  <a:themeElements>
    <a:clrScheme name="GAO Color Palette">
      <a:dk1>
        <a:srgbClr val="044F91"/>
      </a:dk1>
      <a:lt1>
        <a:sysClr val="window" lastClr="FFFFFF"/>
      </a:lt1>
      <a:dk2>
        <a:srgbClr val="044F91"/>
      </a:dk2>
      <a:lt2>
        <a:srgbClr val="FFFFFF"/>
      </a:lt2>
      <a:accent1>
        <a:srgbClr val="99CCFF"/>
      </a:accent1>
      <a:accent2>
        <a:srgbClr val="409993"/>
      </a:accent2>
      <a:accent3>
        <a:srgbClr val="330033"/>
      </a:accent3>
      <a:accent4>
        <a:srgbClr val="A71930"/>
      </a:accent4>
      <a:accent5>
        <a:srgbClr val="BB9115"/>
      </a:accent5>
      <a:accent6>
        <a:srgbClr val="129548"/>
      </a:accent6>
      <a:hlink>
        <a:srgbClr val="0000FF"/>
      </a:hlink>
      <a:folHlink>
        <a:srgbClr val="7030A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TotalTime>
  <Words>884</Words>
  <Application>Microsoft Office PowerPoint</Application>
  <PresentationFormat>On-screen Show (4:3)</PresentationFormat>
  <Paragraphs>95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GAO Color Preliminary w/o Flag</vt:lpstr>
      <vt:lpstr>Using GAO’s Fraud Risk Management Framework</vt:lpstr>
      <vt:lpstr>What is the Fraud Risk Management Framework?</vt:lpstr>
      <vt:lpstr>Why Did GAO Develop the Framework?</vt:lpstr>
      <vt:lpstr>How Did GAO Develop the Framework?</vt:lpstr>
      <vt:lpstr>How Does the Framework Relate to Existing Federal Efforts to Combat Fraud?</vt:lpstr>
      <vt:lpstr>How Can Program Managers Use the Framework?</vt:lpstr>
      <vt:lpstr>The Fraud Risk Management Framework</vt:lpstr>
      <vt:lpstr>What Are the Components of the Framework?</vt:lpstr>
      <vt:lpstr>What Are the Components of the Framework? (cont.)</vt:lpstr>
      <vt:lpstr>PowerPoint Presentation</vt:lpstr>
      <vt:lpstr>What Are the Components of the Framework? (cont.)</vt:lpstr>
      <vt:lpstr>What Are the Components of the Framework? (cont.)</vt:lpstr>
      <vt:lpstr>Next Steps</vt:lpstr>
      <vt:lpstr>Questions? </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GAO’s Fraud Risk Management Framework</dc:title>
  <dc:creator>Erin A McLaughlin</dc:creator>
  <cp:lastModifiedBy>Debra Hoffman</cp:lastModifiedBy>
  <cp:revision>45</cp:revision>
  <dcterms:created xsi:type="dcterms:W3CDTF">2015-08-04T18:38:25Z</dcterms:created>
  <dcterms:modified xsi:type="dcterms:W3CDTF">2016-05-05T23:44:33Z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63226925</vt:i4>
  </property>
  <property fmtid="{D5CDD505-2E9C-101B-9397-08002B2CF9AE}" pid="3" name="_NewReviewCycle">
    <vt:lpwstr/>
  </property>
  <property fmtid="{D5CDD505-2E9C-101B-9397-08002B2CF9AE}" pid="4" name="_EmailSubject">
    <vt:lpwstr>Changes to JFMIP sessions</vt:lpwstr>
  </property>
  <property fmtid="{D5CDD505-2E9C-101B-9397-08002B2CF9AE}" pid="5" name="_AuthorEmail">
    <vt:lpwstr>McLaughlinEA@gao.gov</vt:lpwstr>
  </property>
  <property fmtid="{D5CDD505-2E9C-101B-9397-08002B2CF9AE}" pid="6" name="_AuthorEmailDisplayName">
    <vt:lpwstr>McLaughlin, Erin A</vt:lpwstr>
  </property>
</Properties>
</file>