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5"/>
    <p:sldMasterId id="2147483834" r:id="rId6"/>
    <p:sldMasterId id="2147483835" r:id="rId7"/>
    <p:sldMasterId id="2147483892" r:id="rId8"/>
  </p:sldMasterIdLst>
  <p:notesMasterIdLst>
    <p:notesMasterId r:id="rId13"/>
  </p:notesMasterIdLst>
  <p:handoutMasterIdLst>
    <p:handoutMasterId r:id="rId14"/>
  </p:handoutMasterIdLst>
  <p:sldIdLst>
    <p:sldId id="256" r:id="rId9"/>
    <p:sldId id="259" r:id="rId10"/>
    <p:sldId id="260" r:id="rId11"/>
    <p:sldId id="261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99"/>
    <a:srgbClr val="EAEAEA"/>
    <a:srgbClr val="336699"/>
    <a:srgbClr val="00517A"/>
    <a:srgbClr val="99CCFF"/>
    <a:srgbClr val="CCECFF"/>
    <a:srgbClr val="D7D7D7"/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72" autoAdjust="0"/>
    <p:restoredTop sz="93250" autoAdjust="0"/>
  </p:normalViewPr>
  <p:slideViewPr>
    <p:cSldViewPr>
      <p:cViewPr>
        <p:scale>
          <a:sx n="72" d="100"/>
          <a:sy n="72" d="100"/>
        </p:scale>
        <p:origin x="-1440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598" y="-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3" tIns="44911" rIns="89823" bIns="44911" numCol="1" anchor="t" anchorCtr="0" compatLnSpc="1">
            <a:prstTxWarp prst="textNoShape">
              <a:avLst/>
            </a:prstTxWarp>
          </a:bodyPr>
          <a:lstStyle>
            <a:lvl1pPr algn="l" defTabSz="896794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3" tIns="44911" rIns="89823" bIns="44911" numCol="1" anchor="t" anchorCtr="0" compatLnSpc="1">
            <a:prstTxWarp prst="textNoShape">
              <a:avLst/>
            </a:prstTxWarp>
          </a:bodyPr>
          <a:lstStyle>
            <a:lvl1pPr algn="r" defTabSz="896794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3" tIns="44911" rIns="89823" bIns="44911" numCol="1" anchor="b" anchorCtr="0" compatLnSpc="1">
            <a:prstTxWarp prst="textNoShape">
              <a:avLst/>
            </a:prstTxWarp>
          </a:bodyPr>
          <a:lstStyle>
            <a:lvl1pPr algn="l" defTabSz="896794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3" tIns="44911" rIns="89823" bIns="44911" numCol="1" anchor="b" anchorCtr="0" compatLnSpc="1">
            <a:prstTxWarp prst="textNoShape">
              <a:avLst/>
            </a:prstTxWarp>
          </a:bodyPr>
          <a:lstStyle>
            <a:lvl1pPr algn="r" defTabSz="896794">
              <a:defRPr sz="1100"/>
            </a:lvl1pPr>
          </a:lstStyle>
          <a:p>
            <a:pPr>
              <a:defRPr/>
            </a:pPr>
            <a:fld id="{92253180-C78E-4849-84E5-1DE7904709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05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3" tIns="44911" rIns="89823" bIns="44911" numCol="1" anchor="t" anchorCtr="0" compatLnSpc="1">
            <a:prstTxWarp prst="textNoShape">
              <a:avLst/>
            </a:prstTxWarp>
          </a:bodyPr>
          <a:lstStyle>
            <a:lvl1pPr algn="l" defTabSz="896794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3" tIns="44911" rIns="89823" bIns="44911" numCol="1" anchor="t" anchorCtr="0" compatLnSpc="1">
            <a:prstTxWarp prst="textNoShape">
              <a:avLst/>
            </a:prstTxWarp>
          </a:bodyPr>
          <a:lstStyle>
            <a:lvl1pPr algn="r" defTabSz="896794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3" tIns="44911" rIns="89823" bIns="449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3" tIns="44911" rIns="89823" bIns="44911" numCol="1" anchor="b" anchorCtr="0" compatLnSpc="1">
            <a:prstTxWarp prst="textNoShape">
              <a:avLst/>
            </a:prstTxWarp>
          </a:bodyPr>
          <a:lstStyle>
            <a:lvl1pPr algn="l" defTabSz="896794">
              <a:defRPr sz="11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23" tIns="44911" rIns="89823" bIns="44911" numCol="1" anchor="b" anchorCtr="0" compatLnSpc="1">
            <a:prstTxWarp prst="textNoShape">
              <a:avLst/>
            </a:prstTxWarp>
          </a:bodyPr>
          <a:lstStyle>
            <a:lvl1pPr algn="r" defTabSz="896794">
              <a:defRPr sz="1100"/>
            </a:lvl1pPr>
          </a:lstStyle>
          <a:p>
            <a:pPr>
              <a:defRPr/>
            </a:pPr>
            <a:fld id="{873F0A06-82D8-4ED0-AD9D-0A94B460BE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82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071FC-C4A0-46FF-92BD-27CE35161563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FCE7054B-BA7D-4CDA-9756-082E0DAFADE8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9BB19A-838F-4796-97B0-229ABBE289EE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F14A2F14-3E7A-48D9-9279-1EE33CFB841B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97BB7-F660-4C56-A3C2-255F92C398E6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5E1A33A3-BCD4-46D8-93C6-1CF25D93E310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2F885-E0D5-45FB-B0FD-3743DB433C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00DDD6-EDC0-4456-B02E-B16DFB440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6C42E0-DC06-4FC6-BC29-7AC0BAA99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CA60DB-BC3F-46FA-A29A-43ADB4121C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A8EAC6-18DF-4D3F-A945-90DAD90F40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7C01E-DF69-43CC-8714-0422307478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6E789E-BD8C-4B10-A19B-1210E1529A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683E7-5F94-4431-965F-99244AB251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1A59C-0E5D-44DA-A475-182DB868ECF3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E6BE1CEF-1FF0-4AAC-B31F-9AD59E2EB296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75BC0-6CD1-4365-838F-01072B4959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D40CC-4692-46F4-8240-3EE4D4FFCD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F8D8E4-58CE-4557-9CF9-5939603359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BADFA7-08DA-4AE0-819E-C97DFF0BD3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69758D-87D7-434C-A960-44FE94501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7C1B7-DFB3-474A-9E45-D1B70EDC75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DDE301-D047-40A1-8480-A4DCA9838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9525B-967E-4F78-8BC4-52B7C88B6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E9D9E-EC03-4EE4-AA65-20BBDADEC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2FAAA-298B-4E7A-AE27-4EB40B5EB5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648DD-3BBA-469C-90A3-5B4CF8FB5122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D1349471-4829-4FD6-AA7F-5D1EEDE1314F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F5F53-5E2F-4E09-B7F2-3879AA91DC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2EB9D-8C15-4C4A-9895-59EE9A08ED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07BA4F-5D2B-4433-AEC4-C2D2C64D1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B9F4FC-6ED5-4F47-95DA-72258B2D87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175092"/>
            <a:ext cx="8229600" cy="1810040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985132"/>
            <a:ext cx="8229600" cy="2072018"/>
          </a:xfrm>
        </p:spPr>
        <p:txBody>
          <a:bodyPr anchor="t">
            <a:normAutofit/>
          </a:bodyPr>
          <a:lstStyle>
            <a:lvl1pPr marL="0" indent="0" algn="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7054B-BA7D-4CDA-9756-082E0DAFADE8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52425" y="381000"/>
            <a:ext cx="8458200" cy="1600200"/>
            <a:chOff x="342900" y="152400"/>
            <a:chExt cx="8458200" cy="1600200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342900" y="152400"/>
              <a:ext cx="8458200" cy="1600200"/>
            </a:xfrm>
            <a:prstGeom prst="roundRect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lvl="1" algn="r"/>
              <a:r>
                <a:rPr lang="en-US" sz="2800" b="0" dirty="0" smtClean="0">
                  <a:latin typeface="Segoe UI Semibold" panose="020B0702040204020203" pitchFamily="34" charset="0"/>
                </a:rPr>
                <a:t>Office of the Deputy Assistant Secretary </a:t>
              </a:r>
            </a:p>
            <a:p>
              <a:pPr lvl="1" algn="r"/>
              <a:r>
                <a:rPr lang="en-US" sz="2800" b="0" dirty="0" smtClean="0">
                  <a:latin typeface="Segoe UI Semibold" panose="020B0702040204020203" pitchFamily="34" charset="0"/>
                </a:rPr>
                <a:t>for Human Resources</a:t>
              </a:r>
            </a:p>
            <a:p>
              <a:pPr lvl="1" algn="r"/>
              <a:r>
                <a:rPr lang="en-US" sz="2800" b="0" dirty="0" smtClean="0">
                  <a:latin typeface="Segoe UI Semibold" panose="020B0702040204020203" pitchFamily="34" charset="0"/>
                </a:rPr>
                <a:t> &amp; Chief Human Capital Officer</a:t>
              </a:r>
              <a:endParaRPr lang="en-US" sz="2800" b="0" dirty="0">
                <a:latin typeface="Segoe UI Semibold" panose="020B0702040204020203" pitchFamily="34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199" y="266700"/>
              <a:ext cx="1368863" cy="137160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E1CEF-1FF0-4AAC-B31F-9AD59E2EB296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-</a:t>
            </a:r>
            <a:fld id="{D1349471-4829-4FD6-AA7F-5D1EEDE1314F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- 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33" y="685800"/>
            <a:ext cx="1368863" cy="1371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-</a:t>
            </a:r>
            <a:fld id="{C96A7F21-693C-4AC9-8285-DD1CCAEC869A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- </a:t>
            </a:r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34ED50-6127-4E1D-A869-1DCA75C8D13F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D42FD-29B8-4093-AB2F-E9539354DC2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9B56B6-750B-408C-9C25-0C99E4D8D7EC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C96A7F21-693C-4AC9-8285-DD1CCAEC869A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010157-7AF2-44EC-8654-51C7E641B3A9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9D34F-0041-40E5-BBFE-E382C42B01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130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FC8708-3FEC-4002-8D46-EB29036F7440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2A85E3-FA2B-49E3-8541-A1D2ED702C62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4A2F14-3E7A-48D9-9279-1EE33CFB841B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A33A3-BCD4-46D8-93C6-1CF25D93E310}" type="slidenum">
              <a:rPr lang="en-US" smtClean="0"/>
              <a:pPr>
                <a:defRPr/>
              </a:pPr>
              <a:t>‹#›</a:t>
            </a:fld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EDEB2-EFA6-45A7-9E5F-ECA749CD7188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1F34ED50-6127-4E1D-A869-1DCA75C8D13F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8CEF1-0E53-43C8-9D85-855071010013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83BD42FD-29B8-4093-AB2F-E9539354DC23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A24A9-53C2-4AB7-A66A-4EC377063D49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44010157-7AF2-44EC-8654-51C7E641B3A9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84A639-AEF4-4DF5-95CD-E2721304C29B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27FC8708-3FEC-4002-8D46-EB29036F7440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5889E-F746-44C4-83E4-8A6D5370B91F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AC2A85E3-FA2B-49E3-8541-A1D2ED702C62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grpSp>
        <p:nvGrpSpPr>
          <p:cNvPr id="4099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2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101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806575" cy="365125"/>
          </a:xfrm>
          <a:prstGeom prst="rect">
            <a:avLst/>
          </a:prstGeom>
        </p:spPr>
        <p:txBody>
          <a:bodyPr vert="horz" anchor="b"/>
          <a:lstStyle>
            <a:lvl1pPr>
              <a:defRPr sz="1000"/>
            </a:lvl1pPr>
            <a:extLst/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727825" y="6408738"/>
            <a:ext cx="1806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  <a:extLst/>
          </a:lstStyle>
          <a:p>
            <a:pPr>
              <a:defRPr/>
            </a:pPr>
            <a:fld id="{BF90DFDD-E7B8-477C-8823-8BA9C0D6A303}" type="datetime1">
              <a:rPr lang="en-US"/>
              <a:pPr>
                <a:defRPr/>
              </a:pPr>
              <a:t>5/3/2016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4400" y="6408738"/>
            <a:ext cx="479425" cy="365125"/>
          </a:xfrm>
          <a:prstGeom prst="rect">
            <a:avLst/>
          </a:prstGeom>
        </p:spPr>
        <p:txBody>
          <a:bodyPr vert="horz" anchor="b"/>
          <a:lstStyle>
            <a:lvl1pPr algn="r">
              <a:defRPr sz="1000"/>
            </a:lvl1pPr>
            <a:extLst/>
          </a:lstStyle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-</a:t>
            </a:r>
            <a:fld id="{BCC9D34F-0041-40E5-BBFE-E382C42B017E}" type="slidenum">
              <a:rPr lang="en-US"/>
              <a:pPr>
                <a:defRPr/>
              </a:pPr>
              <a:t>‹#›</a:t>
            </a:fld>
            <a:r>
              <a:rPr lang="en-US"/>
              <a:t>-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>
          <a:solidFill>
            <a:schemeClr val="tx1"/>
          </a:solidFill>
          <a:latin typeface="+mn-lt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>
          <a:solidFill>
            <a:schemeClr val="tx1"/>
          </a:solidFill>
          <a:latin typeface="+mn-lt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>
          <a:solidFill>
            <a:schemeClr val="tx1"/>
          </a:solidFill>
          <a:latin typeface="+mn-lt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5pPr>
      <a:lvl6pPr marL="18288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6pPr>
      <a:lvl7pPr marL="2286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7pPr>
      <a:lvl8pPr marL="27432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8pPr>
      <a:lvl9pPr marL="32004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1054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96E4368-B18E-439D-9353-813D384BE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7" r:id="rId2"/>
    <p:sldLayoutId id="2147483856" r:id="rId3"/>
    <p:sldLayoutId id="2147483855" r:id="rId4"/>
    <p:sldLayoutId id="2147483854" r:id="rId5"/>
    <p:sldLayoutId id="2147483853" r:id="rId6"/>
    <p:sldLayoutId id="2147483852" r:id="rId7"/>
    <p:sldLayoutId id="2147483851" r:id="rId8"/>
    <p:sldLayoutId id="2147483850" r:id="rId9"/>
    <p:sldLayoutId id="2147483849" r:id="rId10"/>
    <p:sldLayoutId id="2147483848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08DCF11C-E4F8-4D0F-AF42-920171F9DB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68" r:id="rId2"/>
    <p:sldLayoutId id="2147483867" r:id="rId3"/>
    <p:sldLayoutId id="2147483866" r:id="rId4"/>
    <p:sldLayoutId id="2147483865" r:id="rId5"/>
    <p:sldLayoutId id="2147483864" r:id="rId6"/>
    <p:sldLayoutId id="2147483863" r:id="rId7"/>
    <p:sldLayoutId id="2147483862" r:id="rId8"/>
    <p:sldLayoutId id="2147483861" r:id="rId9"/>
    <p:sldLayoutId id="2147483860" r:id="rId10"/>
    <p:sldLayoutId id="21474838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5/9/16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smtClean="0"/>
          </a:p>
          <a:p>
            <a:pPr>
              <a:defRPr/>
            </a:pPr>
            <a:r>
              <a:rPr lang="en-US" smtClean="0"/>
              <a:t>-</a:t>
            </a:r>
            <a:fld id="{BCC9D34F-0041-40E5-BBFE-E382C42B017E}" type="slidenum">
              <a:rPr lang="en-US" smtClean="0"/>
              <a:pPr>
                <a:defRPr/>
              </a:pPr>
              <a:t>‹#›</a:t>
            </a:fld>
            <a:r>
              <a:rPr lang="en-US" smtClean="0"/>
              <a:t>- 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4" r:id="rId8"/>
    <p:sldLayoutId id="2147483900" r:id="rId9"/>
    <p:sldLayoutId id="2147483901" r:id="rId10"/>
    <p:sldLayoutId id="2147483902" r:id="rId11"/>
    <p:sldLayoutId id="2147483903" r:id="rId1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Joint Financial Management Improvement Project – </a:t>
            </a:r>
            <a:r>
              <a:rPr lang="en-US" sz="3600" dirty="0" smtClean="0"/>
              <a:t>Human Capital Panel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Autofit/>
          </a:bodyPr>
          <a:lstStyle/>
          <a:p>
            <a:pPr>
              <a:spcBef>
                <a:spcPts val="0"/>
              </a:spcBef>
            </a:pPr>
            <a:r>
              <a:rPr lang="en-US" sz="1600" dirty="0" smtClean="0"/>
              <a:t>Monday, May 9, 2016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10:50am-12:00pm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Ronald Reagan Conference Center / Hemisphere Room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Presented by Anita Blair</a:t>
            </a:r>
          </a:p>
          <a:p>
            <a:pPr>
              <a:spcBef>
                <a:spcPts val="0"/>
              </a:spcBef>
            </a:pPr>
            <a:r>
              <a:rPr lang="en-US" sz="1600" dirty="0" smtClean="0"/>
              <a:t>Department of the Treasury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5/9/16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7054B-BA7D-4CDA-9756-082E0DAFADE8}" type="slidenum">
              <a:rPr lang="en-US" smtClean="0"/>
              <a:pPr>
                <a:defRPr/>
              </a:pPr>
              <a:t>1</a:t>
            </a:fld>
            <a:r>
              <a:rPr lang="en-US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5179053"/>
              </p:ext>
            </p:extLst>
          </p:nvPr>
        </p:nvGraphicFramePr>
        <p:xfrm>
          <a:off x="457200" y="396240"/>
          <a:ext cx="8153400" cy="594360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2286000"/>
                <a:gridCol w="58674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Kotter’s</a:t>
                      </a:r>
                      <a:r>
                        <a:rPr lang="en-US" sz="1600" dirty="0" smtClean="0"/>
                        <a:t> “8 Steps” to Leading Change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Treasury Human Capital Community</a:t>
                      </a:r>
                      <a:endParaRPr lang="en-US" sz="16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400" dirty="0" smtClean="0"/>
                        <a:t>Establish</a:t>
                      </a:r>
                      <a:r>
                        <a:rPr lang="en-US" sz="1400" baseline="0" dirty="0" smtClean="0"/>
                        <a:t> a sense of urgency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Voice of the Customer (VOC) </a:t>
                      </a:r>
                      <a:r>
                        <a:rPr lang="en-US" sz="1200" dirty="0" smtClean="0"/>
                        <a:t>interviews</a:t>
                      </a:r>
                      <a:r>
                        <a:rPr lang="en-US" sz="1200" baseline="0" dirty="0" smtClean="0"/>
                        <a:t> of 100 operations leaders/managers helped  identify critical gaps in </a:t>
                      </a:r>
                      <a:r>
                        <a:rPr lang="en-US" sz="1200" dirty="0" smtClean="0"/>
                        <a:t>HR technical &amp; general </a:t>
                      </a:r>
                      <a:r>
                        <a:rPr lang="en-US" sz="1200" baseline="0" dirty="0" smtClean="0"/>
                        <a:t>b</a:t>
                      </a:r>
                      <a:r>
                        <a:rPr lang="en-US" sz="1200" dirty="0" smtClean="0"/>
                        <a:t>usiness skills (2011)</a:t>
                      </a:r>
                      <a:endParaRPr 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sz="1400" dirty="0" smtClean="0"/>
                        <a:t>Create a guiding coalition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dirty="0" smtClean="0">
                          <a:solidFill>
                            <a:schemeClr val="accent4"/>
                          </a:solidFill>
                        </a:rPr>
                        <a:t>Human Capital Community Executive Steering Committee (HCC-ESC) </a:t>
                      </a:r>
                      <a:r>
                        <a:rPr lang="en-US" sz="1200" dirty="0" smtClean="0"/>
                        <a:t>formed to oversee transformation (2011)</a:t>
                      </a:r>
                      <a:endParaRPr 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sz="1400" dirty="0" smtClean="0"/>
                        <a:t>Develop vision and strategy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Human Capital Strategic </a:t>
                      </a: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Plan (HCSP) </a:t>
                      </a:r>
                      <a:r>
                        <a:rPr lang="en-US" sz="1200" baseline="0" dirty="0" smtClean="0"/>
                        <a:t>(2008-2013) included goal to transform human capital practitioners into strategic partners; expanded in 2014-2017 HCSP to include organizing other mission-critical occupations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Roles-Based Competency Model </a:t>
                      </a:r>
                      <a:r>
                        <a:rPr lang="en-US" sz="1200" baseline="0" dirty="0" smtClean="0"/>
                        <a:t>provided HR career concept (Technical Specialist / Advisor / Strategic  Partner roles at </a:t>
                      </a:r>
                      <a:r>
                        <a:rPr lang="en-US" sz="1200" baseline="0" dirty="0" smtClean="0"/>
                        <a:t>Beginner to Expert </a:t>
                      </a:r>
                      <a:r>
                        <a:rPr lang="en-US" sz="1200" baseline="0" dirty="0" smtClean="0"/>
                        <a:t>levels)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Community-Based Workforce Planning (WFP)</a:t>
                      </a:r>
                      <a:r>
                        <a:rPr lang="en-US" sz="1200" kern="1200" dirty="0" smtClean="0"/>
                        <a:t> </a:t>
                      </a:r>
                      <a:r>
                        <a:rPr lang="en-US" sz="1200" baseline="0" dirty="0" smtClean="0"/>
                        <a:t>provides common basis for agency-wide competency and career development</a:t>
                      </a:r>
                      <a:r>
                        <a:rPr lang="en-US" sz="1200" dirty="0" smtClean="0"/>
                        <a:t> </a:t>
                      </a:r>
                      <a:endParaRPr lang="en-US" sz="1200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4"/>
                      </a:pPr>
                      <a:r>
                        <a:rPr lang="en-US" sz="1400" dirty="0" smtClean="0"/>
                        <a:t>Communicate change vision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HC Community Website </a:t>
                      </a:r>
                      <a:r>
                        <a:rPr lang="en-US" sz="1200" baseline="0" dirty="0" smtClean="0"/>
                        <a:t>is central source for information and interaction, including</a:t>
                      </a:r>
                      <a:r>
                        <a:rPr lang="en-US" sz="1200" dirty="0" smtClean="0"/>
                        <a:t> new member orientation video (2012-)</a:t>
                      </a: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5"/>
                      </a:pPr>
                      <a:r>
                        <a:rPr lang="en-US" sz="1400" dirty="0" smtClean="0"/>
                        <a:t>Empower broad action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Treasury Competency Assessment Project (TCAP) </a:t>
                      </a:r>
                      <a:r>
                        <a:rPr lang="en-US" sz="1200" baseline="0" dirty="0" smtClean="0"/>
                        <a:t>identifies skills gaps as basis for individual development plans (2011, 2013, 2015)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Occupational Series Career Guides </a:t>
                      </a:r>
                      <a:r>
                        <a:rPr lang="en-US" sz="1200" dirty="0" smtClean="0"/>
                        <a:t>assembled by </a:t>
                      </a:r>
                      <a:r>
                        <a:rPr lang="en-US" sz="1200" baseline="0" dirty="0" smtClean="0"/>
                        <a:t>specialty leaders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6"/>
                      </a:pPr>
                      <a:r>
                        <a:rPr lang="en-US" sz="1400" dirty="0" smtClean="0"/>
                        <a:t>Achieve short-term wins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Flash Mentoring </a:t>
                      </a:r>
                      <a:r>
                        <a:rPr lang="en-US" sz="1200" dirty="0" smtClean="0"/>
                        <a:t>sessions in DC, Philadelphia, Atlanta, Dallas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Focus Days </a:t>
                      </a:r>
                      <a:r>
                        <a:rPr lang="en-US" sz="1200" baseline="0" dirty="0" smtClean="0"/>
                        <a:t>concurrent agency-wide training on key topics (professionalism, metrics)</a:t>
                      </a: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7"/>
                      </a:pPr>
                      <a:r>
                        <a:rPr lang="en-US" sz="1400" dirty="0" smtClean="0"/>
                        <a:t>Solidify gains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Strategic Partner Certification Program </a:t>
                      </a:r>
                      <a:r>
                        <a:rPr lang="en-US" sz="1200" dirty="0" smtClean="0"/>
                        <a:t>recognizes</a:t>
                      </a:r>
                      <a:r>
                        <a:rPr lang="en-US" sz="1200" baseline="0" dirty="0" smtClean="0"/>
                        <a:t> the up-and-coming community leaders across US in HR, Learning, EEO/D&amp;I, and emerging disciplines (e.g., analytics)</a:t>
                      </a:r>
                      <a:endParaRPr lang="en-US" sz="1200" dirty="0"/>
                    </a:p>
                  </a:txBody>
                  <a:tcPr anchor="ctr"/>
                </a:tc>
              </a:tr>
              <a:tr h="618067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8"/>
                      </a:pPr>
                      <a:r>
                        <a:rPr lang="en-US" sz="1400" dirty="0" smtClean="0"/>
                        <a:t>Anchor in culture</a:t>
                      </a:r>
                      <a:endParaRPr lang="en-US" sz="1400" b="1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20+ Certified Strategic Partners (CSPs) </a:t>
                      </a:r>
                      <a:r>
                        <a:rPr lang="en-US" sz="1200" baseline="0" dirty="0" smtClean="0"/>
                        <a:t>voluntarily manage special projects, including organizing other Human Capital Practice Groups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1200" dirty="0" smtClean="0">
                          <a:solidFill>
                            <a:schemeClr val="accent4"/>
                          </a:solidFill>
                          <a:latin typeface="+mn-lt"/>
                          <a:ea typeface="+mn-ea"/>
                          <a:cs typeface="+mn-cs"/>
                        </a:rPr>
                        <a:t>Cycle of Review and Renewal</a:t>
                      </a:r>
                      <a:r>
                        <a:rPr lang="en-US" sz="1200" baseline="0" dirty="0" smtClean="0"/>
                        <a:t>  </a:t>
                      </a:r>
                      <a:r>
                        <a:rPr lang="en-US" sz="1200" kern="1200" baseline="0" dirty="0" smtClean="0"/>
                        <a:t>through updates of VOC, HCSP, WFP, TCAP updates; continuing oversight through HCC-ESC and </a:t>
                      </a:r>
                      <a:r>
                        <a:rPr lang="en-US" sz="1200" kern="1200" baseline="0" dirty="0" err="1" smtClean="0"/>
                        <a:t>HRStat</a:t>
                      </a:r>
                      <a:endParaRPr lang="en-US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5/9/16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E1CEF-1FF0-4AAC-B31F-9AD59E2EB296}" type="slidenum">
              <a:rPr lang="en-US" smtClean="0"/>
              <a:pPr>
                <a:defRPr/>
              </a:pPr>
              <a:t>2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08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5/9/16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5" b="5043"/>
          <a:stretch/>
        </p:blipFill>
        <p:spPr bwMode="auto">
          <a:xfrm>
            <a:off x="1905000" y="163286"/>
            <a:ext cx="5334000" cy="6531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D42FD-29B8-4093-AB2F-E9539354DC2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70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Treasury HC Professional Competency Model</a:t>
            </a:r>
            <a:endParaRPr lang="en-US" sz="32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5/9/16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For Internal Government Use Only Contact: Anita.Blair@treasury.gov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14"/>
          <a:stretch/>
        </p:blipFill>
        <p:spPr bwMode="auto">
          <a:xfrm>
            <a:off x="248272" y="1219200"/>
            <a:ext cx="8601075" cy="4647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E1CEF-1FF0-4AAC-B31F-9AD59E2EB296}" type="slidenum">
              <a:rPr lang="en-US" smtClean="0"/>
              <a:pPr>
                <a:defRPr/>
              </a:pPr>
              <a:t>4</a:t>
            </a:fld>
            <a:r>
              <a:rPr lang="en-US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535061"/>
      </p:ext>
    </p:extLst>
  </p:cSld>
  <p:clrMapOvr>
    <a:masterClrMapping/>
  </p:clrMapOvr>
</p:sld>
</file>

<file path=ppt/theme/theme1.xml><?xml version="1.0" encoding="utf-8"?>
<a:theme xmlns:a="http://schemas.openxmlformats.org/drawingml/2006/main" name="DASHR-CHCO PPT Template Aug2015">
  <a:themeElements>
    <a:clrScheme name="1_Concourse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1_Concourse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ncourse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ASHR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AF1A7DB1460F49ABA83E28E3760D9F" ma:contentTypeVersion="2" ma:contentTypeDescription="Create a new document." ma:contentTypeScope="" ma:versionID="af18d7add6c858707ec1f0e13f7f59a1">
  <xsd:schema xmlns:xsd="http://www.w3.org/2001/XMLSchema" xmlns:xs="http://www.w3.org/2001/XMLSchema" xmlns:p="http://schemas.microsoft.com/office/2006/metadata/properties" xmlns:ns2="52222ef0-b167-44f5-92f7-438fda0857cd" targetNamespace="http://schemas.microsoft.com/office/2006/metadata/properties" ma:root="true" ma:fieldsID="6accde3e4c972a701226b144b36e8ea7" ns2:_="">
    <xsd:import namespace="52222ef0-b167-44f5-92f7-438fda0857cd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222ef0-b167-44f5-92f7-438fda0857cd" elementFormDefault="qualified">
    <xsd:import namespace="http://schemas.microsoft.com/office/2006/documentManagement/types"/>
    <xsd:import namespace="http://schemas.microsoft.com/office/infopath/2007/PartnerControls"/>
    <xsd:element name="_dlc_DocId" ma:index="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1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52222ef0-b167-44f5-92f7-438fda0857cd">DODASHR-222-2628</_dlc_DocId>
    <_dlc_DocIdUrl xmlns="52222ef0-b167-44f5-92f7-438fda0857cd">
      <Url>http://thegreen.treas.gov/do/dashr/_layouts/DocIdRedir.aspx?ID=DODASHR-222-2628</Url>
      <Description>DODASHR-222-2628</Description>
    </_dlc_DocIdUrl>
  </documentManagement>
</p:properties>
</file>

<file path=customXml/itemProps1.xml><?xml version="1.0" encoding="utf-8"?>
<ds:datastoreItem xmlns:ds="http://schemas.openxmlformats.org/officeDocument/2006/customXml" ds:itemID="{56345D40-DA2E-420B-A1C9-746D49E4B5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598E2E-7AA0-4226-BB7E-FCA412A4E5C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349EDF4E-C1B6-4AB0-8ED9-40E32A54BF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2222ef0-b167-44f5-92f7-438fda0857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CD0D1A0-D339-444E-AF67-85280B5D2A9E}">
  <ds:schemaRefs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52222ef0-b167-44f5-92f7-438fda0857c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DASHR-CHCO PPT Template Aug2015</Template>
  <TotalTime>13</TotalTime>
  <Words>368</Words>
  <Application>Microsoft Office PowerPoint</Application>
  <PresentationFormat>On-screen Show (4:3)</PresentationFormat>
  <Paragraphs>42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DASHR-CHCO PPT Template Aug2015</vt:lpstr>
      <vt:lpstr>Default Design</vt:lpstr>
      <vt:lpstr>1_Default Design</vt:lpstr>
      <vt:lpstr>DASHR</vt:lpstr>
      <vt:lpstr>Joint Financial Management Improvement Project – Human Capital Panel</vt:lpstr>
      <vt:lpstr>PowerPoint Presentation</vt:lpstr>
      <vt:lpstr>PowerPoint Presentation</vt:lpstr>
      <vt:lpstr>Treasury HC Professional Competency Model</vt:lpstr>
    </vt:vector>
  </TitlesOfParts>
  <Company>The U.S. Department of the Treasury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Blair, Anita</dc:creator>
  <cp:lastModifiedBy>Blair, Anita</cp:lastModifiedBy>
  <cp:revision>2</cp:revision>
  <dcterms:created xsi:type="dcterms:W3CDTF">2016-05-03T14:53:41Z</dcterms:created>
  <dcterms:modified xsi:type="dcterms:W3CDTF">2016-05-03T16:11:12Z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0x01010085AF1A7DB1460F49ABA83E28E3760D9F</vt:lpwstr>
  </property>
  <property fmtid="{D5CDD505-2E9C-101B-9397-08002B2CF9AE}" pid="3" name="_dlc_DocIdItemGuid">
    <vt:lpwstr>cd0425df-2cb3-45f2-8098-bf222c239bfd</vt:lpwstr>
  </property>
</Properties>
</file>