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7"/>
  </p:sldMasterIdLst>
  <p:notesMasterIdLst>
    <p:notesMasterId r:id="rId20"/>
  </p:notesMasterIdLst>
  <p:handoutMasterIdLst>
    <p:handoutMasterId r:id="rId21"/>
  </p:handoutMasterIdLst>
  <p:sldIdLst>
    <p:sldId id="256" r:id="rId8"/>
    <p:sldId id="267" r:id="rId9"/>
    <p:sldId id="263" r:id="rId10"/>
    <p:sldId id="266" r:id="rId11"/>
    <p:sldId id="268" r:id="rId12"/>
    <p:sldId id="269" r:id="rId13"/>
    <p:sldId id="270" r:id="rId14"/>
    <p:sldId id="271" r:id="rId15"/>
    <p:sldId id="272" r:id="rId16"/>
    <p:sldId id="273" r:id="rId17"/>
    <p:sldId id="27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5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dirty="0" smtClean="0">
                <a:effectLst/>
              </a:rPr>
              <a:t>Spending Categories</a:t>
            </a:r>
            <a:endParaRPr lang="en-US" dirty="0">
              <a:effectLst/>
            </a:endParaRP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1"/>
            <c:showSerName val="0"/>
            <c:showPercent val="0"/>
            <c:showBubbleSize val="0"/>
            <c:showLeaderLines val="1"/>
          </c:dLbls>
          <c:cat>
            <c:strRef>
              <c:f>Sheet1!$G$9:$G$18</c:f>
              <c:strCache>
                <c:ptCount val="10"/>
                <c:pt idx="0">
                  <c:v>IT</c:v>
                </c:pt>
                <c:pt idx="1">
                  <c:v>Professional Services</c:v>
                </c:pt>
                <c:pt idx="2">
                  <c:v>Security and Protections</c:v>
                </c:pt>
                <c:pt idx="3">
                  <c:v>Facilities &amp; Construction</c:v>
                </c:pt>
                <c:pt idx="4">
                  <c:v>Industrial &amp; Product Services</c:v>
                </c:pt>
                <c:pt idx="5">
                  <c:v>Office Management</c:v>
                </c:pt>
                <c:pt idx="6">
                  <c:v>Transportation &amp; Logistic Services</c:v>
                </c:pt>
                <c:pt idx="7">
                  <c:v>Travel &amp; Lodging</c:v>
                </c:pt>
                <c:pt idx="8">
                  <c:v>Human Capital</c:v>
                </c:pt>
                <c:pt idx="9">
                  <c:v>Medical </c:v>
                </c:pt>
              </c:strCache>
            </c:strRef>
          </c:cat>
          <c:val>
            <c:numRef>
              <c:f>Sheet1!$H$9:$H$18</c:f>
              <c:numCache>
                <c:formatCode>General</c:formatCode>
                <c:ptCount val="10"/>
                <c:pt idx="0">
                  <c:v>49.9</c:v>
                </c:pt>
                <c:pt idx="1">
                  <c:v>61.9</c:v>
                </c:pt>
                <c:pt idx="2">
                  <c:v>5.5</c:v>
                </c:pt>
                <c:pt idx="3">
                  <c:v>75.5</c:v>
                </c:pt>
                <c:pt idx="4">
                  <c:v>10.5</c:v>
                </c:pt>
                <c:pt idx="5">
                  <c:v>1.9</c:v>
                </c:pt>
                <c:pt idx="6">
                  <c:v>26.8</c:v>
                </c:pt>
                <c:pt idx="7">
                  <c:v>2.7</c:v>
                </c:pt>
                <c:pt idx="8">
                  <c:v>4.0999999999999996</c:v>
                </c:pt>
                <c:pt idx="9">
                  <c:v>36</c:v>
                </c:pt>
              </c:numCache>
            </c:numRef>
          </c:val>
        </c:ser>
        <c:dLbls>
          <c:showLegendKey val="0"/>
          <c:showVal val="0"/>
          <c:showCatName val="1"/>
          <c:showSerName val="0"/>
          <c:showPercent val="0"/>
          <c:showBubbleSize val="0"/>
          <c:showLeaderLines val="1"/>
        </c:dLbls>
      </c:pie3DChart>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B72C4B-9D2E-48EF-B63D-9EC6DE19A3C8}" type="datetimeFigureOut">
              <a:rPr lang="en-US" smtClean="0"/>
              <a:t>5/6/2016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48DC64-BE8D-464E-916C-2D0985625559}" type="slidenum">
              <a:rPr lang="en-US" smtClean="0"/>
              <a:t>‹#›</a:t>
            </a:fld>
            <a:endParaRPr lang="en-US" dirty="0"/>
          </a:p>
        </p:txBody>
      </p:sp>
    </p:spTree>
    <p:extLst>
      <p:ext uri="{BB962C8B-B14F-4D97-AF65-F5344CB8AC3E}">
        <p14:creationId xmlns:p14="http://schemas.microsoft.com/office/powerpoint/2010/main" val="1019104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E45C4A-76D3-4E86-ADC8-C599867EC4DB}" type="datetimeFigureOut">
              <a:rPr lang="en-US" smtClean="0"/>
              <a:t>5/6/2016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4A17C7-C699-4286-8B95-0D2EA1AEB026}" type="slidenum">
              <a:rPr lang="en-US" smtClean="0"/>
              <a:t>‹#›</a:t>
            </a:fld>
            <a:endParaRPr lang="en-US" dirty="0"/>
          </a:p>
        </p:txBody>
      </p:sp>
    </p:spTree>
    <p:extLst>
      <p:ext uri="{BB962C8B-B14F-4D97-AF65-F5344CB8AC3E}">
        <p14:creationId xmlns:p14="http://schemas.microsoft.com/office/powerpoint/2010/main" val="2081347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scal Service Title Slide">
    <p:spTree>
      <p:nvGrpSpPr>
        <p:cNvPr id="1" name=""/>
        <p:cNvGrpSpPr/>
        <p:nvPr/>
      </p:nvGrpSpPr>
      <p:grpSpPr>
        <a:xfrm>
          <a:off x="0" y="0"/>
          <a:ext cx="0" cy="0"/>
          <a:chOff x="0" y="0"/>
          <a:chExt cx="0" cy="0"/>
        </a:xfrm>
      </p:grpSpPr>
      <p:sp>
        <p:nvSpPr>
          <p:cNvPr id="5" name="Rectangle 4"/>
          <p:cNvSpPr/>
          <p:nvPr userDrawn="1"/>
        </p:nvSpPr>
        <p:spPr>
          <a:xfrm>
            <a:off x="0" y="6129250"/>
            <a:ext cx="9144000" cy="720703"/>
          </a:xfrm>
          <a:prstGeom prst="rect">
            <a:avLst/>
          </a:prstGeom>
          <a:solidFill>
            <a:srgbClr val="01285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12856"/>
              </a:solidFill>
            </a:endParaRPr>
          </a:p>
        </p:txBody>
      </p:sp>
      <p:pic>
        <p:nvPicPr>
          <p:cNvPr id="6" name="Picture 2" descr="http://fiscalservice.treasuryecm.gov/fs/support/GAC/StyleGuideLogos/Fiscal%20Service%20-%20Horizontal%20-%20Color%20-%20Treasur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345820"/>
            <a:ext cx="5212079"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32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Logo Title Slide">
    <p:spTree>
      <p:nvGrpSpPr>
        <p:cNvPr id="1" name=""/>
        <p:cNvGrpSpPr/>
        <p:nvPr/>
      </p:nvGrpSpPr>
      <p:grpSpPr>
        <a:xfrm>
          <a:off x="0" y="0"/>
          <a:ext cx="0" cy="0"/>
          <a:chOff x="0" y="0"/>
          <a:chExt cx="0" cy="0"/>
        </a:xfrm>
      </p:grpSpPr>
      <p:sp>
        <p:nvSpPr>
          <p:cNvPr id="5" name="Rectangle 4"/>
          <p:cNvSpPr/>
          <p:nvPr userDrawn="1"/>
        </p:nvSpPr>
        <p:spPr>
          <a:xfrm>
            <a:off x="0" y="6129250"/>
            <a:ext cx="9144000" cy="720703"/>
          </a:xfrm>
          <a:prstGeom prst="rect">
            <a:avLst/>
          </a:prstGeom>
          <a:solidFill>
            <a:srgbClr val="01285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12856"/>
              </a:solidFill>
            </a:endParaRP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683"/>
          <a:stretch/>
        </p:blipFill>
        <p:spPr>
          <a:xfrm>
            <a:off x="7040492" y="6212133"/>
            <a:ext cx="1821992" cy="554935"/>
          </a:xfrm>
          <a:prstGeom prst="rect">
            <a:avLst/>
          </a:prstGeom>
        </p:spPr>
      </p:pic>
      <p:sp>
        <p:nvSpPr>
          <p:cNvPr id="4" name="Picture Placeholder 3"/>
          <p:cNvSpPr>
            <a:spLocks noGrp="1"/>
          </p:cNvSpPr>
          <p:nvPr>
            <p:ph type="pic" sz="quarter" idx="10" hasCustomPrompt="1"/>
          </p:nvPr>
        </p:nvSpPr>
        <p:spPr>
          <a:xfrm>
            <a:off x="228600" y="335280"/>
            <a:ext cx="5212080" cy="1645920"/>
          </a:xfrm>
          <a:prstGeom prst="rect">
            <a:avLst/>
          </a:prstGeom>
        </p:spPr>
        <p:txBody>
          <a:bodyPr/>
          <a:lstStyle>
            <a:lvl1pPr marL="0" indent="0" algn="ctr">
              <a:buNone/>
              <a:defRPr sz="2200" baseline="0">
                <a:latin typeface="Arial" panose="020B0604020202020204" pitchFamily="34" charset="0"/>
                <a:cs typeface="Arial" panose="020B0604020202020204" pitchFamily="34" charset="0"/>
              </a:defRPr>
            </a:lvl1pPr>
          </a:lstStyle>
          <a:p>
            <a:r>
              <a:rPr lang="en-US" dirty="0" smtClean="0"/>
              <a:t>Click picture to add business line or product/ service sub logo</a:t>
            </a:r>
          </a:p>
        </p:txBody>
      </p:sp>
    </p:spTree>
    <p:extLst>
      <p:ext uri="{BB962C8B-B14F-4D97-AF65-F5344CB8AC3E}">
        <p14:creationId xmlns:p14="http://schemas.microsoft.com/office/powerpoint/2010/main" val="95628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p:spTree>
      <p:nvGrpSpPr>
        <p:cNvPr id="1" name=""/>
        <p:cNvGrpSpPr/>
        <p:nvPr/>
      </p:nvGrpSpPr>
      <p:grpSpPr>
        <a:xfrm>
          <a:off x="0" y="0"/>
          <a:ext cx="0" cy="0"/>
          <a:chOff x="0" y="0"/>
          <a:chExt cx="0" cy="0"/>
        </a:xfrm>
      </p:grpSpPr>
      <p:sp>
        <p:nvSpPr>
          <p:cNvPr id="15" name="Content Placeholder 2"/>
          <p:cNvSpPr txBox="1">
            <a:spLocks/>
          </p:cNvSpPr>
          <p:nvPr userDrawn="1"/>
        </p:nvSpPr>
        <p:spPr>
          <a:xfrm>
            <a:off x="228600" y="965676"/>
            <a:ext cx="8686800" cy="520652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smtClean="0">
              <a:latin typeface="Arial" panose="020B0604020202020204" pitchFamily="34" charset="0"/>
              <a:cs typeface="Arial" panose="020B0604020202020204" pitchFamily="34" charset="0"/>
            </a:endParaRPr>
          </a:p>
        </p:txBody>
      </p:sp>
      <p:cxnSp>
        <p:nvCxnSpPr>
          <p:cNvPr id="16" name="Straight Connector 15"/>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7"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cxnSp>
        <p:nvCxnSpPr>
          <p:cNvPr id="18" name="Straight Connector 17"/>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9"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Page</a:t>
            </a:r>
            <a:r>
              <a:rPr lang="en-US" sz="1400" baseline="0" dirty="0" smtClean="0">
                <a:latin typeface="Arial" panose="020B0604020202020204" pitchFamily="34" charset="0"/>
                <a:cs typeface="Arial" panose="020B0604020202020204" pitchFamily="34" charset="0"/>
              </a:rPr>
              <a:t> </a:t>
            </a:r>
            <a:fld id="{23B54F64-4D77-425A-BD5E-0504AD8FCA49}" type="slidenum">
              <a:rPr lang="en-US" sz="1400" smtClean="0">
                <a:latin typeface="Arial" panose="020B0604020202020204" pitchFamily="34" charset="0"/>
                <a:cs typeface="Arial" panose="020B0604020202020204" pitchFamily="34" charset="0"/>
              </a:rPr>
              <a:t>‹#›</a:t>
            </a:fld>
            <a:endParaRPr lang="en-US" sz="1600" dirty="0">
              <a:latin typeface="Arial" panose="020B0604020202020204" pitchFamily="34" charset="0"/>
              <a:cs typeface="Arial" panose="020B0604020202020204" pitchFamily="34" charset="0"/>
            </a:endParaRPr>
          </a:p>
        </p:txBody>
      </p:sp>
      <p:pic>
        <p:nvPicPr>
          <p:cNvPr id="20" name="Picture 19"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sp>
        <p:nvSpPr>
          <p:cNvPr id="22" name="Content Placeholder 21"/>
          <p:cNvSpPr>
            <a:spLocks noGrp="1"/>
          </p:cNvSpPr>
          <p:nvPr>
            <p:ph sz="quarter" idx="10" hasCustomPrompt="1"/>
          </p:nvPr>
        </p:nvSpPr>
        <p:spPr>
          <a:xfrm>
            <a:off x="228600" y="965676"/>
            <a:ext cx="8686800" cy="520652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1"/>
          <p:cNvSpPr>
            <a:spLocks noGrp="1"/>
          </p:cNvSpPr>
          <p:nvPr>
            <p:ph sz="quarter" idx="11" hasCustomPrompt="1"/>
          </p:nvPr>
        </p:nvSpPr>
        <p:spPr>
          <a:xfrm>
            <a:off x="228600" y="152400"/>
            <a:ext cx="86868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a:t>
            </a:r>
            <a:endParaRPr lang="en-US" dirty="0"/>
          </a:p>
        </p:txBody>
      </p:sp>
    </p:spTree>
    <p:extLst>
      <p:ext uri="{BB962C8B-B14F-4D97-AF65-F5344CB8AC3E}">
        <p14:creationId xmlns:p14="http://schemas.microsoft.com/office/powerpoint/2010/main" val="358615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990600"/>
            <a:ext cx="42672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2672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pic>
        <p:nvPicPr>
          <p:cNvPr id="14" name="Picture 13"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sp>
        <p:nvSpPr>
          <p:cNvPr id="15" name="Content Placeholder 21"/>
          <p:cNvSpPr>
            <a:spLocks noGrp="1"/>
          </p:cNvSpPr>
          <p:nvPr>
            <p:ph sz="quarter" idx="11" hasCustomPrompt="1"/>
          </p:nvPr>
        </p:nvSpPr>
        <p:spPr>
          <a:xfrm>
            <a:off x="228600" y="152400"/>
            <a:ext cx="86868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a:t>
            </a:r>
            <a:endParaRPr lang="en-US" dirty="0"/>
          </a:p>
        </p:txBody>
      </p:sp>
      <p:sp>
        <p:nvSpPr>
          <p:cNvPr id="22"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Page</a:t>
            </a:r>
            <a:r>
              <a:rPr lang="en-US" sz="1400" baseline="0" dirty="0" smtClean="0">
                <a:latin typeface="Arial" panose="020B0604020202020204" pitchFamily="34" charset="0"/>
                <a:cs typeface="Arial" panose="020B0604020202020204" pitchFamily="34" charset="0"/>
              </a:rPr>
              <a:t> </a:t>
            </a:r>
            <a:fld id="{23B54F64-4D77-425A-BD5E-0504AD8FCA49}" type="slidenum">
              <a:rPr lang="en-US" sz="1400" smtClean="0">
                <a:latin typeface="Arial" panose="020B0604020202020204" pitchFamily="34" charset="0"/>
                <a:cs typeface="Arial" panose="020B0604020202020204" pitchFamily="34" charset="0"/>
              </a:rPr>
              <a:t>‹#›</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04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270811" cy="639762"/>
          </a:xfrm>
          <a:prstGeom prst="rect">
            <a:avLst/>
          </a:prstGeo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1676400"/>
            <a:ext cx="4268788" cy="4449763"/>
          </a:xfrm>
          <a:prstGeom prst="rect">
            <a:avLst/>
          </a:prstGeo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048" y="990600"/>
            <a:ext cx="4238007" cy="639762"/>
          </a:xfrm>
          <a:prstGeom prst="rect">
            <a:avLst/>
          </a:prstGeo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4" y="1676400"/>
            <a:ext cx="4242816" cy="4449763"/>
          </a:xfrm>
          <a:prstGeom prst="rect">
            <a:avLst/>
          </a:prstGeo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cxnSp>
        <p:nvCxnSpPr>
          <p:cNvPr id="20" name="Straight Connector 19"/>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pic>
        <p:nvPicPr>
          <p:cNvPr id="22" name="Picture 21"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sp>
        <p:nvSpPr>
          <p:cNvPr id="23" name="Content Placeholder 21"/>
          <p:cNvSpPr>
            <a:spLocks noGrp="1"/>
          </p:cNvSpPr>
          <p:nvPr>
            <p:ph sz="quarter" idx="11" hasCustomPrompt="1"/>
          </p:nvPr>
        </p:nvSpPr>
        <p:spPr>
          <a:xfrm>
            <a:off x="228600" y="152400"/>
            <a:ext cx="8686800" cy="685800"/>
          </a:xfrm>
          <a:prstGeom prst="rect">
            <a:avLst/>
          </a:prstGeom>
        </p:spPr>
        <p:txBody>
          <a:bodyPr/>
          <a:lstStyle>
            <a:lvl1pPr marL="0" indent="0">
              <a:spcBef>
                <a:spcPts val="0"/>
              </a:spcBef>
              <a:buNone/>
              <a:defRPr sz="3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text</a:t>
            </a:r>
            <a:endParaRPr lang="en-US" dirty="0"/>
          </a:p>
        </p:txBody>
      </p:sp>
      <p:sp>
        <p:nvSpPr>
          <p:cNvPr id="24"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Page</a:t>
            </a:r>
            <a:r>
              <a:rPr lang="en-US" sz="1400" baseline="0" dirty="0" smtClean="0">
                <a:latin typeface="Arial" panose="020B0604020202020204" pitchFamily="34" charset="0"/>
                <a:cs typeface="Arial" panose="020B0604020202020204" pitchFamily="34" charset="0"/>
              </a:rPr>
              <a:t> </a:t>
            </a:r>
            <a:fld id="{23B54F64-4D77-425A-BD5E-0504AD8FCA49}" type="slidenum">
              <a:rPr lang="en-US" sz="1400" smtClean="0">
                <a:latin typeface="Arial" panose="020B0604020202020204" pitchFamily="34" charset="0"/>
                <a:cs typeface="Arial" panose="020B0604020202020204" pitchFamily="34" charset="0"/>
              </a:rPr>
              <a:t>‹#›</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43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8" name="Straight Connector 7"/>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pic>
        <p:nvPicPr>
          <p:cNvPr id="13" name="Picture 12"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sp>
        <p:nvSpPr>
          <p:cNvPr id="14"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Page</a:t>
            </a:r>
            <a:r>
              <a:rPr lang="en-US" sz="1400" baseline="0" dirty="0" smtClean="0">
                <a:latin typeface="Arial" panose="020B0604020202020204" pitchFamily="34" charset="0"/>
                <a:cs typeface="Arial" panose="020B0604020202020204" pitchFamily="34" charset="0"/>
              </a:rPr>
              <a:t> </a:t>
            </a:r>
            <a:fld id="{23B54F64-4D77-425A-BD5E-0504AD8FCA49}" type="slidenum">
              <a:rPr lang="en-US" sz="1400" smtClean="0">
                <a:latin typeface="Arial" panose="020B0604020202020204" pitchFamily="34" charset="0"/>
                <a:cs typeface="Arial" panose="020B0604020202020204" pitchFamily="34" charset="0"/>
              </a:rPr>
              <a:t>‹#›</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08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cxnSp>
        <p:nvCxnSpPr>
          <p:cNvPr id="11" name="Straight Connector 10"/>
          <p:cNvCxnSpPr/>
          <p:nvPr userDrawn="1"/>
        </p:nvCxnSpPr>
        <p:spPr>
          <a:xfrm>
            <a:off x="228600" y="6232022"/>
            <a:ext cx="8686800" cy="0"/>
          </a:xfrm>
          <a:prstGeom prst="line">
            <a:avLst/>
          </a:prstGeom>
          <a:ln w="9525">
            <a:solidFill>
              <a:srgbClr val="043253"/>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2587431" y="6389370"/>
            <a:ext cx="3969139" cy="365760"/>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rgbClr val="0432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latin typeface="Arial" panose="020B0604020202020204" pitchFamily="34" charset="0"/>
                <a:cs typeface="Arial" panose="020B0604020202020204" pitchFamily="34" charset="0"/>
              </a:rPr>
              <a:t>L</a:t>
            </a:r>
            <a:r>
              <a:rPr lang="en-US" sz="1200" b="1" spc="300" dirty="0" smtClean="0">
                <a:latin typeface="Arial" panose="020B0604020202020204" pitchFamily="34" charset="0"/>
                <a:cs typeface="Arial" panose="020B0604020202020204" pitchFamily="34" charset="0"/>
              </a:rPr>
              <a:t>EAD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T</a:t>
            </a:r>
            <a:r>
              <a:rPr lang="en-US" sz="1200" b="1" spc="300" dirty="0" smtClean="0">
                <a:latin typeface="Arial" panose="020B0604020202020204" pitchFamily="34" charset="0"/>
                <a:cs typeface="Arial" panose="020B0604020202020204" pitchFamily="34" charset="0"/>
              </a:rPr>
              <a:t>RANSFORM </a:t>
            </a:r>
            <a:r>
              <a:rPr lang="en-US" sz="1400" b="1" spc="300" dirty="0" smtClean="0">
                <a:latin typeface="Arial" panose="020B0604020202020204" pitchFamily="34" charset="0"/>
                <a:cs typeface="Arial" panose="020B0604020202020204" pitchFamily="34" charset="0"/>
              </a:rPr>
              <a:t>∙ </a:t>
            </a:r>
            <a:r>
              <a:rPr lang="en-US" sz="1600" b="1" spc="300" dirty="0" smtClean="0">
                <a:latin typeface="Arial" panose="020B0604020202020204" pitchFamily="34" charset="0"/>
                <a:cs typeface="Arial" panose="020B0604020202020204" pitchFamily="34" charset="0"/>
              </a:rPr>
              <a:t>D</a:t>
            </a:r>
            <a:r>
              <a:rPr lang="en-US" sz="1200" b="1" spc="300" dirty="0" smtClean="0">
                <a:latin typeface="Arial" panose="020B0604020202020204" pitchFamily="34" charset="0"/>
                <a:cs typeface="Arial" panose="020B0604020202020204" pitchFamily="34" charset="0"/>
              </a:rPr>
              <a:t>ELIVER</a:t>
            </a:r>
            <a:endParaRPr lang="en-US" b="1" spc="300" dirty="0">
              <a:latin typeface="Arial" panose="020B0604020202020204" pitchFamily="34" charset="0"/>
              <a:cs typeface="Arial" panose="020B0604020202020204" pitchFamily="34" charset="0"/>
            </a:endParaRPr>
          </a:p>
        </p:txBody>
      </p:sp>
      <p:pic>
        <p:nvPicPr>
          <p:cNvPr id="14" name="Picture 13" descr="4C_FS_HORZ_wTreasuryTa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256946"/>
            <a:ext cx="1752600" cy="553453"/>
          </a:xfrm>
          <a:prstGeom prst="rect">
            <a:avLst/>
          </a:prstGeom>
        </p:spPr>
      </p:pic>
      <p:cxnSp>
        <p:nvCxnSpPr>
          <p:cNvPr id="15" name="Straight Connector 14"/>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8" name="Title 2"/>
          <p:cNvSpPr txBox="1">
            <a:spLocks/>
          </p:cNvSpPr>
          <p:nvPr userDrawn="1"/>
        </p:nvSpPr>
        <p:spPr>
          <a:xfrm>
            <a:off x="228600" y="152400"/>
            <a:ext cx="8686800"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a:lstStyle>
          <a:p>
            <a:pPr>
              <a:lnSpc>
                <a:spcPct val="110000"/>
              </a:lnSpc>
            </a:pPr>
            <a:r>
              <a:rPr lang="en-US" sz="3600" dirty="0" smtClean="0"/>
              <a:t>Contact Information</a:t>
            </a:r>
            <a:endParaRPr lang="en-US" sz="3600" dirty="0"/>
          </a:p>
        </p:txBody>
      </p:sp>
      <p:sp>
        <p:nvSpPr>
          <p:cNvPr id="19" name="Picture Placeholder 3"/>
          <p:cNvSpPr>
            <a:spLocks noGrp="1"/>
          </p:cNvSpPr>
          <p:nvPr>
            <p:ph type="pic" sz="quarter" idx="10" hasCustomPrompt="1"/>
          </p:nvPr>
        </p:nvSpPr>
        <p:spPr>
          <a:xfrm>
            <a:off x="484632" y="1243584"/>
            <a:ext cx="2944368" cy="1042416"/>
          </a:xfrm>
          <a:prstGeom prst="rect">
            <a:avLst/>
          </a:prstGeom>
        </p:spPr>
        <p:txBody>
          <a:bodyPr/>
          <a:lstStyle>
            <a:lvl1pPr marL="0" indent="0" algn="l">
              <a:buNone/>
              <a:defRPr sz="2200" baseline="0">
                <a:latin typeface="Arial" panose="020B0604020202020204" pitchFamily="34" charset="0"/>
                <a:cs typeface="Arial" panose="020B0604020202020204" pitchFamily="34" charset="0"/>
              </a:defRPr>
            </a:lvl1pPr>
          </a:lstStyle>
          <a:p>
            <a:r>
              <a:rPr lang="en-US" dirty="0" smtClean="0"/>
              <a:t>Click picture to add sub logo</a:t>
            </a:r>
          </a:p>
        </p:txBody>
      </p:sp>
      <p:sp>
        <p:nvSpPr>
          <p:cNvPr id="21" name="Slide Number Placeholder 5"/>
          <p:cNvSpPr txBox="1">
            <a:spLocks/>
          </p:cNvSpPr>
          <p:nvPr userDrawn="1"/>
        </p:nvSpPr>
        <p:spPr>
          <a:xfrm>
            <a:off x="152400" y="6400800"/>
            <a:ext cx="1143000"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Page</a:t>
            </a:r>
            <a:r>
              <a:rPr lang="en-US" sz="1400" baseline="0" dirty="0" smtClean="0">
                <a:latin typeface="Arial" panose="020B0604020202020204" pitchFamily="34" charset="0"/>
                <a:cs typeface="Arial" panose="020B0604020202020204" pitchFamily="34" charset="0"/>
              </a:rPr>
              <a:t> </a:t>
            </a:r>
            <a:fld id="{23B54F64-4D77-425A-BD5E-0504AD8FCA49}" type="slidenum">
              <a:rPr lang="en-US" sz="1400" smtClean="0">
                <a:latin typeface="Arial" panose="020B0604020202020204" pitchFamily="34" charset="0"/>
                <a:cs typeface="Arial" panose="020B0604020202020204" pitchFamily="34" charset="0"/>
              </a:rPr>
              <a:t>‹#›</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81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sage Gu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711"/>
          <a:stretch/>
        </p:blipFill>
        <p:spPr bwMode="auto">
          <a:xfrm>
            <a:off x="1905000" y="3212538"/>
            <a:ext cx="5334000" cy="105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5009"/>
          <a:stretch/>
        </p:blipFill>
        <p:spPr bwMode="auto">
          <a:xfrm>
            <a:off x="1570788" y="2438400"/>
            <a:ext cx="6002424" cy="839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userDrawn="1"/>
        </p:nvCxnSpPr>
        <p:spPr>
          <a:xfrm>
            <a:off x="228600" y="4267200"/>
            <a:ext cx="8686800" cy="0"/>
          </a:xfrm>
          <a:prstGeom prst="line">
            <a:avLst/>
          </a:prstGeom>
          <a:ln w="28575">
            <a:solidFill>
              <a:srgbClr val="043253"/>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533400" y="5827693"/>
            <a:ext cx="3733800" cy="954107"/>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If you wish to use the</a:t>
            </a:r>
            <a:r>
              <a:rPr lang="en-US" sz="1400" baseline="0" dirty="0" smtClean="0">
                <a:latin typeface="Arial" panose="020B0604020202020204" pitchFamily="34" charset="0"/>
                <a:cs typeface="Arial" panose="020B0604020202020204" pitchFamily="34" charset="0"/>
              </a:rPr>
              <a:t> business line or product/service sub logo title slide, please insert the appropriate sub logo by clicking the picture icon on the “Sub Logo”  title slide.</a:t>
            </a:r>
            <a:endParaRPr lang="en-US" sz="1400" dirty="0">
              <a:latin typeface="Arial" panose="020B0604020202020204" pitchFamily="34" charset="0"/>
              <a:cs typeface="Arial" panose="020B0604020202020204" pitchFamily="34" charset="0"/>
            </a:endParaRPr>
          </a:p>
        </p:txBody>
      </p:sp>
      <p:sp>
        <p:nvSpPr>
          <p:cNvPr id="6" name="Title 2"/>
          <p:cNvSpPr txBox="1">
            <a:spLocks/>
          </p:cNvSpPr>
          <p:nvPr userDrawn="1"/>
        </p:nvSpPr>
        <p:spPr>
          <a:xfrm>
            <a:off x="228600" y="838200"/>
            <a:ext cx="8686800" cy="173237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a:lstStyle>
          <a:p>
            <a:r>
              <a:rPr lang="en-US" sz="2200" b="1" u="none" dirty="0" smtClean="0"/>
              <a:t>General tips:</a:t>
            </a:r>
          </a:p>
          <a:p>
            <a:pPr marL="285750" indent="-285750">
              <a:buFont typeface="Arial" panose="020B0604020202020204" pitchFamily="34" charset="0"/>
              <a:buChar char="•"/>
            </a:pPr>
            <a:r>
              <a:rPr lang="en-US" sz="1600" dirty="0" smtClean="0"/>
              <a:t>These templates</a:t>
            </a:r>
            <a:r>
              <a:rPr lang="en-US" sz="1600" baseline="0" dirty="0" smtClean="0"/>
              <a:t> </a:t>
            </a:r>
            <a:r>
              <a:rPr lang="en-US" sz="1600" dirty="0" smtClean="0"/>
              <a:t>can </a:t>
            </a:r>
            <a:r>
              <a:rPr lang="en-US" sz="1600" dirty="0"/>
              <a:t>be used for all external and internal </a:t>
            </a:r>
            <a:r>
              <a:rPr lang="en-US" sz="1600" dirty="0" smtClean="0"/>
              <a:t>presentations</a:t>
            </a:r>
            <a:r>
              <a:rPr lang="en-US" sz="1600" baseline="0" dirty="0" smtClean="0"/>
              <a:t> and handouts. </a:t>
            </a:r>
            <a:endParaRPr lang="en-US" sz="1600" dirty="0" smtClean="0"/>
          </a:p>
          <a:p>
            <a:pPr marL="285750" indent="-285750">
              <a:buFont typeface="Arial" panose="020B0604020202020204" pitchFamily="34" charset="0"/>
              <a:buChar char="•"/>
            </a:pPr>
            <a:r>
              <a:rPr lang="en-US" sz="1600" dirty="0" smtClean="0"/>
              <a:t>Insert</a:t>
            </a:r>
            <a:r>
              <a:rPr lang="en-US" sz="1600" baseline="0" dirty="0" smtClean="0"/>
              <a:t> page numbers from the “Insert” tab. </a:t>
            </a:r>
            <a:endParaRPr lang="en-US" sz="1600" dirty="0" smtClean="0"/>
          </a:p>
          <a:p>
            <a:pPr marL="285750" marR="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1600" dirty="0" smtClean="0"/>
              <a:t>Ensure all text is in “Arial” font.</a:t>
            </a:r>
          </a:p>
          <a:p>
            <a:pPr marL="285750" indent="-285750">
              <a:buFont typeface="Arial" panose="020B0604020202020204" pitchFamily="34" charset="0"/>
              <a:buChar char="•"/>
            </a:pPr>
            <a:r>
              <a:rPr lang="en-US" sz="1600" dirty="0" smtClean="0"/>
              <a:t>If</a:t>
            </a:r>
            <a:r>
              <a:rPr lang="en-US" sz="1600" baseline="0" dirty="0" smtClean="0"/>
              <a:t> color is used</a:t>
            </a:r>
            <a:r>
              <a:rPr lang="en-US" sz="1600" dirty="0" smtClean="0"/>
              <a:t>, ensure color selection is consistent with the template.</a:t>
            </a:r>
            <a:r>
              <a:rPr lang="en-US" sz="1600" baseline="0" dirty="0" smtClean="0"/>
              <a:t> </a:t>
            </a:r>
            <a:r>
              <a:rPr lang="en-US" sz="1600" dirty="0" smtClean="0"/>
              <a:t>For your reference, a few of the Fiscal Service</a:t>
            </a:r>
            <a:r>
              <a:rPr lang="en-US" sz="1600" baseline="0" dirty="0" smtClean="0"/>
              <a:t> </a:t>
            </a:r>
            <a:r>
              <a:rPr lang="en-US" sz="1600" dirty="0" smtClean="0"/>
              <a:t>colors are provided below.</a:t>
            </a:r>
          </a:p>
        </p:txBody>
      </p:sp>
      <p:cxnSp>
        <p:nvCxnSpPr>
          <p:cNvPr id="12" name="Straight Connector 11"/>
          <p:cNvCxnSpPr/>
          <p:nvPr userDrawn="1"/>
        </p:nvCxnSpPr>
        <p:spPr>
          <a:xfrm>
            <a:off x="228600" y="892996"/>
            <a:ext cx="8686800" cy="0"/>
          </a:xfrm>
          <a:prstGeom prst="line">
            <a:avLst/>
          </a:prstGeom>
          <a:ln w="28575">
            <a:solidFill>
              <a:srgbClr val="043253"/>
            </a:solidFill>
          </a:ln>
        </p:spPr>
        <p:style>
          <a:lnRef idx="1">
            <a:schemeClr val="accent1"/>
          </a:lnRef>
          <a:fillRef idx="0">
            <a:schemeClr val="accent1"/>
          </a:fillRef>
          <a:effectRef idx="0">
            <a:schemeClr val="accent1"/>
          </a:effectRef>
          <a:fontRef idx="minor">
            <a:schemeClr val="tx1"/>
          </a:fontRef>
        </p:style>
      </p:cxnSp>
      <p:sp>
        <p:nvSpPr>
          <p:cNvPr id="15" name="Title 2"/>
          <p:cNvSpPr txBox="1">
            <a:spLocks/>
          </p:cNvSpPr>
          <p:nvPr userDrawn="1"/>
        </p:nvSpPr>
        <p:spPr>
          <a:xfrm>
            <a:off x="228600" y="152400"/>
            <a:ext cx="8686800"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a:lstStyle>
          <a:p>
            <a:pPr>
              <a:lnSpc>
                <a:spcPct val="110000"/>
              </a:lnSpc>
            </a:pPr>
            <a:r>
              <a:rPr lang="en-US" sz="3600" dirty="0" smtClean="0"/>
              <a:t>PowerPoint Usage Guide</a:t>
            </a:r>
            <a:endParaRPr lang="en-US" sz="3600" dirty="0"/>
          </a:p>
        </p:txBody>
      </p:sp>
      <p:pic>
        <p:nvPicPr>
          <p:cNvPr id="13"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85900" y="4424304"/>
            <a:ext cx="1828800" cy="13668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18571" y="4424303"/>
            <a:ext cx="1821656"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0" name="TextBox 19"/>
          <p:cNvSpPr txBox="1"/>
          <p:nvPr userDrawn="1"/>
        </p:nvSpPr>
        <p:spPr>
          <a:xfrm>
            <a:off x="4800599" y="5827693"/>
            <a:ext cx="3657600" cy="954107"/>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Please insert the appropriate </a:t>
            </a:r>
            <a:r>
              <a:rPr lang="en-US" sz="1400" dirty="0">
                <a:latin typeface="Arial" panose="020B0604020202020204" pitchFamily="34" charset="0"/>
                <a:cs typeface="Arial" panose="020B0604020202020204" pitchFamily="34" charset="0"/>
              </a:rPr>
              <a:t>business </a:t>
            </a:r>
            <a:r>
              <a:rPr lang="en-US" sz="1400" dirty="0" smtClean="0">
                <a:latin typeface="Arial" panose="020B0604020202020204" pitchFamily="34" charset="0"/>
                <a:cs typeface="Arial" panose="020B0604020202020204" pitchFamily="34" charset="0"/>
              </a:rPr>
              <a:t>line </a:t>
            </a:r>
            <a:r>
              <a:rPr lang="en-US" sz="1400" dirty="0">
                <a:latin typeface="Arial" panose="020B0604020202020204" pitchFamily="34" charset="0"/>
                <a:cs typeface="Arial" panose="020B0604020202020204" pitchFamily="34" charset="0"/>
              </a:rPr>
              <a:t>or </a:t>
            </a:r>
            <a:r>
              <a:rPr lang="en-US" sz="1400" dirty="0" smtClean="0">
                <a:latin typeface="Arial" panose="020B0604020202020204" pitchFamily="34" charset="0"/>
                <a:cs typeface="Arial" panose="020B0604020202020204" pitchFamily="34" charset="0"/>
              </a:rPr>
              <a:t>product/service sub </a:t>
            </a:r>
            <a:r>
              <a:rPr lang="en-US" sz="1400" dirty="0">
                <a:latin typeface="Arial" panose="020B0604020202020204" pitchFamily="34" charset="0"/>
                <a:cs typeface="Arial" panose="020B0604020202020204" pitchFamily="34" charset="0"/>
              </a:rPr>
              <a:t>logo </a:t>
            </a:r>
            <a:r>
              <a:rPr lang="en-US" sz="1400" dirty="0" smtClean="0">
                <a:latin typeface="Arial" panose="020B0604020202020204" pitchFamily="34" charset="0"/>
                <a:cs typeface="Arial" panose="020B0604020202020204" pitchFamily="34" charset="0"/>
              </a:rPr>
              <a:t>by clicking the picture</a:t>
            </a:r>
            <a:r>
              <a:rPr lang="en-US" sz="1400" baseline="0" dirty="0" smtClean="0">
                <a:latin typeface="Arial" panose="020B0604020202020204" pitchFamily="34" charset="0"/>
                <a:cs typeface="Arial" panose="020B0604020202020204" pitchFamily="34" charset="0"/>
              </a:rPr>
              <a:t> icon </a:t>
            </a:r>
            <a:r>
              <a:rPr lang="en-US" sz="1400" dirty="0" smtClean="0">
                <a:latin typeface="Arial" panose="020B0604020202020204" pitchFamily="34" charset="0"/>
                <a:cs typeface="Arial" panose="020B0604020202020204" pitchFamily="34" charset="0"/>
              </a:rPr>
              <a:t>on </a:t>
            </a:r>
            <a:r>
              <a:rPr lang="en-US" sz="1400" dirty="0">
                <a:latin typeface="Arial" panose="020B0604020202020204" pitchFamily="34" charset="0"/>
                <a:cs typeface="Arial" panose="020B0604020202020204" pitchFamily="34" charset="0"/>
              </a:rPr>
              <a:t>the </a:t>
            </a:r>
            <a:r>
              <a:rPr lang="en-US" sz="1400" dirty="0" smtClean="0">
                <a:latin typeface="Arial" panose="020B0604020202020204" pitchFamily="34" charset="0"/>
                <a:cs typeface="Arial" panose="020B0604020202020204" pitchFamily="34" charset="0"/>
              </a:rPr>
              <a:t>“Contact Information” slide.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33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668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2" r:id="rId4"/>
    <p:sldLayoutId id="2147483653" r:id="rId5"/>
    <p:sldLayoutId id="2147483655" r:id="rId6"/>
    <p:sldLayoutId id="2147483656" r:id="rId7"/>
    <p:sldLayoutId id="2147483657"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9200" y="2209800"/>
            <a:ext cx="7772400" cy="1238250"/>
          </a:xfrm>
          <a:prstGeom prst="rect">
            <a:avLst/>
          </a:prstGeom>
        </p:spPr>
        <p:txBody>
          <a:bodyPr vert="horz" lIns="91440" tIns="45720" rIns="91440" bIns="45720" rtlCol="0" anchor="ctr">
            <a:normAutofit fontScale="62500" lnSpcReduction="20000"/>
          </a:bodyPr>
          <a:lstStyle>
            <a:lvl1pPr algn="r" defTabSz="914400" rtl="0" eaLnBrk="1" latinLnBrk="0" hangingPunct="1">
              <a:spcBef>
                <a:spcPct val="0"/>
              </a:spcBef>
              <a:buNone/>
              <a:defRPr sz="3200" kern="1200">
                <a:solidFill>
                  <a:srgbClr val="043253"/>
                </a:solidFill>
                <a:latin typeface="Arial" panose="020B0604020202020204" pitchFamily="34" charset="0"/>
                <a:ea typeface="+mj-ea"/>
                <a:cs typeface="Arial" panose="020B0604020202020204" pitchFamily="34" charset="0"/>
              </a:defRPr>
            </a:lvl1pPr>
          </a:lstStyle>
          <a:p>
            <a:pPr lvl="0">
              <a:defRPr/>
            </a:pPr>
            <a:r>
              <a:rPr lang="en-US" sz="4800" b="1" dirty="0"/>
              <a:t>Value Chain: USSM, </a:t>
            </a:r>
            <a:r>
              <a:rPr lang="en-US" sz="4800" b="1" dirty="0" smtClean="0"/>
              <a:t>FMLOB </a:t>
            </a:r>
            <a:r>
              <a:rPr lang="en-US" sz="4800" b="1" dirty="0"/>
              <a:t>Managing Partner, and Category </a:t>
            </a:r>
            <a:r>
              <a:rPr lang="en-US" sz="4800" b="1" dirty="0" smtClean="0"/>
              <a:t>Managers</a:t>
            </a:r>
            <a:r>
              <a:rPr lang="en-US" dirty="0" smtClean="0"/>
              <a:t> </a:t>
            </a:r>
            <a:endParaRPr lang="en-US" dirty="0"/>
          </a:p>
        </p:txBody>
      </p:sp>
      <p:sp>
        <p:nvSpPr>
          <p:cNvPr id="7" name="Subtitle 2"/>
          <p:cNvSpPr txBox="1">
            <a:spLocks/>
          </p:cNvSpPr>
          <p:nvPr/>
        </p:nvSpPr>
        <p:spPr>
          <a:xfrm>
            <a:off x="2895600" y="3581400"/>
            <a:ext cx="6095999" cy="2133600"/>
          </a:xfrm>
          <a:prstGeom prst="rect">
            <a:avLst/>
          </a:prstGeom>
          <a:noFill/>
        </p:spPr>
        <p:txBody>
          <a:bodyPr vert="horz" lIns="91440" tIns="45720" rIns="91440" bIns="45720" rtlCol="0">
            <a:normAutofit fontScale="92500" lnSpcReduction="10000"/>
          </a:bodyPr>
          <a:lstStyle>
            <a:lvl1pPr marL="0" indent="0" algn="r" defTabSz="914400" rtl="0" eaLnBrk="1" latinLnBrk="0" hangingPunct="1">
              <a:spcBef>
                <a:spcPct val="20000"/>
              </a:spcBef>
              <a:buFont typeface="Arial" panose="020B0604020202020204" pitchFamily="34" charset="0"/>
              <a:buNone/>
              <a:defRPr sz="1800" kern="1200" baseline="0">
                <a:solidFill>
                  <a:srgbClr val="043253"/>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 </a:t>
            </a:r>
            <a:endParaRPr lang="en-US" dirty="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smtClean="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smtClean="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smtClean="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US" dirty="0"/>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1900" dirty="0" smtClean="0"/>
              <a:t>May 9, 2016</a:t>
            </a:r>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438560034"/>
              </p:ext>
            </p:extLst>
          </p:nvPr>
        </p:nvGraphicFramePr>
        <p:xfrm>
          <a:off x="4770119" y="3733800"/>
          <a:ext cx="4221480" cy="1341120"/>
        </p:xfrm>
        <a:graphic>
          <a:graphicData uri="http://schemas.openxmlformats.org/drawingml/2006/table">
            <a:tbl>
              <a:tblPr firstRow="1" firstCol="1" bandRow="1">
                <a:tableStyleId>{5C22544A-7EE6-4342-B048-85BDC9FD1C3A}</a:tableStyleId>
              </a:tblPr>
              <a:tblGrid>
                <a:gridCol w="1583055"/>
                <a:gridCol w="2638425"/>
              </a:tblGrid>
              <a:tr h="335280">
                <a:tc>
                  <a:txBody>
                    <a:bodyPr/>
                    <a:lstStyle/>
                    <a:p>
                      <a:pPr marL="0" marR="0">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Presenters:</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c>
                  <a:txBody>
                    <a:bodyPr/>
                    <a:lstStyle/>
                    <a:p>
                      <a:pPr marL="0" marR="0" algn="r">
                        <a:spcBef>
                          <a:spcPts val="0"/>
                        </a:spcBef>
                        <a:spcAft>
                          <a:spcPts val="0"/>
                        </a:spcAft>
                      </a:pPr>
                      <a:r>
                        <a:rPr lang="en-US" sz="1800" b="0" dirty="0">
                          <a:solidFill>
                            <a:schemeClr val="tx2">
                              <a:lumMod val="75000"/>
                            </a:schemeClr>
                          </a:solidFill>
                          <a:effectLst/>
                          <a:latin typeface="Arial" panose="020B0604020202020204" pitchFamily="34" charset="0"/>
                          <a:cs typeface="Arial" panose="020B0604020202020204" pitchFamily="34" charset="0"/>
                        </a:rPr>
                        <a:t>Stephanie Hrin, USSM</a:t>
                      </a:r>
                      <a:endParaRPr lang="en-US" sz="1800" b="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r>
              <a:tr h="335280">
                <a:tc>
                  <a:txBody>
                    <a:bodyPr/>
                    <a:lstStyle/>
                    <a:p>
                      <a:pPr marL="0" marR="0">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 </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c>
                  <a:txBody>
                    <a:bodyPr/>
                    <a:lstStyle/>
                    <a:p>
                      <a:pPr marL="0" marR="0" algn="r">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Steve Krauss, USSM</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r>
              <a:tr h="335280">
                <a:tc>
                  <a:txBody>
                    <a:bodyPr/>
                    <a:lstStyle/>
                    <a:p>
                      <a:pPr marL="0" marR="0">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 </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c>
                  <a:txBody>
                    <a:bodyPr/>
                    <a:lstStyle/>
                    <a:p>
                      <a:pPr marL="0" marR="0" algn="r">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Craig Fischer, FIT</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r>
              <a:tr h="335280">
                <a:tc>
                  <a:txBody>
                    <a:bodyPr/>
                    <a:lstStyle/>
                    <a:p>
                      <a:pPr marL="0" marR="0">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Moderator:</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c>
                  <a:txBody>
                    <a:bodyPr/>
                    <a:lstStyle/>
                    <a:p>
                      <a:pPr marL="0" marR="0" algn="r">
                        <a:spcBef>
                          <a:spcPts val="0"/>
                        </a:spcBef>
                        <a:spcAft>
                          <a:spcPts val="0"/>
                        </a:spcAft>
                      </a:pPr>
                      <a:r>
                        <a:rPr lang="en-US" sz="1800" dirty="0">
                          <a:solidFill>
                            <a:schemeClr val="tx2">
                              <a:lumMod val="75000"/>
                            </a:schemeClr>
                          </a:solidFill>
                          <a:effectLst/>
                          <a:latin typeface="Arial" panose="020B0604020202020204" pitchFamily="34" charset="0"/>
                          <a:cs typeface="Arial" panose="020B0604020202020204" pitchFamily="34" charset="0"/>
                        </a:rPr>
                        <a:t>Austin </a:t>
                      </a:r>
                      <a:r>
                        <a:rPr lang="en-US" sz="1800" dirty="0" smtClean="0">
                          <a:solidFill>
                            <a:schemeClr val="tx2">
                              <a:lumMod val="75000"/>
                            </a:schemeClr>
                          </a:solidFill>
                          <a:effectLst/>
                          <a:latin typeface="Arial" panose="020B0604020202020204" pitchFamily="34" charset="0"/>
                          <a:cs typeface="Arial" panose="020B0604020202020204" pitchFamily="34" charset="0"/>
                        </a:rPr>
                        <a:t>Price, USSM</a:t>
                      </a:r>
                      <a:endParaRPr lang="en-US" sz="1800" dirty="0">
                        <a:solidFill>
                          <a:schemeClr val="tx2">
                            <a:lumMod val="75000"/>
                          </a:schemeClr>
                        </a:solidFill>
                        <a:effectLst/>
                        <a:latin typeface="Arial" panose="020B0604020202020204" pitchFamily="34" charset="0"/>
                        <a:ea typeface="Calibri"/>
                        <a:cs typeface="Arial" panose="020B0604020202020204" pitchFamily="34" charset="0"/>
                      </a:endParaRPr>
                    </a:p>
                  </a:txBody>
                  <a:tcPr marL="68580" marR="68580" marT="0" marB="0">
                    <a:noFill/>
                  </a:tcPr>
                </a:tc>
              </a:tr>
            </a:tbl>
          </a:graphicData>
        </a:graphic>
      </p:graphicFrame>
      <p:pic>
        <p:nvPicPr>
          <p:cNvPr id="1025" name="Picture 1"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279400"/>
            <a:ext cx="19304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43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620000" cy="685800"/>
          </a:xfrm>
        </p:spPr>
        <p:txBody>
          <a:bodyPr/>
          <a:lstStyle/>
          <a:p>
            <a:r>
              <a:rPr lang="en-US" sz="3200" i="1" dirty="0"/>
              <a:t>Solution Configuration Selection Process</a:t>
            </a:r>
          </a:p>
          <a:p>
            <a:endParaRPr lang="en-US" dirty="0"/>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5400000">
            <a:off x="24841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grpSp>
        <p:nvGrpSpPr>
          <p:cNvPr id="6" name="Group 5"/>
          <p:cNvGrpSpPr/>
          <p:nvPr/>
        </p:nvGrpSpPr>
        <p:grpSpPr>
          <a:xfrm rot="16200000">
            <a:off x="6376638" y="1600201"/>
            <a:ext cx="1929161" cy="1929161"/>
            <a:chOff x="6738267" y="3141558"/>
            <a:chExt cx="1929161" cy="1929161"/>
          </a:xfrm>
        </p:grpSpPr>
        <p:sp>
          <p:nvSpPr>
            <p:cNvPr id="7" name="Teardrop 6"/>
            <p:cNvSpPr/>
            <p:nvPr/>
          </p:nvSpPr>
          <p:spPr>
            <a:xfrm rot="2700000" flipV="1">
              <a:off x="6738267" y="3141558"/>
              <a:ext cx="1929161" cy="1929161"/>
            </a:xfrm>
            <a:prstGeom prst="teardrop">
              <a:avLst/>
            </a:prstGeom>
            <a:solidFill>
              <a:srgbClr val="92D400">
                <a:lumMod val="60000"/>
                <a:lumOff val="40000"/>
              </a:srgbClr>
            </a:solidFill>
            <a:ln w="25400" cap="flat" cmpd="sng" algn="ctr">
              <a:solidFill>
                <a:srgbClr val="FFFFFF"/>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8" name="Oval 7"/>
            <p:cNvSpPr/>
            <p:nvPr/>
          </p:nvSpPr>
          <p:spPr>
            <a:xfrm rot="5400000">
              <a:off x="6802847" y="3206138"/>
              <a:ext cx="1800000" cy="1800000"/>
            </a:xfrm>
            <a:prstGeom prst="ellipse">
              <a:avLst/>
            </a:prstGeom>
            <a:solidFill>
              <a:schemeClr val="accent1">
                <a:lumMod val="60000"/>
                <a:lumOff val="40000"/>
              </a:scheme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kern="0" dirty="0">
                  <a:solidFill>
                    <a:srgbClr val="C0DD80"/>
                  </a:solidFill>
                  <a:latin typeface="+mj-lt"/>
                </a:rPr>
                <a:t>3</a:t>
              </a:r>
              <a:endParaRPr kumimoji="0" lang="en-US" sz="5400" b="0" i="0" u="none" strike="noStrike" kern="0" cap="none" spc="0" normalizeH="0" baseline="0" noProof="0" dirty="0" smtClean="0">
                <a:ln>
                  <a:noFill/>
                </a:ln>
                <a:solidFill>
                  <a:srgbClr val="C0DD80"/>
                </a:solidFill>
                <a:effectLst/>
                <a:uLnTx/>
                <a:uFillTx/>
                <a:latin typeface="+mj-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mj-lt"/>
                  <a:ea typeface="+mn-ea"/>
                  <a:cs typeface="+mn-cs"/>
                </a:rPr>
                <a:t>Select and Optimize Solution</a:t>
              </a:r>
              <a:endParaRPr kumimoji="0" lang="nl-NL" sz="2000" b="0" i="0" u="none" strike="noStrike" kern="0" cap="none" spc="0" normalizeH="0" baseline="0" noProof="0" dirty="0" smtClean="0">
                <a:ln>
                  <a:noFill/>
                </a:ln>
                <a:solidFill>
                  <a:srgbClr val="FFFFFF"/>
                </a:solidFill>
                <a:effectLst/>
                <a:uLnTx/>
                <a:uFillTx/>
                <a:latin typeface="+mj-lt"/>
                <a:ea typeface="+mn-ea"/>
                <a:cs typeface="+mn-cs"/>
              </a:endParaRPr>
            </a:p>
          </p:txBody>
        </p:sp>
      </p:grpSp>
      <p:grpSp>
        <p:nvGrpSpPr>
          <p:cNvPr id="9" name="Group 8"/>
          <p:cNvGrpSpPr/>
          <p:nvPr/>
        </p:nvGrpSpPr>
        <p:grpSpPr>
          <a:xfrm>
            <a:off x="3516471" y="1600202"/>
            <a:ext cx="1929161" cy="1929161"/>
            <a:chOff x="6738267" y="3141558"/>
            <a:chExt cx="1929161" cy="1929161"/>
          </a:xfrm>
        </p:grpSpPr>
        <p:sp>
          <p:nvSpPr>
            <p:cNvPr id="10" name="Teardrop 9"/>
            <p:cNvSpPr/>
            <p:nvPr/>
          </p:nvSpPr>
          <p:spPr>
            <a:xfrm rot="18900000" flipV="1">
              <a:off x="6738267" y="3141558"/>
              <a:ext cx="1929161" cy="1929161"/>
            </a:xfrm>
            <a:prstGeom prst="teardrop">
              <a:avLst/>
            </a:prstGeom>
            <a:solidFill>
              <a:srgbClr val="9DC496"/>
            </a:solidFill>
            <a:ln w="25400" cap="flat" cmpd="sng" algn="ctr">
              <a:solidFill>
                <a:srgbClr val="FFFFFF"/>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11" name="Oval 10"/>
            <p:cNvSpPr/>
            <p:nvPr/>
          </p:nvSpPr>
          <p:spPr>
            <a:xfrm>
              <a:off x="6802847" y="3206138"/>
              <a:ext cx="1800000" cy="1800000"/>
            </a:xfrm>
            <a:prstGeom prst="ellipse">
              <a:avLst/>
            </a:prstGeom>
            <a:solidFill>
              <a:schemeClr val="accent1">
                <a:lumMod val="75000"/>
              </a:scheme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kern="0" dirty="0" smtClean="0">
                  <a:solidFill>
                    <a:srgbClr val="9DC496"/>
                  </a:solidFill>
                  <a:latin typeface="+mj-lt"/>
                </a:rPr>
                <a:t>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noProof="0" dirty="0" smtClean="0">
                  <a:ln>
                    <a:noFill/>
                  </a:ln>
                  <a:solidFill>
                    <a:srgbClr val="FFFFFF"/>
                  </a:solidFill>
                  <a:effectLst/>
                  <a:uLnTx/>
                  <a:uFillTx/>
                  <a:latin typeface="+mj-lt"/>
                  <a:cs typeface="Raavi" panose="020B0502040204020203" pitchFamily="34" charset="0"/>
                </a:rPr>
                <a:t>Apply and </a:t>
              </a:r>
              <a:r>
                <a:rPr lang="en-US" sz="1100" b="1" kern="0" dirty="0" smtClean="0">
                  <a:solidFill>
                    <a:srgbClr val="FFFFFF"/>
                  </a:solidFill>
                  <a:latin typeface="+mj-lt"/>
                  <a:cs typeface="Raavi" panose="020B0502040204020203" pitchFamily="34" charset="0"/>
                </a:rPr>
                <a:t>Evaluate Use </a:t>
              </a:r>
              <a:r>
                <a:rPr kumimoji="0" lang="en-US" sz="1100" b="1" i="0" u="none" strike="noStrike" kern="0" cap="none" spc="0" normalizeH="0" noProof="0" dirty="0" smtClean="0">
                  <a:ln>
                    <a:noFill/>
                  </a:ln>
                  <a:solidFill>
                    <a:srgbClr val="FFFFFF"/>
                  </a:solidFill>
                  <a:effectLst/>
                  <a:uLnTx/>
                  <a:uFillTx/>
                  <a:latin typeface="+mj-lt"/>
                  <a:cs typeface="Raavi" panose="020B0502040204020203" pitchFamily="34" charset="0"/>
                </a:rPr>
                <a:t>Cases</a:t>
              </a:r>
              <a:endParaRPr kumimoji="0" lang="nl-NL" sz="1100" b="0" i="0" u="none" strike="noStrike" kern="0" cap="none" spc="0" normalizeH="0" baseline="0" noProof="0" dirty="0" smtClean="0">
                <a:ln>
                  <a:noFill/>
                </a:ln>
                <a:solidFill>
                  <a:srgbClr val="FFFFFF"/>
                </a:solidFill>
                <a:effectLst/>
                <a:uLnTx/>
                <a:uFillTx/>
                <a:latin typeface="+mj-lt"/>
                <a:cs typeface="Raavi" panose="020B0502040204020203" pitchFamily="34" charset="0"/>
              </a:endParaRPr>
            </a:p>
          </p:txBody>
        </p:sp>
      </p:grpSp>
      <p:grpSp>
        <p:nvGrpSpPr>
          <p:cNvPr id="12" name="Group 11"/>
          <p:cNvGrpSpPr/>
          <p:nvPr/>
        </p:nvGrpSpPr>
        <p:grpSpPr>
          <a:xfrm>
            <a:off x="685800" y="1600203"/>
            <a:ext cx="1929161" cy="1929161"/>
            <a:chOff x="6738267" y="3141558"/>
            <a:chExt cx="1929161" cy="1929161"/>
          </a:xfrm>
        </p:grpSpPr>
        <p:sp>
          <p:nvSpPr>
            <p:cNvPr id="13" name="Teardrop 12"/>
            <p:cNvSpPr/>
            <p:nvPr/>
          </p:nvSpPr>
          <p:spPr>
            <a:xfrm rot="18900000" flipV="1">
              <a:off x="6738267" y="3141558"/>
              <a:ext cx="1929161" cy="1929161"/>
            </a:xfrm>
            <a:prstGeom prst="teardrop">
              <a:avLst/>
            </a:prstGeom>
            <a:solidFill>
              <a:srgbClr val="8093BA"/>
            </a:solidFill>
            <a:ln w="25400" cap="flat" cmpd="sng" algn="ctr">
              <a:solidFill>
                <a:srgbClr val="FFFFFF"/>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14" name="Oval 13"/>
            <p:cNvSpPr/>
            <p:nvPr/>
          </p:nvSpPr>
          <p:spPr>
            <a:xfrm>
              <a:off x="6802847" y="3206138"/>
              <a:ext cx="1800000" cy="1800000"/>
            </a:xfrm>
            <a:prstGeom prst="ellipse">
              <a:avLst/>
            </a:prstGeom>
            <a:solidFill>
              <a:schemeClr val="accent1">
                <a:lumMod val="50000"/>
              </a:scheme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kern="0" dirty="0" smtClean="0">
                  <a:solidFill>
                    <a:srgbClr val="8093BA"/>
                  </a:solidFill>
                  <a:latin typeface="+mj-lt"/>
                </a:rPr>
                <a:t>1</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latin typeface="+mj-lt"/>
                  <a:cs typeface="Raavi" panose="020B0502040204020203" pitchFamily="34" charset="0"/>
                </a:rPr>
                <a:t>Apply </a:t>
              </a:r>
              <a:r>
                <a:rPr lang="en-US" sz="1100" b="1" kern="0" dirty="0">
                  <a:solidFill>
                    <a:srgbClr val="FFFFFF"/>
                  </a:solidFill>
                  <a:latin typeface="+mj-lt"/>
                  <a:cs typeface="Raavi" panose="020B0502040204020203" pitchFamily="34" charset="0"/>
                </a:rPr>
                <a:t>Broad Criteria </a:t>
              </a:r>
              <a:r>
                <a:rPr lang="en-US" sz="1100" b="1" kern="0" dirty="0" smtClean="0">
                  <a:solidFill>
                    <a:srgbClr val="FFFFFF"/>
                  </a:solidFill>
                  <a:latin typeface="+mj-lt"/>
                  <a:cs typeface="Raavi" panose="020B0502040204020203" pitchFamily="34" charset="0"/>
                </a:rPr>
                <a:t>&amp; Develop Use Case</a:t>
              </a:r>
              <a:endParaRPr lang="nl-NL" sz="1100" b="1" kern="0" dirty="0">
                <a:solidFill>
                  <a:srgbClr val="FFFFFF"/>
                </a:solidFill>
                <a:latin typeface="+mj-lt"/>
                <a:cs typeface="Raavi" panose="020B0502040204020203" pitchFamily="34" charset="0"/>
              </a:endParaRPr>
            </a:p>
          </p:txBody>
        </p:sp>
      </p:grpSp>
      <p:sp>
        <p:nvSpPr>
          <p:cNvPr id="15" name="Rectangle 14"/>
          <p:cNvSpPr/>
          <p:nvPr/>
        </p:nvSpPr>
        <p:spPr>
          <a:xfrm>
            <a:off x="228600" y="3581400"/>
            <a:ext cx="2795508" cy="2590800"/>
          </a:xfrm>
          <a:prstGeom prst="rect">
            <a:avLst/>
          </a:prstGeom>
          <a:solidFill>
            <a:srgbClr val="DCDCDC"/>
          </a:solidFill>
          <a:ln w="25400" cap="flat" cmpd="sng" algn="ctr">
            <a:noFill/>
            <a:prstDash val="solid"/>
          </a:ln>
          <a:effectLst/>
        </p:spPr>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6" name="Rectangle 15"/>
          <p:cNvSpPr/>
          <p:nvPr/>
        </p:nvSpPr>
        <p:spPr>
          <a:xfrm>
            <a:off x="24841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17" name="Isosceles Triangle 16"/>
          <p:cNvSpPr/>
          <p:nvPr/>
        </p:nvSpPr>
        <p:spPr>
          <a:xfrm rot="18900000">
            <a:off x="2282269" y="5610362"/>
            <a:ext cx="720000" cy="360000"/>
          </a:xfrm>
          <a:prstGeom prst="triangle">
            <a:avLst/>
          </a:prstGeom>
          <a:solidFill>
            <a:srgbClr val="8C8C8C"/>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8" name="TextBox 17"/>
          <p:cNvSpPr txBox="1"/>
          <p:nvPr/>
        </p:nvSpPr>
        <p:spPr>
          <a:xfrm>
            <a:off x="228600" y="3581400"/>
            <a:ext cx="2795508" cy="369332"/>
          </a:xfrm>
          <a:prstGeom prst="rect">
            <a:avLst/>
          </a:prstGeom>
          <a:noFill/>
          <a:ln>
            <a:solidFill>
              <a:schemeClr val="tx1"/>
            </a:solidFill>
          </a:ln>
        </p:spPr>
        <p:txBody>
          <a:bodyPr wrap="square" rtlCol="0">
            <a:spAutoFit/>
          </a:bodyPr>
          <a:lstStyle/>
          <a:p>
            <a:r>
              <a:rPr lang="en-US" dirty="0" smtClean="0"/>
              <a:t>Degree of Effort: Low</a:t>
            </a:r>
          </a:p>
        </p:txBody>
      </p:sp>
      <p:sp>
        <p:nvSpPr>
          <p:cNvPr id="19" name="TextBox 18"/>
          <p:cNvSpPr txBox="1"/>
          <p:nvPr/>
        </p:nvSpPr>
        <p:spPr>
          <a:xfrm>
            <a:off x="218997" y="4166175"/>
            <a:ext cx="2795507"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Gather system configuration / system customization documentation for review</a:t>
            </a:r>
          </a:p>
          <a:p>
            <a:pPr marL="171450" indent="-171450">
              <a:buFont typeface="Arial" panose="020B0604020202020204" pitchFamily="34" charset="0"/>
              <a:buChar char="•"/>
            </a:pPr>
            <a:r>
              <a:rPr lang="en-US" sz="1200" dirty="0" smtClean="0"/>
              <a:t>Provide an inventory of their  list of modules and interfaces</a:t>
            </a:r>
          </a:p>
          <a:p>
            <a:pPr marL="171450" indent="-171450">
              <a:buFont typeface="Arial" panose="020B0604020202020204" pitchFamily="34" charset="0"/>
              <a:buChar char="•"/>
            </a:pPr>
            <a:r>
              <a:rPr lang="en-US" sz="1200" dirty="0" smtClean="0"/>
              <a:t>Demonstrate compliance with laws and regulations</a:t>
            </a:r>
          </a:p>
        </p:txBody>
      </p:sp>
      <p:sp>
        <p:nvSpPr>
          <p:cNvPr id="20" name="Rectangle 19"/>
          <p:cNvSpPr/>
          <p:nvPr/>
        </p:nvSpPr>
        <p:spPr>
          <a:xfrm rot="5400000">
            <a:off x="54559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21" name="Rectangle 20"/>
          <p:cNvSpPr/>
          <p:nvPr/>
        </p:nvSpPr>
        <p:spPr>
          <a:xfrm>
            <a:off x="3200400" y="3581400"/>
            <a:ext cx="2795508" cy="2590800"/>
          </a:xfrm>
          <a:prstGeom prst="rect">
            <a:avLst/>
          </a:prstGeom>
          <a:solidFill>
            <a:srgbClr val="DCDCDC"/>
          </a:solidFill>
          <a:ln w="25400" cap="flat" cmpd="sng" algn="ctr">
            <a:noFill/>
            <a:prstDash val="solid"/>
          </a:ln>
          <a:effectLst/>
        </p:spPr>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2" name="Rectangle 21"/>
          <p:cNvSpPr/>
          <p:nvPr/>
        </p:nvSpPr>
        <p:spPr>
          <a:xfrm>
            <a:off x="54559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23" name="Isosceles Triangle 22"/>
          <p:cNvSpPr/>
          <p:nvPr/>
        </p:nvSpPr>
        <p:spPr>
          <a:xfrm rot="18900000">
            <a:off x="5254069" y="5610362"/>
            <a:ext cx="720000" cy="360000"/>
          </a:xfrm>
          <a:prstGeom prst="triangle">
            <a:avLst/>
          </a:prstGeom>
          <a:solidFill>
            <a:srgbClr val="8C8C8C"/>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4" name="TextBox 23"/>
          <p:cNvSpPr txBox="1"/>
          <p:nvPr/>
        </p:nvSpPr>
        <p:spPr>
          <a:xfrm>
            <a:off x="3200400" y="3581400"/>
            <a:ext cx="2795508" cy="369332"/>
          </a:xfrm>
          <a:prstGeom prst="rect">
            <a:avLst/>
          </a:prstGeom>
          <a:noFill/>
          <a:ln>
            <a:solidFill>
              <a:schemeClr val="tx1"/>
            </a:solidFill>
          </a:ln>
        </p:spPr>
        <p:txBody>
          <a:bodyPr wrap="square" rtlCol="0">
            <a:spAutoFit/>
          </a:bodyPr>
          <a:lstStyle/>
          <a:p>
            <a:r>
              <a:rPr lang="en-US" dirty="0" smtClean="0"/>
              <a:t>Degree of Effort: Medium</a:t>
            </a:r>
          </a:p>
        </p:txBody>
      </p:sp>
      <p:sp>
        <p:nvSpPr>
          <p:cNvPr id="25" name="TextBox 24"/>
          <p:cNvSpPr txBox="1"/>
          <p:nvPr/>
        </p:nvSpPr>
        <p:spPr>
          <a:xfrm>
            <a:off x="3200401" y="4166175"/>
            <a:ext cx="2795507"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Perform system demonstrations  in support of the use case evaluation</a:t>
            </a:r>
          </a:p>
        </p:txBody>
      </p:sp>
      <p:sp>
        <p:nvSpPr>
          <p:cNvPr id="26" name="Rectangle 25"/>
          <p:cNvSpPr/>
          <p:nvPr/>
        </p:nvSpPr>
        <p:spPr>
          <a:xfrm rot="5400000">
            <a:off x="83515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27" name="Rectangle 26"/>
          <p:cNvSpPr/>
          <p:nvPr/>
        </p:nvSpPr>
        <p:spPr>
          <a:xfrm>
            <a:off x="6096000" y="3581400"/>
            <a:ext cx="2795508" cy="2590800"/>
          </a:xfrm>
          <a:prstGeom prst="rect">
            <a:avLst/>
          </a:prstGeom>
          <a:solidFill>
            <a:srgbClr val="DCDCDC"/>
          </a:solidFill>
          <a:ln w="25400" cap="flat" cmpd="sng" algn="ctr">
            <a:noFill/>
            <a:prstDash val="solid"/>
          </a:ln>
          <a:effectLst/>
        </p:spPr>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28" name="Rectangle 27"/>
          <p:cNvSpPr/>
          <p:nvPr/>
        </p:nvSpPr>
        <p:spPr>
          <a:xfrm>
            <a:off x="8351508" y="5632200"/>
            <a:ext cx="540000" cy="540000"/>
          </a:xfrm>
          <a:prstGeom prst="rect">
            <a:avLst/>
          </a:prstGeom>
          <a:solidFill>
            <a:srgbClr val="FFFFFF"/>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smtClean="0">
              <a:ln>
                <a:noFill/>
              </a:ln>
              <a:solidFill>
                <a:srgbClr val="FFFFFF"/>
              </a:solidFill>
              <a:effectLst/>
              <a:uLnTx/>
              <a:uFillTx/>
              <a:latin typeface="Arial"/>
              <a:ea typeface="+mn-ea"/>
              <a:cs typeface="+mn-cs"/>
            </a:endParaRPr>
          </a:p>
        </p:txBody>
      </p:sp>
      <p:sp>
        <p:nvSpPr>
          <p:cNvPr id="29" name="Isosceles Triangle 28"/>
          <p:cNvSpPr/>
          <p:nvPr/>
        </p:nvSpPr>
        <p:spPr>
          <a:xfrm rot="18900000">
            <a:off x="8149669" y="5610362"/>
            <a:ext cx="720000" cy="360000"/>
          </a:xfrm>
          <a:prstGeom prst="triangle">
            <a:avLst/>
          </a:prstGeom>
          <a:solidFill>
            <a:srgbClr val="8C8C8C"/>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30" name="TextBox 29"/>
          <p:cNvSpPr txBox="1"/>
          <p:nvPr/>
        </p:nvSpPr>
        <p:spPr>
          <a:xfrm>
            <a:off x="6096000" y="3581400"/>
            <a:ext cx="2795508" cy="369332"/>
          </a:xfrm>
          <a:prstGeom prst="rect">
            <a:avLst/>
          </a:prstGeom>
          <a:noFill/>
          <a:ln>
            <a:solidFill>
              <a:schemeClr val="tx1"/>
            </a:solidFill>
          </a:ln>
        </p:spPr>
        <p:txBody>
          <a:bodyPr wrap="square" rtlCol="0">
            <a:spAutoFit/>
          </a:bodyPr>
          <a:lstStyle/>
          <a:p>
            <a:r>
              <a:rPr lang="en-US" dirty="0" smtClean="0"/>
              <a:t>Degree of Effort: High</a:t>
            </a:r>
          </a:p>
        </p:txBody>
      </p:sp>
      <p:sp>
        <p:nvSpPr>
          <p:cNvPr id="31" name="TextBox 30"/>
          <p:cNvSpPr txBox="1"/>
          <p:nvPr/>
        </p:nvSpPr>
        <p:spPr>
          <a:xfrm>
            <a:off x="6095999" y="4191000"/>
            <a:ext cx="2795507"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Selection of solution will be made based on results of the use case analysis</a:t>
            </a:r>
          </a:p>
          <a:p>
            <a:pPr marL="171450" indent="-171450">
              <a:buFont typeface="Arial" panose="020B0604020202020204" pitchFamily="34" charset="0"/>
              <a:buChar char="•"/>
            </a:pPr>
            <a:r>
              <a:rPr lang="en-US" sz="1200" dirty="0" smtClean="0"/>
              <a:t>Optimize the selected solution  from a functional (not technical) standpoint</a:t>
            </a:r>
          </a:p>
        </p:txBody>
      </p:sp>
      <p:sp>
        <p:nvSpPr>
          <p:cNvPr id="32" name="TextBox 31"/>
          <p:cNvSpPr txBox="1"/>
          <p:nvPr/>
        </p:nvSpPr>
        <p:spPr>
          <a:xfrm>
            <a:off x="218997" y="5486400"/>
            <a:ext cx="219137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Periodically review the list of proposed use cases</a:t>
            </a:r>
          </a:p>
        </p:txBody>
      </p:sp>
      <p:sp>
        <p:nvSpPr>
          <p:cNvPr id="33" name="TextBox 32"/>
          <p:cNvSpPr txBox="1"/>
          <p:nvPr/>
        </p:nvSpPr>
        <p:spPr>
          <a:xfrm>
            <a:off x="304800" y="990600"/>
            <a:ext cx="8229600" cy="523220"/>
          </a:xfrm>
          <a:prstGeom prst="rect">
            <a:avLst/>
          </a:prstGeom>
          <a:noFill/>
        </p:spPr>
        <p:txBody>
          <a:bodyPr wrap="square" rtlCol="0">
            <a:spAutoFit/>
          </a:bodyPr>
          <a:lstStyle/>
          <a:p>
            <a:r>
              <a:rPr lang="en-US" sz="2800" dirty="0" smtClean="0">
                <a:solidFill>
                  <a:schemeClr val="accent1">
                    <a:lumMod val="75000"/>
                  </a:schemeClr>
                </a:solidFill>
              </a:rPr>
              <a:t>Process Steps and Degree of Effort</a:t>
            </a:r>
            <a:endParaRPr lang="en-US" sz="2800" dirty="0">
              <a:solidFill>
                <a:schemeClr val="accent1">
                  <a:lumMod val="75000"/>
                </a:schemeClr>
              </a:solidFill>
            </a:endParaRPr>
          </a:p>
        </p:txBody>
      </p:sp>
    </p:spTree>
    <p:extLst>
      <p:ext uri="{BB962C8B-B14F-4D97-AF65-F5344CB8AC3E}">
        <p14:creationId xmlns:p14="http://schemas.microsoft.com/office/powerpoint/2010/main" val="328654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228600"/>
            <a:ext cx="7772400" cy="609600"/>
          </a:xfrm>
        </p:spPr>
        <p:txBody>
          <a:bodyPr/>
          <a:lstStyle/>
          <a:p>
            <a:r>
              <a:rPr lang="en-US" sz="2500" i="1" dirty="0"/>
              <a:t>System Demonstration Evaluation </a:t>
            </a:r>
            <a:r>
              <a:rPr lang="en-US" sz="2500" i="1" dirty="0" smtClean="0"/>
              <a:t>Criteria Examples</a:t>
            </a:r>
            <a:endParaRPr lang="en-US" sz="2500" i="1" dirty="0"/>
          </a:p>
          <a:p>
            <a:endParaRPr lang="en-US" dirty="0"/>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972205000"/>
              </p:ext>
            </p:extLst>
          </p:nvPr>
        </p:nvGraphicFramePr>
        <p:xfrm>
          <a:off x="457200" y="1066800"/>
          <a:ext cx="8174634" cy="4593065"/>
        </p:xfrm>
        <a:graphic>
          <a:graphicData uri="http://schemas.openxmlformats.org/drawingml/2006/table">
            <a:tbl>
              <a:tblPr firstRow="1" bandRow="1">
                <a:tableStyleId>{B301B821-A1FF-4177-AEE7-76D212191A09}</a:tableStyleId>
              </a:tblPr>
              <a:tblGrid>
                <a:gridCol w="304800">
                  <a:extLst>
                    <a:ext uri="{9D8B030D-6E8A-4147-A177-3AD203B41FA5}">
                      <a16:colId xmlns:a16="http://schemas.microsoft.com/office/drawing/2014/main" xmlns="" val="3332098576"/>
                    </a:ext>
                  </a:extLst>
                </a:gridCol>
                <a:gridCol w="1066800">
                  <a:extLst>
                    <a:ext uri="{9D8B030D-6E8A-4147-A177-3AD203B41FA5}">
                      <a16:colId xmlns:a16="http://schemas.microsoft.com/office/drawing/2014/main" xmlns="" val="2047188650"/>
                    </a:ext>
                  </a:extLst>
                </a:gridCol>
                <a:gridCol w="1752600">
                  <a:extLst>
                    <a:ext uri="{9D8B030D-6E8A-4147-A177-3AD203B41FA5}">
                      <a16:colId xmlns:a16="http://schemas.microsoft.com/office/drawing/2014/main" xmlns="" val="2382165493"/>
                    </a:ext>
                  </a:extLst>
                </a:gridCol>
                <a:gridCol w="1752600"/>
                <a:gridCol w="2438400"/>
                <a:gridCol w="859434"/>
              </a:tblGrid>
              <a:tr h="546839">
                <a:tc>
                  <a:txBody>
                    <a:bodyPr/>
                    <a:lstStyle/>
                    <a:p>
                      <a:endParaRPr lang="en-US" sz="14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Criteria Category</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Description</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Measure</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Examples</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Rating</a:t>
                      </a:r>
                      <a:endParaRPr lang="en-US" sz="1200" dirty="0">
                        <a:latin typeface="Times New Roman" panose="02020603050405020304" pitchFamily="18" charset="0"/>
                        <a:cs typeface="Times New Roman" panose="02020603050405020304" pitchFamily="18" charset="0"/>
                      </a:endParaRPr>
                    </a:p>
                  </a:txBody>
                  <a:tcPr marL="68580" marR="68580" marT="34291" marB="34291"/>
                </a:tc>
                <a:extLst>
                  <a:ext uri="{0D108BD9-81ED-4DB2-BD59-A6C34878D82A}">
                    <a16:rowId xmlns:a16="http://schemas.microsoft.com/office/drawing/2014/main" xmlns="" val="924735025"/>
                  </a:ext>
                </a:extLst>
              </a:tr>
              <a:tr h="573042">
                <a:tc>
                  <a:txBody>
                    <a:bodyPr/>
                    <a:lstStyle/>
                    <a:p>
                      <a:r>
                        <a:rPr lang="en-US" sz="1200" dirty="0" smtClean="0">
                          <a:latin typeface="Times New Roman" panose="02020603050405020304" pitchFamily="18" charset="0"/>
                          <a:cs typeface="Times New Roman" panose="02020603050405020304" pitchFamily="18" charset="0"/>
                        </a:rPr>
                        <a:t>1. </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Effectiveness</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Accuracy and completeness with which</a:t>
                      </a:r>
                      <a:r>
                        <a:rPr lang="en-US" sz="1200" baseline="0" dirty="0" smtClean="0">
                          <a:latin typeface="Times New Roman" panose="02020603050405020304" pitchFamily="18" charset="0"/>
                          <a:cs typeface="Times New Roman" panose="02020603050405020304" pitchFamily="18" charset="0"/>
                        </a:rPr>
                        <a:t> users achieve specified goals</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Was the system able to perform</a:t>
                      </a:r>
                      <a:r>
                        <a:rPr lang="en-US" sz="1200" baseline="0" dirty="0" smtClean="0">
                          <a:latin typeface="Times New Roman" panose="02020603050405020304" pitchFamily="18" charset="0"/>
                          <a:cs typeface="Times New Roman" panose="02020603050405020304" pitchFamily="18" charset="0"/>
                        </a:rPr>
                        <a:t> the use case scenario and </a:t>
                      </a:r>
                      <a:r>
                        <a:rPr lang="en-US" sz="1200" dirty="0" smtClean="0">
                          <a:latin typeface="Times New Roman" panose="02020603050405020304" pitchFamily="18" charset="0"/>
                          <a:cs typeface="Times New Roman" panose="02020603050405020304" pitchFamily="18" charset="0"/>
                        </a:rPr>
                        <a:t>achieve</a:t>
                      </a:r>
                      <a:r>
                        <a:rPr lang="en-US" sz="1200" baseline="0" dirty="0" smtClean="0">
                          <a:latin typeface="Times New Roman" panose="02020603050405020304" pitchFamily="18" charset="0"/>
                          <a:cs typeface="Times New Roman" panose="02020603050405020304" pitchFamily="18" charset="0"/>
                        </a:rPr>
                        <a:t> the desired outcome completely and accurately?</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Was</a:t>
                      </a:r>
                      <a:r>
                        <a:rPr lang="en-US" sz="1200" baseline="0" dirty="0" smtClean="0">
                          <a:latin typeface="Times New Roman" panose="02020603050405020304" pitchFamily="18" charset="0"/>
                          <a:cs typeface="Times New Roman" panose="02020603050405020304" pitchFamily="18" charset="0"/>
                        </a:rPr>
                        <a:t> the outcome performed completely?</a:t>
                      </a:r>
                    </a:p>
                    <a:p>
                      <a:pPr marL="171450" indent="-171450">
                        <a:buFont typeface="Arial" panose="020B0604020202020204" pitchFamily="34" charset="0"/>
                        <a:buChar char="•"/>
                      </a:pPr>
                      <a:r>
                        <a:rPr lang="en-US" sz="1200" baseline="0" dirty="0" smtClean="0">
                          <a:latin typeface="Times New Roman" panose="02020603050405020304" pitchFamily="18" charset="0"/>
                          <a:cs typeface="Times New Roman" panose="02020603050405020304" pitchFamily="18" charset="0"/>
                        </a:rPr>
                        <a:t>Was the outcome completed accurately?</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(Scale)</a:t>
                      </a:r>
                    </a:p>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Yes</a:t>
                      </a:r>
                      <a:endParaRPr lang="en-US" sz="1200" baseline="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baseline="0" dirty="0" smtClean="0">
                          <a:latin typeface="Times New Roman" panose="02020603050405020304" pitchFamily="18" charset="0"/>
                          <a:cs typeface="Times New Roman" panose="02020603050405020304" pitchFamily="18" charset="0"/>
                        </a:rPr>
                        <a:t>No</a:t>
                      </a:r>
                    </a:p>
                    <a:p>
                      <a:pPr marL="0" indent="0">
                        <a:buFont typeface="Arial" panose="020B0604020202020204" pitchFamily="34" charset="0"/>
                        <a:buNone/>
                      </a:pPr>
                      <a:r>
                        <a:rPr lang="en-US" sz="1200" baseline="0" dirty="0" smtClean="0">
                          <a:latin typeface="Times New Roman" panose="02020603050405020304" pitchFamily="18" charset="0"/>
                          <a:cs typeface="Times New Roman" panose="02020603050405020304" pitchFamily="18" charset="0"/>
                        </a:rPr>
                        <a:t>Partial</a:t>
                      </a:r>
                      <a:endParaRPr lang="en-US" sz="1200" dirty="0">
                        <a:latin typeface="Times New Roman" panose="02020603050405020304" pitchFamily="18" charset="0"/>
                        <a:cs typeface="Times New Roman" panose="02020603050405020304" pitchFamily="18" charset="0"/>
                      </a:endParaRPr>
                    </a:p>
                  </a:txBody>
                  <a:tcPr marL="68580" marR="68580" marT="34291" marB="34291"/>
                </a:tc>
                <a:extLst>
                  <a:ext uri="{0D108BD9-81ED-4DB2-BD59-A6C34878D82A}">
                    <a16:rowId xmlns:a16="http://schemas.microsoft.com/office/drawing/2014/main" xmlns="" val="3451465578"/>
                  </a:ext>
                </a:extLst>
              </a:tr>
              <a:tr h="573042">
                <a:tc>
                  <a:txBody>
                    <a:bodyPr/>
                    <a:lstStyle/>
                    <a:p>
                      <a:r>
                        <a:rPr lang="en-US" sz="1200" dirty="0" smtClean="0">
                          <a:latin typeface="Times New Roman" panose="02020603050405020304" pitchFamily="18" charset="0"/>
                          <a:cs typeface="Times New Roman" panose="02020603050405020304" pitchFamily="18" charset="0"/>
                        </a:rPr>
                        <a:t>2.</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Efficiency</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Resources expended in relation to the accuracy and completeness</a:t>
                      </a:r>
                      <a:r>
                        <a:rPr lang="en-US" sz="1200" baseline="0" dirty="0" smtClean="0">
                          <a:latin typeface="Times New Roman" panose="02020603050405020304" pitchFamily="18" charset="0"/>
                          <a:cs typeface="Times New Roman" panose="02020603050405020304" pitchFamily="18" charset="0"/>
                        </a:rPr>
                        <a:t> with which users achieve goals</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How much effort (human,</a:t>
                      </a:r>
                      <a:r>
                        <a:rPr lang="en-US" sz="1200" baseline="0" dirty="0" smtClean="0">
                          <a:latin typeface="Times New Roman" panose="02020603050405020304" pitchFamily="18" charset="0"/>
                          <a:cs typeface="Times New Roman" panose="02020603050405020304" pitchFamily="18" charset="0"/>
                        </a:rPr>
                        <a:t> time, cost, materials) did it take to achieve the desired outcome?</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Do you have to complete unnecessary steps?</a:t>
                      </a: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Does it take a long time to achieve</a:t>
                      </a:r>
                      <a:r>
                        <a:rPr lang="en-US" sz="1200" baseline="0" dirty="0" smtClean="0">
                          <a:latin typeface="Times New Roman" panose="02020603050405020304" pitchFamily="18" charset="0"/>
                          <a:cs typeface="Times New Roman" panose="02020603050405020304" pitchFamily="18" charset="0"/>
                        </a:rPr>
                        <a:t> the outcome?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Times New Roman" panose="02020603050405020304" pitchFamily="18" charset="0"/>
                          <a:cs typeface="Times New Roman" panose="02020603050405020304" pitchFamily="18" charset="0"/>
                        </a:rPr>
                        <a:t>Are there manual processes that could be automated?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Times New Roman" panose="02020603050405020304" pitchFamily="18" charset="0"/>
                          <a:cs typeface="Times New Roman" panose="02020603050405020304" pitchFamily="18" charset="0"/>
                        </a:rPr>
                        <a:t>Do you</a:t>
                      </a:r>
                      <a:r>
                        <a:rPr lang="en-US" sz="1200" baseline="0" dirty="0" smtClean="0">
                          <a:latin typeface="Times New Roman" panose="02020603050405020304" pitchFamily="18" charset="0"/>
                          <a:cs typeface="Times New Roman" panose="02020603050405020304" pitchFamily="18" charset="0"/>
                        </a:rPr>
                        <a:t> have to move in and out of different systems to achieve the outcome?</a:t>
                      </a: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(Scale)</a:t>
                      </a:r>
                    </a:p>
                    <a:p>
                      <a:r>
                        <a:rPr lang="en-US" sz="1200" dirty="0" smtClean="0">
                          <a:latin typeface="Times New Roman" panose="02020603050405020304" pitchFamily="18" charset="0"/>
                          <a:cs typeface="Times New Roman" panose="02020603050405020304" pitchFamily="18" charset="0"/>
                        </a:rPr>
                        <a:t>High</a:t>
                      </a:r>
                      <a:r>
                        <a:rPr lang="en-US" sz="1200" baseline="0" dirty="0" smtClean="0">
                          <a:latin typeface="Times New Roman" panose="02020603050405020304" pitchFamily="18" charset="0"/>
                          <a:cs typeface="Times New Roman" panose="02020603050405020304" pitchFamily="18" charset="0"/>
                        </a:rPr>
                        <a:t> </a:t>
                      </a:r>
                    </a:p>
                    <a:p>
                      <a:r>
                        <a:rPr lang="en-US" sz="1200" baseline="0" dirty="0" smtClean="0">
                          <a:latin typeface="Times New Roman" panose="02020603050405020304" pitchFamily="18" charset="0"/>
                          <a:cs typeface="Times New Roman" panose="02020603050405020304" pitchFamily="18" charset="0"/>
                        </a:rPr>
                        <a:t>Med </a:t>
                      </a:r>
                    </a:p>
                    <a:p>
                      <a:r>
                        <a:rPr lang="en-US" sz="1200" baseline="0" dirty="0" smtClean="0">
                          <a:latin typeface="Times New Roman" panose="02020603050405020304" pitchFamily="18" charset="0"/>
                          <a:cs typeface="Times New Roman" panose="02020603050405020304" pitchFamily="18" charset="0"/>
                        </a:rPr>
                        <a:t>Low</a:t>
                      </a:r>
                      <a:endParaRPr lang="en-US" sz="1200" dirty="0">
                        <a:latin typeface="Times New Roman" panose="02020603050405020304" pitchFamily="18" charset="0"/>
                        <a:cs typeface="Times New Roman" panose="02020603050405020304" pitchFamily="18" charset="0"/>
                      </a:endParaRPr>
                    </a:p>
                  </a:txBody>
                  <a:tcPr marL="68580" marR="68580" marT="34291" marB="34291"/>
                </a:tc>
                <a:extLst>
                  <a:ext uri="{0D108BD9-81ED-4DB2-BD59-A6C34878D82A}">
                    <a16:rowId xmlns:a16="http://schemas.microsoft.com/office/drawing/2014/main" xmlns="" val="3060597992"/>
                  </a:ext>
                </a:extLst>
              </a:tr>
              <a:tr h="136710">
                <a:tc>
                  <a:txBody>
                    <a:bodyPr/>
                    <a:lstStyle/>
                    <a:p>
                      <a:r>
                        <a:rPr lang="en-US" sz="1200" dirty="0" smtClean="0">
                          <a:latin typeface="Times New Roman" panose="02020603050405020304" pitchFamily="18" charset="0"/>
                          <a:cs typeface="Times New Roman" panose="02020603050405020304" pitchFamily="18" charset="0"/>
                        </a:rPr>
                        <a:t>3.</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Satisfaction</a:t>
                      </a: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Degree to which</a:t>
                      </a:r>
                      <a:r>
                        <a:rPr lang="en-US" sz="1200" baseline="0" dirty="0" smtClean="0">
                          <a:latin typeface="Times New Roman" panose="02020603050405020304" pitchFamily="18" charset="0"/>
                          <a:cs typeface="Times New Roman" panose="02020603050405020304" pitchFamily="18" charset="0"/>
                        </a:rPr>
                        <a:t> user needs are satisfied when a system is used in a specified context of use</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Usefulness</a:t>
                      </a:r>
                      <a:r>
                        <a:rPr lang="en-US" sz="1200" baseline="0" dirty="0" smtClean="0">
                          <a:latin typeface="Times New Roman" panose="02020603050405020304" pitchFamily="18" charset="0"/>
                          <a:cs typeface="Times New Roman" panose="02020603050405020304" pitchFamily="18" charset="0"/>
                        </a:rPr>
                        <a:t> – How satisfied are you with the user experience for achieving the desired outcome?</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Is the process logical and easy to understand?</a:t>
                      </a: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How difficult</a:t>
                      </a:r>
                      <a:r>
                        <a:rPr lang="en-US" sz="1200" baseline="0" dirty="0" smtClean="0">
                          <a:latin typeface="Times New Roman" panose="02020603050405020304" pitchFamily="18" charset="0"/>
                          <a:cs typeface="Times New Roman" panose="02020603050405020304" pitchFamily="18" charset="0"/>
                        </a:rPr>
                        <a:t> would it be to train someone how to do this?</a:t>
                      </a:r>
                    </a:p>
                    <a:p>
                      <a:pPr marL="171450" indent="-171450">
                        <a:buFont typeface="Arial" panose="020B0604020202020204" pitchFamily="34" charset="0"/>
                        <a:buChar char="•"/>
                      </a:pPr>
                      <a:r>
                        <a:rPr lang="en-US" sz="1200" baseline="0" dirty="0" smtClean="0">
                          <a:latin typeface="Times New Roman" panose="02020603050405020304" pitchFamily="18" charset="0"/>
                          <a:cs typeface="Times New Roman" panose="02020603050405020304" pitchFamily="18" charset="0"/>
                        </a:rPr>
                        <a:t>Is the presentation layer intuitive and easy to work with?</a:t>
                      </a:r>
                      <a:endParaRPr lang="en-US" sz="1200" dirty="0">
                        <a:latin typeface="Times New Roman" panose="02020603050405020304" pitchFamily="18" charset="0"/>
                        <a:cs typeface="Times New Roman" panose="02020603050405020304" pitchFamily="18" charset="0"/>
                      </a:endParaRPr>
                    </a:p>
                  </a:txBody>
                  <a:tcPr marL="68580" marR="68580" marT="34291" marB="34291"/>
                </a:tc>
                <a:tc>
                  <a:txBody>
                    <a:bodyPr/>
                    <a:lstStyle/>
                    <a:p>
                      <a:r>
                        <a:rPr lang="en-US" sz="1200" dirty="0" smtClean="0">
                          <a:latin typeface="Times New Roman" panose="02020603050405020304" pitchFamily="18" charset="0"/>
                          <a:cs typeface="Times New Roman" panose="02020603050405020304" pitchFamily="18" charset="0"/>
                        </a:rPr>
                        <a:t>(Scale)</a:t>
                      </a:r>
                    </a:p>
                    <a:p>
                      <a:r>
                        <a:rPr lang="en-US" sz="1200" dirty="0" smtClean="0">
                          <a:latin typeface="Times New Roman" panose="02020603050405020304" pitchFamily="18" charset="0"/>
                          <a:cs typeface="Times New Roman" panose="02020603050405020304" pitchFamily="18" charset="0"/>
                        </a:rPr>
                        <a:t>High</a:t>
                      </a:r>
                    </a:p>
                    <a:p>
                      <a:r>
                        <a:rPr lang="en-US" sz="1200" dirty="0" smtClean="0">
                          <a:latin typeface="Times New Roman" panose="02020603050405020304" pitchFamily="18" charset="0"/>
                          <a:cs typeface="Times New Roman" panose="02020603050405020304" pitchFamily="18" charset="0"/>
                        </a:rPr>
                        <a:t>Med</a:t>
                      </a:r>
                    </a:p>
                    <a:p>
                      <a:r>
                        <a:rPr lang="en-US" sz="1200" dirty="0" smtClean="0">
                          <a:latin typeface="Times New Roman" panose="02020603050405020304" pitchFamily="18" charset="0"/>
                          <a:cs typeface="Times New Roman" panose="02020603050405020304" pitchFamily="18" charset="0"/>
                        </a:rPr>
                        <a:t>Low</a:t>
                      </a:r>
                      <a:endParaRPr lang="en-US" sz="1200" dirty="0">
                        <a:latin typeface="Times New Roman" panose="02020603050405020304" pitchFamily="18" charset="0"/>
                        <a:cs typeface="Times New Roman" panose="02020603050405020304" pitchFamily="18" charset="0"/>
                      </a:endParaRPr>
                    </a:p>
                  </a:txBody>
                  <a:tcPr marL="68580" marR="68580" marT="34291" marB="34291"/>
                </a:tc>
                <a:extLst>
                  <a:ext uri="{0D108BD9-81ED-4DB2-BD59-A6C34878D82A}">
                    <a16:rowId xmlns:a16="http://schemas.microsoft.com/office/drawing/2014/main" xmlns="" val="2711170181"/>
                  </a:ext>
                </a:extLst>
              </a:tr>
            </a:tbl>
          </a:graphicData>
        </a:graphic>
      </p:graphicFrame>
      <p:sp>
        <p:nvSpPr>
          <p:cNvPr id="6" name="TextBox 5"/>
          <p:cNvSpPr txBox="1"/>
          <p:nvPr/>
        </p:nvSpPr>
        <p:spPr>
          <a:xfrm>
            <a:off x="457200" y="5694218"/>
            <a:ext cx="8246301" cy="430887"/>
          </a:xfrm>
          <a:prstGeom prst="rect">
            <a:avLst/>
          </a:prstGeom>
          <a:noFill/>
        </p:spPr>
        <p:txBody>
          <a:bodyPr wrap="square" rtlCol="0">
            <a:spAutoFit/>
          </a:bodyPr>
          <a:lstStyle/>
          <a:p>
            <a:r>
              <a:rPr lang="en-US" sz="1100" baseline="30000" dirty="0" smtClean="0"/>
              <a:t>1</a:t>
            </a:r>
            <a:r>
              <a:rPr lang="en-US" sz="1100" dirty="0" smtClean="0"/>
              <a:t> Criteria adapted from  from ISO/IEC 25010:2011(en)  </a:t>
            </a:r>
            <a:r>
              <a:rPr lang="en-US" sz="1100" i="1" dirty="0" smtClean="0"/>
              <a:t>Systems and software engineering – Systems and software Quality Requirements and Evaluation (SQuaRE) – System and software quality models</a:t>
            </a:r>
            <a:endParaRPr lang="en-US" sz="1100" i="1" dirty="0"/>
          </a:p>
        </p:txBody>
      </p:sp>
    </p:spTree>
    <p:extLst>
      <p:ext uri="{BB962C8B-B14F-4D97-AF65-F5344CB8AC3E}">
        <p14:creationId xmlns:p14="http://schemas.microsoft.com/office/powerpoint/2010/main" val="3271550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776634023"/>
              </p:ext>
            </p:extLst>
          </p:nvPr>
        </p:nvGraphicFramePr>
        <p:xfrm>
          <a:off x="1143000" y="1447801"/>
          <a:ext cx="6629400" cy="2819399"/>
        </p:xfrm>
        <a:graphic>
          <a:graphicData uri="http://schemas.openxmlformats.org/drawingml/2006/table">
            <a:tbl>
              <a:tblPr firstRow="1" firstCol="1" bandRow="1">
                <a:tableStyleId>{5C22544A-7EE6-4342-B048-85BDC9FD1C3A}</a:tableStyleId>
              </a:tblPr>
              <a:tblGrid>
                <a:gridCol w="3314700"/>
                <a:gridCol w="3314700"/>
              </a:tblGrid>
              <a:tr h="352425">
                <a:tc>
                  <a:txBody>
                    <a:bodyPr/>
                    <a:lstStyle/>
                    <a:p>
                      <a:pPr marL="0" marR="0" algn="ctr">
                        <a:spcBef>
                          <a:spcPts val="0"/>
                        </a:spcBef>
                        <a:spcAft>
                          <a:spcPts val="0"/>
                        </a:spcAft>
                      </a:pPr>
                      <a:r>
                        <a:rPr lang="en-US" sz="1600" dirty="0">
                          <a:effectLst/>
                        </a:rPr>
                        <a:t>USSM and CM</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CCS</a:t>
                      </a:r>
                      <a:endParaRPr lang="en-US" sz="1100" dirty="0">
                        <a:effectLst/>
                        <a:latin typeface="Calibri"/>
                        <a:ea typeface="Calibri"/>
                        <a:cs typeface="Times New Roman"/>
                      </a:endParaRPr>
                    </a:p>
                  </a:txBody>
                  <a:tcPr marL="68580" marR="68580" marT="0" marB="0"/>
                </a:tc>
              </a:tr>
              <a:tr h="1233487">
                <a:tc>
                  <a:txBody>
                    <a:bodyPr/>
                    <a:lstStyle/>
                    <a:p>
                      <a:pPr marL="0" marR="0">
                        <a:spcBef>
                          <a:spcPts val="0"/>
                        </a:spcBef>
                        <a:spcAft>
                          <a:spcPts val="0"/>
                        </a:spcAft>
                      </a:pPr>
                      <a:r>
                        <a:rPr lang="en-US" sz="1400" b="0" i="1" dirty="0">
                          <a:solidFill>
                            <a:schemeClr val="tx1"/>
                          </a:solidFill>
                          <a:effectLst/>
                        </a:rPr>
                        <a:t>Primary Contact</a:t>
                      </a:r>
                      <a:endParaRPr lang="en-US" sz="1100" b="0" i="1" dirty="0">
                        <a:solidFill>
                          <a:schemeClr val="tx1"/>
                        </a:solidFill>
                        <a:effectLst/>
                      </a:endParaRPr>
                    </a:p>
                    <a:p>
                      <a:r>
                        <a:rPr lang="en-US" sz="1400" b="0" kern="1200" dirty="0" smtClean="0">
                          <a:solidFill>
                            <a:schemeClr val="tx1"/>
                          </a:solidFill>
                          <a:effectLst/>
                          <a:latin typeface="+mn-lt"/>
                          <a:ea typeface="+mn-ea"/>
                          <a:cs typeface="+mn-cs"/>
                        </a:rPr>
                        <a:t>Steve Krauss, Director</a:t>
                      </a:r>
                    </a:p>
                    <a:p>
                      <a:r>
                        <a:rPr lang="en-US" sz="1400" b="0" kern="1200" dirty="0" smtClean="0">
                          <a:solidFill>
                            <a:schemeClr val="tx1"/>
                          </a:solidFill>
                          <a:effectLst/>
                          <a:latin typeface="+mn-lt"/>
                          <a:ea typeface="+mn-ea"/>
                          <a:cs typeface="+mn-cs"/>
                        </a:rPr>
                        <a:t>Category Management Strategic Execution, GSA</a:t>
                      </a:r>
                    </a:p>
                    <a:p>
                      <a:r>
                        <a:rPr lang="en-US" sz="1400" b="0" kern="1200" dirty="0" smtClean="0">
                          <a:solidFill>
                            <a:schemeClr val="tx1"/>
                          </a:solidFill>
                          <a:effectLst/>
                          <a:latin typeface="+mn-lt"/>
                          <a:ea typeface="+mn-ea"/>
                          <a:cs typeface="+mn-cs"/>
                        </a:rPr>
                        <a:t>steve.krauss@gsa.gov</a:t>
                      </a:r>
                      <a:endParaRPr lang="en-US" sz="1400" b="0" kern="1200" dirty="0">
                        <a:solidFill>
                          <a:schemeClr val="tx1"/>
                        </a:solidFill>
                        <a:effectLst/>
                        <a:latin typeface="+mn-lt"/>
                        <a:ea typeface="+mn-ea"/>
                        <a:cs typeface="+mn-cs"/>
                      </a:endParaRPr>
                    </a:p>
                  </a:txBody>
                  <a:tcPr marL="68580" marR="68580" marT="0" marB="0">
                    <a:noFill/>
                  </a:tcPr>
                </a:tc>
                <a:tc>
                  <a:txBody>
                    <a:bodyPr/>
                    <a:lstStyle/>
                    <a:p>
                      <a:pPr marL="0" marR="0">
                        <a:spcBef>
                          <a:spcPts val="0"/>
                        </a:spcBef>
                        <a:spcAft>
                          <a:spcPts val="0"/>
                        </a:spcAft>
                      </a:pPr>
                      <a:r>
                        <a:rPr lang="en-US" sz="1400" i="1" dirty="0">
                          <a:solidFill>
                            <a:schemeClr val="tx1"/>
                          </a:solidFill>
                          <a:effectLst/>
                        </a:rPr>
                        <a:t>Primary </a:t>
                      </a:r>
                      <a:r>
                        <a:rPr lang="en-US" sz="1400" i="1" dirty="0" smtClean="0">
                          <a:solidFill>
                            <a:schemeClr val="tx1"/>
                          </a:solidFill>
                          <a:effectLst/>
                        </a:rPr>
                        <a:t>Contact</a:t>
                      </a:r>
                    </a:p>
                    <a:p>
                      <a:r>
                        <a:rPr lang="en-US" sz="1400" kern="1200" dirty="0" smtClean="0">
                          <a:solidFill>
                            <a:schemeClr val="dk1"/>
                          </a:solidFill>
                          <a:effectLst/>
                          <a:latin typeface="+mn-lt"/>
                          <a:ea typeface="+mn-ea"/>
                          <a:cs typeface="+mn-cs"/>
                        </a:rPr>
                        <a:t>Craig Fischer, Program Manager</a:t>
                      </a:r>
                    </a:p>
                    <a:p>
                      <a:r>
                        <a:rPr lang="en-US" sz="1400" kern="1200" dirty="0" smtClean="0">
                          <a:solidFill>
                            <a:schemeClr val="dk1"/>
                          </a:solidFill>
                          <a:effectLst/>
                          <a:latin typeface="+mn-lt"/>
                          <a:ea typeface="+mn-ea"/>
                          <a:cs typeface="+mn-cs"/>
                        </a:rPr>
                        <a:t>Financial Innovation and Transformation, Fiscal Service</a:t>
                      </a:r>
                    </a:p>
                    <a:p>
                      <a:r>
                        <a:rPr lang="en-US" sz="1400" kern="1200" dirty="0" smtClean="0">
                          <a:solidFill>
                            <a:schemeClr val="dk1"/>
                          </a:solidFill>
                          <a:effectLst/>
                          <a:latin typeface="+mn-lt"/>
                          <a:ea typeface="+mn-ea"/>
                          <a:cs typeface="+mn-cs"/>
                        </a:rPr>
                        <a:t>craig.fischer@fiscal.treasury.gov</a:t>
                      </a:r>
                      <a:endParaRPr lang="en-US" sz="1400" i="0" dirty="0">
                        <a:solidFill>
                          <a:schemeClr val="tx1"/>
                        </a:solidFill>
                        <a:effectLst/>
                      </a:endParaRPr>
                    </a:p>
                  </a:txBody>
                  <a:tcPr marL="68580" marR="68580" marT="0" marB="0">
                    <a:noFill/>
                  </a:tcPr>
                </a:tc>
              </a:tr>
              <a:tr h="1233487">
                <a:tc>
                  <a:txBody>
                    <a:bodyPr/>
                    <a:lstStyle/>
                    <a:p>
                      <a:pPr marL="0" marR="0">
                        <a:spcBef>
                          <a:spcPts val="0"/>
                        </a:spcBef>
                        <a:spcAft>
                          <a:spcPts val="0"/>
                        </a:spcAft>
                      </a:pPr>
                      <a:r>
                        <a:rPr lang="en-US" sz="1400" b="0" i="1" dirty="0">
                          <a:solidFill>
                            <a:schemeClr val="tx1"/>
                          </a:solidFill>
                          <a:effectLst/>
                        </a:rPr>
                        <a:t>Secondary </a:t>
                      </a:r>
                      <a:r>
                        <a:rPr lang="en-US" sz="1400" b="0" i="1" dirty="0" smtClean="0">
                          <a:solidFill>
                            <a:schemeClr val="tx1"/>
                          </a:solidFill>
                          <a:effectLst/>
                        </a:rPr>
                        <a:t>Contact</a:t>
                      </a:r>
                    </a:p>
                    <a:p>
                      <a:r>
                        <a:rPr lang="en-US" sz="1400" b="0" kern="1200" dirty="0" smtClean="0">
                          <a:solidFill>
                            <a:schemeClr val="tx1"/>
                          </a:solidFill>
                          <a:effectLst/>
                          <a:latin typeface="+mn-lt"/>
                          <a:ea typeface="+mn-ea"/>
                          <a:cs typeface="+mn-cs"/>
                        </a:rPr>
                        <a:t>Stephanie Hrin </a:t>
                      </a:r>
                    </a:p>
                    <a:p>
                      <a:r>
                        <a:rPr lang="en-US" sz="1400" b="0" kern="1200" dirty="0" smtClean="0">
                          <a:solidFill>
                            <a:schemeClr val="tx1"/>
                          </a:solidFill>
                          <a:effectLst/>
                          <a:latin typeface="+mn-lt"/>
                          <a:ea typeface="+mn-ea"/>
                          <a:cs typeface="+mn-cs"/>
                        </a:rPr>
                        <a:t>USSM, GSA</a:t>
                      </a:r>
                    </a:p>
                    <a:p>
                      <a:r>
                        <a:rPr lang="en-US" sz="1400" b="0" kern="1200" dirty="0" smtClean="0">
                          <a:solidFill>
                            <a:schemeClr val="tx1"/>
                          </a:solidFill>
                          <a:effectLst/>
                          <a:latin typeface="+mn-lt"/>
                          <a:ea typeface="+mn-ea"/>
                          <a:cs typeface="+mn-cs"/>
                        </a:rPr>
                        <a:t>stephanie.hrin@gsa.gov</a:t>
                      </a:r>
                    </a:p>
                    <a:p>
                      <a:pPr marL="0" marR="0">
                        <a:spcBef>
                          <a:spcPts val="0"/>
                        </a:spcBef>
                        <a:spcAft>
                          <a:spcPts val="0"/>
                        </a:spcAft>
                      </a:pPr>
                      <a:endParaRPr lang="en-US" sz="1400" b="0" i="0" dirty="0">
                        <a:solidFill>
                          <a:schemeClr val="tx1"/>
                        </a:solidFill>
                        <a:effectLst/>
                      </a:endParaRPr>
                    </a:p>
                  </a:txBody>
                  <a:tcPr marL="68580" marR="68580" marT="0" marB="0">
                    <a:noFill/>
                  </a:tcPr>
                </a:tc>
                <a:tc>
                  <a:txBody>
                    <a:bodyPr/>
                    <a:lstStyle/>
                    <a:p>
                      <a:pPr marL="0" marR="0">
                        <a:spcBef>
                          <a:spcPts val="0"/>
                        </a:spcBef>
                        <a:spcAft>
                          <a:spcPts val="0"/>
                        </a:spcAft>
                      </a:pPr>
                      <a:r>
                        <a:rPr lang="en-US" sz="1400" dirty="0">
                          <a:solidFill>
                            <a:schemeClr val="tx1"/>
                          </a:solidFill>
                          <a:effectLst/>
                        </a:rPr>
                        <a:t> </a:t>
                      </a:r>
                      <a:endParaRPr lang="en-US" sz="1100" dirty="0">
                        <a:solidFill>
                          <a:schemeClr val="tx1"/>
                        </a:solidFill>
                        <a:effectLst/>
                        <a:latin typeface="Calibri"/>
                        <a:ea typeface="Calibri"/>
                        <a:cs typeface="Times New Roman"/>
                      </a:endParaRPr>
                    </a:p>
                  </a:txBody>
                  <a:tcPr marL="68580" marR="68580" marT="0" marB="0">
                    <a:noFill/>
                  </a:tcPr>
                </a:tc>
              </a:tr>
            </a:tbl>
          </a:graphicData>
        </a:graphic>
      </p:graphicFrame>
    </p:spTree>
    <p:extLst>
      <p:ext uri="{BB962C8B-B14F-4D97-AF65-F5344CB8AC3E}">
        <p14:creationId xmlns:p14="http://schemas.microsoft.com/office/powerpoint/2010/main" val="3970380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800" dirty="0" smtClean="0"/>
          </a:p>
          <a:p>
            <a:pPr marL="514350" indent="-514350">
              <a:buFont typeface="+mj-lt"/>
              <a:buAutoNum type="arabicPeriod"/>
            </a:pPr>
            <a:r>
              <a:rPr lang="en-US" sz="2400" dirty="0" smtClean="0"/>
              <a:t>Category management (CM) and Shared Services (SS).</a:t>
            </a:r>
          </a:p>
          <a:p>
            <a:pPr marL="514350" indent="-514350">
              <a:buFont typeface="+mj-lt"/>
              <a:buAutoNum type="arabicPeriod"/>
            </a:pPr>
            <a:r>
              <a:rPr lang="en-US" sz="2400" dirty="0" smtClean="0"/>
              <a:t>Common Federal government spending categories.</a:t>
            </a:r>
          </a:p>
          <a:p>
            <a:pPr marL="514350" indent="-514350">
              <a:buFont typeface="+mj-lt"/>
              <a:buAutoNum type="arabicPeriod"/>
            </a:pPr>
            <a:r>
              <a:rPr lang="en-US" sz="2400" dirty="0" smtClean="0"/>
              <a:t>Complimentary characteristics of CM and SS.</a:t>
            </a:r>
          </a:p>
          <a:p>
            <a:pPr marL="514350" indent="-514350">
              <a:buFont typeface="+mj-lt"/>
              <a:buAutoNum type="arabicPeriod"/>
            </a:pPr>
            <a:r>
              <a:rPr lang="en-US" sz="2400" dirty="0" smtClean="0"/>
              <a:t>CM and SS key players.</a:t>
            </a:r>
          </a:p>
          <a:p>
            <a:pPr marL="514350" indent="-514350">
              <a:buFont typeface="+mj-lt"/>
              <a:buAutoNum type="arabicPeriod"/>
            </a:pPr>
            <a:r>
              <a:rPr lang="en-US" sz="2400" dirty="0" smtClean="0"/>
              <a:t>Illustration of CM and SS working together.</a:t>
            </a:r>
          </a:p>
          <a:p>
            <a:pPr marL="514350" indent="-514350">
              <a:buFont typeface="+mj-lt"/>
              <a:buAutoNum type="arabicPeriod"/>
            </a:pPr>
            <a:r>
              <a:rPr lang="en-US" sz="2400" dirty="0" smtClean="0"/>
              <a:t>USSM and CM alignment to maximize interoperability.</a:t>
            </a:r>
          </a:p>
          <a:p>
            <a:pPr marL="514350" indent="-514350">
              <a:buFont typeface="+mj-lt"/>
              <a:buAutoNum type="arabicPeriod"/>
            </a:pPr>
            <a:r>
              <a:rPr lang="en-US" sz="2400" dirty="0" smtClean="0"/>
              <a:t>Common Core Solution (CCS).</a:t>
            </a:r>
          </a:p>
          <a:p>
            <a:pPr marL="514350" indent="-514350">
              <a:buFont typeface="+mj-lt"/>
              <a:buAutoNum type="arabicPeriod"/>
            </a:pPr>
            <a:r>
              <a:rPr lang="en-US" sz="2400" dirty="0" smtClean="0"/>
              <a:t>CCS Configuration Selection Process</a:t>
            </a:r>
          </a:p>
          <a:p>
            <a:pPr marL="514350" indent="-514350">
              <a:buFont typeface="+mj-lt"/>
              <a:buAutoNum type="arabicPeriod"/>
            </a:pPr>
            <a:r>
              <a:rPr lang="en-US" sz="2400" dirty="0" smtClean="0"/>
              <a:t>CCS System Demonstration Evaluation Criteria</a:t>
            </a:r>
          </a:p>
          <a:p>
            <a:pPr marL="514350" indent="-514350">
              <a:buFont typeface="+mj-lt"/>
              <a:buAutoNum type="arabicPeriod"/>
            </a:pPr>
            <a:endParaRPr lang="en-US" sz="2400" dirty="0" smtClean="0"/>
          </a:p>
          <a:p>
            <a:pPr marL="514350" indent="-514350">
              <a:buFont typeface="+mj-lt"/>
              <a:buAutoNum type="arabicPeriod"/>
            </a:pPr>
            <a:endParaRPr lang="en-US" sz="2400" dirty="0"/>
          </a:p>
        </p:txBody>
      </p:sp>
      <p:sp>
        <p:nvSpPr>
          <p:cNvPr id="3" name="Content Placeholder 2"/>
          <p:cNvSpPr>
            <a:spLocks noGrp="1"/>
          </p:cNvSpPr>
          <p:nvPr>
            <p:ph sz="quarter" idx="11"/>
          </p:nvPr>
        </p:nvSpPr>
        <p:spPr/>
        <p:txBody>
          <a:bodyPr/>
          <a:lstStyle/>
          <a:p>
            <a:r>
              <a:rPr lang="en-US" dirty="0" smtClean="0"/>
              <a:t>Table of Contents</a:t>
            </a:r>
            <a:endParaRPr lang="en-US" dirty="0"/>
          </a:p>
        </p:txBody>
      </p:sp>
      <p:pic>
        <p:nvPicPr>
          <p:cNvPr id="2050"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24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599539" cy="685800"/>
          </a:xfrm>
        </p:spPr>
        <p:txBody>
          <a:bodyPr/>
          <a:lstStyle/>
          <a:p>
            <a:r>
              <a:rPr lang="en-US" sz="2000" b="1" i="1" dirty="0"/>
              <a:t>Category management and shared services:  </a:t>
            </a:r>
            <a:r>
              <a:rPr lang="en-US" sz="2000" b="1" i="1" dirty="0" smtClean="0"/>
              <a:t>two </a:t>
            </a:r>
            <a:r>
              <a:rPr lang="en-US" sz="2000" b="1" i="1" dirty="0"/>
              <a:t>efforts to maximize the value </a:t>
            </a:r>
            <a:r>
              <a:rPr lang="en-US" sz="2000" b="1" i="1" dirty="0" smtClean="0"/>
              <a:t>agencies </a:t>
            </a:r>
            <a:r>
              <a:rPr lang="en-US" sz="2000" b="1" i="1" dirty="0"/>
              <a:t>and taxpayers </a:t>
            </a:r>
            <a:r>
              <a:rPr lang="en-US" sz="2000" b="1" i="1" dirty="0" smtClean="0"/>
              <a:t>receive.</a:t>
            </a:r>
            <a:endParaRPr lang="en-US" sz="2000" b="1" i="1" dirty="0"/>
          </a:p>
        </p:txBody>
      </p:sp>
      <p:sp>
        <p:nvSpPr>
          <p:cNvPr id="9" name="Text Placeholder 1"/>
          <p:cNvSpPr txBox="1">
            <a:spLocks/>
          </p:cNvSpPr>
          <p:nvPr/>
        </p:nvSpPr>
        <p:spPr bwMode="auto">
          <a:xfrm>
            <a:off x="252983" y="2060401"/>
            <a:ext cx="4114799" cy="1786207"/>
          </a:xfrm>
          <a:prstGeom prst="rect">
            <a:avLst/>
          </a:prstGeom>
          <a:noFill/>
        </p:spPr>
        <p:txBody>
          <a:bodyPr wrap="square">
            <a:noAutofit/>
          </a:bodyPr>
          <a:lstStyle>
            <a:defPPr>
              <a:defRPr lang="en-US"/>
            </a:defPPr>
            <a:lvl1pPr marL="0" defTabSz="914400" eaLnBrk="1" latinLnBrk="0" hangingPunct="1">
              <a:spcBef>
                <a:spcPts val="300"/>
              </a:spcBef>
              <a:spcAft>
                <a:spcPts val="300"/>
              </a:spcAft>
              <a:defRPr sz="1600">
                <a:latin typeface="Arial" pitchFamily="34" charset="0"/>
                <a:cs typeface="Arial" pitchFamily="34" charset="0"/>
              </a:defRPr>
            </a:lvl1pPr>
            <a:lvl2pPr defTabSz="914400" eaLnBrk="1" latinLnBrk="0" hangingPunct="1">
              <a:defRPr sz="1800">
                <a:latin typeface="+mn-lt"/>
                <a:cs typeface="+mn-cs"/>
              </a:defRPr>
            </a:lvl2pPr>
            <a:lvl3pPr defTabSz="914400" eaLnBrk="1" latinLnBrk="0" hangingPunct="1">
              <a:defRPr sz="1800">
                <a:latin typeface="+mn-lt"/>
                <a:cs typeface="+mn-cs"/>
              </a:defRPr>
            </a:lvl3pPr>
            <a:lvl4pPr defTabSz="914400" eaLnBrk="1" latinLnBrk="0" hangingPunct="1">
              <a:defRPr sz="1800">
                <a:latin typeface="+mn-lt"/>
                <a:cs typeface="+mn-cs"/>
              </a:defRPr>
            </a:lvl4pPr>
            <a:lvl5pPr defTabSz="914400" eaLnBrk="1" latinLnBrk="0" hangingPunct="1">
              <a:defRPr sz="1800">
                <a:latin typeface="+mn-lt"/>
                <a:cs typeface="+mn-cs"/>
              </a:defRPr>
            </a:lvl5pPr>
            <a:lvl6pPr>
              <a:defRPr sz="1800">
                <a:latin typeface="+mn-lt"/>
                <a:cs typeface="+mn-cs"/>
              </a:defRPr>
            </a:lvl6pPr>
            <a:lvl7pPr>
              <a:defRPr sz="1800">
                <a:latin typeface="+mn-lt"/>
                <a:cs typeface="+mn-cs"/>
              </a:defRPr>
            </a:lvl7pPr>
            <a:lvl8pPr>
              <a:defRPr sz="1800">
                <a:latin typeface="+mn-lt"/>
                <a:cs typeface="+mn-cs"/>
              </a:defRPr>
            </a:lvl8pPr>
            <a:lvl9pPr>
              <a:defRPr sz="1800">
                <a:latin typeface="+mn-lt"/>
                <a:cs typeface="+mn-cs"/>
              </a:defRPr>
            </a:lvl9pPr>
          </a:lstStyle>
          <a:p>
            <a:pPr algn="just"/>
            <a:r>
              <a:rPr lang="en-US" dirty="0">
                <a:latin typeface="Arial Narrow" panose="020B0606020202030204" pitchFamily="34" charset="0"/>
              </a:rPr>
              <a:t>Category management is a commercial business model the federal government is applying to buy more like a single enterprise. It involves identifying core categories of products and services and developing purchasing and supply chain strategies that enable the government to optimize the value received for money spent in each category.</a:t>
            </a:r>
          </a:p>
          <a:p>
            <a:pPr algn="just"/>
            <a:endParaRPr lang="en-US" dirty="0">
              <a:latin typeface="Arial Narrow" panose="020B0606020202030204" pitchFamily="34" charset="0"/>
            </a:endParaRPr>
          </a:p>
        </p:txBody>
      </p:sp>
      <p:cxnSp>
        <p:nvCxnSpPr>
          <p:cNvPr id="10" name="Straight Connector 9"/>
          <p:cNvCxnSpPr/>
          <p:nvPr/>
        </p:nvCxnSpPr>
        <p:spPr>
          <a:xfrm>
            <a:off x="252983" y="1856129"/>
            <a:ext cx="4114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0223" y="1671463"/>
            <a:ext cx="2560320" cy="369332"/>
          </a:xfrm>
          <a:prstGeom prst="rect">
            <a:avLst/>
          </a:prstGeom>
          <a:solidFill>
            <a:schemeClr val="bg1"/>
          </a:solidFill>
        </p:spPr>
        <p:txBody>
          <a:bodyPr wrap="square" rtlCol="0" anchor="ctr">
            <a:spAutoFit/>
          </a:bodyPr>
          <a:lstStyle/>
          <a:p>
            <a:pPr algn="ctr"/>
            <a:r>
              <a:rPr lang="en-US" i="1" dirty="0"/>
              <a:t>Category Management</a:t>
            </a:r>
          </a:p>
        </p:txBody>
      </p:sp>
      <p:cxnSp>
        <p:nvCxnSpPr>
          <p:cNvPr id="12" name="Straight Connector 11"/>
          <p:cNvCxnSpPr/>
          <p:nvPr/>
        </p:nvCxnSpPr>
        <p:spPr>
          <a:xfrm>
            <a:off x="914400" y="4660387"/>
            <a:ext cx="7315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 Placeholder 1"/>
          <p:cNvSpPr txBox="1">
            <a:spLocks/>
          </p:cNvSpPr>
          <p:nvPr/>
        </p:nvSpPr>
        <p:spPr bwMode="auto">
          <a:xfrm>
            <a:off x="914400" y="4882805"/>
            <a:ext cx="7315200" cy="878286"/>
          </a:xfrm>
          <a:prstGeom prst="rect">
            <a:avLst/>
          </a:prstGeom>
          <a:noFill/>
        </p:spPr>
        <p:txBody>
          <a:bodyPr wrap="square">
            <a:noAutofit/>
          </a:bodyPr>
          <a:lstStyle>
            <a:defPPr>
              <a:defRPr lang="en-US"/>
            </a:defPPr>
            <a:lvl1pPr marL="0" defTabSz="914400" eaLnBrk="1" latinLnBrk="0" hangingPunct="1">
              <a:spcBef>
                <a:spcPts val="300"/>
              </a:spcBef>
              <a:spcAft>
                <a:spcPts val="300"/>
              </a:spcAft>
              <a:defRPr sz="1600">
                <a:latin typeface="Arial Narrow" panose="020B0606020202030204" pitchFamily="34" charset="0"/>
                <a:cs typeface="Arial" pitchFamily="34" charset="0"/>
              </a:defRPr>
            </a:lvl1pPr>
            <a:lvl2pPr defTabSz="914400" eaLnBrk="1" latinLnBrk="0" hangingPunct="1">
              <a:defRPr sz="1800">
                <a:latin typeface="+mn-lt"/>
                <a:cs typeface="+mn-cs"/>
              </a:defRPr>
            </a:lvl2pPr>
            <a:lvl3pPr defTabSz="914400" eaLnBrk="1" latinLnBrk="0" hangingPunct="1">
              <a:defRPr sz="1800">
                <a:latin typeface="+mn-lt"/>
                <a:cs typeface="+mn-cs"/>
              </a:defRPr>
            </a:lvl3pPr>
            <a:lvl4pPr defTabSz="914400" eaLnBrk="1" latinLnBrk="0" hangingPunct="1">
              <a:defRPr sz="1800">
                <a:latin typeface="+mn-lt"/>
                <a:cs typeface="+mn-cs"/>
              </a:defRPr>
            </a:lvl4pPr>
            <a:lvl5pPr defTabSz="914400" eaLnBrk="1" latinLnBrk="0" hangingPunct="1">
              <a:defRPr sz="1800">
                <a:latin typeface="+mn-lt"/>
                <a:cs typeface="+mn-cs"/>
              </a:defRPr>
            </a:lvl5pPr>
            <a:lvl6pPr>
              <a:defRPr sz="1800">
                <a:latin typeface="+mn-lt"/>
                <a:cs typeface="+mn-cs"/>
              </a:defRPr>
            </a:lvl6pPr>
            <a:lvl7pPr>
              <a:defRPr sz="1800">
                <a:latin typeface="+mn-lt"/>
                <a:cs typeface="+mn-cs"/>
              </a:defRPr>
            </a:lvl7pPr>
            <a:lvl8pPr>
              <a:defRPr sz="1800">
                <a:latin typeface="+mn-lt"/>
                <a:cs typeface="+mn-cs"/>
              </a:defRPr>
            </a:lvl8pPr>
            <a:lvl9pPr>
              <a:defRPr sz="1800">
                <a:latin typeface="+mn-lt"/>
                <a:cs typeface="+mn-cs"/>
              </a:defRPr>
            </a:lvl9pPr>
          </a:lstStyle>
          <a:p>
            <a:pPr marL="285750" indent="-285750">
              <a:buBlip>
                <a:blip r:embed="rId2"/>
              </a:buBlip>
            </a:pPr>
            <a:r>
              <a:rPr lang="en-US" dirty="0"/>
              <a:t>How do Shared Services and Category Management efforts complement each other?</a:t>
            </a:r>
          </a:p>
          <a:p>
            <a:pPr marL="285750" indent="-285750">
              <a:buBlip>
                <a:blip r:embed="rId2"/>
              </a:buBlip>
            </a:pPr>
            <a:r>
              <a:rPr lang="en-US" dirty="0"/>
              <a:t>How are these programs working together to ensure maximum value to federal agencies and taxpayers overall?</a:t>
            </a:r>
          </a:p>
          <a:p>
            <a:endParaRPr lang="en-US" sz="1800" dirty="0"/>
          </a:p>
        </p:txBody>
      </p:sp>
      <p:sp>
        <p:nvSpPr>
          <p:cNvPr id="14" name="TextBox 13"/>
          <p:cNvSpPr txBox="1"/>
          <p:nvPr/>
        </p:nvSpPr>
        <p:spPr>
          <a:xfrm>
            <a:off x="2118049" y="4475721"/>
            <a:ext cx="4795935" cy="369332"/>
          </a:xfrm>
          <a:prstGeom prst="rect">
            <a:avLst/>
          </a:prstGeom>
          <a:solidFill>
            <a:schemeClr val="bg1"/>
          </a:solidFill>
        </p:spPr>
        <p:txBody>
          <a:bodyPr wrap="square" rtlCol="0">
            <a:spAutoFit/>
          </a:bodyPr>
          <a:lstStyle>
            <a:defPPr>
              <a:defRPr lang="en-US"/>
            </a:defPPr>
            <a:lvl1pPr algn="ctr">
              <a:defRPr sz="1600" i="1"/>
            </a:lvl1pPr>
          </a:lstStyle>
          <a:p>
            <a:r>
              <a:rPr lang="en-US" sz="1800" dirty="0"/>
              <a:t>Common Challenges and Questions Asked</a:t>
            </a:r>
          </a:p>
        </p:txBody>
      </p:sp>
      <p:sp>
        <p:nvSpPr>
          <p:cNvPr id="15" name="Text Placeholder 1"/>
          <p:cNvSpPr txBox="1">
            <a:spLocks/>
          </p:cNvSpPr>
          <p:nvPr/>
        </p:nvSpPr>
        <p:spPr bwMode="auto">
          <a:xfrm>
            <a:off x="4810619" y="2060401"/>
            <a:ext cx="4114800" cy="1783868"/>
          </a:xfrm>
          <a:prstGeom prst="rect">
            <a:avLst/>
          </a:prstGeom>
          <a:noFill/>
        </p:spPr>
        <p:txBody>
          <a:bodyPr wrap="square">
            <a:noAutofit/>
          </a:bodyPr>
          <a:lstStyle>
            <a:defPPr>
              <a:defRPr lang="en-US"/>
            </a:defPPr>
            <a:lvl1pPr marL="0" defTabSz="914400" eaLnBrk="1" latinLnBrk="0" hangingPunct="1">
              <a:spcBef>
                <a:spcPts val="300"/>
              </a:spcBef>
              <a:spcAft>
                <a:spcPts val="300"/>
              </a:spcAft>
              <a:defRPr sz="1600">
                <a:latin typeface="Arial" pitchFamily="34" charset="0"/>
                <a:cs typeface="Arial" pitchFamily="34" charset="0"/>
              </a:defRPr>
            </a:lvl1pPr>
            <a:lvl2pPr defTabSz="914400" eaLnBrk="1" latinLnBrk="0" hangingPunct="1">
              <a:defRPr sz="1800">
                <a:latin typeface="+mn-lt"/>
                <a:cs typeface="+mn-cs"/>
              </a:defRPr>
            </a:lvl2pPr>
            <a:lvl3pPr defTabSz="914400" eaLnBrk="1" latinLnBrk="0" hangingPunct="1">
              <a:defRPr sz="1800">
                <a:latin typeface="+mn-lt"/>
                <a:cs typeface="+mn-cs"/>
              </a:defRPr>
            </a:lvl3pPr>
            <a:lvl4pPr defTabSz="914400" eaLnBrk="1" latinLnBrk="0" hangingPunct="1">
              <a:defRPr sz="1800">
                <a:latin typeface="+mn-lt"/>
                <a:cs typeface="+mn-cs"/>
              </a:defRPr>
            </a:lvl4pPr>
            <a:lvl5pPr defTabSz="914400" eaLnBrk="1" latinLnBrk="0" hangingPunct="1">
              <a:defRPr sz="1800">
                <a:latin typeface="+mn-lt"/>
                <a:cs typeface="+mn-cs"/>
              </a:defRPr>
            </a:lvl5pPr>
            <a:lvl6pPr>
              <a:defRPr sz="1800">
                <a:latin typeface="+mn-lt"/>
                <a:cs typeface="+mn-cs"/>
              </a:defRPr>
            </a:lvl6pPr>
            <a:lvl7pPr>
              <a:defRPr sz="1800">
                <a:latin typeface="+mn-lt"/>
                <a:cs typeface="+mn-cs"/>
              </a:defRPr>
            </a:lvl7pPr>
            <a:lvl8pPr>
              <a:defRPr sz="1800">
                <a:latin typeface="+mn-lt"/>
                <a:cs typeface="+mn-cs"/>
              </a:defRPr>
            </a:lvl8pPr>
            <a:lvl9pPr>
              <a:defRPr sz="1800">
                <a:latin typeface="+mn-lt"/>
                <a:cs typeface="+mn-cs"/>
              </a:defRPr>
            </a:lvl9pPr>
          </a:lstStyle>
          <a:p>
            <a:pPr algn="just"/>
            <a:r>
              <a:rPr lang="en-US" dirty="0">
                <a:latin typeface="Arial Narrow" panose="020B0606020202030204" pitchFamily="34" charset="0"/>
              </a:rPr>
              <a:t>Shared services is a commercial best practice business model that involves the transference of common administrative or mission support operations to an organization, as designated by a marketplace oversight body, that performs certain services for more than one federal agency or business unit on a fee-for-service basis.</a:t>
            </a:r>
          </a:p>
        </p:txBody>
      </p:sp>
      <p:cxnSp>
        <p:nvCxnSpPr>
          <p:cNvPr id="16" name="Straight Connector 15"/>
          <p:cNvCxnSpPr/>
          <p:nvPr/>
        </p:nvCxnSpPr>
        <p:spPr>
          <a:xfrm>
            <a:off x="4810619" y="1856129"/>
            <a:ext cx="4114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07899" y="1671463"/>
            <a:ext cx="1920240" cy="369332"/>
          </a:xfrm>
          <a:prstGeom prst="rect">
            <a:avLst/>
          </a:prstGeom>
          <a:solidFill>
            <a:schemeClr val="bg1"/>
          </a:solidFill>
        </p:spPr>
        <p:txBody>
          <a:bodyPr wrap="square" rtlCol="0" anchor="ctr">
            <a:spAutoFit/>
          </a:bodyPr>
          <a:lstStyle/>
          <a:p>
            <a:pPr algn="ctr"/>
            <a:r>
              <a:rPr lang="en-US" i="1" dirty="0"/>
              <a:t>Shared Services</a:t>
            </a:r>
          </a:p>
        </p:txBody>
      </p:sp>
      <p:pic>
        <p:nvPicPr>
          <p:cNvPr id="19" name="Picture 2" descr="H:\TREAS\FIT\nav-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772400" cy="685800"/>
          </a:xfrm>
        </p:spPr>
        <p:txBody>
          <a:bodyPr/>
          <a:lstStyle/>
          <a:p>
            <a:pPr lvl="0"/>
            <a:r>
              <a:rPr lang="en-US" sz="2000" b="1" i="1" dirty="0">
                <a:solidFill>
                  <a:srgbClr val="000000"/>
                </a:solidFill>
                <a:latin typeface="Arial"/>
                <a:ea typeface="Arial"/>
                <a:cs typeface="Arial"/>
                <a:sym typeface="Arial"/>
                <a:rtl val="0"/>
              </a:rPr>
              <a:t>Across Federal Government, there are 10 common </a:t>
            </a:r>
            <a:r>
              <a:rPr lang="en-US" sz="2000" b="1" i="1" dirty="0" smtClean="0">
                <a:solidFill>
                  <a:srgbClr val="000000"/>
                </a:solidFill>
                <a:latin typeface="Arial"/>
                <a:ea typeface="Arial"/>
                <a:cs typeface="Arial"/>
                <a:sym typeface="Arial"/>
                <a:rtl val="0"/>
              </a:rPr>
              <a:t>spending categories.</a:t>
            </a:r>
            <a:endParaRPr lang="en-US" sz="2000" b="1" i="1" dirty="0">
              <a:solidFill>
                <a:srgbClr val="000000"/>
              </a:solidFill>
              <a:latin typeface="Arial"/>
              <a:ea typeface="Arial"/>
              <a:cs typeface="Arial"/>
              <a:sym typeface="Arial"/>
              <a:rtl val="0"/>
            </a:endParaRPr>
          </a:p>
          <a:p>
            <a:endParaRPr lang="en-US" sz="2000" b="1" dirty="0"/>
          </a:p>
        </p:txBody>
      </p:sp>
      <p:sp>
        <p:nvSpPr>
          <p:cNvPr id="14" name="Rectangle 13"/>
          <p:cNvSpPr/>
          <p:nvPr/>
        </p:nvSpPr>
        <p:spPr>
          <a:xfrm>
            <a:off x="685800" y="1066800"/>
            <a:ext cx="7696200" cy="400110"/>
          </a:xfrm>
          <a:prstGeom prst="rect">
            <a:avLst/>
          </a:prstGeom>
        </p:spPr>
        <p:txBody>
          <a:bodyPr wrap="square">
            <a:spAutoFit/>
          </a:bodyPr>
          <a:lstStyle/>
          <a:p>
            <a:pPr lvl="0" algn="ctr">
              <a:buClr>
                <a:srgbClr val="000000"/>
              </a:buClr>
              <a:buSzPct val="25000"/>
            </a:pPr>
            <a:r>
              <a:rPr lang="en-US" sz="2000" dirty="0" smtClean="0">
                <a:solidFill>
                  <a:srgbClr val="000000"/>
                </a:solidFill>
                <a:ea typeface="Arial"/>
                <a:cs typeface="Arial"/>
                <a:sym typeface="Arial"/>
                <a:rtl val="0"/>
              </a:rPr>
              <a:t>The 10 categories account </a:t>
            </a:r>
            <a:r>
              <a:rPr lang="en-US" sz="2000" dirty="0">
                <a:solidFill>
                  <a:srgbClr val="000000"/>
                </a:solidFill>
                <a:ea typeface="Arial"/>
                <a:cs typeface="Arial"/>
                <a:sym typeface="Arial"/>
                <a:rtl val="0"/>
              </a:rPr>
              <a:t>for nearly $300B in annual </a:t>
            </a:r>
            <a:r>
              <a:rPr lang="en-US" sz="2000" dirty="0" smtClean="0">
                <a:solidFill>
                  <a:srgbClr val="000000"/>
                </a:solidFill>
                <a:ea typeface="Arial"/>
                <a:cs typeface="Arial"/>
                <a:sym typeface="Arial"/>
                <a:rtl val="0"/>
              </a:rPr>
              <a:t>spending.</a:t>
            </a:r>
            <a:endParaRPr lang="en-US" sz="2000" dirty="0">
              <a:solidFill>
                <a:srgbClr val="000000"/>
              </a:solidFill>
              <a:ea typeface="Arial"/>
              <a:cs typeface="Arial"/>
              <a:sym typeface="Arial"/>
              <a:rtl val="0"/>
            </a:endParaRPr>
          </a:p>
        </p:txBody>
      </p:sp>
      <p:pic>
        <p:nvPicPr>
          <p:cNvPr id="16"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Chart 14"/>
          <p:cNvGraphicFramePr>
            <a:graphicFrameLocks/>
          </p:cNvGraphicFramePr>
          <p:nvPr>
            <p:extLst>
              <p:ext uri="{D42A27DB-BD31-4B8C-83A1-F6EECF244321}">
                <p14:modId xmlns:p14="http://schemas.microsoft.com/office/powerpoint/2010/main" val="3773219580"/>
              </p:ext>
            </p:extLst>
          </p:nvPr>
        </p:nvGraphicFramePr>
        <p:xfrm>
          <a:off x="2590800" y="1752600"/>
          <a:ext cx="6477000" cy="4157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09057108"/>
              </p:ext>
            </p:extLst>
          </p:nvPr>
        </p:nvGraphicFramePr>
        <p:xfrm>
          <a:off x="228600" y="2209800"/>
          <a:ext cx="2336800" cy="3248025"/>
        </p:xfrm>
        <a:graphic>
          <a:graphicData uri="http://schemas.openxmlformats.org/drawingml/2006/table">
            <a:tbl>
              <a:tblPr>
                <a:tableStyleId>{5C22544A-7EE6-4342-B048-85BDC9FD1C3A}</a:tableStyleId>
              </a:tblPr>
              <a:tblGrid>
                <a:gridCol w="1306325"/>
                <a:gridCol w="583407"/>
                <a:gridCol w="447068"/>
              </a:tblGrid>
              <a:tr h="381000">
                <a:tc>
                  <a:txBody>
                    <a:bodyPr/>
                    <a:lstStyle/>
                    <a:p>
                      <a:pPr algn="ctr" fontAlgn="ctr"/>
                      <a:r>
                        <a:rPr lang="en-US" sz="1100" b="1" u="none" strike="noStrike" dirty="0">
                          <a:effectLst/>
                        </a:rPr>
                        <a:t>Categories</a:t>
                      </a:r>
                      <a:endParaRPr lang="en-US" sz="1100" b="1" i="0" u="none" strike="noStrike" dirty="0">
                        <a:solidFill>
                          <a:srgbClr val="000000"/>
                        </a:solidFill>
                        <a:effectLst/>
                        <a:latin typeface="Calibri"/>
                      </a:endParaRPr>
                    </a:p>
                  </a:txBody>
                  <a:tcPr marL="9525" marR="9525" marT="9525" marB="0" anchor="ctr"/>
                </a:tc>
                <a:tc>
                  <a:txBody>
                    <a:bodyPr/>
                    <a:lstStyle/>
                    <a:p>
                      <a:pPr algn="ctr" fontAlgn="ctr"/>
                      <a:r>
                        <a:rPr lang="en-US" sz="1100" b="1" u="none" strike="noStrike" dirty="0">
                          <a:effectLst/>
                        </a:rPr>
                        <a:t>Amount</a:t>
                      </a:r>
                      <a:br>
                        <a:rPr lang="en-US" sz="1100" b="1" u="none" strike="noStrike" dirty="0">
                          <a:effectLst/>
                        </a:rPr>
                      </a:br>
                      <a:r>
                        <a:rPr lang="en-US" sz="1100" b="1" u="none" strike="noStrike" dirty="0">
                          <a:effectLst/>
                        </a:rPr>
                        <a:t>(billions)</a:t>
                      </a:r>
                      <a:endParaRPr lang="en-US" sz="1100" b="1" i="0" u="none" strike="noStrike" dirty="0">
                        <a:solidFill>
                          <a:srgbClr val="000000"/>
                        </a:solidFill>
                        <a:effectLst/>
                        <a:latin typeface="Calibri"/>
                      </a:endParaRPr>
                    </a:p>
                  </a:txBody>
                  <a:tcPr marL="9525" marR="9525" marT="9525" marB="0" anchor="ctr"/>
                </a:tc>
                <a:tc>
                  <a:txBody>
                    <a:bodyPr/>
                    <a:lstStyle/>
                    <a:p>
                      <a:pPr algn="ctr" fontAlgn="ctr"/>
                      <a:r>
                        <a:rPr lang="en-US" sz="1100" b="1" u="none" strike="noStrike" dirty="0">
                          <a:effectLst/>
                        </a:rPr>
                        <a:t>%</a:t>
                      </a:r>
                      <a:endParaRPr lang="en-US" sz="1100" b="1" i="0" u="none" strike="noStrike" dirty="0">
                        <a:solidFill>
                          <a:srgbClr val="000000"/>
                        </a:solidFill>
                        <a:effectLst/>
                        <a:latin typeface="Calibri"/>
                      </a:endParaRPr>
                    </a:p>
                  </a:txBody>
                  <a:tcPr marL="9525" marR="9525" marT="9525" marB="0" anchor="ctr"/>
                </a:tc>
              </a:tr>
              <a:tr h="381000">
                <a:tc>
                  <a:txBody>
                    <a:bodyPr/>
                    <a:lstStyle/>
                    <a:p>
                      <a:pPr algn="l" fontAlgn="b"/>
                      <a:r>
                        <a:rPr lang="en-US" sz="1100" u="none" strike="noStrike">
                          <a:effectLst/>
                        </a:rPr>
                        <a:t>Facilities &amp; Construction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a:endParaRPr>
                    </a:p>
                  </a:txBody>
                  <a:tcPr marL="9525" marR="9525" marT="9525" marB="0" anchor="b"/>
                </a:tc>
              </a:tr>
              <a:tr h="200025">
                <a:tc>
                  <a:txBody>
                    <a:bodyPr/>
                    <a:lstStyle/>
                    <a:p>
                      <a:pPr algn="l" fontAlgn="b"/>
                      <a:r>
                        <a:rPr lang="en-US" sz="1100" u="none" strike="noStrike">
                          <a:effectLst/>
                        </a:rPr>
                        <a:t>Professional Services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61.9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IT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49.9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Medical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Transportation &amp; Logistic Services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Industrial &amp; Product Services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r>
              <a:tr h="381000">
                <a:tc>
                  <a:txBody>
                    <a:bodyPr/>
                    <a:lstStyle/>
                    <a:p>
                      <a:pPr algn="l" fontAlgn="b"/>
                      <a:r>
                        <a:rPr lang="en-US" sz="1100" u="none" strike="noStrike">
                          <a:effectLst/>
                        </a:rPr>
                        <a:t>Security and Protections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Human Capital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Travel &amp; Lodging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Office Management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b="1" i="1" u="none" strike="noStrike" dirty="0">
                          <a:effectLst/>
                        </a:rPr>
                        <a:t>Total</a:t>
                      </a:r>
                      <a:endParaRPr lang="en-US" sz="1100" b="1" i="1" u="none" strike="noStrike" dirty="0">
                        <a:solidFill>
                          <a:srgbClr val="000000"/>
                        </a:solidFill>
                        <a:effectLst/>
                        <a:latin typeface="Calibri"/>
                      </a:endParaRPr>
                    </a:p>
                  </a:txBody>
                  <a:tcPr marL="9525" marR="9525" marT="9525" marB="0" anchor="b"/>
                </a:tc>
                <a:tc>
                  <a:txBody>
                    <a:bodyPr/>
                    <a:lstStyle/>
                    <a:p>
                      <a:pPr algn="r" fontAlgn="b"/>
                      <a:r>
                        <a:rPr lang="en-US" sz="1100" b="1" i="1" u="none" strike="noStrike" dirty="0">
                          <a:effectLst/>
                        </a:rPr>
                        <a:t>274.8</a:t>
                      </a:r>
                      <a:endParaRPr lang="en-US" sz="1100" b="1" i="1" u="none" strike="noStrike" dirty="0">
                        <a:solidFill>
                          <a:srgbClr val="000000"/>
                        </a:solidFill>
                        <a:effectLst/>
                        <a:latin typeface="Calibri"/>
                      </a:endParaRPr>
                    </a:p>
                  </a:txBody>
                  <a:tcPr marL="9525" marR="9525" marT="9525" marB="0" anchor="b"/>
                </a:tc>
                <a:tc>
                  <a:txBody>
                    <a:bodyPr/>
                    <a:lstStyle/>
                    <a:p>
                      <a:pPr algn="r" fontAlgn="b"/>
                      <a:r>
                        <a:rPr lang="en-US" sz="1100" b="1" i="1" u="none" strike="noStrike" dirty="0">
                          <a:effectLst/>
                        </a:rPr>
                        <a:t>100%</a:t>
                      </a:r>
                      <a:endParaRPr lang="en-US" sz="1100" b="1" i="1"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564088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239000" cy="685800"/>
          </a:xfrm>
        </p:spPr>
        <p:txBody>
          <a:bodyPr/>
          <a:lstStyle/>
          <a:p>
            <a:r>
              <a:rPr lang="en-US" sz="2000" b="1" i="1" dirty="0"/>
              <a:t>Category management and shared services are </a:t>
            </a:r>
            <a:r>
              <a:rPr lang="en-US" sz="2000" b="1" i="1" dirty="0" smtClean="0"/>
              <a:t>complementary.</a:t>
            </a:r>
            <a:endParaRPr lang="en-US" sz="2000" b="1" i="1" dirty="0"/>
          </a:p>
        </p:txBody>
      </p:sp>
      <p:sp>
        <p:nvSpPr>
          <p:cNvPr id="4" name="TextBox 3"/>
          <p:cNvSpPr txBox="1">
            <a:spLocks noChangeAspect="1"/>
          </p:cNvSpPr>
          <p:nvPr/>
        </p:nvSpPr>
        <p:spPr>
          <a:xfrm>
            <a:off x="498678" y="2667000"/>
            <a:ext cx="4063324" cy="1878766"/>
          </a:xfrm>
          <a:prstGeom prst="rect">
            <a:avLst/>
          </a:prstGeom>
          <a:solidFill>
            <a:schemeClr val="bg1"/>
          </a:solidFill>
          <a:ln>
            <a:solidFill>
              <a:schemeClr val="tx2"/>
            </a:solidFill>
          </a:ln>
        </p:spPr>
        <p:txBody>
          <a:bodyPr vert="horz" wrap="square" rtlCol="0" anchor="t">
            <a:noAutofit/>
          </a:bodyPr>
          <a:lstStyle/>
          <a:p>
            <a:pPr>
              <a:spcBef>
                <a:spcPts val="600"/>
              </a:spcBef>
            </a:pPr>
            <a:r>
              <a:rPr lang="en-US" sz="1600" dirty="0">
                <a:latin typeface="Arial Narrow" panose="020B0606020202030204" pitchFamily="34" charset="0"/>
              </a:rPr>
              <a:t>Category Management:</a:t>
            </a:r>
          </a:p>
          <a:p>
            <a:pPr marL="285750" indent="-285750">
              <a:spcBef>
                <a:spcPts val="600"/>
              </a:spcBef>
              <a:buFont typeface="Arial" panose="020B0604020202020204" pitchFamily="34" charset="0"/>
              <a:buChar char="•"/>
            </a:pPr>
            <a:r>
              <a:rPr lang="en-US" sz="1600" dirty="0">
                <a:latin typeface="Arial Narrow" panose="020B0606020202030204" pitchFamily="34" charset="0"/>
              </a:rPr>
              <a:t>Improves ability to deliver results through increased alignment with supplier markets</a:t>
            </a:r>
          </a:p>
          <a:p>
            <a:pPr marL="285750" indent="-285750">
              <a:spcBef>
                <a:spcPts val="600"/>
              </a:spcBef>
              <a:buFont typeface="Arial" panose="020B0604020202020204" pitchFamily="34" charset="0"/>
              <a:buChar char="•"/>
            </a:pPr>
            <a:r>
              <a:rPr lang="en-US" sz="1600" dirty="0">
                <a:latin typeface="Arial Narrow" panose="020B0606020202030204" pitchFamily="34" charset="0"/>
              </a:rPr>
              <a:t>Increases government buying power</a:t>
            </a:r>
          </a:p>
          <a:p>
            <a:pPr marL="285750" indent="-285750">
              <a:spcBef>
                <a:spcPts val="600"/>
              </a:spcBef>
              <a:buFont typeface="Arial" panose="020B0604020202020204" pitchFamily="34" charset="0"/>
              <a:buChar char="•"/>
            </a:pPr>
            <a:r>
              <a:rPr lang="en-US" sz="1600" dirty="0">
                <a:latin typeface="Arial Narrow" panose="020B0606020202030204" pitchFamily="34" charset="0"/>
              </a:rPr>
              <a:t>Eliminates waste and inefficiency by standardizing supply chain strategies</a:t>
            </a:r>
          </a:p>
        </p:txBody>
      </p:sp>
      <p:sp>
        <p:nvSpPr>
          <p:cNvPr id="5" name="TextBox 4"/>
          <p:cNvSpPr txBox="1">
            <a:spLocks noChangeAspect="1"/>
          </p:cNvSpPr>
          <p:nvPr/>
        </p:nvSpPr>
        <p:spPr>
          <a:xfrm>
            <a:off x="4594780" y="2669500"/>
            <a:ext cx="4156063" cy="1876266"/>
          </a:xfrm>
          <a:prstGeom prst="rect">
            <a:avLst/>
          </a:prstGeom>
          <a:solidFill>
            <a:schemeClr val="bg1"/>
          </a:solidFill>
          <a:ln>
            <a:solidFill>
              <a:schemeClr val="tx2"/>
            </a:solidFill>
          </a:ln>
        </p:spPr>
        <p:txBody>
          <a:bodyPr vert="horz" wrap="square" rtlCol="0" anchor="t">
            <a:noAutofit/>
          </a:bodyPr>
          <a:lstStyle>
            <a:defPPr>
              <a:defRPr lang="en-US"/>
            </a:defPPr>
            <a:lvl1pPr algn="ctr">
              <a:defRPr sz="1600" b="1" i="1">
                <a:latin typeface="Arial Narrow" panose="020B0606020202030204" pitchFamily="34" charset="0"/>
              </a:defRPr>
            </a:lvl1pPr>
          </a:lstStyle>
          <a:p>
            <a:pPr algn="l">
              <a:spcBef>
                <a:spcPts val="600"/>
              </a:spcBef>
            </a:pPr>
            <a:r>
              <a:rPr lang="en-US" b="0" i="0" dirty="0"/>
              <a:t>Shared Services:</a:t>
            </a:r>
          </a:p>
          <a:p>
            <a:pPr marL="285750" indent="-285750" algn="l">
              <a:spcBef>
                <a:spcPts val="600"/>
              </a:spcBef>
              <a:buFont typeface="Arial" panose="020B0604020202020204" pitchFamily="34" charset="0"/>
              <a:buChar char="•"/>
            </a:pPr>
            <a:r>
              <a:rPr lang="en-US" b="0" i="0" dirty="0"/>
              <a:t>Enables agencies to deploy critical resources to mission delivery </a:t>
            </a:r>
          </a:p>
          <a:p>
            <a:pPr marL="285750" indent="-285750" algn="l">
              <a:spcBef>
                <a:spcPts val="600"/>
              </a:spcBef>
              <a:buFont typeface="Arial" panose="020B0604020202020204" pitchFamily="34" charset="0"/>
              <a:buChar char="•"/>
            </a:pPr>
            <a:r>
              <a:rPr lang="en-US" b="0" i="0" dirty="0"/>
              <a:t>Drives economies of scale by standardizing business processes</a:t>
            </a:r>
          </a:p>
          <a:p>
            <a:pPr marL="285750" indent="-285750" algn="l">
              <a:spcBef>
                <a:spcPts val="600"/>
              </a:spcBef>
              <a:buFont typeface="Arial" panose="020B0604020202020204" pitchFamily="34" charset="0"/>
              <a:buChar char="•"/>
            </a:pPr>
            <a:r>
              <a:rPr lang="en-US" b="0" i="0" dirty="0"/>
              <a:t>Reduces the number of legacy, high-risk systems  </a:t>
            </a:r>
          </a:p>
          <a:p>
            <a:pPr>
              <a:spcBef>
                <a:spcPts val="600"/>
              </a:spcBef>
            </a:pPr>
            <a:endParaRPr lang="en-US" sz="1800" u="sng" dirty="0"/>
          </a:p>
        </p:txBody>
      </p:sp>
      <p:sp>
        <p:nvSpPr>
          <p:cNvPr id="6" name="TextBox 5"/>
          <p:cNvSpPr txBox="1">
            <a:spLocks noChangeAspect="1"/>
          </p:cNvSpPr>
          <p:nvPr/>
        </p:nvSpPr>
        <p:spPr>
          <a:xfrm>
            <a:off x="498679" y="990600"/>
            <a:ext cx="8263182" cy="369332"/>
          </a:xfrm>
          <a:prstGeom prst="rect">
            <a:avLst/>
          </a:prstGeom>
          <a:solidFill>
            <a:schemeClr val="accent1"/>
          </a:solidFill>
        </p:spPr>
        <p:txBody>
          <a:bodyPr wrap="square" rtlCol="0">
            <a:spAutoFit/>
          </a:bodyPr>
          <a:lstStyle/>
          <a:p>
            <a:pPr algn="ctr"/>
            <a:r>
              <a:rPr lang="en-US" b="1" dirty="0">
                <a:solidFill>
                  <a:schemeClr val="bg1"/>
                </a:solidFill>
                <a:latin typeface="Arial Narrow" panose="020B0606020202030204" pitchFamily="34" charset="0"/>
              </a:rPr>
              <a:t>Shared Overarching Objectives</a:t>
            </a:r>
          </a:p>
        </p:txBody>
      </p:sp>
      <p:sp>
        <p:nvSpPr>
          <p:cNvPr id="7" name="TextBox 6"/>
          <p:cNvSpPr txBox="1">
            <a:spLocks noChangeAspect="1"/>
          </p:cNvSpPr>
          <p:nvPr/>
        </p:nvSpPr>
        <p:spPr>
          <a:xfrm>
            <a:off x="498678" y="2209800"/>
            <a:ext cx="8263182" cy="372326"/>
          </a:xfrm>
          <a:prstGeom prst="rect">
            <a:avLst/>
          </a:prstGeom>
          <a:solidFill>
            <a:schemeClr val="accent1"/>
          </a:solidFill>
        </p:spPr>
        <p:txBody>
          <a:bodyPr wrap="square" rtlCol="0">
            <a:spAutoFit/>
          </a:bodyPr>
          <a:lstStyle/>
          <a:p>
            <a:pPr algn="ctr"/>
            <a:r>
              <a:rPr lang="en-US" b="1" dirty="0">
                <a:solidFill>
                  <a:schemeClr val="bg1"/>
                </a:solidFill>
                <a:latin typeface="Arial Narrow" panose="020B0606020202030204" pitchFamily="34" charset="0"/>
              </a:rPr>
              <a:t>Complementary Value Propositions</a:t>
            </a:r>
          </a:p>
        </p:txBody>
      </p:sp>
      <p:grpSp>
        <p:nvGrpSpPr>
          <p:cNvPr id="8" name="Group 7"/>
          <p:cNvGrpSpPr>
            <a:grpSpLocks noChangeAspect="1"/>
          </p:cNvGrpSpPr>
          <p:nvPr/>
        </p:nvGrpSpPr>
        <p:grpSpPr>
          <a:xfrm>
            <a:off x="498679" y="4696033"/>
            <a:ext cx="8263182" cy="401871"/>
            <a:chOff x="1094432" y="4660900"/>
            <a:chExt cx="7315200" cy="365760"/>
          </a:xfrm>
          <a:solidFill>
            <a:schemeClr val="accent3"/>
          </a:solidFill>
        </p:grpSpPr>
        <p:sp>
          <p:nvSpPr>
            <p:cNvPr id="9" name="Trapezoid 8"/>
            <p:cNvSpPr/>
            <p:nvPr/>
          </p:nvSpPr>
          <p:spPr>
            <a:xfrm flipV="1">
              <a:off x="1094432" y="4660900"/>
              <a:ext cx="7315200" cy="365760"/>
            </a:xfrm>
            <a:prstGeom prst="trapezoid">
              <a:avLst>
                <a:gd name="adj" fmla="val 2731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0" name="TextBox 9"/>
            <p:cNvSpPr txBox="1"/>
            <p:nvPr/>
          </p:nvSpPr>
          <p:spPr>
            <a:xfrm>
              <a:off x="2840893" y="4717724"/>
              <a:ext cx="3934327" cy="252109"/>
            </a:xfrm>
            <a:prstGeom prst="rect">
              <a:avLst/>
            </a:prstGeom>
            <a:grpFill/>
          </p:spPr>
          <p:txBody>
            <a:bodyPr wrap="square" lIns="0" tIns="0" rIns="0" bIns="0" rtlCol="0" anchor="ctr">
              <a:spAutoFit/>
            </a:bodyPr>
            <a:lstStyle/>
            <a:p>
              <a:pPr algn="ctr">
                <a:spcBef>
                  <a:spcPts val="1200"/>
                </a:spcBef>
                <a:buSzPct val="25000"/>
              </a:pPr>
              <a:r>
                <a:rPr lang="en-US" b="1" dirty="0">
                  <a:solidFill>
                    <a:schemeClr val="bg1"/>
                  </a:solidFill>
                </a:rPr>
                <a:t>Mutually Aligned Benefits &amp; Results</a:t>
              </a:r>
            </a:p>
          </p:txBody>
        </p:sp>
      </p:grpSp>
      <p:graphicFrame>
        <p:nvGraphicFramePr>
          <p:cNvPr id="11" name="Table 10"/>
          <p:cNvGraphicFramePr>
            <a:graphicFrameLocks noGrp="1"/>
          </p:cNvGraphicFramePr>
          <p:nvPr>
            <p:extLst>
              <p:ext uri="{D42A27DB-BD31-4B8C-83A1-F6EECF244321}">
                <p14:modId xmlns:p14="http://schemas.microsoft.com/office/powerpoint/2010/main" val="1943788005"/>
              </p:ext>
            </p:extLst>
          </p:nvPr>
        </p:nvGraphicFramePr>
        <p:xfrm>
          <a:off x="1292709" y="5257800"/>
          <a:ext cx="6675120" cy="850896"/>
        </p:xfrm>
        <a:graphic>
          <a:graphicData uri="http://schemas.openxmlformats.org/drawingml/2006/table">
            <a:tbl>
              <a:tblPr firstRow="1" bandRow="1">
                <a:tableStyleId>{5C22544A-7EE6-4342-B048-85BDC9FD1C3A}</a:tableStyleId>
              </a:tblPr>
              <a:tblGrid>
                <a:gridCol w="3337560">
                  <a:extLst>
                    <a:ext uri="{9D8B030D-6E8A-4147-A177-3AD203B41FA5}">
                      <a16:colId xmlns:a16="http://schemas.microsoft.com/office/drawing/2014/main" xmlns="" val="20000"/>
                    </a:ext>
                  </a:extLst>
                </a:gridCol>
                <a:gridCol w="3337560">
                  <a:extLst>
                    <a:ext uri="{9D8B030D-6E8A-4147-A177-3AD203B41FA5}">
                      <a16:colId xmlns:a16="http://schemas.microsoft.com/office/drawing/2014/main" xmlns="" val="20001"/>
                    </a:ext>
                  </a:extLst>
                </a:gridCol>
              </a:tblGrid>
              <a:tr h="850896">
                <a:tc>
                  <a:txBody>
                    <a:bodyPr/>
                    <a:lstStyle/>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rPr>
                        <a:t>Administrative and purchasing efficiency </a:t>
                      </a:r>
                    </a:p>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rPr>
                        <a:t>Reduced fragmentation</a:t>
                      </a:r>
                      <a:r>
                        <a:rPr kumimoji="0" lang="en-US" sz="1600" b="0" i="0" u="none" strike="noStrike" kern="0" cap="none" spc="0" normalizeH="0" noProof="0" dirty="0">
                          <a:ln>
                            <a:noFill/>
                          </a:ln>
                          <a:solidFill>
                            <a:schemeClr val="tx1"/>
                          </a:solidFill>
                          <a:effectLst/>
                          <a:uLnTx/>
                          <a:uFillTx/>
                          <a:latin typeface="Arial Narrow" panose="020B0606020202030204" pitchFamily="34" charset="0"/>
                          <a:cs typeface="+mn-cs"/>
                          <a:sym typeface="Arial"/>
                        </a:rPr>
                        <a:t> </a:t>
                      </a:r>
                      <a:r>
                        <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rPr>
                        <a:t>and duplication</a:t>
                      </a:r>
                    </a:p>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rPr>
                        <a:t>Increased buying power of customers</a:t>
                      </a: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b="0" kern="0" noProof="0" dirty="0">
                          <a:solidFill>
                            <a:schemeClr val="tx1"/>
                          </a:solidFill>
                          <a:latin typeface="Arial Narrow" panose="020B0606020202030204" pitchFamily="34" charset="0"/>
                          <a:cs typeface="+mn-cs"/>
                          <a:sym typeface="Arial"/>
                        </a:rPr>
                        <a:t>Reduced total cost of service delivery</a:t>
                      </a:r>
                      <a:endPar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endParaRPr>
                    </a:p>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b="0" kern="0" dirty="0">
                          <a:solidFill>
                            <a:schemeClr val="tx1"/>
                          </a:solidFill>
                          <a:latin typeface="Arial Narrow" panose="020B0606020202030204" pitchFamily="34" charset="0"/>
                          <a:cs typeface="+mn-cs"/>
                          <a:sym typeface="Arial"/>
                        </a:rPr>
                        <a:t>Increased spend under</a:t>
                      </a:r>
                      <a:r>
                        <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rPr>
                        <a:t> management</a:t>
                      </a:r>
                    </a:p>
                    <a:p>
                      <a:pPr marL="137160" marR="0" lvl="0" indent="-18288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b="0" kern="0" noProof="0" dirty="0">
                          <a:solidFill>
                            <a:schemeClr val="tx1"/>
                          </a:solidFill>
                          <a:latin typeface="Arial Narrow" panose="020B0606020202030204" pitchFamily="34" charset="0"/>
                          <a:cs typeface="+mn-cs"/>
                          <a:sym typeface="Arial"/>
                        </a:rPr>
                        <a:t>Regulated marketplace for customers</a:t>
                      </a:r>
                      <a:endParaRPr kumimoji="0" lang="en-US" sz="1600" b="0" i="0" u="none" strike="noStrike" kern="0" cap="none" spc="0" normalizeH="0" baseline="0" noProof="0" dirty="0">
                        <a:ln>
                          <a:noFill/>
                        </a:ln>
                        <a:solidFill>
                          <a:schemeClr val="tx1"/>
                        </a:solidFill>
                        <a:effectLst/>
                        <a:uLnTx/>
                        <a:uFillTx/>
                        <a:latin typeface="Arial Narrow" panose="020B0606020202030204" pitchFamily="34" charset="0"/>
                        <a:cs typeface="+mn-cs"/>
                        <a:sym typeface="Arial"/>
                      </a:endParaRP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2" name="TextBox 11"/>
          <p:cNvSpPr txBox="1">
            <a:spLocks noChangeAspect="1"/>
          </p:cNvSpPr>
          <p:nvPr/>
        </p:nvSpPr>
        <p:spPr>
          <a:xfrm>
            <a:off x="498679" y="1447800"/>
            <a:ext cx="8263181" cy="678036"/>
          </a:xfrm>
          <a:prstGeom prst="rect">
            <a:avLst/>
          </a:prstGeom>
          <a:solidFill>
            <a:schemeClr val="bg1"/>
          </a:solidFill>
          <a:ln>
            <a:solidFill>
              <a:schemeClr val="tx2"/>
            </a:solidFill>
          </a:ln>
        </p:spPr>
        <p:txBody>
          <a:bodyPr vert="horz" wrap="square" rtlCol="0" anchor="ctr">
            <a:noAutofit/>
          </a:bodyPr>
          <a:lstStyle/>
          <a:p>
            <a:pPr algn="ctr"/>
            <a:r>
              <a:rPr lang="en-US" sz="1600" dirty="0">
                <a:latin typeface="Arial Narrow" panose="020B0606020202030204" pitchFamily="34" charset="0"/>
              </a:rPr>
              <a:t>Category management and shared services both focus on how best to deliver against a defined requirement.</a:t>
            </a:r>
          </a:p>
          <a:p>
            <a:pPr algn="ctr">
              <a:spcBef>
                <a:spcPts val="600"/>
              </a:spcBef>
            </a:pPr>
            <a:r>
              <a:rPr lang="en-US" sz="1600" dirty="0">
                <a:latin typeface="Arial Narrow" panose="020B0606020202030204" pitchFamily="34" charset="0"/>
              </a:rPr>
              <a:t>Both contribute to the government’s goal of increased efficiency by “acting as one.”</a:t>
            </a:r>
          </a:p>
        </p:txBody>
      </p:sp>
      <p:pic>
        <p:nvPicPr>
          <p:cNvPr id="13"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436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467600" cy="685800"/>
          </a:xfrm>
        </p:spPr>
        <p:txBody>
          <a:bodyPr/>
          <a:lstStyle/>
          <a:p>
            <a:r>
              <a:rPr lang="en-US" sz="2000" b="1" i="1" dirty="0"/>
              <a:t>Who are the key players across the shared services and category management frameworks?</a:t>
            </a:r>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3"/>
          <p:cNvGraphicFramePr>
            <a:graphicFrameLocks/>
          </p:cNvGraphicFramePr>
          <p:nvPr>
            <p:extLst>
              <p:ext uri="{D42A27DB-BD31-4B8C-83A1-F6EECF244321}">
                <p14:modId xmlns:p14="http://schemas.microsoft.com/office/powerpoint/2010/main" val="2828692384"/>
              </p:ext>
            </p:extLst>
          </p:nvPr>
        </p:nvGraphicFramePr>
        <p:xfrm>
          <a:off x="228600" y="990600"/>
          <a:ext cx="8697431" cy="5136896"/>
        </p:xfrm>
        <a:graphic>
          <a:graphicData uri="http://schemas.openxmlformats.org/drawingml/2006/table">
            <a:tbl>
              <a:tblPr>
                <a:tableStyleId>{8799B23B-EC83-4686-B30A-512413B5E67A}</a:tableStyleId>
              </a:tblPr>
              <a:tblGrid>
                <a:gridCol w="1878689">
                  <a:extLst>
                    <a:ext uri="{9D8B030D-6E8A-4147-A177-3AD203B41FA5}">
                      <a16:colId xmlns:a16="http://schemas.microsoft.com/office/drawing/2014/main" xmlns="" val="20000"/>
                    </a:ext>
                  </a:extLst>
                </a:gridCol>
                <a:gridCol w="2682893">
                  <a:extLst>
                    <a:ext uri="{9D8B030D-6E8A-4147-A177-3AD203B41FA5}">
                      <a16:colId xmlns:a16="http://schemas.microsoft.com/office/drawing/2014/main" xmlns="" val="20001"/>
                    </a:ext>
                  </a:extLst>
                </a:gridCol>
                <a:gridCol w="4135849">
                  <a:extLst>
                    <a:ext uri="{9D8B030D-6E8A-4147-A177-3AD203B41FA5}">
                      <a16:colId xmlns:a16="http://schemas.microsoft.com/office/drawing/2014/main" xmlns="" val="20002"/>
                    </a:ext>
                  </a:extLst>
                </a:gridCol>
              </a:tblGrid>
              <a:tr h="270715">
                <a:tc>
                  <a:txBody>
                    <a:bodyPr/>
                    <a:lstStyle/>
                    <a:p>
                      <a:pPr marL="0" indent="0" algn="ctr">
                        <a:lnSpc>
                          <a:spcPct val="110000"/>
                        </a:lnSpc>
                        <a:buFont typeface="Arial" panose="020B0604020202020204" pitchFamily="34" charset="0"/>
                        <a:buNone/>
                      </a:pPr>
                      <a:r>
                        <a:rPr lang="en-US" sz="1400" b="1" i="0" u="none" strike="noStrike" kern="1200" cap="none" baseline="0" dirty="0">
                          <a:solidFill>
                            <a:schemeClr val="bg1"/>
                          </a:solidFill>
                          <a:latin typeface="Arial Narrow" panose="020B0606020202030204" pitchFamily="34" charset="0"/>
                          <a:ea typeface="+mn-ea"/>
                          <a:cs typeface="+mn-cs"/>
                          <a:sym typeface="Arial"/>
                        </a:rPr>
                        <a:t>Roles</a:t>
                      </a:r>
                    </a:p>
                  </a:txBody>
                  <a:tcPr marT="91440" marB="9144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0" algn="ctr" defTabSz="914400" rtl="0" eaLnBrk="1" latinLnBrk="0" hangingPunct="1">
                        <a:buFont typeface="Arial" panose="020B0604020202020204" pitchFamily="34" charset="0"/>
                        <a:buNone/>
                      </a:pPr>
                      <a:r>
                        <a:rPr lang="en-US" sz="1400" b="1" kern="1200" dirty="0">
                          <a:solidFill>
                            <a:schemeClr val="bg1"/>
                          </a:solidFill>
                          <a:latin typeface="Arial Narrow" panose="020B0606020202030204" pitchFamily="34" charset="0"/>
                          <a:ea typeface="+mn-ea"/>
                          <a:cs typeface="+mn-cs"/>
                        </a:rPr>
                        <a:t>Primary Responsibility</a:t>
                      </a:r>
                    </a:p>
                  </a:txBody>
                  <a:tcPr marT="91440" marB="9144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0" algn="ctr" defTabSz="914400" rtl="0" eaLnBrk="1" latinLnBrk="0" hangingPunct="1">
                        <a:buFont typeface="Arial" panose="020B0604020202020204" pitchFamily="34" charset="0"/>
                        <a:buNone/>
                      </a:pPr>
                      <a:r>
                        <a:rPr lang="en-US" sz="1400" b="1" kern="1200" baseline="0" dirty="0">
                          <a:solidFill>
                            <a:schemeClr val="bg1"/>
                          </a:solidFill>
                          <a:latin typeface="Arial Narrow" panose="020B0606020202030204" pitchFamily="34" charset="0"/>
                          <a:ea typeface="+mn-ea"/>
                          <a:cs typeface="+mn-cs"/>
                        </a:rPr>
                        <a:t>Desired Outcomes</a:t>
                      </a:r>
                      <a:endParaRPr lang="en-US" sz="1400" b="1" kern="1200" dirty="0">
                        <a:solidFill>
                          <a:schemeClr val="bg1"/>
                        </a:solidFill>
                        <a:latin typeface="Arial Narrow" panose="020B0606020202030204" pitchFamily="34" charset="0"/>
                        <a:ea typeface="+mn-ea"/>
                        <a:cs typeface="+mn-cs"/>
                      </a:endParaRPr>
                    </a:p>
                  </a:txBody>
                  <a:tcPr marT="91440" marB="9144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503885">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Shared Services Governance Board (SSGB)</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Serves as the decision-making body for the shared services ecosystem</a:t>
                      </a:r>
                      <a:endPar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endParaRP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noProof="0" dirty="0">
                          <a:solidFill>
                            <a:schemeClr val="tx1"/>
                          </a:solidFill>
                          <a:latin typeface="Arial Narrow" panose="020B0606020202030204" pitchFamily="34" charset="0"/>
                          <a:ea typeface="+mn-ea"/>
                          <a:cs typeface="+mn-cs"/>
                        </a:rPr>
                        <a:t>Cross-agency</a:t>
                      </a:r>
                      <a:r>
                        <a:rPr lang="en-US" sz="1100" kern="1200" baseline="0" noProof="0" dirty="0">
                          <a:solidFill>
                            <a:schemeClr val="tx1"/>
                          </a:solidFill>
                          <a:latin typeface="Arial Narrow" panose="020B0606020202030204" pitchFamily="34" charset="0"/>
                          <a:ea typeface="+mn-ea"/>
                          <a:cs typeface="+mn-cs"/>
                        </a:rPr>
                        <a:t> u</a:t>
                      </a:r>
                      <a:r>
                        <a:rPr lang="en-US" sz="1100" kern="1200" noProof="0" dirty="0">
                          <a:solidFill>
                            <a:schemeClr val="tx1"/>
                          </a:solidFill>
                          <a:latin typeface="Arial Narrow" panose="020B0606020202030204" pitchFamily="34" charset="0"/>
                          <a:ea typeface="+mn-ea"/>
                          <a:cs typeface="+mn-cs"/>
                        </a:rPr>
                        <a:t>nified governance</a:t>
                      </a:r>
                      <a:r>
                        <a:rPr lang="en-US" sz="1100" kern="1200" baseline="0" noProof="0" dirty="0">
                          <a:solidFill>
                            <a:schemeClr val="tx1"/>
                          </a:solidFill>
                          <a:latin typeface="Arial Narrow" panose="020B0606020202030204" pitchFamily="34" charset="0"/>
                          <a:ea typeface="+mn-ea"/>
                          <a:cs typeface="+mn-cs"/>
                        </a:rPr>
                        <a:t> over shared service offerings</a:t>
                      </a:r>
                      <a:endParaRPr lang="en-US" sz="1100" strike="sngStrike" kern="1200" baseline="0" noProof="0" dirty="0">
                        <a:solidFill>
                          <a:schemeClr val="tx1"/>
                        </a:solidFill>
                        <a:latin typeface="Arial Narrow" panose="020B0606020202030204" pitchFamily="34" charset="0"/>
                        <a:ea typeface="+mn-ea"/>
                        <a:cs typeface="+mn-cs"/>
                      </a:endParaRP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625739">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Unified Shared Services Management (USSM)</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Enables the delivery and acceptance of shared services across the federal government through the designation and oversight of the shared service marketplace</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noProof="0" dirty="0">
                          <a:solidFill>
                            <a:schemeClr val="tx1"/>
                          </a:solidFill>
                          <a:latin typeface="Arial Narrow" panose="020B0606020202030204" pitchFamily="34" charset="0"/>
                          <a:ea typeface="+mn-ea"/>
                          <a:cs typeface="+mn-cs"/>
                        </a:rPr>
                        <a:t>High-quality, high-value shared services </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noProof="0" dirty="0">
                          <a:solidFill>
                            <a:schemeClr val="tx1"/>
                          </a:solidFill>
                          <a:latin typeface="Arial Narrow" panose="020B0606020202030204" pitchFamily="34" charset="0"/>
                          <a:ea typeface="+mn-ea"/>
                          <a:cs typeface="+mn-cs"/>
                        </a:rPr>
                        <a:t>Government-wide improvements in performance and efficiency</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Establishes the universal criteria for being an SSP</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625739">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Line of Business (LOB) Managing Partner (MP)</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Manages cross-government business requirements for a given business lines (e.g. Financial Management or Human Capital)</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noProof="0" dirty="0">
                          <a:solidFill>
                            <a:schemeClr val="tx1"/>
                          </a:solidFill>
                          <a:latin typeface="Arial Narrow" panose="020B0606020202030204" pitchFamily="34" charset="0"/>
                          <a:ea typeface="+mn-ea"/>
                          <a:cs typeface="+mn-cs"/>
                        </a:rPr>
                        <a:t>Common business outcomes inclusive</a:t>
                      </a:r>
                      <a:r>
                        <a:rPr lang="en-US" sz="1100" kern="1200" baseline="0" noProof="0" dirty="0">
                          <a:solidFill>
                            <a:schemeClr val="tx1"/>
                          </a:solidFill>
                          <a:latin typeface="Arial Narrow" panose="020B0606020202030204" pitchFamily="34" charset="0"/>
                          <a:ea typeface="+mn-ea"/>
                          <a:cs typeface="+mn-cs"/>
                        </a:rPr>
                        <a:t> of customer feedback and policy changes</a:t>
                      </a:r>
                      <a:endParaRPr lang="en-US" sz="1100" kern="1200" noProof="0" dirty="0">
                        <a:solidFill>
                          <a:schemeClr val="tx1"/>
                        </a:solidFill>
                        <a:latin typeface="Arial Narrow" panose="020B0606020202030204" pitchFamily="34" charset="0"/>
                        <a:ea typeface="+mn-ea"/>
                        <a:cs typeface="+mn-cs"/>
                      </a:endParaRP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u="none" kern="1200" baseline="0" noProof="0" dirty="0">
                          <a:solidFill>
                            <a:schemeClr val="tx1"/>
                          </a:solidFill>
                          <a:latin typeface="Arial Narrow" panose="020B0606020202030204" pitchFamily="34" charset="0"/>
                          <a:ea typeface="+mn-ea"/>
                          <a:cs typeface="+mn-cs"/>
                        </a:rPr>
                        <a:t>Effective cross-government  product control boards</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42661">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Category Management Leadership Council (CMLC)</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Serves as the governing body for category management strategies across government</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Increased spend under management</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Reduced contract duplication</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Savings and improved supply chain performance</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40112">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Category Manager</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Defines acquisition strategies and policies for a common category of “like” goods/services</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Increased spend under management</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Reduced contract duplication</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Savings and improved supply chain performance</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8617">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Shared Services Provider </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Fee-for-service organizations that deliver common services, such as HR, Finance, IT, and Acquisition to Federal customers</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Best-in-class service delivery</a:t>
                      </a:r>
                    </a:p>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Resource efficiencies due to economies of scale</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82039">
                <a:tc>
                  <a:txBody>
                    <a:bodyPr/>
                    <a:lstStyle/>
                    <a:p>
                      <a:pPr marL="0" marR="0" lvl="0" indent="0" algn="ctr" defTabSz="914400" rtl="0" eaLnBrk="1" fontAlgn="base" latinLnBrk="0" hangingPunct="1">
                        <a:lnSpc>
                          <a:spcPct val="100000"/>
                        </a:lnSpc>
                        <a:spcBef>
                          <a:spcPct val="50000"/>
                        </a:spcBef>
                        <a:spcAft>
                          <a:spcPct val="0"/>
                        </a:spcAft>
                        <a:buClr>
                          <a:schemeClr val="tx1"/>
                        </a:buClr>
                        <a:buSzTx/>
                        <a:buFont typeface="Arial" panose="020B0604020202020204" pitchFamily="34" charset="0"/>
                        <a:buNone/>
                        <a:tabLst/>
                      </a:pPr>
                      <a:r>
                        <a:rPr kumimoji="0" lang="en-US" sz="1100" b="1" i="1" u="none" strike="noStrike" kern="1200" cap="none" normalizeH="0" baseline="0" dirty="0">
                          <a:ln>
                            <a:noFill/>
                          </a:ln>
                          <a:solidFill>
                            <a:schemeClr val="tx1"/>
                          </a:solidFill>
                          <a:effectLst/>
                          <a:latin typeface="Arial Narrow" panose="020B0606020202030204" pitchFamily="34" charset="0"/>
                          <a:ea typeface="+mn-ea"/>
                          <a:cs typeface="+mn-cs"/>
                        </a:rPr>
                        <a:t>Customer Agency</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GB" sz="1100" b="0" i="1" u="none" strike="noStrike" kern="1200" cap="none" spc="0" normalizeH="0" baseline="0" noProof="0" dirty="0">
                          <a:ln>
                            <a:noFill/>
                          </a:ln>
                          <a:solidFill>
                            <a:schemeClr val="tx1"/>
                          </a:solidFill>
                          <a:effectLst/>
                          <a:uLnTx/>
                          <a:uFillTx/>
                          <a:latin typeface="Arial Narrow" panose="020B0606020202030204" pitchFamily="34" charset="0"/>
                          <a:ea typeface="+mn-ea"/>
                          <a:cs typeface="+mn-cs"/>
                        </a:rPr>
                        <a:t>Fulfils agency-specific business needs </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base" latinLnBrk="0" hangingPunct="1">
                        <a:lnSpc>
                          <a:spcPct val="100000"/>
                        </a:lnSpc>
                        <a:spcBef>
                          <a:spcPts val="0"/>
                        </a:spcBef>
                        <a:spcAft>
                          <a:spcPts val="400"/>
                        </a:spcAft>
                        <a:buClrTx/>
                        <a:buSzTx/>
                        <a:buFont typeface="Wingdings" panose="05000000000000000000" pitchFamily="2" charset="2"/>
                        <a:buChar char="ü"/>
                        <a:tabLst/>
                        <a:defRPr/>
                      </a:pPr>
                      <a:r>
                        <a:rPr lang="en-US" sz="1100" kern="1200" baseline="0" noProof="0" dirty="0">
                          <a:solidFill>
                            <a:schemeClr val="tx1"/>
                          </a:solidFill>
                          <a:latin typeface="Arial Narrow" panose="020B0606020202030204" pitchFamily="34" charset="0"/>
                          <a:ea typeface="+mn-ea"/>
                          <a:cs typeface="+mn-cs"/>
                        </a:rPr>
                        <a:t>Timely, cost-effective, high-quality fulfillment of business needs</a:t>
                      </a:r>
                    </a:p>
                  </a:txBody>
                  <a:tcPr marT="91440" marB="9144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407131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391400" cy="685800"/>
          </a:xfrm>
        </p:spPr>
        <p:txBody>
          <a:bodyPr/>
          <a:lstStyle/>
          <a:p>
            <a:r>
              <a:rPr lang="en-US" sz="2000" b="1" i="1" dirty="0"/>
              <a:t>The primary use case illustrates how category management and shared services work </a:t>
            </a:r>
            <a:r>
              <a:rPr lang="en-US" sz="2000" b="1" i="1" dirty="0" smtClean="0"/>
              <a:t>together.</a:t>
            </a:r>
            <a:endParaRPr lang="en-US" sz="2000" b="1" i="1" dirty="0"/>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gray">
          <a:xfrm>
            <a:off x="3789654" y="2221695"/>
            <a:ext cx="1712178" cy="1509985"/>
          </a:xfrm>
          <a:prstGeom prst="roundRect">
            <a:avLst>
              <a:gd name="adj" fmla="val 4679"/>
            </a:avLst>
          </a:prstGeom>
          <a:solidFill>
            <a:srgbClr val="98DFF9"/>
          </a:solidFill>
          <a:ln w="19050" algn="ctr">
            <a:noFill/>
            <a:miter lim="800000"/>
            <a:headEnd/>
            <a:tailEnd/>
          </a:ln>
        </p:spPr>
        <p:txBody>
          <a:bodyPr wrap="square" lIns="88900" tIns="88900" rIns="88900" bIns="88900" rtlCol="0" anchor="b"/>
          <a:lstStyle/>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r>
              <a:rPr kumimoji="0" lang="en-US" sz="1000" b="0" i="0" u="none" strike="noStrike" kern="0" cap="none" spc="0" normalizeH="0" baseline="0" noProof="0" dirty="0">
                <a:ln>
                  <a:noFill/>
                </a:ln>
                <a:effectLst/>
                <a:uLnTx/>
                <a:uFillTx/>
                <a:cs typeface="Arial" charset="0"/>
              </a:rPr>
              <a:t>Agencies work w/ USSM to choose and move to SSP</a:t>
            </a:r>
          </a:p>
        </p:txBody>
      </p:sp>
      <p:sp>
        <p:nvSpPr>
          <p:cNvPr id="6" name="Rounded Rectangle 5"/>
          <p:cNvSpPr/>
          <p:nvPr/>
        </p:nvSpPr>
        <p:spPr bwMode="gray">
          <a:xfrm>
            <a:off x="5557117" y="2210767"/>
            <a:ext cx="3092567" cy="1509986"/>
          </a:xfrm>
          <a:prstGeom prst="roundRect">
            <a:avLst>
              <a:gd name="adj" fmla="val 4679"/>
            </a:avLst>
          </a:prstGeom>
          <a:solidFill>
            <a:srgbClr val="C7DFF0">
              <a:lumMod val="25000"/>
            </a:srgbClr>
          </a:solidFill>
          <a:ln w="19050" algn="ctr">
            <a:noFill/>
            <a:miter lim="800000"/>
            <a:headEnd/>
            <a:tailEnd/>
          </a:ln>
        </p:spPr>
        <p:txBody>
          <a:bodyPr wrap="square" lIns="88900" tIns="88900" rIns="88900" bIns="88900" rtlCol="0" anchor="b"/>
          <a:lstStyle/>
          <a:p>
            <a:pPr marL="0" marR="0" lvl="0" indent="0" algn="ctr" defTabSz="914400" eaLnBrk="1" fontAlgn="base" latinLnBrk="0" hangingPunct="1">
              <a:lnSpc>
                <a:spcPct val="106000"/>
              </a:lnSpc>
              <a:spcBef>
                <a:spcPct val="0"/>
              </a:spcBef>
              <a:spcAft>
                <a:spcPct val="0"/>
              </a:spcAft>
              <a:buClrTx/>
              <a:buSzTx/>
              <a:buFontTx/>
              <a:buNone/>
              <a:tabLst/>
              <a:defRPr/>
            </a:pPr>
            <a:r>
              <a:rPr lang="en-US" sz="1000" kern="0" noProof="0" dirty="0">
                <a:solidFill>
                  <a:prstClr val="white"/>
                </a:solidFill>
                <a:cs typeface="Arial" charset="0"/>
              </a:rPr>
              <a:t>SSPs follow accepted category strategies in sourcing vendor support</a:t>
            </a:r>
            <a:endParaRPr kumimoji="0" lang="en-US" sz="1000" b="0" i="0" u="none" strike="noStrike" kern="0" cap="none" spc="0" normalizeH="0" baseline="0" noProof="0" dirty="0">
              <a:ln>
                <a:noFill/>
              </a:ln>
              <a:solidFill>
                <a:prstClr val="white"/>
              </a:solidFill>
              <a:effectLst/>
              <a:uLnTx/>
              <a:uFillTx/>
              <a:cs typeface="Arial" charset="0"/>
            </a:endParaRPr>
          </a:p>
        </p:txBody>
      </p:sp>
      <p:sp>
        <p:nvSpPr>
          <p:cNvPr id="7" name="Rounded Rectangle 6"/>
          <p:cNvSpPr/>
          <p:nvPr/>
        </p:nvSpPr>
        <p:spPr bwMode="gray">
          <a:xfrm>
            <a:off x="2483718" y="2206222"/>
            <a:ext cx="1257628" cy="1509985"/>
          </a:xfrm>
          <a:prstGeom prst="roundRect">
            <a:avLst>
              <a:gd name="adj" fmla="val 4679"/>
            </a:avLst>
          </a:prstGeom>
          <a:solidFill>
            <a:srgbClr val="C7DFF0">
              <a:lumMod val="25000"/>
            </a:srgbClr>
          </a:solidFill>
          <a:ln w="19050" algn="ctr">
            <a:noFill/>
            <a:miter lim="800000"/>
            <a:headEnd/>
            <a:tailEnd/>
          </a:ln>
        </p:spPr>
        <p:txBody>
          <a:bodyPr wrap="square" lIns="88900" tIns="88900" rIns="88900" bIns="88900" rtlCol="0" anchor="b"/>
          <a:lstStyle/>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solidFill>
                <a:prstClr val="white"/>
              </a:solidFill>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solidFill>
                <a:prstClr val="white"/>
              </a:solidFill>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white"/>
                </a:solidFill>
                <a:effectLst/>
                <a:uLnTx/>
                <a:uFillTx/>
                <a:cs typeface="Arial" charset="0"/>
              </a:rPr>
              <a:t>Category strategy points  agencies to SSPs</a:t>
            </a:r>
          </a:p>
        </p:txBody>
      </p:sp>
      <p:sp>
        <p:nvSpPr>
          <p:cNvPr id="8" name="TextBox 7"/>
          <p:cNvSpPr txBox="1"/>
          <p:nvPr/>
        </p:nvSpPr>
        <p:spPr>
          <a:xfrm>
            <a:off x="5681764" y="2575179"/>
            <a:ext cx="1166514" cy="338554"/>
          </a:xfrm>
          <a:prstGeom prst="rect">
            <a:avLst/>
          </a:prstGeom>
          <a:noFill/>
        </p:spPr>
        <p:txBody>
          <a:bodyPr wrap="square" lIns="0" tIns="0" rIns="0" bIns="0" rtlCol="0">
            <a:spAutoFit/>
          </a:bodyPr>
          <a:lstStyle/>
          <a:p>
            <a:pPr algn="ctr">
              <a:spcBef>
                <a:spcPts val="1200"/>
              </a:spcBef>
              <a:buSzPct val="25000"/>
            </a:pPr>
            <a:r>
              <a:rPr lang="en-US" sz="1100" i="1" dirty="0">
                <a:solidFill>
                  <a:schemeClr val="bg1"/>
                </a:solidFill>
              </a:rPr>
              <a:t>Acquires Goods &amp; Services From</a:t>
            </a:r>
          </a:p>
        </p:txBody>
      </p:sp>
      <p:sp>
        <p:nvSpPr>
          <p:cNvPr id="9" name="TextBox 8"/>
          <p:cNvSpPr txBox="1"/>
          <p:nvPr/>
        </p:nvSpPr>
        <p:spPr>
          <a:xfrm>
            <a:off x="2607050" y="2575093"/>
            <a:ext cx="992300" cy="338554"/>
          </a:xfrm>
          <a:prstGeom prst="rect">
            <a:avLst/>
          </a:prstGeom>
          <a:noFill/>
        </p:spPr>
        <p:txBody>
          <a:bodyPr wrap="square" lIns="0" tIns="0" rIns="0" bIns="0" rtlCol="0">
            <a:spAutoFit/>
          </a:bodyPr>
          <a:lstStyle/>
          <a:p>
            <a:pPr algn="ctr">
              <a:spcBef>
                <a:spcPts val="1200"/>
              </a:spcBef>
              <a:buSzPct val="25000"/>
            </a:pPr>
            <a:r>
              <a:rPr lang="en-US" sz="1100" i="1" dirty="0">
                <a:solidFill>
                  <a:schemeClr val="bg1"/>
                </a:solidFill>
              </a:rPr>
              <a:t>Acquire Services From</a:t>
            </a:r>
          </a:p>
        </p:txBody>
      </p:sp>
      <p:sp>
        <p:nvSpPr>
          <p:cNvPr id="10" name="Rounded Rectangle 9"/>
          <p:cNvSpPr/>
          <p:nvPr/>
        </p:nvSpPr>
        <p:spPr bwMode="gray">
          <a:xfrm>
            <a:off x="530478" y="2203001"/>
            <a:ext cx="1902615" cy="1509985"/>
          </a:xfrm>
          <a:prstGeom prst="roundRect">
            <a:avLst>
              <a:gd name="adj" fmla="val 4679"/>
            </a:avLst>
          </a:prstGeom>
          <a:solidFill>
            <a:srgbClr val="98DFF9"/>
          </a:solidFill>
          <a:ln w="19050" algn="ctr">
            <a:noFill/>
            <a:miter lim="800000"/>
            <a:headEnd/>
            <a:tailEnd/>
          </a:ln>
        </p:spPr>
        <p:txBody>
          <a:bodyPr wrap="square" lIns="88900" tIns="88900" rIns="88900" bIns="88900" rtlCol="0" anchor="b"/>
          <a:lstStyle/>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endParaRPr kumimoji="0" lang="en-US" sz="1000" b="1" i="0" u="sng" strike="noStrike" kern="0" cap="none" spc="0" normalizeH="0" baseline="0" noProof="0" dirty="0">
              <a:ln>
                <a:noFill/>
              </a:ln>
              <a:effectLst/>
              <a:uLnTx/>
              <a:uFillTx/>
              <a:cs typeface="Arial" charset="0"/>
            </a:endParaRPr>
          </a:p>
          <a:p>
            <a:pPr marL="0" marR="0" lvl="0" indent="0" algn="ctr" defTabSz="914400" eaLnBrk="1" fontAlgn="base" latinLnBrk="0" hangingPunct="1">
              <a:lnSpc>
                <a:spcPct val="106000"/>
              </a:lnSpc>
              <a:spcBef>
                <a:spcPct val="0"/>
              </a:spcBef>
              <a:spcAft>
                <a:spcPct val="0"/>
              </a:spcAft>
              <a:buClrTx/>
              <a:buSzTx/>
              <a:buFontTx/>
              <a:buNone/>
              <a:tabLst/>
              <a:defRPr/>
            </a:pPr>
            <a:r>
              <a:rPr kumimoji="0" lang="en-US" sz="1000" b="0" i="0" u="none" strike="noStrike" kern="0" cap="none" spc="0" normalizeH="0" baseline="0" noProof="0" dirty="0">
                <a:ln>
                  <a:noFill/>
                </a:ln>
                <a:effectLst/>
                <a:uLnTx/>
                <a:uFillTx/>
                <a:cs typeface="Arial" charset="0"/>
              </a:rPr>
              <a:t>LOB MP</a:t>
            </a:r>
            <a:r>
              <a:rPr kumimoji="0" lang="en-US" sz="1000" b="0" i="0" u="none" strike="noStrike" kern="0" cap="none" spc="0" normalizeH="0" noProof="0" dirty="0">
                <a:ln>
                  <a:noFill/>
                </a:ln>
                <a:effectLst/>
                <a:uLnTx/>
                <a:uFillTx/>
                <a:cs typeface="Arial" charset="0"/>
              </a:rPr>
              <a:t> defines business requirements (e.g. HR, FM)</a:t>
            </a:r>
            <a:endParaRPr kumimoji="0" lang="en-US" sz="1000" b="0" i="0" u="none" strike="noStrike" kern="0" cap="none" spc="0" normalizeH="0" baseline="0" noProof="0" dirty="0">
              <a:ln>
                <a:noFill/>
              </a:ln>
              <a:effectLst/>
              <a:uLnTx/>
              <a:uFillTx/>
              <a:cs typeface="Arial" charset="0"/>
            </a:endParaRPr>
          </a:p>
        </p:txBody>
      </p:sp>
      <p:sp>
        <p:nvSpPr>
          <p:cNvPr id="11" name="AutoShape 8"/>
          <p:cNvSpPr>
            <a:spLocks noChangeArrowheads="1"/>
          </p:cNvSpPr>
          <p:nvPr/>
        </p:nvSpPr>
        <p:spPr bwMode="gray">
          <a:xfrm>
            <a:off x="1572202" y="2672472"/>
            <a:ext cx="815357" cy="117242"/>
          </a:xfrm>
          <a:prstGeom prst="chevron">
            <a:avLst>
              <a:gd name="adj" fmla="val 32411"/>
            </a:avLst>
          </a:prstGeom>
          <a:solidFill>
            <a:schemeClr val="tx1">
              <a:lumMod val="85000"/>
              <a:lumOff val="1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prstClr val="white"/>
              </a:solidFill>
              <a:cs typeface="Arial" pitchFamily="34" charset="0"/>
            </a:endParaRPr>
          </a:p>
        </p:txBody>
      </p:sp>
      <p:sp>
        <p:nvSpPr>
          <p:cNvPr id="12" name="AutoShape 9"/>
          <p:cNvSpPr>
            <a:spLocks noChangeArrowheads="1"/>
          </p:cNvSpPr>
          <p:nvPr/>
        </p:nvSpPr>
        <p:spPr bwMode="gray">
          <a:xfrm>
            <a:off x="3818825" y="2469798"/>
            <a:ext cx="1662688" cy="539599"/>
          </a:xfrm>
          <a:prstGeom prst="chevron">
            <a:avLst>
              <a:gd name="adj" fmla="val 32554"/>
            </a:avLst>
          </a:prstGeom>
          <a:solidFill>
            <a:schemeClr val="tx1">
              <a:lumMod val="85000"/>
              <a:lumOff val="15000"/>
            </a:schemeClr>
          </a:solidFill>
          <a:ln w="12700" cap="rnd" algn="ctr">
            <a:noFill/>
            <a:miter lim="800000"/>
            <a:headEnd/>
            <a:tailEnd/>
          </a:ln>
        </p:spPr>
        <p:txBody>
          <a:bodyPr wrap="square" lIns="88900" tIns="88900" rIns="88900" bIns="88900" anchor="ctr"/>
          <a:lstStyle/>
          <a:p>
            <a:pPr algn="ctr" fontAlgn="base">
              <a:spcAft>
                <a:spcPct val="0"/>
              </a:spcAft>
              <a:defRPr/>
            </a:pPr>
            <a:r>
              <a:rPr lang="en-US" sz="1200" b="1" dirty="0">
                <a:solidFill>
                  <a:prstClr val="white"/>
                </a:solidFill>
                <a:cs typeface="Arial" pitchFamily="34" charset="0"/>
              </a:rPr>
              <a:t>Federal Shared Services</a:t>
            </a:r>
          </a:p>
          <a:p>
            <a:pPr algn="ctr" fontAlgn="base">
              <a:spcAft>
                <a:spcPct val="0"/>
              </a:spcAft>
              <a:defRPr/>
            </a:pPr>
            <a:r>
              <a:rPr lang="en-US" sz="1200" b="1" dirty="0">
                <a:solidFill>
                  <a:prstClr val="white"/>
                </a:solidFill>
                <a:cs typeface="Arial" pitchFamily="34" charset="0"/>
              </a:rPr>
              <a:t>Provider</a:t>
            </a:r>
          </a:p>
        </p:txBody>
      </p:sp>
      <p:sp>
        <p:nvSpPr>
          <p:cNvPr id="13" name="AutoShape 8"/>
          <p:cNvSpPr>
            <a:spLocks noChangeArrowheads="1"/>
          </p:cNvSpPr>
          <p:nvPr/>
        </p:nvSpPr>
        <p:spPr bwMode="gray">
          <a:xfrm>
            <a:off x="1572202" y="2861844"/>
            <a:ext cx="815357" cy="117242"/>
          </a:xfrm>
          <a:prstGeom prst="chevron">
            <a:avLst>
              <a:gd name="adj" fmla="val 32411"/>
            </a:avLst>
          </a:prstGeom>
          <a:solidFill>
            <a:schemeClr val="tx1">
              <a:lumMod val="85000"/>
              <a:lumOff val="1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prstClr val="white"/>
              </a:solidFill>
              <a:cs typeface="Arial" pitchFamily="34" charset="0"/>
            </a:endParaRPr>
          </a:p>
        </p:txBody>
      </p:sp>
      <p:sp>
        <p:nvSpPr>
          <p:cNvPr id="14" name="AutoShape 8"/>
          <p:cNvSpPr>
            <a:spLocks noChangeArrowheads="1"/>
          </p:cNvSpPr>
          <p:nvPr/>
        </p:nvSpPr>
        <p:spPr bwMode="gray">
          <a:xfrm>
            <a:off x="1572202" y="2489195"/>
            <a:ext cx="815357" cy="117242"/>
          </a:xfrm>
          <a:prstGeom prst="chevron">
            <a:avLst>
              <a:gd name="adj" fmla="val 32411"/>
            </a:avLst>
          </a:prstGeom>
          <a:solidFill>
            <a:schemeClr val="tx1">
              <a:lumMod val="85000"/>
              <a:lumOff val="1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prstClr val="white"/>
              </a:solidFill>
              <a:cs typeface="Arial" pitchFamily="34" charset="0"/>
            </a:endParaRPr>
          </a:p>
        </p:txBody>
      </p:sp>
      <p:sp>
        <p:nvSpPr>
          <p:cNvPr id="15" name="AutoShape 8"/>
          <p:cNvSpPr>
            <a:spLocks noChangeArrowheads="1"/>
          </p:cNvSpPr>
          <p:nvPr/>
        </p:nvSpPr>
        <p:spPr bwMode="gray">
          <a:xfrm>
            <a:off x="7028644" y="2672472"/>
            <a:ext cx="815357" cy="117242"/>
          </a:xfrm>
          <a:prstGeom prst="chevron">
            <a:avLst>
              <a:gd name="adj" fmla="val 32411"/>
            </a:avLst>
          </a:prstGeom>
          <a:solidFill>
            <a:schemeClr val="bg1">
              <a:lumMod val="7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prstClr val="white"/>
              </a:solidFill>
              <a:cs typeface="Arial" pitchFamily="34" charset="0"/>
            </a:endParaRPr>
          </a:p>
        </p:txBody>
      </p:sp>
      <p:sp>
        <p:nvSpPr>
          <p:cNvPr id="16" name="AutoShape 8"/>
          <p:cNvSpPr>
            <a:spLocks noChangeArrowheads="1"/>
          </p:cNvSpPr>
          <p:nvPr/>
        </p:nvSpPr>
        <p:spPr bwMode="gray">
          <a:xfrm>
            <a:off x="7028644" y="2861844"/>
            <a:ext cx="815357" cy="117242"/>
          </a:xfrm>
          <a:prstGeom prst="chevron">
            <a:avLst>
              <a:gd name="adj" fmla="val 32411"/>
            </a:avLst>
          </a:prstGeom>
          <a:solidFill>
            <a:schemeClr val="bg1">
              <a:lumMod val="7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prstClr val="white"/>
              </a:solidFill>
              <a:cs typeface="Arial" pitchFamily="34" charset="0"/>
            </a:endParaRPr>
          </a:p>
        </p:txBody>
      </p:sp>
      <p:sp>
        <p:nvSpPr>
          <p:cNvPr id="17" name="AutoShape 8"/>
          <p:cNvSpPr>
            <a:spLocks noChangeArrowheads="1"/>
          </p:cNvSpPr>
          <p:nvPr/>
        </p:nvSpPr>
        <p:spPr bwMode="gray">
          <a:xfrm>
            <a:off x="7028644" y="2489195"/>
            <a:ext cx="815357" cy="117242"/>
          </a:xfrm>
          <a:prstGeom prst="chevron">
            <a:avLst>
              <a:gd name="adj" fmla="val 32411"/>
            </a:avLst>
          </a:prstGeom>
          <a:solidFill>
            <a:schemeClr val="bg1">
              <a:lumMod val="75000"/>
            </a:schemeClr>
          </a:solidFill>
          <a:ln w="12700" cap="rnd" algn="ctr">
            <a:noFill/>
            <a:miter lim="800000"/>
            <a:headEnd/>
            <a:tailEnd/>
          </a:ln>
        </p:spPr>
        <p:txBody>
          <a:bodyPr wrap="square" lIns="88900" tIns="88900" rIns="88900" bIns="88900" anchor="ctr"/>
          <a:lstStyle/>
          <a:p>
            <a:pPr fontAlgn="base">
              <a:spcAft>
                <a:spcPct val="0"/>
              </a:spcAft>
              <a:defRPr/>
            </a:pPr>
            <a:endParaRPr lang="en-US" sz="1200" b="1" dirty="0">
              <a:solidFill>
                <a:schemeClr val="bg1">
                  <a:lumMod val="85000"/>
                </a:schemeClr>
              </a:solidFill>
              <a:cs typeface="Arial" pitchFamily="34" charset="0"/>
            </a:endParaRPr>
          </a:p>
        </p:txBody>
      </p:sp>
      <p:sp>
        <p:nvSpPr>
          <p:cNvPr id="18" name="TextBox 17"/>
          <p:cNvSpPr txBox="1"/>
          <p:nvPr/>
        </p:nvSpPr>
        <p:spPr>
          <a:xfrm>
            <a:off x="561098" y="2483259"/>
            <a:ext cx="901209" cy="461665"/>
          </a:xfrm>
          <a:prstGeom prst="rect">
            <a:avLst/>
          </a:prstGeom>
          <a:noFill/>
        </p:spPr>
        <p:txBody>
          <a:bodyPr wrap="none" rtlCol="0">
            <a:spAutoFit/>
          </a:bodyPr>
          <a:lstStyle/>
          <a:p>
            <a:pPr algn="ctr"/>
            <a:r>
              <a:rPr lang="en-US" sz="1200" b="1" dirty="0"/>
              <a:t>Customer</a:t>
            </a:r>
          </a:p>
          <a:p>
            <a:pPr algn="ctr"/>
            <a:r>
              <a:rPr lang="en-US" sz="1200" b="1" dirty="0"/>
              <a:t>Agencies</a:t>
            </a:r>
          </a:p>
        </p:txBody>
      </p:sp>
      <p:sp>
        <p:nvSpPr>
          <p:cNvPr id="19" name="Left Brace 18"/>
          <p:cNvSpPr/>
          <p:nvPr/>
        </p:nvSpPr>
        <p:spPr>
          <a:xfrm>
            <a:off x="1425530" y="2483761"/>
            <a:ext cx="117330" cy="4999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p:cNvSpPr txBox="1"/>
          <p:nvPr/>
        </p:nvSpPr>
        <p:spPr>
          <a:xfrm>
            <a:off x="7885917" y="2578455"/>
            <a:ext cx="791756" cy="276999"/>
          </a:xfrm>
          <a:prstGeom prst="rect">
            <a:avLst/>
          </a:prstGeom>
          <a:noFill/>
          <a:ln>
            <a:noFill/>
          </a:ln>
        </p:spPr>
        <p:txBody>
          <a:bodyPr wrap="none" rtlCol="0">
            <a:spAutoFit/>
          </a:bodyPr>
          <a:lstStyle/>
          <a:p>
            <a:pPr algn="ctr"/>
            <a:r>
              <a:rPr lang="en-US" sz="1200" b="1" dirty="0">
                <a:solidFill>
                  <a:schemeClr val="bg2">
                    <a:lumMod val="50000"/>
                    <a:lumOff val="50000"/>
                  </a:schemeClr>
                </a:solidFill>
              </a:rPr>
              <a:t>Vendors</a:t>
            </a:r>
          </a:p>
        </p:txBody>
      </p:sp>
      <p:sp>
        <p:nvSpPr>
          <p:cNvPr id="21" name="Right Brace 20"/>
          <p:cNvSpPr/>
          <p:nvPr/>
        </p:nvSpPr>
        <p:spPr>
          <a:xfrm>
            <a:off x="7849208" y="2483259"/>
            <a:ext cx="85265" cy="495827"/>
          </a:xfrm>
          <a:prstGeom prst="rightBrace">
            <a:avLst/>
          </a:prstGeom>
          <a:ln>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p:cNvSpPr txBox="1"/>
          <p:nvPr/>
        </p:nvSpPr>
        <p:spPr>
          <a:xfrm>
            <a:off x="1618009" y="4593028"/>
            <a:ext cx="6792566" cy="1638910"/>
          </a:xfrm>
          <a:prstGeom prst="rect">
            <a:avLst/>
          </a:prstGeom>
          <a:noFill/>
        </p:spPr>
        <p:txBody>
          <a:bodyPr wrap="square" lIns="0" tIns="0" rIns="0" bIns="0" rtlCol="0">
            <a:spAutoFit/>
          </a:bodyPr>
          <a:lstStyle/>
          <a:p>
            <a:pPr>
              <a:spcBef>
                <a:spcPts val="1200"/>
              </a:spcBef>
              <a:buSzPct val="100000"/>
            </a:pPr>
            <a:r>
              <a:rPr lang="en-US" sz="1200" dirty="0"/>
              <a:t>Use of established SSPs is mandated as part of government-wide category strategy for those services within the USSM scope </a:t>
            </a:r>
            <a:r>
              <a:rPr lang="en-US" sz="1200" i="1" dirty="0"/>
              <a:t>(to be determined by SSGB after the current data call is complete)</a:t>
            </a:r>
          </a:p>
          <a:p>
            <a:pPr>
              <a:spcBef>
                <a:spcPts val="1200"/>
              </a:spcBef>
              <a:buSzPct val="100000"/>
            </a:pPr>
            <a:r>
              <a:rPr lang="en-US" sz="1200" dirty="0"/>
              <a:t>Category strategy and vehicles enable SSPs to efficiently and effectively source vendor support</a:t>
            </a:r>
          </a:p>
          <a:p>
            <a:pPr marL="171450" indent="-171450">
              <a:spcBef>
                <a:spcPts val="1200"/>
              </a:spcBef>
              <a:buSzPct val="100000"/>
              <a:buFont typeface="Arial" panose="020B0604020202020204" pitchFamily="34" charset="0"/>
              <a:buChar char="•"/>
            </a:pPr>
            <a:r>
              <a:rPr lang="en-US" sz="1200" dirty="0"/>
              <a:t>Government gains efficiencies and economies of scale by implementing a business process as a shared service</a:t>
            </a:r>
          </a:p>
          <a:p>
            <a:pPr marL="171450" indent="-171450">
              <a:spcBef>
                <a:spcPts val="300"/>
              </a:spcBef>
              <a:buSzPct val="100000"/>
              <a:buFont typeface="Arial" panose="020B0604020202020204" pitchFamily="34" charset="0"/>
              <a:buChar char="•"/>
            </a:pPr>
            <a:r>
              <a:rPr lang="en-US" sz="1200" dirty="0"/>
              <a:t>Applicable category strategies help ensure that agencies adhere to policy while maximizing procurement efficiencies along the way</a:t>
            </a:r>
          </a:p>
        </p:txBody>
      </p:sp>
      <p:sp>
        <p:nvSpPr>
          <p:cNvPr id="23" name="Rectangle 22"/>
          <p:cNvSpPr/>
          <p:nvPr/>
        </p:nvSpPr>
        <p:spPr>
          <a:xfrm>
            <a:off x="592118" y="4480507"/>
            <a:ext cx="7980382" cy="1751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587412" y="4118298"/>
            <a:ext cx="7980382" cy="301220"/>
          </a:xfrm>
          <a:prstGeom prst="rect">
            <a:avLst/>
          </a:prstGeom>
          <a:solidFill>
            <a:srgbClr val="173C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How Category Management and Shared Services Work Better Together</a:t>
            </a:r>
          </a:p>
        </p:txBody>
      </p:sp>
      <p:sp>
        <p:nvSpPr>
          <p:cNvPr id="25" name="Oval 24"/>
          <p:cNvSpPr>
            <a:spLocks noChangeAspect="1"/>
          </p:cNvSpPr>
          <p:nvPr/>
        </p:nvSpPr>
        <p:spPr bwMode="gray">
          <a:xfrm>
            <a:off x="869809" y="4675607"/>
            <a:ext cx="228600" cy="228600"/>
          </a:xfrm>
          <a:prstGeom prst="ellipse">
            <a:avLst/>
          </a:prstGeom>
          <a:solidFill>
            <a:srgbClr val="72C7E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solidFill>
                  <a:schemeClr val="bg1"/>
                </a:solidFill>
              </a:rPr>
              <a:t>1</a:t>
            </a:r>
          </a:p>
        </p:txBody>
      </p:sp>
      <p:sp>
        <p:nvSpPr>
          <p:cNvPr id="26" name="Oval 25"/>
          <p:cNvSpPr>
            <a:spLocks noChangeAspect="1"/>
          </p:cNvSpPr>
          <p:nvPr/>
        </p:nvSpPr>
        <p:spPr bwMode="gray">
          <a:xfrm>
            <a:off x="869809" y="5121439"/>
            <a:ext cx="228600" cy="228600"/>
          </a:xfrm>
          <a:prstGeom prst="ellipse">
            <a:avLst/>
          </a:prstGeom>
          <a:solidFill>
            <a:srgbClr val="72C7E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solidFill>
                  <a:schemeClr val="bg1"/>
                </a:solidFill>
              </a:rPr>
              <a:t>2</a:t>
            </a:r>
          </a:p>
        </p:txBody>
      </p:sp>
      <p:sp>
        <p:nvSpPr>
          <p:cNvPr id="27" name="Rectangle 26"/>
          <p:cNvSpPr/>
          <p:nvPr/>
        </p:nvSpPr>
        <p:spPr>
          <a:xfrm>
            <a:off x="636841" y="5638800"/>
            <a:ext cx="759554" cy="368276"/>
          </a:xfrm>
          <a:prstGeom prst="rect">
            <a:avLst/>
          </a:prstGeom>
          <a:solidFill>
            <a:srgbClr val="98DFF9"/>
          </a:solidFill>
          <a:ln>
            <a:solidFill>
              <a:srgbClr val="72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t>Bottom Line</a:t>
            </a:r>
          </a:p>
        </p:txBody>
      </p:sp>
      <p:cxnSp>
        <p:nvCxnSpPr>
          <p:cNvPr id="28" name="Straight Connector 27"/>
          <p:cNvCxnSpPr/>
          <p:nvPr/>
        </p:nvCxnSpPr>
        <p:spPr>
          <a:xfrm>
            <a:off x="1424970" y="4607374"/>
            <a:ext cx="560" cy="156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2118" y="5426325"/>
            <a:ext cx="798038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rot="10800000">
            <a:off x="2360887" y="3810774"/>
            <a:ext cx="4212763" cy="228600"/>
          </a:xfrm>
          <a:prstGeom prst="triangle">
            <a:avLst/>
          </a:prstGeom>
          <a:solidFill>
            <a:srgbClr val="173C57"/>
          </a:solidFill>
          <a:ln>
            <a:solidFill>
              <a:srgbClr val="173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p:cNvCxnSpPr/>
          <p:nvPr/>
        </p:nvCxnSpPr>
        <p:spPr>
          <a:xfrm>
            <a:off x="2620367" y="2739597"/>
            <a:ext cx="1020853"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654141" y="2738759"/>
            <a:ext cx="1278922" cy="92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3" name="Text Placeholder 25"/>
          <p:cNvSpPr txBox="1">
            <a:spLocks/>
          </p:cNvSpPr>
          <p:nvPr/>
        </p:nvSpPr>
        <p:spPr>
          <a:xfrm>
            <a:off x="381000" y="990600"/>
            <a:ext cx="8505978" cy="106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300"/>
              </a:spcBef>
              <a:buNone/>
            </a:pPr>
            <a:r>
              <a:rPr lang="en-US" sz="1800" b="1" dirty="0" smtClean="0"/>
              <a:t>Use Case:  </a:t>
            </a:r>
            <a:r>
              <a:rPr lang="en-US" sz="1800" dirty="0" smtClean="0"/>
              <a:t>Category Management Applied within a USSM-monitored Shared Services Offering</a:t>
            </a:r>
            <a:r>
              <a:rPr lang="en-US" sz="1800" b="1" dirty="0" smtClean="0"/>
              <a:t> </a:t>
            </a:r>
            <a:r>
              <a:rPr lang="en-US" sz="1800" i="1" dirty="0" smtClean="0"/>
              <a:t>(to be determined via  services catalog)</a:t>
            </a:r>
          </a:p>
          <a:p>
            <a:pPr marL="0" indent="0">
              <a:spcBef>
                <a:spcPts val="300"/>
              </a:spcBef>
              <a:buNone/>
            </a:pPr>
            <a:r>
              <a:rPr lang="en-US" sz="1800" b="1" dirty="0" smtClean="0"/>
              <a:t>Example:  </a:t>
            </a:r>
            <a:r>
              <a:rPr lang="en-US" sz="1800" dirty="0" smtClean="0"/>
              <a:t>Customer agency transitions to USSM-designated Shared Service Provider</a:t>
            </a:r>
            <a:endParaRPr lang="en-US" sz="1800" dirty="0"/>
          </a:p>
        </p:txBody>
      </p:sp>
    </p:spTree>
    <p:extLst>
      <p:ext uri="{BB962C8B-B14F-4D97-AF65-F5344CB8AC3E}">
        <p14:creationId xmlns:p14="http://schemas.microsoft.com/office/powerpoint/2010/main" val="389608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28600" y="152400"/>
            <a:ext cx="7543800" cy="685800"/>
          </a:xfrm>
        </p:spPr>
        <p:txBody>
          <a:bodyPr/>
          <a:lstStyle/>
          <a:p>
            <a:r>
              <a:rPr lang="en-US" sz="2000" b="1" i="1" dirty="0"/>
              <a:t>As we move forward USSM and the CM PMO are aligning to ensure we maximize the benefits of </a:t>
            </a:r>
            <a:r>
              <a:rPr lang="en-US" sz="2000" b="1" i="1" dirty="0" smtClean="0"/>
              <a:t>interoperability.</a:t>
            </a:r>
            <a:endParaRPr lang="en-US" sz="2000" b="1" i="1" dirty="0"/>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
        <p:nvSpPr>
          <p:cNvPr id="5" name="Pentagon 4"/>
          <p:cNvSpPr/>
          <p:nvPr/>
        </p:nvSpPr>
        <p:spPr>
          <a:xfrm rot="5400000">
            <a:off x="1977176" y="3081639"/>
            <a:ext cx="1084637" cy="3250714"/>
          </a:xfrm>
          <a:prstGeom prst="homePlate">
            <a:avLst>
              <a:gd name="adj" fmla="val 24888"/>
            </a:avLst>
          </a:prstGeom>
          <a:solidFill>
            <a:schemeClr val="accent1">
              <a:lumMod val="20000"/>
              <a:lumOff val="80000"/>
            </a:schemeClr>
          </a:solidFill>
          <a:ln w="9525" cap="flat" cmpd="sng">
            <a:noFill/>
            <a:prstDash val="solid"/>
            <a:round/>
            <a:headEnd type="none" w="med" len="med"/>
            <a:tailEnd type="none" w="med" len="med"/>
          </a:ln>
          <a:effectLst/>
        </p:spPr>
        <p:txBody>
          <a:bodyPr wrap="none" lIns="0" tIns="0" rIns="0" bIns="0" anchor="ctr"/>
          <a:lstStyle/>
          <a:p>
            <a:pPr algn="ctr">
              <a:spcBef>
                <a:spcPct val="50000"/>
              </a:spcBef>
            </a:pPr>
            <a:endParaRPr lang="en-GB" sz="1200" dirty="0">
              <a:solidFill>
                <a:srgbClr val="000000"/>
              </a:solidFill>
            </a:endParaRPr>
          </a:p>
        </p:txBody>
      </p:sp>
      <p:sp>
        <p:nvSpPr>
          <p:cNvPr id="6" name="Pentagon 5"/>
          <p:cNvSpPr/>
          <p:nvPr/>
        </p:nvSpPr>
        <p:spPr>
          <a:xfrm rot="5400000">
            <a:off x="1977176" y="2282407"/>
            <a:ext cx="1084637" cy="3250714"/>
          </a:xfrm>
          <a:prstGeom prst="homePlate">
            <a:avLst>
              <a:gd name="adj" fmla="val 24888"/>
            </a:avLst>
          </a:prstGeom>
          <a:gradFill flip="none" rotWithShape="1">
            <a:gsLst>
              <a:gs pos="0">
                <a:schemeClr val="accent1"/>
              </a:gs>
              <a:gs pos="50000">
                <a:schemeClr val="accent1">
                  <a:lumMod val="20000"/>
                  <a:lumOff val="80000"/>
                </a:schemeClr>
              </a:gs>
              <a:gs pos="100000">
                <a:schemeClr val="accent1"/>
              </a:gs>
            </a:gsLst>
            <a:lin ang="0" scaled="1"/>
            <a:tileRect/>
          </a:gradFill>
          <a:ln w="9525" cap="flat" cmpd="sng">
            <a:noFill/>
            <a:prstDash val="solid"/>
            <a:round/>
            <a:headEnd type="none" w="med" len="med"/>
            <a:tailEnd type="none" w="med" len="med"/>
          </a:ln>
          <a:effectLst/>
        </p:spPr>
        <p:txBody>
          <a:bodyPr wrap="none" lIns="0" tIns="0" rIns="0" bIns="0" anchor="ctr"/>
          <a:lstStyle/>
          <a:p>
            <a:pPr algn="ctr">
              <a:spcBef>
                <a:spcPct val="50000"/>
              </a:spcBef>
            </a:pPr>
            <a:endParaRPr lang="en-GB" sz="1200" dirty="0">
              <a:solidFill>
                <a:schemeClr val="tx2"/>
              </a:solidFill>
            </a:endParaRPr>
          </a:p>
        </p:txBody>
      </p:sp>
      <p:sp>
        <p:nvSpPr>
          <p:cNvPr id="7" name="Pentagon 6"/>
          <p:cNvSpPr/>
          <p:nvPr/>
        </p:nvSpPr>
        <p:spPr>
          <a:xfrm rot="5400000">
            <a:off x="1977177" y="1563447"/>
            <a:ext cx="1084637" cy="3250714"/>
          </a:xfrm>
          <a:prstGeom prst="homePlate">
            <a:avLst>
              <a:gd name="adj" fmla="val 24888"/>
            </a:avLst>
          </a:prstGeom>
          <a:solidFill>
            <a:schemeClr val="accent1">
              <a:lumMod val="60000"/>
              <a:lumOff val="40000"/>
            </a:schemeClr>
          </a:solidFill>
          <a:ln w="9525" cap="flat" cmpd="sng">
            <a:noFill/>
            <a:prstDash val="solid"/>
            <a:round/>
            <a:headEnd type="none" w="med" len="med"/>
            <a:tailEnd type="none" w="med" len="med"/>
          </a:ln>
          <a:effectLst/>
        </p:spPr>
        <p:txBody>
          <a:bodyPr wrap="none" lIns="0" tIns="0" rIns="0" bIns="0" anchor="ctr"/>
          <a:lstStyle/>
          <a:p>
            <a:pPr algn="ctr">
              <a:spcBef>
                <a:spcPct val="50000"/>
              </a:spcBef>
            </a:pPr>
            <a:endParaRPr lang="en-GB" sz="1200" dirty="0">
              <a:solidFill>
                <a:schemeClr val="tx2"/>
              </a:solidFill>
            </a:endParaRPr>
          </a:p>
        </p:txBody>
      </p:sp>
      <p:sp>
        <p:nvSpPr>
          <p:cNvPr id="8" name="Pentagon 7"/>
          <p:cNvSpPr/>
          <p:nvPr/>
        </p:nvSpPr>
        <p:spPr>
          <a:xfrm rot="5400000">
            <a:off x="2110205" y="945929"/>
            <a:ext cx="818582" cy="3250714"/>
          </a:xfrm>
          <a:prstGeom prst="homePlate">
            <a:avLst>
              <a:gd name="adj" fmla="val 24888"/>
            </a:avLst>
          </a:prstGeom>
          <a:solidFill>
            <a:schemeClr val="accent1">
              <a:lumMod val="75000"/>
            </a:schemeClr>
          </a:solidFill>
          <a:ln w="9525" cap="flat" cmpd="sng">
            <a:noFill/>
            <a:prstDash val="solid"/>
            <a:round/>
            <a:headEnd type="none" w="med" len="med"/>
            <a:tailEnd type="none" w="med" len="med"/>
          </a:ln>
          <a:effectLst/>
        </p:spPr>
        <p:txBody>
          <a:bodyPr wrap="none" lIns="0" tIns="0" rIns="0" bIns="0" anchor="ctr"/>
          <a:lstStyle/>
          <a:p>
            <a:pPr algn="ctr">
              <a:spcBef>
                <a:spcPct val="50000"/>
              </a:spcBef>
            </a:pPr>
            <a:endParaRPr lang="en-GB" sz="1200" dirty="0">
              <a:solidFill>
                <a:srgbClr val="000000"/>
              </a:solidFill>
            </a:endParaRPr>
          </a:p>
        </p:txBody>
      </p:sp>
      <p:sp>
        <p:nvSpPr>
          <p:cNvPr id="9" name="Text Box 9"/>
          <p:cNvSpPr txBox="1">
            <a:spLocks noChangeArrowheads="1"/>
          </p:cNvSpPr>
          <p:nvPr/>
        </p:nvSpPr>
        <p:spPr bwMode="gray">
          <a:xfrm>
            <a:off x="1222081" y="3205134"/>
            <a:ext cx="2533076" cy="215013"/>
          </a:xfrm>
          <a:prstGeom prst="rect">
            <a:avLst/>
          </a:prstGeom>
          <a:noFill/>
          <a:ln w="9525">
            <a:noFill/>
            <a:miter lim="800000"/>
            <a:headEnd/>
            <a:tailEnd/>
          </a:ln>
        </p:spPr>
        <p:txBody>
          <a:bodyPr lIns="0" tIns="0" rIns="0" bIns="0" anchor="ctr">
            <a:spAutoFit/>
          </a:bodyPr>
          <a:lstStyle/>
          <a:p>
            <a:pPr algn="ctr" fontAlgn="auto">
              <a:spcBef>
                <a:spcPct val="50000"/>
              </a:spcBef>
              <a:spcAft>
                <a:spcPts val="0"/>
              </a:spcAft>
            </a:pPr>
            <a:r>
              <a:rPr lang="en-US" sz="1200" b="1" dirty="0">
                <a:solidFill>
                  <a:schemeClr val="bg1"/>
                </a:solidFill>
              </a:rPr>
              <a:t>Governance</a:t>
            </a:r>
          </a:p>
        </p:txBody>
      </p:sp>
      <p:sp>
        <p:nvSpPr>
          <p:cNvPr id="10" name="Text Box 10"/>
          <p:cNvSpPr txBox="1">
            <a:spLocks noChangeArrowheads="1"/>
          </p:cNvSpPr>
          <p:nvPr/>
        </p:nvSpPr>
        <p:spPr bwMode="gray">
          <a:xfrm>
            <a:off x="1222081" y="3924269"/>
            <a:ext cx="2533076" cy="184666"/>
          </a:xfrm>
          <a:prstGeom prst="rect">
            <a:avLst/>
          </a:prstGeom>
          <a:noFill/>
          <a:ln w="9525">
            <a:noFill/>
            <a:miter lim="800000"/>
            <a:headEnd/>
            <a:tailEnd/>
          </a:ln>
        </p:spPr>
        <p:txBody>
          <a:bodyPr lIns="0" tIns="0" rIns="0" bIns="0" anchor="ctr">
            <a:spAutoFit/>
          </a:bodyPr>
          <a:lstStyle/>
          <a:p>
            <a:pPr algn="ctr" fontAlgn="auto">
              <a:spcBef>
                <a:spcPct val="50000"/>
              </a:spcBef>
              <a:spcAft>
                <a:spcPts val="0"/>
              </a:spcAft>
            </a:pPr>
            <a:r>
              <a:rPr lang="en-US" sz="1200" b="1" dirty="0"/>
              <a:t>Processes</a:t>
            </a:r>
          </a:p>
        </p:txBody>
      </p:sp>
      <p:grpSp>
        <p:nvGrpSpPr>
          <p:cNvPr id="11" name="Group 10"/>
          <p:cNvGrpSpPr/>
          <p:nvPr/>
        </p:nvGrpSpPr>
        <p:grpSpPr>
          <a:xfrm>
            <a:off x="1365283" y="1345982"/>
            <a:ext cx="821026" cy="550031"/>
            <a:chOff x="1327245" y="2285589"/>
            <a:chExt cx="564025" cy="472400"/>
          </a:xfrm>
        </p:grpSpPr>
        <p:sp>
          <p:nvSpPr>
            <p:cNvPr id="12" name="Oval 11"/>
            <p:cNvSpPr/>
            <p:nvPr/>
          </p:nvSpPr>
          <p:spPr>
            <a:xfrm>
              <a:off x="1375051" y="2285589"/>
              <a:ext cx="487680" cy="472400"/>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 name="TextBox 12"/>
            <p:cNvSpPr txBox="1"/>
            <p:nvPr/>
          </p:nvSpPr>
          <p:spPr>
            <a:xfrm>
              <a:off x="1327245" y="2406309"/>
              <a:ext cx="564025" cy="261610"/>
            </a:xfrm>
            <a:prstGeom prst="rect">
              <a:avLst/>
            </a:prstGeom>
            <a:noFill/>
          </p:spPr>
          <p:txBody>
            <a:bodyPr wrap="square" rtlCol="0">
              <a:spAutoFit/>
            </a:bodyPr>
            <a:lstStyle/>
            <a:p>
              <a:pPr algn="ctr"/>
              <a:r>
                <a:rPr lang="en-US" sz="1100" b="1" dirty="0">
                  <a:solidFill>
                    <a:schemeClr val="bg1"/>
                  </a:solidFill>
                </a:rPr>
                <a:t>SSGB</a:t>
              </a:r>
              <a:endParaRPr lang="en-US" sz="3200" b="1" dirty="0">
                <a:solidFill>
                  <a:schemeClr val="bg1"/>
                </a:solidFill>
              </a:endParaRPr>
            </a:p>
          </p:txBody>
        </p:sp>
      </p:grpSp>
      <p:grpSp>
        <p:nvGrpSpPr>
          <p:cNvPr id="14" name="Group 13"/>
          <p:cNvGrpSpPr/>
          <p:nvPr/>
        </p:nvGrpSpPr>
        <p:grpSpPr>
          <a:xfrm>
            <a:off x="1784532" y="1763276"/>
            <a:ext cx="903129" cy="570075"/>
            <a:chOff x="1696254" y="2183107"/>
            <a:chExt cx="903129" cy="570075"/>
          </a:xfrm>
        </p:grpSpPr>
        <p:sp>
          <p:nvSpPr>
            <p:cNvPr id="15" name="Oval 14"/>
            <p:cNvSpPr/>
            <p:nvPr/>
          </p:nvSpPr>
          <p:spPr>
            <a:xfrm>
              <a:off x="1778520" y="2183107"/>
              <a:ext cx="738595" cy="570075"/>
            </a:xfrm>
            <a:prstGeom prst="ellipse">
              <a:avLst/>
            </a:prstGeom>
            <a:gradFill flip="none" rotWithShape="1">
              <a:gsLst>
                <a:gs pos="0">
                  <a:srgbClr val="98DFF9">
                    <a:shade val="30000"/>
                    <a:satMod val="115000"/>
                  </a:srgbClr>
                </a:gs>
                <a:gs pos="50000">
                  <a:srgbClr val="98DFF9">
                    <a:shade val="67500"/>
                    <a:satMod val="115000"/>
                  </a:srgbClr>
                </a:gs>
                <a:gs pos="100000">
                  <a:srgbClr val="98DFF9">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6" name="TextBox 15"/>
            <p:cNvSpPr txBox="1"/>
            <p:nvPr/>
          </p:nvSpPr>
          <p:spPr>
            <a:xfrm>
              <a:off x="1696254" y="2315844"/>
              <a:ext cx="903129" cy="304601"/>
            </a:xfrm>
            <a:prstGeom prst="rect">
              <a:avLst/>
            </a:prstGeom>
            <a:noFill/>
          </p:spPr>
          <p:txBody>
            <a:bodyPr wrap="square" rtlCol="0">
              <a:spAutoFit/>
            </a:bodyPr>
            <a:lstStyle/>
            <a:p>
              <a:pPr algn="ctr"/>
              <a:r>
                <a:rPr lang="en-US" sz="1100" b="1" dirty="0">
                  <a:solidFill>
                    <a:schemeClr val="bg1"/>
                  </a:solidFill>
                </a:rPr>
                <a:t>CMLC</a:t>
              </a:r>
              <a:endParaRPr lang="en-US" sz="3200" b="1" dirty="0">
                <a:solidFill>
                  <a:schemeClr val="bg1"/>
                </a:solidFill>
              </a:endParaRPr>
            </a:p>
          </p:txBody>
        </p:sp>
      </p:grpSp>
      <p:grpSp>
        <p:nvGrpSpPr>
          <p:cNvPr id="17" name="Group 16"/>
          <p:cNvGrpSpPr/>
          <p:nvPr/>
        </p:nvGrpSpPr>
        <p:grpSpPr>
          <a:xfrm>
            <a:off x="2787236" y="1763276"/>
            <a:ext cx="903129" cy="570075"/>
            <a:chOff x="2852215" y="2183107"/>
            <a:chExt cx="903129" cy="570075"/>
          </a:xfrm>
        </p:grpSpPr>
        <p:sp>
          <p:nvSpPr>
            <p:cNvPr id="18" name="Oval 17"/>
            <p:cNvSpPr/>
            <p:nvPr/>
          </p:nvSpPr>
          <p:spPr>
            <a:xfrm>
              <a:off x="2936090" y="2183107"/>
              <a:ext cx="738595" cy="570075"/>
            </a:xfrm>
            <a:prstGeom prst="ellipse">
              <a:avLst/>
            </a:prstGeom>
            <a:solidFill>
              <a:srgbClr val="72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9" name="TextBox 18"/>
            <p:cNvSpPr txBox="1"/>
            <p:nvPr/>
          </p:nvSpPr>
          <p:spPr>
            <a:xfrm>
              <a:off x="2852215" y="2315843"/>
              <a:ext cx="903129" cy="261611"/>
            </a:xfrm>
            <a:prstGeom prst="rect">
              <a:avLst/>
            </a:prstGeom>
            <a:noFill/>
          </p:spPr>
          <p:txBody>
            <a:bodyPr wrap="square" rtlCol="0">
              <a:spAutoFit/>
            </a:bodyPr>
            <a:lstStyle/>
            <a:p>
              <a:pPr algn="ctr"/>
              <a:r>
                <a:rPr lang="en-US" sz="1100" b="1" dirty="0">
                  <a:solidFill>
                    <a:schemeClr val="bg1"/>
                  </a:solidFill>
                </a:rPr>
                <a:t>LOBs</a:t>
              </a:r>
              <a:endParaRPr lang="en-US" sz="3200" b="1" dirty="0">
                <a:solidFill>
                  <a:schemeClr val="bg1"/>
                </a:solidFill>
              </a:endParaRPr>
            </a:p>
          </p:txBody>
        </p:sp>
      </p:grpSp>
      <p:grpSp>
        <p:nvGrpSpPr>
          <p:cNvPr id="20" name="Group 19"/>
          <p:cNvGrpSpPr/>
          <p:nvPr/>
        </p:nvGrpSpPr>
        <p:grpSpPr>
          <a:xfrm>
            <a:off x="2285884" y="1338772"/>
            <a:ext cx="903129" cy="570075"/>
            <a:chOff x="1941213" y="2023978"/>
            <a:chExt cx="620428" cy="489615"/>
          </a:xfrm>
        </p:grpSpPr>
        <p:sp>
          <p:nvSpPr>
            <p:cNvPr id="21" name="Oval 20"/>
            <p:cNvSpPr/>
            <p:nvPr/>
          </p:nvSpPr>
          <p:spPr>
            <a:xfrm>
              <a:off x="2001133" y="2023978"/>
              <a:ext cx="507397" cy="4896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2" name="TextBox 21"/>
            <p:cNvSpPr txBox="1"/>
            <p:nvPr/>
          </p:nvSpPr>
          <p:spPr>
            <a:xfrm>
              <a:off x="1941213" y="2137980"/>
              <a:ext cx="620428" cy="261610"/>
            </a:xfrm>
            <a:prstGeom prst="rect">
              <a:avLst/>
            </a:prstGeom>
            <a:noFill/>
          </p:spPr>
          <p:txBody>
            <a:bodyPr wrap="square" rtlCol="0">
              <a:spAutoFit/>
            </a:bodyPr>
            <a:lstStyle/>
            <a:p>
              <a:pPr algn="ctr"/>
              <a:r>
                <a:rPr lang="en-US" sz="1100" b="1" dirty="0">
                  <a:solidFill>
                    <a:schemeClr val="bg1"/>
                  </a:solidFill>
                </a:rPr>
                <a:t>FAS</a:t>
              </a:r>
              <a:endParaRPr lang="en-US" sz="3200" b="1" dirty="0">
                <a:solidFill>
                  <a:schemeClr val="bg1"/>
                </a:solidFill>
              </a:endParaRPr>
            </a:p>
          </p:txBody>
        </p:sp>
      </p:grpSp>
      <p:grpSp>
        <p:nvGrpSpPr>
          <p:cNvPr id="23" name="Group 22"/>
          <p:cNvGrpSpPr/>
          <p:nvPr/>
        </p:nvGrpSpPr>
        <p:grpSpPr>
          <a:xfrm>
            <a:off x="872667" y="1720401"/>
            <a:ext cx="903129" cy="570075"/>
            <a:chOff x="2174305" y="1736433"/>
            <a:chExt cx="620428" cy="489615"/>
          </a:xfrm>
        </p:grpSpPr>
        <p:sp>
          <p:nvSpPr>
            <p:cNvPr id="24" name="Oval 23"/>
            <p:cNvSpPr/>
            <p:nvPr/>
          </p:nvSpPr>
          <p:spPr>
            <a:xfrm>
              <a:off x="2230821" y="1736433"/>
              <a:ext cx="507397" cy="489615"/>
            </a:xfrm>
            <a:prstGeom prst="ellipse">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5" name="TextBox 24"/>
            <p:cNvSpPr txBox="1"/>
            <p:nvPr/>
          </p:nvSpPr>
          <p:spPr>
            <a:xfrm>
              <a:off x="2174305" y="1850435"/>
              <a:ext cx="620428" cy="261610"/>
            </a:xfrm>
            <a:prstGeom prst="rect">
              <a:avLst/>
            </a:prstGeom>
            <a:noFill/>
          </p:spPr>
          <p:txBody>
            <a:bodyPr wrap="square" rtlCol="0">
              <a:spAutoFit/>
            </a:bodyPr>
            <a:lstStyle/>
            <a:p>
              <a:pPr algn="ctr"/>
              <a:r>
                <a:rPr lang="en-US" sz="1100" b="1" dirty="0">
                  <a:solidFill>
                    <a:schemeClr val="bg1"/>
                  </a:solidFill>
                </a:rPr>
                <a:t>SSPs</a:t>
              </a:r>
              <a:endParaRPr lang="en-US" sz="3200" b="1" dirty="0">
                <a:solidFill>
                  <a:schemeClr val="bg1"/>
                </a:solidFill>
              </a:endParaRPr>
            </a:p>
          </p:txBody>
        </p:sp>
      </p:grpSp>
      <p:sp>
        <p:nvSpPr>
          <p:cNvPr id="26" name="Text Box 11"/>
          <p:cNvSpPr txBox="1">
            <a:spLocks noChangeArrowheads="1"/>
          </p:cNvSpPr>
          <p:nvPr/>
        </p:nvSpPr>
        <p:spPr bwMode="gray">
          <a:xfrm>
            <a:off x="1186886" y="4671602"/>
            <a:ext cx="2533076" cy="184666"/>
          </a:xfrm>
          <a:prstGeom prst="rect">
            <a:avLst/>
          </a:prstGeom>
          <a:noFill/>
          <a:ln w="9525">
            <a:noFill/>
            <a:miter lim="800000"/>
            <a:headEnd/>
            <a:tailEnd/>
          </a:ln>
        </p:spPr>
        <p:txBody>
          <a:bodyPr lIns="0" tIns="0" rIns="0" bIns="0" anchor="ctr">
            <a:spAutoFit/>
          </a:bodyPr>
          <a:lstStyle/>
          <a:p>
            <a:pPr algn="ctr" fontAlgn="auto">
              <a:spcBef>
                <a:spcPct val="50000"/>
              </a:spcBef>
              <a:spcAft>
                <a:spcPts val="0"/>
              </a:spcAft>
            </a:pPr>
            <a:r>
              <a:rPr lang="en-US" sz="1200" b="1" dirty="0"/>
              <a:t>People</a:t>
            </a:r>
          </a:p>
        </p:txBody>
      </p:sp>
      <p:sp>
        <p:nvSpPr>
          <p:cNvPr id="27" name="Text Box 9"/>
          <p:cNvSpPr txBox="1">
            <a:spLocks noChangeArrowheads="1"/>
          </p:cNvSpPr>
          <p:nvPr/>
        </p:nvSpPr>
        <p:spPr bwMode="gray">
          <a:xfrm>
            <a:off x="1222081" y="2495356"/>
            <a:ext cx="2533076" cy="215013"/>
          </a:xfrm>
          <a:prstGeom prst="rect">
            <a:avLst/>
          </a:prstGeom>
          <a:noFill/>
          <a:ln w="9525">
            <a:noFill/>
            <a:miter lim="800000"/>
            <a:headEnd/>
            <a:tailEnd/>
          </a:ln>
        </p:spPr>
        <p:txBody>
          <a:bodyPr lIns="0" tIns="0" rIns="0" bIns="0" anchor="ctr">
            <a:spAutoFit/>
          </a:bodyPr>
          <a:lstStyle/>
          <a:p>
            <a:pPr algn="ctr" fontAlgn="auto">
              <a:spcBef>
                <a:spcPct val="50000"/>
              </a:spcBef>
              <a:spcAft>
                <a:spcPts val="0"/>
              </a:spcAft>
            </a:pPr>
            <a:r>
              <a:rPr lang="en-US" sz="1200" b="1" dirty="0">
                <a:solidFill>
                  <a:schemeClr val="bg1"/>
                </a:solidFill>
              </a:rPr>
              <a:t>Strategies</a:t>
            </a:r>
          </a:p>
        </p:txBody>
      </p:sp>
      <p:cxnSp>
        <p:nvCxnSpPr>
          <p:cNvPr id="28" name="Straight Connector 27"/>
          <p:cNvCxnSpPr/>
          <p:nvPr/>
        </p:nvCxnSpPr>
        <p:spPr>
          <a:xfrm>
            <a:off x="4144852" y="2768463"/>
            <a:ext cx="4232232"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44852" y="3456070"/>
            <a:ext cx="4237148" cy="10299"/>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44852" y="4177270"/>
            <a:ext cx="4267628" cy="2057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91780" y="2286287"/>
            <a:ext cx="4139656" cy="707886"/>
          </a:xfrm>
          <a:prstGeom prst="rect">
            <a:avLst/>
          </a:prstGeom>
          <a:noFill/>
        </p:spPr>
        <p:txBody>
          <a:bodyPr wrap="square" lIns="0" tIns="0" rIns="0" bIns="0" rtlCol="0">
            <a:spAutoFit/>
          </a:bodyPr>
          <a:lstStyle/>
          <a:p>
            <a:pPr marL="285750" indent="-285750">
              <a:spcBef>
                <a:spcPts val="1200"/>
              </a:spcBef>
              <a:buSzPct val="100000"/>
              <a:buFont typeface="Arial" panose="020B0604020202020204" pitchFamily="34" charset="0"/>
              <a:buChar char="•"/>
            </a:pPr>
            <a:r>
              <a:rPr lang="en-US" sz="1200" dirty="0"/>
              <a:t>Creating a common combined strategy to achieve the desired benefits of both initiatives</a:t>
            </a:r>
          </a:p>
          <a:p>
            <a:pPr marL="285750" indent="-285750">
              <a:spcBef>
                <a:spcPts val="1200"/>
              </a:spcBef>
              <a:buSzPct val="100000"/>
              <a:buFont typeface="Arial" panose="020B0604020202020204" pitchFamily="34" charset="0"/>
              <a:buChar char="•"/>
            </a:pPr>
            <a:endParaRPr lang="en-US" sz="1200" dirty="0"/>
          </a:p>
        </p:txBody>
      </p:sp>
      <p:sp>
        <p:nvSpPr>
          <p:cNvPr id="32" name="TextBox 31"/>
          <p:cNvSpPr txBox="1"/>
          <p:nvPr/>
        </p:nvSpPr>
        <p:spPr>
          <a:xfrm>
            <a:off x="4391779" y="2819879"/>
            <a:ext cx="4139657" cy="553998"/>
          </a:xfrm>
          <a:prstGeom prst="rect">
            <a:avLst/>
          </a:prstGeom>
          <a:noFill/>
        </p:spPr>
        <p:txBody>
          <a:bodyPr wrap="square" lIns="0" tIns="0" rIns="0" bIns="0" rtlCol="0">
            <a:spAutoFit/>
          </a:bodyPr>
          <a:lstStyle/>
          <a:p>
            <a:pPr marL="285750" indent="-285750">
              <a:spcBef>
                <a:spcPts val="1200"/>
              </a:spcBef>
              <a:buSzPct val="100000"/>
              <a:buFont typeface="Arial" panose="020B0604020202020204" pitchFamily="34" charset="0"/>
              <a:buChar char="•"/>
            </a:pPr>
            <a:r>
              <a:rPr lang="en-US" sz="1200" dirty="0"/>
              <a:t>Coordinating between parties to begin aligning governance; representation from category management and shared services leadership executive boards </a:t>
            </a:r>
          </a:p>
        </p:txBody>
      </p:sp>
      <p:sp>
        <p:nvSpPr>
          <p:cNvPr id="33" name="TextBox 32"/>
          <p:cNvSpPr txBox="1"/>
          <p:nvPr/>
        </p:nvSpPr>
        <p:spPr>
          <a:xfrm>
            <a:off x="4391780" y="3551399"/>
            <a:ext cx="4139656" cy="553998"/>
          </a:xfrm>
          <a:prstGeom prst="rect">
            <a:avLst/>
          </a:prstGeom>
          <a:noFill/>
        </p:spPr>
        <p:txBody>
          <a:bodyPr wrap="square" lIns="0" tIns="0" rIns="0" bIns="0" rtlCol="0">
            <a:spAutoFit/>
          </a:bodyPr>
          <a:lstStyle/>
          <a:p>
            <a:pPr marL="285750" indent="-285750">
              <a:spcBef>
                <a:spcPts val="1200"/>
              </a:spcBef>
              <a:buSzPct val="100000"/>
              <a:buFont typeface="Arial" panose="020B0604020202020204" pitchFamily="34" charset="0"/>
              <a:buChar char="•"/>
            </a:pPr>
            <a:r>
              <a:rPr lang="en-US" sz="1200" dirty="0"/>
              <a:t>Aligning sourcing and shared services processes with both category strategies and tiered service delivery model </a:t>
            </a:r>
          </a:p>
        </p:txBody>
      </p:sp>
      <p:sp>
        <p:nvSpPr>
          <p:cNvPr id="34" name="TextBox 33"/>
          <p:cNvSpPr txBox="1"/>
          <p:nvPr/>
        </p:nvSpPr>
        <p:spPr>
          <a:xfrm>
            <a:off x="4391780" y="4296976"/>
            <a:ext cx="4139656" cy="553998"/>
          </a:xfrm>
          <a:prstGeom prst="rect">
            <a:avLst/>
          </a:prstGeom>
          <a:noFill/>
        </p:spPr>
        <p:txBody>
          <a:bodyPr wrap="square" lIns="0" tIns="0" rIns="0" bIns="0" rtlCol="0">
            <a:spAutoFit/>
          </a:bodyPr>
          <a:lstStyle/>
          <a:p>
            <a:pPr marL="285750" indent="-285750">
              <a:spcBef>
                <a:spcPts val="1200"/>
              </a:spcBef>
              <a:buSzPct val="100000"/>
              <a:buFont typeface="Arial" panose="020B0604020202020204" pitchFamily="34" charset="0"/>
              <a:buChar char="•"/>
            </a:pPr>
            <a:r>
              <a:rPr lang="en-US" sz="1200" dirty="0"/>
              <a:t>Transforming service delivery culture to represent results-based attributes required to build new operations and achieve maximum benefits </a:t>
            </a:r>
          </a:p>
        </p:txBody>
      </p:sp>
      <p:sp>
        <p:nvSpPr>
          <p:cNvPr id="35" name="Rectangle 34"/>
          <p:cNvSpPr/>
          <p:nvPr/>
        </p:nvSpPr>
        <p:spPr>
          <a:xfrm>
            <a:off x="1365283" y="5562246"/>
            <a:ext cx="6635717" cy="677108"/>
          </a:xfrm>
          <a:prstGeom prst="rect">
            <a:avLst/>
          </a:prstGeom>
          <a:ln w="19050">
            <a:solidFill>
              <a:schemeClr val="accent1"/>
            </a:solidFill>
          </a:ln>
        </p:spPr>
        <p:txBody>
          <a:bodyPr wrap="square">
            <a:spAutoFit/>
          </a:bodyPr>
          <a:lstStyle/>
          <a:p>
            <a:pPr marL="287175" marR="0" lvl="1" indent="-285750" defTabSz="914400" eaLnBrk="1" fontAlgn="auto" latinLnBrk="0" hangingPunct="1">
              <a:lnSpc>
                <a:spcPct val="100000"/>
              </a:lnSpc>
              <a:spcBef>
                <a:spcPct val="40000"/>
              </a:spcBef>
              <a:spcAft>
                <a:spcPts val="0"/>
              </a:spcAft>
              <a:buClr>
                <a:srgbClr val="000000"/>
              </a:buClr>
              <a:buSzTx/>
              <a:buFont typeface="Arial" panose="020B0604020202020204" pitchFamily="34" charset="0"/>
              <a:buChar char="•"/>
              <a:tabLst/>
              <a:defRPr/>
            </a:pPr>
            <a:r>
              <a:rPr lang="en-US" sz="1000" kern="0" dirty="0">
                <a:solidFill>
                  <a:srgbClr val="000000"/>
                </a:solidFill>
              </a:rPr>
              <a:t>Professional Service and Human Capital category representatives on the Shared Services Provider Council</a:t>
            </a:r>
          </a:p>
          <a:p>
            <a:pPr marL="287175" marR="0" lvl="1" indent="-285750" defTabSz="914400" eaLnBrk="1" fontAlgn="auto" latinLnBrk="0" hangingPunct="1">
              <a:lnSpc>
                <a:spcPct val="100000"/>
              </a:lnSpc>
              <a:spcBef>
                <a:spcPct val="40000"/>
              </a:spcBef>
              <a:spcAft>
                <a:spcPts val="0"/>
              </a:spcAft>
              <a:buClr>
                <a:srgbClr val="000000"/>
              </a:buClr>
              <a:buSzTx/>
              <a:buFont typeface="Arial" panose="020B0604020202020204" pitchFamily="34" charset="0"/>
              <a:buChar char="•"/>
              <a:tabLst/>
              <a:defRPr/>
            </a:pPr>
            <a:r>
              <a:rPr lang="en-US" sz="1000" kern="0" dirty="0">
                <a:solidFill>
                  <a:srgbClr val="000000"/>
                </a:solidFill>
              </a:rPr>
              <a:t>CM PMO representative on the SSGB and/or Provider Council</a:t>
            </a:r>
          </a:p>
          <a:p>
            <a:pPr marL="287175" marR="0" lvl="1" indent="-285750" defTabSz="914400" eaLnBrk="1" fontAlgn="auto" latinLnBrk="0" hangingPunct="1">
              <a:lnSpc>
                <a:spcPct val="100000"/>
              </a:lnSpc>
              <a:spcBef>
                <a:spcPct val="40000"/>
              </a:spcBef>
              <a:spcAft>
                <a:spcPts val="0"/>
              </a:spcAft>
              <a:buClr>
                <a:srgbClr val="000000"/>
              </a:buClr>
              <a:buSzTx/>
              <a:buFont typeface="Arial" panose="020B0604020202020204" pitchFamily="34" charset="0"/>
              <a:buChar char="•"/>
              <a:tabLst/>
              <a:defRPr/>
            </a:pPr>
            <a:r>
              <a:rPr lang="en-US" sz="1000" kern="0" dirty="0">
                <a:solidFill>
                  <a:srgbClr val="000000"/>
                </a:solidFill>
              </a:rPr>
              <a:t>USSM representative on the CMLC</a:t>
            </a:r>
          </a:p>
        </p:txBody>
      </p:sp>
      <p:grpSp>
        <p:nvGrpSpPr>
          <p:cNvPr id="36" name="Group 35"/>
          <p:cNvGrpSpPr/>
          <p:nvPr/>
        </p:nvGrpSpPr>
        <p:grpSpPr>
          <a:xfrm>
            <a:off x="3268397" y="1364060"/>
            <a:ext cx="903129" cy="570075"/>
            <a:chOff x="1696254" y="2183107"/>
            <a:chExt cx="903129" cy="570075"/>
          </a:xfrm>
        </p:grpSpPr>
        <p:sp>
          <p:nvSpPr>
            <p:cNvPr id="37" name="Oval 36"/>
            <p:cNvSpPr/>
            <p:nvPr/>
          </p:nvSpPr>
          <p:spPr>
            <a:xfrm>
              <a:off x="1778520" y="2183107"/>
              <a:ext cx="738595" cy="570075"/>
            </a:xfrm>
            <a:prstGeom prst="ellipse">
              <a:avLst/>
            </a:prstGeom>
            <a:solidFill>
              <a:srgbClr val="2E79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38" name="TextBox 37"/>
            <p:cNvSpPr txBox="1"/>
            <p:nvPr/>
          </p:nvSpPr>
          <p:spPr>
            <a:xfrm>
              <a:off x="1696254" y="2315844"/>
              <a:ext cx="903129" cy="261610"/>
            </a:xfrm>
            <a:prstGeom prst="rect">
              <a:avLst/>
            </a:prstGeom>
            <a:noFill/>
          </p:spPr>
          <p:txBody>
            <a:bodyPr wrap="square" rtlCol="0">
              <a:spAutoFit/>
            </a:bodyPr>
            <a:lstStyle/>
            <a:p>
              <a:pPr algn="ctr"/>
              <a:r>
                <a:rPr lang="en-US" sz="1100" b="1" dirty="0">
                  <a:solidFill>
                    <a:schemeClr val="bg1"/>
                  </a:solidFill>
                </a:rPr>
                <a:t>USSM</a:t>
              </a:r>
              <a:endParaRPr lang="en-US" sz="3200" b="1" dirty="0">
                <a:solidFill>
                  <a:schemeClr val="bg1"/>
                </a:solidFill>
              </a:endParaRPr>
            </a:p>
          </p:txBody>
        </p:sp>
      </p:grpSp>
      <p:sp>
        <p:nvSpPr>
          <p:cNvPr id="39" name="Rectangle 38"/>
          <p:cNvSpPr/>
          <p:nvPr/>
        </p:nvSpPr>
        <p:spPr>
          <a:xfrm>
            <a:off x="1365283" y="5253941"/>
            <a:ext cx="6635717" cy="298319"/>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Coordinating Governance</a:t>
            </a:r>
          </a:p>
        </p:txBody>
      </p:sp>
    </p:spTree>
    <p:extLst>
      <p:ext uri="{BB962C8B-B14F-4D97-AF65-F5344CB8AC3E}">
        <p14:creationId xmlns:p14="http://schemas.microsoft.com/office/powerpoint/2010/main" val="1070465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200" b="1" dirty="0" smtClean="0"/>
          </a:p>
          <a:p>
            <a:r>
              <a:rPr lang="en-US" sz="2200" b="1" dirty="0" smtClean="0"/>
              <a:t>Purpose</a:t>
            </a:r>
            <a:r>
              <a:rPr lang="en-US" sz="2200" b="1" dirty="0"/>
              <a:t>:  </a:t>
            </a:r>
            <a:r>
              <a:rPr lang="en-US" sz="2200" dirty="0"/>
              <a:t>To develop a pre-configured system starting point for each major Federal financial software brand. </a:t>
            </a:r>
          </a:p>
          <a:p>
            <a:pPr marL="914400" lvl="1" indent="-457200">
              <a:buFont typeface="Wingdings" panose="05000000000000000000" pitchFamily="2" charset="2"/>
              <a:buChar char="Ø"/>
            </a:pPr>
            <a:r>
              <a:rPr lang="en-US" sz="2200" dirty="0"/>
              <a:t>Eliminate unnecessary configurations (e.g., extensions)</a:t>
            </a:r>
          </a:p>
          <a:p>
            <a:pPr marL="914400" lvl="1" indent="-457200">
              <a:buFont typeface="Wingdings" panose="05000000000000000000" pitchFamily="2" charset="2"/>
              <a:buChar char="Ø"/>
            </a:pPr>
            <a:r>
              <a:rPr lang="en-US" sz="2200" dirty="0"/>
              <a:t>Automate manual processes (e.g., accruals)</a:t>
            </a:r>
          </a:p>
          <a:p>
            <a:pPr marL="914400" lvl="1" indent="-457200">
              <a:buFont typeface="Wingdings" panose="05000000000000000000" pitchFamily="2" charset="2"/>
              <a:buChar char="Ø"/>
            </a:pPr>
            <a:r>
              <a:rPr lang="en-US" sz="2200" dirty="0"/>
              <a:t>Streamline existing configurations</a:t>
            </a:r>
          </a:p>
          <a:p>
            <a:pPr marL="914400" lvl="1" indent="-457200">
              <a:buFont typeface="Wingdings" panose="05000000000000000000" pitchFamily="2" charset="2"/>
              <a:buChar char="Ø"/>
            </a:pPr>
            <a:r>
              <a:rPr lang="en-US" sz="2200" dirty="0"/>
              <a:t>Meet (DATA Act) reporting requirements</a:t>
            </a:r>
          </a:p>
          <a:p>
            <a:endParaRPr lang="en-US" sz="2200" b="1" dirty="0"/>
          </a:p>
          <a:p>
            <a:r>
              <a:rPr lang="en-US" sz="2200" b="1" dirty="0" smtClean="0"/>
              <a:t>Objective</a:t>
            </a:r>
            <a:r>
              <a:rPr lang="en-US" sz="2200" dirty="0"/>
              <a:t>:  To use the pre-configured system starting point when migrating new customers to a Shared Service Provider</a:t>
            </a:r>
            <a:r>
              <a:rPr lang="en-US" sz="2200" dirty="0" smtClean="0"/>
              <a:t>.</a:t>
            </a:r>
            <a:endParaRPr lang="en-US" sz="1100" dirty="0"/>
          </a:p>
        </p:txBody>
      </p:sp>
      <p:sp>
        <p:nvSpPr>
          <p:cNvPr id="3" name="Content Placeholder 2"/>
          <p:cNvSpPr>
            <a:spLocks noGrp="1"/>
          </p:cNvSpPr>
          <p:nvPr>
            <p:ph sz="quarter" idx="11"/>
          </p:nvPr>
        </p:nvSpPr>
        <p:spPr>
          <a:xfrm>
            <a:off x="228600" y="152400"/>
            <a:ext cx="7315200" cy="685800"/>
          </a:xfrm>
        </p:spPr>
        <p:txBody>
          <a:bodyPr/>
          <a:lstStyle/>
          <a:p>
            <a:r>
              <a:rPr lang="en-US" i="1" dirty="0" smtClean="0"/>
              <a:t>The Common Core Solution (CCS)</a:t>
            </a:r>
            <a:endParaRPr lang="en-US" i="1" dirty="0"/>
          </a:p>
        </p:txBody>
      </p:sp>
      <p:pic>
        <p:nvPicPr>
          <p:cNvPr id="4" name="Picture 2" descr="H:\TREAS\FIT\nav-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6199"/>
            <a:ext cx="885978" cy="76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5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reau of the Fiscal Service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d708172b-2ced-4d43-bfa0-d4568dce9ba6" ContentTypeId="0x010100F2A49D9997933B479E73B45BD20EE2CECD" PreviousValue="false"/>
</file>

<file path=customXml/item3.xml><?xml version="1.0" encoding="utf-8"?>
<p:properties xmlns:p="http://schemas.microsoft.com/office/2006/metadata/properties" xmlns:xsi="http://www.w3.org/2001/XMLSchema-instance" xmlns:pc="http://schemas.microsoft.com/office/infopath/2007/PartnerControls">
  <documentManagement>
    <CutOffDate xmlns="077ee27c-cd7f-49ea-bbed-c40511799fe1" xsi:nil="true"/>
    <DocStatus xmlns="077ee27c-cd7f-49ea-bbed-c40511799fe1">Active</DocStatus>
    <CorrespondenceAddressees xmlns="077ee27c-cd7f-49ea-bbed-c40511799fe1" xsi:nil="true"/>
    <Color xmlns="bfb7484d-b799-46f8-90dd-63a753cb605c" xsi:nil="true"/>
    <DocInactiveDate xmlns="077ee27c-cd7f-49ea-bbed-c40511799fe1" xsi:nil="true"/>
    <ActivityDate xmlns="077ee27c-cd7f-49ea-bbed-c40511799fe1">2014-06-05T04:00:00+00:00</ActivityDate>
    <DateDeclaredAsRecord xmlns="077ee27c-cd7f-49ea-bbed-c40511799fe1" xsi:nil="true"/>
    <_dlc_DocId xmlns="52222ef0-b167-44f5-92f7-438fda0857cd">FSSPT-576-208</_dlc_DocId>
    <_dlc_DocIdUrl xmlns="52222ef0-b167-44f5-92f7-438fda0857cd">
      <Url>http://fiscalservice.treasuryecm.gov/fs/support/GAC/_layouts/DocIdRedir.aspx?ID=FSSPT-576-208</Url>
      <Description>FSSPT-576-208</Description>
    </_dlc_DocIdUrl>
    <Audience xmlns="bfb7484d-b799-46f8-90dd-63a753cb605c" xsi:nil="true"/>
    <FileType xmlns="bfb7484d-b799-46f8-90dd-63a753cb605c">Style Guide</FileType>
    <DeleteDate xmlns="077ee27c-cd7f-49ea-bbed-c40511799fe1" xsi:nil="true"/>
    <_dlc_ExpireDateSaved xmlns="http://schemas.microsoft.com/sharepoint/v3" xsi:nil="true"/>
    <_dlc_ExpireDate xmlns="http://schemas.microsoft.com/sharepoint/v3">2014-06-20T17:24:49+00:00</_dlc_ExpireDate>
  </documentManagement>
</p:properties>
</file>

<file path=customXml/item4.xml><?xml version="1.0" encoding="utf-8"?>
<ct:contentTypeSchema xmlns:ct="http://schemas.microsoft.com/office/2006/metadata/contentType" xmlns:ma="http://schemas.microsoft.com/office/2006/metadata/properties/metaAttributes" ct:_="" ma:_="" ma:contentTypeName="Word Processing, Spreadsheets, Access Data Tables, and Electronic Working Files - 7215.01" ma:contentTypeID="0x010100F2A49D9997933B479E73B45BD20EE2CECD001116EB1E15AA1F4BB832B3E0300E04E0" ma:contentTypeVersion="115" ma:contentTypeDescription="Documents such as letters, memoranda, reports, handbooks, directives, templates, forms, and manuals recorded on electronic media such as style libraries in SharePoint, hard disks or floppy diskettes after they have been copied to an electronic record keeping system, paper, or microform for record keeping purposes.&#10;&#10;Cutoff when created. Destroy when superseded, obsolete, data transferred to masterfile, or no longer needed for business, administrative or legal purposes." ma:contentTypeScope="" ma:versionID="920910c1b8bffdb2b658ddecd9275ee1">
  <xsd:schema xmlns:xsd="http://www.w3.org/2001/XMLSchema" xmlns:xs="http://www.w3.org/2001/XMLSchema" xmlns:p="http://schemas.microsoft.com/office/2006/metadata/properties" xmlns:ns1="http://schemas.microsoft.com/sharepoint/v3" xmlns:ns2="077ee27c-cd7f-49ea-bbed-c40511799fe1" xmlns:ns3="52222ef0-b167-44f5-92f7-438fda0857cd" xmlns:ns4="bfb7484d-b799-46f8-90dd-63a753cb605c" targetNamespace="http://schemas.microsoft.com/office/2006/metadata/properties" ma:root="true" ma:fieldsID="e8b27441b7cf02fa85e7613685758d4e" ns1:_="" ns2:_="" ns3:_="" ns4:_="">
    <xsd:import namespace="http://schemas.microsoft.com/sharepoint/v3"/>
    <xsd:import namespace="077ee27c-cd7f-49ea-bbed-c40511799fe1"/>
    <xsd:import namespace="52222ef0-b167-44f5-92f7-438fda0857cd"/>
    <xsd:import namespace="bfb7484d-b799-46f8-90dd-63a753cb605c"/>
    <xsd:element name="properties">
      <xsd:complexType>
        <xsd:sequence>
          <xsd:element name="documentManagement">
            <xsd:complexType>
              <xsd:all>
                <xsd:element ref="ns2:ActivityDate" minOccurs="0"/>
                <xsd:element ref="ns2:DocStatus"/>
                <xsd:element ref="ns2:DateDeclaredAsRecord" minOccurs="0"/>
                <xsd:element ref="ns2:DocInactiveDate" minOccurs="0"/>
                <xsd:element ref="ns2:CorrespondenceAddressees" minOccurs="0"/>
                <xsd:element ref="ns3:_dlc_DocIdUrl" minOccurs="0"/>
                <xsd:element ref="ns3:_dlc_DocIdPersistId" minOccurs="0"/>
                <xsd:element ref="ns3:_dlc_DocId" minOccurs="0"/>
                <xsd:element ref="ns2:CutOffDate" minOccurs="0"/>
                <xsd:element ref="ns2:DeleteDate" minOccurs="0"/>
                <xsd:element ref="ns1:_dlc_ExpireDateSaved" minOccurs="0"/>
                <xsd:element ref="ns1:_dlc_ExpireDate" minOccurs="0"/>
                <xsd:element ref="ns1:_dlc_Exempt" minOccurs="0"/>
                <xsd:element ref="ns4:Audience" minOccurs="0"/>
                <xsd:element ref="ns4:FileType" minOccurs="0"/>
                <xsd:element ref="ns4:Colo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19" nillable="true" ma:displayName="Original Expiration Date" ma:hidden="true" ma:internalName="_dlc_ExpireDateSaved" ma:readOnly="true">
      <xsd:simpleType>
        <xsd:restriction base="dms:DateTime"/>
      </xsd:simpleType>
    </xsd:element>
    <xsd:element name="_dlc_ExpireDate" ma:index="20" nillable="true" ma:displayName="Expiration Date" ma:description="" ma:hidden="true" ma:indexed="true" ma:internalName="_dlc_ExpireDate" ma:readOnly="true">
      <xsd:simpleType>
        <xsd:restriction base="dms:DateTime"/>
      </xsd:simpleType>
    </xsd:element>
    <xsd:element name="_dlc_Exempt" ma:index="21"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7ee27c-cd7f-49ea-bbed-c40511799fe1" elementFormDefault="qualified">
    <xsd:import namespace="http://schemas.microsoft.com/office/2006/documentManagement/types"/>
    <xsd:import namespace="http://schemas.microsoft.com/office/infopath/2007/PartnerControls"/>
    <xsd:element name="ActivityDate" ma:index="2" nillable="true" ma:displayName="Activity Date" ma:format="DateOnly" ma:internalName="ActivityDate">
      <xsd:simpleType>
        <xsd:restriction base="dms:DateTime"/>
      </xsd:simpleType>
    </xsd:element>
    <xsd:element name="DocStatus" ma:index="3" ma:displayName="Doc Status" ma:default="Active" ma:description="Doc can be set to active (default) or inactive based on disposition rules set forth in file plan for relevant content type" ma:format="Dropdown" ma:internalName="DocStatus">
      <xsd:simpleType>
        <xsd:restriction base="dms:Choice">
          <xsd:enumeration value="Active"/>
          <xsd:enumeration value="Inactive"/>
          <xsd:enumeration value="Published"/>
          <xsd:enumeration value="On Hold"/>
          <xsd:enumeration value="Waiting on Approval for Distruction"/>
          <xsd:enumeration value="Approved for Destruction"/>
          <xsd:enumeration value="Transfer to NARA"/>
        </xsd:restriction>
      </xsd:simpleType>
    </xsd:element>
    <xsd:element name="DateDeclaredAsRecord" ma:index="4" nillable="true" ma:displayName="Date Declared As Record" ma:description="Date doc is declared as a record" ma:format="DateOnly" ma:internalName="DateDeclaredAsRecord">
      <xsd:simpleType>
        <xsd:restriction base="dms:DateTime"/>
      </xsd:simpleType>
    </xsd:element>
    <xsd:element name="DocInactiveDate" ma:index="5" nillable="true" ma:displayName="Doc Inactive Date" ma:description="Date doc is set to inactive based on disposition rules set forth in file plan for relevant content type" ma:format="DateOnly" ma:internalName="DocInactiveDate">
      <xsd:simpleType>
        <xsd:restriction base="dms:DateTime"/>
      </xsd:simpleType>
    </xsd:element>
    <xsd:element name="CorrespondenceAddressees" ma:index="7" nillable="true" ma:displayName="Correspondence Addressees" ma:description="For correspondence, the people/organizations to whom the document was addressed" ma:internalName="CorrespondenceAddressees">
      <xsd:simpleType>
        <xsd:restriction base="dms:Note">
          <xsd:maxLength value="255"/>
        </xsd:restriction>
      </xsd:simpleType>
    </xsd:element>
    <xsd:element name="CutOffDate" ma:index="17" nillable="true" ma:displayName="Cut Off Date" ma:format="DateOnly" ma:hidden="true" ma:internalName="CutOffDate" ma:readOnly="false">
      <xsd:simpleType>
        <xsd:restriction base="dms:DateTime"/>
      </xsd:simpleType>
    </xsd:element>
    <xsd:element name="DeleteDate" ma:index="18" nillable="true" ma:displayName="Delete Date" ma:format="DateOnly" ma:internalName="Delete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2222ef0-b167-44f5-92f7-438fda0857cd" elementFormDefault="qualified">
    <xsd:import namespace="http://schemas.microsoft.com/office/2006/documentManagement/types"/>
    <xsd:import namespace="http://schemas.microsoft.com/office/infopath/2007/PartnerControls"/>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_dlc_DocId" ma:index="15"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b7484d-b799-46f8-90dd-63a753cb605c" elementFormDefault="qualified">
    <xsd:import namespace="http://schemas.microsoft.com/office/2006/documentManagement/types"/>
    <xsd:import namespace="http://schemas.microsoft.com/office/infopath/2007/PartnerControls"/>
    <xsd:element name="Audience" ma:index="22" nillable="true" ma:displayName="Audience" ma:format="Dropdown" ma:internalName="Audience">
      <xsd:simpleType>
        <xsd:restriction base="dms:Choice">
          <xsd:enumeration value="Internal"/>
          <xsd:enumeration value="External"/>
        </xsd:restriction>
      </xsd:simpleType>
    </xsd:element>
    <xsd:element name="FileType" ma:index="23" nillable="true" ma:displayName="FileType" ma:format="Dropdown" ma:internalName="FileType">
      <xsd:simpleType>
        <xsd:restriction base="dms:Choice">
          <xsd:enumeration value="Style Guide"/>
          <xsd:enumeration value="Logo"/>
          <xsd:enumeration value="Seal"/>
          <xsd:enumeration value="SubLogo"/>
        </xsd:restriction>
      </xsd:simpleType>
    </xsd:element>
    <xsd:element name="Color" ma:index="24" nillable="true" ma:displayName="Color" ma:format="Dropdown" ma:internalName="Color">
      <xsd:simpleType>
        <xsd:restriction base="dms:Choice">
          <xsd:enumeration value="Color"/>
          <xsd:enumeration value="Black &amp; Whi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6.xml><?xml version="1.0" encoding="utf-8"?>
<?mso-contentType ?>
<p:Policy xmlns:p="office.server.policy" id="" local="true">
  <p:Name>Word Processing, Spreadsheets, Access Data Tables, and Electronic Working Files - 7215.01</p:Name>
  <p:Description/>
  <p:Statement/>
  <p:PolicyItems>
    <p:PolicyItem featureId="Microsoft.Office.RecordsManagement.PolicyFeatures.Expiration" staticId="0x010100F2A49D9997933B479E73B45BD20EE2CECD|-941506551" UniqueId="d2bd333f-68b6-41df-a6a5-aa28c40b5cd4">
      <p:Name>Retention</p:Name>
      <p:Description>Automatic scheduling of content for processing, and performing a retention action on content that has reached its due date.</p:Description>
      <p:CustomData>
        <Schedules nextStageId="4" default="false">
          <Schedule type="Default">
            <stages>
              <data stageId="1">
                <formula id="Microsoft.Office.RecordsManagement.PolicyFeatures.Expiration.Formula.BuiltIn">
                  <number>0</number>
                  <property>Modified</property>
                  <propertyId>28cf69c5-fa48-462a-b5cd-27b6f9d2bd5f</propertyId>
                  <period>days</period>
                </formula>
                <action type="workflow" id="bc2ce0a3-2ac6-4dec-821d-10114aa96235"/>
              </data>
            </stages>
          </Schedule>
          <Schedule type="Record">
            <stages>
              <data stageId="2">
                <formula id="Microsoft.Office.RecordsManagement.PolicyFeatures.Expiration.Formula.BuiltIn">
                  <number>0</number>
                  <property>DateDeclaredAsRecord</property>
                  <propertyId>2e647766-aaf5-4aca-a666-93211ca77118</propertyId>
                  <period>days</period>
                </formula>
                <action type="workflow" id="4424af61-fbcc-4909-af17-dbf67e9af050"/>
              </data>
              <data stageId="3">
                <formula id="Microsoft.Office.RecordsManagement.PolicyFeatures.Expiration.Formula.BuiltIn">
                  <number>0</number>
                  <property>DeleteDate</property>
                  <propertyId>7f5f5ef3-dbe1-4f20-9a7f-9f4a912a2624</propertyId>
                  <period>days</period>
                </formula>
                <action type="action" id="Microsoft.Office.RecordsManagement.PolicyFeatures.Expiration.Action.Delete"/>
              </data>
            </stages>
          </Schedule>
        </Schedules>
      </p:CustomData>
    </p:PolicyItem>
  </p:PolicyItems>
</p:Policy>
</file>

<file path=customXml/itemProps1.xml><?xml version="1.0" encoding="utf-8"?>
<ds:datastoreItem xmlns:ds="http://schemas.openxmlformats.org/officeDocument/2006/customXml" ds:itemID="{90F1A206-462C-4E19-A065-65B85FB8812C}">
  <ds:schemaRefs>
    <ds:schemaRef ds:uri="http://schemas.microsoft.com/sharepoint/v3/contenttype/forms"/>
  </ds:schemaRefs>
</ds:datastoreItem>
</file>

<file path=customXml/itemProps2.xml><?xml version="1.0" encoding="utf-8"?>
<ds:datastoreItem xmlns:ds="http://schemas.openxmlformats.org/officeDocument/2006/customXml" ds:itemID="{78A54A5B-C0CF-479F-96E9-38C7C0C688E2}">
  <ds:schemaRefs>
    <ds:schemaRef ds:uri="Microsoft.SharePoint.Taxonomy.ContentTypeSync"/>
  </ds:schemaRefs>
</ds:datastoreItem>
</file>

<file path=customXml/itemProps3.xml><?xml version="1.0" encoding="utf-8"?>
<ds:datastoreItem xmlns:ds="http://schemas.openxmlformats.org/officeDocument/2006/customXml" ds:itemID="{07614194-65B4-4975-B73C-5B2B7065A0A0}">
  <ds:schemaRefs>
    <ds:schemaRef ds:uri="http://purl.org/dc/elements/1.1/"/>
    <ds:schemaRef ds:uri="bfb7484d-b799-46f8-90dd-63a753cb605c"/>
    <ds:schemaRef ds:uri="http://purl.org/dc/terms/"/>
    <ds:schemaRef ds:uri="http://schemas.microsoft.com/office/2006/documentManagement/types"/>
    <ds:schemaRef ds:uri="http://schemas.microsoft.com/office/2006/metadata/properties"/>
    <ds:schemaRef ds:uri="http://schemas.microsoft.com/sharepoint/v3"/>
    <ds:schemaRef ds:uri="077ee27c-cd7f-49ea-bbed-c40511799fe1"/>
    <ds:schemaRef ds:uri="http://purl.org/dc/dcmitype/"/>
    <ds:schemaRef ds:uri="http://schemas.microsoft.com/office/infopath/2007/PartnerControls"/>
    <ds:schemaRef ds:uri="http://schemas.openxmlformats.org/package/2006/metadata/core-properties"/>
    <ds:schemaRef ds:uri="52222ef0-b167-44f5-92f7-438fda0857cd"/>
    <ds:schemaRef ds:uri="http://www.w3.org/XML/1998/namespace"/>
  </ds:schemaRefs>
</ds:datastoreItem>
</file>

<file path=customXml/itemProps4.xml><?xml version="1.0" encoding="utf-8"?>
<ds:datastoreItem xmlns:ds="http://schemas.openxmlformats.org/officeDocument/2006/customXml" ds:itemID="{D7D55FE1-5DC8-4340-8DAF-7D4265415F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7ee27c-cd7f-49ea-bbed-c40511799fe1"/>
    <ds:schemaRef ds:uri="52222ef0-b167-44f5-92f7-438fda0857cd"/>
    <ds:schemaRef ds:uri="bfb7484d-b799-46f8-90dd-63a753cb6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A2E1160-6AE6-4CC1-8CFA-6604C8A82712}">
  <ds:schemaRefs>
    <ds:schemaRef ds:uri="http://schemas.microsoft.com/sharepoint/events"/>
  </ds:schemaRefs>
</ds:datastoreItem>
</file>

<file path=customXml/itemProps6.xml><?xml version="1.0" encoding="utf-8"?>
<ds:datastoreItem xmlns:ds="http://schemas.openxmlformats.org/officeDocument/2006/customXml" ds:itemID="{84FC51A9-12CD-4754-BABF-3F8E413D30D7}">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Bureau of the Fiscal Service PPT Template</Template>
  <TotalTime>299</TotalTime>
  <Words>1507</Words>
  <Application>Microsoft Office PowerPoint</Application>
  <PresentationFormat>On-screen Show (4:3)</PresentationFormat>
  <Paragraphs>256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Bureau of the Fiscal Service PPT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Dept. of the Treasury, FMS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D. Battle</dc:creator>
  <cp:lastModifiedBy>Debra Hoffman</cp:lastModifiedBy>
  <cp:revision>20</cp:revision>
  <dcterms:created xsi:type="dcterms:W3CDTF">2014-06-05T14:12:22Z</dcterms:created>
  <dcterms:modified xsi:type="dcterms:W3CDTF">2016-05-06T15:24:05Z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96ae1424-2645-4f5b-88c4-f91665cf5260</vt:lpwstr>
  </property>
  <property fmtid="{D5CDD505-2E9C-101B-9397-08002B2CF9AE}" pid="3" name="ContentTypeId">
    <vt:lpwstr>0x010100F2A49D9997933B479E73B45BD20EE2CECD001116EB1E15AA1F4BB832B3E0300E04E0</vt:lpwstr>
  </property>
  <property fmtid="{D5CDD505-2E9C-101B-9397-08002B2CF9AE}" pid="4" name="_dlc_policyId">
    <vt:lpwstr>0x010100F2A49D9997933B479E73B45BD20EE2CECD|-941506551</vt:lpwstr>
  </property>
  <property fmtid="{D5CDD505-2E9C-101B-9397-08002B2CF9AE}" pid="5" name="ItemRetentionFormula">
    <vt:lpwstr>&lt;formula id="Microsoft.Office.RecordsManagement.PolicyFeatures.Expiration.Formula.BuiltIn"&gt;&lt;number&gt;0&lt;/number&gt;&lt;property&gt;Modified&lt;/property&gt;&lt;propertyId&gt;28cf69c5-fa48-462a-b5cd-27b6f9d2bd5f&lt;/propertyId&gt;&lt;period&gt;days&lt;/period&gt;&lt;/formula&gt;</vt:lpwstr>
  </property>
</Properties>
</file>