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373" r:id="rId2"/>
    <p:sldId id="430" r:id="rId3"/>
    <p:sldId id="280" r:id="rId4"/>
    <p:sldId id="273" r:id="rId5"/>
    <p:sldId id="415" r:id="rId6"/>
    <p:sldId id="412" r:id="rId7"/>
    <p:sldId id="428" r:id="rId8"/>
    <p:sldId id="416" r:id="rId9"/>
    <p:sldId id="423" r:id="rId10"/>
    <p:sldId id="424" r:id="rId11"/>
    <p:sldId id="418" r:id="rId12"/>
    <p:sldId id="419" r:id="rId13"/>
    <p:sldId id="420" r:id="rId14"/>
    <p:sldId id="421" r:id="rId15"/>
    <p:sldId id="422" r:id="rId16"/>
    <p:sldId id="429" r:id="rId17"/>
    <p:sldId id="402" r:id="rId18"/>
    <p:sldId id="425" r:id="rId19"/>
    <p:sldId id="426" r:id="rId20"/>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guide id="3" orient="horz" pos="2909">
          <p15:clr>
            <a:srgbClr val="A4A3A4"/>
          </p15:clr>
        </p15:guide>
        <p15:guide id="4" pos="2189">
          <p15:clr>
            <a:srgbClr val="A4A3A4"/>
          </p15:clr>
        </p15:guide>
        <p15:guide id="5" orient="horz" pos="2899">
          <p15:clr>
            <a:srgbClr val="A4A3A4"/>
          </p15:clr>
        </p15:guide>
        <p15:guide id="6" orient="horz" pos="2928">
          <p15:clr>
            <a:srgbClr val="A4A3A4"/>
          </p15:clr>
        </p15:guide>
        <p15:guide id="7" pos="2179">
          <p15:clr>
            <a:srgbClr val="A4A3A4"/>
          </p15:clr>
        </p15:guide>
        <p15:guide id="8"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Windows User" initials="WU" lastIdx="7" clrIdx="6"/>
  <p:cmAuthor id="1" name="KPMG" initials="K" lastIdx="41" clrIdx="0">
    <p:extLst/>
  </p:cmAuthor>
  <p:cmAuthor id="2" name="Sheila Y. Branam" initials="SYB" lastIdx="11" clrIdx="1">
    <p:extLst/>
  </p:cmAuthor>
  <p:cmAuthor id="3" name="Christopher.Zeleznik" initials="CEZ" lastIdx="4" clrIdx="2"/>
  <p:cmAuthor id="4" name="KAH" initials="KAH" lastIdx="11" clrIdx="3">
    <p:extLst/>
  </p:cmAuthor>
  <p:cmAuthor id="5" name="DAP" initials="DAP" lastIdx="11" clrIdx="4"/>
  <p:cmAuthor id="6" name="Martinez Moore, Nicole" initials="MMN" lastIdx="12"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898989"/>
    <a:srgbClr val="17375E"/>
    <a:srgbClr val="44546A"/>
    <a:srgbClr val="A1BB22"/>
    <a:srgbClr val="0087B1"/>
    <a:srgbClr val="3DBF9C"/>
    <a:srgbClr val="FE8301"/>
    <a:srgbClr val="31859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9" autoAdjust="0"/>
    <p:restoredTop sz="96433" autoAdjust="0"/>
  </p:normalViewPr>
  <p:slideViewPr>
    <p:cSldViewPr>
      <p:cViewPr varScale="1">
        <p:scale>
          <a:sx n="78" d="100"/>
          <a:sy n="78" d="100"/>
        </p:scale>
        <p:origin x="-96" y="-1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8" d="100"/>
          <a:sy n="88" d="100"/>
        </p:scale>
        <p:origin x="3798" y="66"/>
      </p:cViewPr>
      <p:guideLst>
        <p:guide orient="horz" pos="2880"/>
        <p:guide orient="horz" pos="2909"/>
        <p:guide orient="horz" pos="2899"/>
        <p:guide orient="horz" pos="2928"/>
        <p:guide pos="2160"/>
        <p:guide pos="2189"/>
        <p:guide pos="217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56BAC3-FD1F-4BA1-B0B6-057099B9CB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7081EF4-B0CE-44B3-93B7-84D3E2C0BEDB}">
      <dgm:prSet phldrT="[Text]"/>
      <dgm:spPr/>
      <dgm:t>
        <a:bodyPr/>
        <a:lstStyle/>
        <a:p>
          <a:r>
            <a:rPr lang="en-US" dirty="0" smtClean="0"/>
            <a:t>DATA Act Overview</a:t>
          </a:r>
          <a:endParaRPr lang="en-US" dirty="0"/>
        </a:p>
      </dgm:t>
    </dgm:pt>
    <dgm:pt modelId="{66AA1FD7-00CE-4DC3-9C5B-6CC12EC47305}" type="parTrans" cxnId="{23B5C4C9-7531-48EF-856E-2A904554F100}">
      <dgm:prSet/>
      <dgm:spPr/>
      <dgm:t>
        <a:bodyPr/>
        <a:lstStyle/>
        <a:p>
          <a:endParaRPr lang="en-US"/>
        </a:p>
      </dgm:t>
    </dgm:pt>
    <dgm:pt modelId="{84193380-1BFE-4377-AF09-9FB57C94F648}" type="sibTrans" cxnId="{23B5C4C9-7531-48EF-856E-2A904554F100}">
      <dgm:prSet/>
      <dgm:spPr/>
      <dgm:t>
        <a:bodyPr/>
        <a:lstStyle/>
        <a:p>
          <a:endParaRPr lang="en-US"/>
        </a:p>
      </dgm:t>
    </dgm:pt>
    <dgm:pt modelId="{E7F41321-B832-4BA5-8C21-094358E2C2DF}">
      <dgm:prSet/>
      <dgm:spPr/>
      <dgm:t>
        <a:bodyPr/>
        <a:lstStyle/>
        <a:p>
          <a:r>
            <a:rPr lang="en-US" dirty="0" smtClean="0"/>
            <a:t>Section 5 Grants Pilot</a:t>
          </a:r>
        </a:p>
      </dgm:t>
    </dgm:pt>
    <dgm:pt modelId="{92802088-931F-4943-BF54-41E0646DD0C8}" type="parTrans" cxnId="{9A0397E4-4E34-4102-8648-A27A8A9005B9}">
      <dgm:prSet/>
      <dgm:spPr/>
      <dgm:t>
        <a:bodyPr/>
        <a:lstStyle/>
        <a:p>
          <a:endParaRPr lang="en-US"/>
        </a:p>
      </dgm:t>
    </dgm:pt>
    <dgm:pt modelId="{C2CAD9B0-C661-423C-A737-2BB562BC0D57}" type="sibTrans" cxnId="{9A0397E4-4E34-4102-8648-A27A8A9005B9}">
      <dgm:prSet/>
      <dgm:spPr/>
      <dgm:t>
        <a:bodyPr/>
        <a:lstStyle/>
        <a:p>
          <a:endParaRPr lang="en-US"/>
        </a:p>
      </dgm:t>
    </dgm:pt>
    <dgm:pt modelId="{B3343D20-7FE5-4ADB-8FCF-AA7D386F5CCA}">
      <dgm:prSet/>
      <dgm:spPr/>
      <dgm:t>
        <a:bodyPr/>
        <a:lstStyle/>
        <a:p>
          <a:r>
            <a:rPr lang="en-US" dirty="0" smtClean="0"/>
            <a:t>Opportunities for Involvement</a:t>
          </a:r>
          <a:endParaRPr lang="en-US" dirty="0"/>
        </a:p>
      </dgm:t>
    </dgm:pt>
    <dgm:pt modelId="{BCF37D62-3599-4BA2-BB99-AA071A82B100}" type="parTrans" cxnId="{9ADD705C-4193-4EDF-B45F-730E4CED384F}">
      <dgm:prSet/>
      <dgm:spPr/>
      <dgm:t>
        <a:bodyPr/>
        <a:lstStyle/>
        <a:p>
          <a:endParaRPr lang="en-US"/>
        </a:p>
      </dgm:t>
    </dgm:pt>
    <dgm:pt modelId="{8FAE7026-FAC0-48EB-9A96-BA99EC643A09}" type="sibTrans" cxnId="{9ADD705C-4193-4EDF-B45F-730E4CED384F}">
      <dgm:prSet/>
      <dgm:spPr/>
      <dgm:t>
        <a:bodyPr/>
        <a:lstStyle/>
        <a:p>
          <a:endParaRPr lang="en-US"/>
        </a:p>
      </dgm:t>
    </dgm:pt>
    <dgm:pt modelId="{A4C867F6-EEBE-461F-9F0B-1B7B25CAC74A}">
      <dgm:prSet/>
      <dgm:spPr/>
      <dgm:t>
        <a:bodyPr/>
        <a:lstStyle/>
        <a:p>
          <a:r>
            <a:rPr lang="en-US" dirty="0" smtClean="0"/>
            <a:t>Data-Centric Vision</a:t>
          </a:r>
        </a:p>
      </dgm:t>
    </dgm:pt>
    <dgm:pt modelId="{C48C41CE-3349-46CD-A13E-8FA40C400D6A}" type="parTrans" cxnId="{DF0BE927-ACAE-481A-925D-8452D3DD52F4}">
      <dgm:prSet/>
      <dgm:spPr/>
      <dgm:t>
        <a:bodyPr/>
        <a:lstStyle/>
        <a:p>
          <a:endParaRPr lang="en-US"/>
        </a:p>
      </dgm:t>
    </dgm:pt>
    <dgm:pt modelId="{D2DA05AA-6679-42F3-A711-C138B5387131}" type="sibTrans" cxnId="{DF0BE927-ACAE-481A-925D-8452D3DD52F4}">
      <dgm:prSet/>
      <dgm:spPr/>
      <dgm:t>
        <a:bodyPr/>
        <a:lstStyle/>
        <a:p>
          <a:endParaRPr lang="en-US"/>
        </a:p>
      </dgm:t>
    </dgm:pt>
    <dgm:pt modelId="{C3D790A7-B70D-40C5-9D45-A10B59E8DB46}" type="pres">
      <dgm:prSet presAssocID="{CB56BAC3-FD1F-4BA1-B0B6-057099B9CBC3}" presName="linear" presStyleCnt="0">
        <dgm:presLayoutVars>
          <dgm:dir/>
          <dgm:animLvl val="lvl"/>
          <dgm:resizeHandles val="exact"/>
        </dgm:presLayoutVars>
      </dgm:prSet>
      <dgm:spPr/>
      <dgm:t>
        <a:bodyPr/>
        <a:lstStyle/>
        <a:p>
          <a:endParaRPr lang="en-US"/>
        </a:p>
      </dgm:t>
    </dgm:pt>
    <dgm:pt modelId="{A970EE3B-E6F9-40FC-872B-941715427D78}" type="pres">
      <dgm:prSet presAssocID="{E7081EF4-B0CE-44B3-93B7-84D3E2C0BEDB}" presName="parentLin" presStyleCnt="0"/>
      <dgm:spPr/>
    </dgm:pt>
    <dgm:pt modelId="{361134F2-9514-4E31-83B2-199881F2E92F}" type="pres">
      <dgm:prSet presAssocID="{E7081EF4-B0CE-44B3-93B7-84D3E2C0BEDB}" presName="parentLeftMargin" presStyleLbl="node1" presStyleIdx="0" presStyleCnt="4"/>
      <dgm:spPr/>
      <dgm:t>
        <a:bodyPr/>
        <a:lstStyle/>
        <a:p>
          <a:endParaRPr lang="en-US"/>
        </a:p>
      </dgm:t>
    </dgm:pt>
    <dgm:pt modelId="{75429E85-B865-4C01-93F6-B9C2B2CC71E2}" type="pres">
      <dgm:prSet presAssocID="{E7081EF4-B0CE-44B3-93B7-84D3E2C0BEDB}" presName="parentText" presStyleLbl="node1" presStyleIdx="0" presStyleCnt="4">
        <dgm:presLayoutVars>
          <dgm:chMax val="0"/>
          <dgm:bulletEnabled val="1"/>
        </dgm:presLayoutVars>
      </dgm:prSet>
      <dgm:spPr/>
      <dgm:t>
        <a:bodyPr/>
        <a:lstStyle/>
        <a:p>
          <a:endParaRPr lang="en-US"/>
        </a:p>
      </dgm:t>
    </dgm:pt>
    <dgm:pt modelId="{874F5DD2-3B2F-420B-A98A-CD4348AB1946}" type="pres">
      <dgm:prSet presAssocID="{E7081EF4-B0CE-44B3-93B7-84D3E2C0BEDB}" presName="negativeSpace" presStyleCnt="0"/>
      <dgm:spPr/>
    </dgm:pt>
    <dgm:pt modelId="{B1A5A77D-E3A9-4E8C-826A-1B344885D9CE}" type="pres">
      <dgm:prSet presAssocID="{E7081EF4-B0CE-44B3-93B7-84D3E2C0BEDB}" presName="childText" presStyleLbl="conFgAcc1" presStyleIdx="0" presStyleCnt="4">
        <dgm:presLayoutVars>
          <dgm:bulletEnabled val="1"/>
        </dgm:presLayoutVars>
      </dgm:prSet>
      <dgm:spPr/>
    </dgm:pt>
    <dgm:pt modelId="{B7E398BA-ACFC-49ED-A744-DD9ABB908015}" type="pres">
      <dgm:prSet presAssocID="{84193380-1BFE-4377-AF09-9FB57C94F648}" presName="spaceBetweenRectangles" presStyleCnt="0"/>
      <dgm:spPr/>
    </dgm:pt>
    <dgm:pt modelId="{4A019E71-44F5-4ABB-86AB-233E1601E480}" type="pres">
      <dgm:prSet presAssocID="{E7F41321-B832-4BA5-8C21-094358E2C2DF}" presName="parentLin" presStyleCnt="0"/>
      <dgm:spPr/>
    </dgm:pt>
    <dgm:pt modelId="{BF0843DE-7BCC-49D5-9943-C7F3C7D73671}" type="pres">
      <dgm:prSet presAssocID="{E7F41321-B832-4BA5-8C21-094358E2C2DF}" presName="parentLeftMargin" presStyleLbl="node1" presStyleIdx="0" presStyleCnt="4"/>
      <dgm:spPr/>
      <dgm:t>
        <a:bodyPr/>
        <a:lstStyle/>
        <a:p>
          <a:endParaRPr lang="en-US"/>
        </a:p>
      </dgm:t>
    </dgm:pt>
    <dgm:pt modelId="{49E75208-081E-4E4E-AE2F-E0119E28AFDF}" type="pres">
      <dgm:prSet presAssocID="{E7F41321-B832-4BA5-8C21-094358E2C2DF}" presName="parentText" presStyleLbl="node1" presStyleIdx="1" presStyleCnt="4">
        <dgm:presLayoutVars>
          <dgm:chMax val="0"/>
          <dgm:bulletEnabled val="1"/>
        </dgm:presLayoutVars>
      </dgm:prSet>
      <dgm:spPr/>
      <dgm:t>
        <a:bodyPr/>
        <a:lstStyle/>
        <a:p>
          <a:endParaRPr lang="en-US"/>
        </a:p>
      </dgm:t>
    </dgm:pt>
    <dgm:pt modelId="{82B87B2B-10FD-47DC-84C7-22E1365419C1}" type="pres">
      <dgm:prSet presAssocID="{E7F41321-B832-4BA5-8C21-094358E2C2DF}" presName="negativeSpace" presStyleCnt="0"/>
      <dgm:spPr/>
    </dgm:pt>
    <dgm:pt modelId="{931E9EC6-9F4E-477E-94F6-D7391A8356FC}" type="pres">
      <dgm:prSet presAssocID="{E7F41321-B832-4BA5-8C21-094358E2C2DF}" presName="childText" presStyleLbl="conFgAcc1" presStyleIdx="1" presStyleCnt="4">
        <dgm:presLayoutVars>
          <dgm:bulletEnabled val="1"/>
        </dgm:presLayoutVars>
      </dgm:prSet>
      <dgm:spPr/>
      <dgm:t>
        <a:bodyPr/>
        <a:lstStyle/>
        <a:p>
          <a:endParaRPr lang="en-US"/>
        </a:p>
      </dgm:t>
    </dgm:pt>
    <dgm:pt modelId="{383CB687-6B60-4D5B-A1D1-457C7264689D}" type="pres">
      <dgm:prSet presAssocID="{C2CAD9B0-C661-423C-A737-2BB562BC0D57}" presName="spaceBetweenRectangles" presStyleCnt="0"/>
      <dgm:spPr/>
    </dgm:pt>
    <dgm:pt modelId="{0A1A037A-EC2C-4494-8E0E-A499B4D0A7F3}" type="pres">
      <dgm:prSet presAssocID="{A4C867F6-EEBE-461F-9F0B-1B7B25CAC74A}" presName="parentLin" presStyleCnt="0"/>
      <dgm:spPr/>
    </dgm:pt>
    <dgm:pt modelId="{9A8F4438-ADA9-491D-8DC4-DA1D25CA557E}" type="pres">
      <dgm:prSet presAssocID="{A4C867F6-EEBE-461F-9F0B-1B7B25CAC74A}" presName="parentLeftMargin" presStyleLbl="node1" presStyleIdx="1" presStyleCnt="4"/>
      <dgm:spPr/>
      <dgm:t>
        <a:bodyPr/>
        <a:lstStyle/>
        <a:p>
          <a:endParaRPr lang="en-US"/>
        </a:p>
      </dgm:t>
    </dgm:pt>
    <dgm:pt modelId="{553BA0AC-D33E-40E7-9937-7FFE233E8BAD}" type="pres">
      <dgm:prSet presAssocID="{A4C867F6-EEBE-461F-9F0B-1B7B25CAC74A}" presName="parentText" presStyleLbl="node1" presStyleIdx="2" presStyleCnt="4">
        <dgm:presLayoutVars>
          <dgm:chMax val="0"/>
          <dgm:bulletEnabled val="1"/>
        </dgm:presLayoutVars>
      </dgm:prSet>
      <dgm:spPr/>
      <dgm:t>
        <a:bodyPr/>
        <a:lstStyle/>
        <a:p>
          <a:endParaRPr lang="en-US"/>
        </a:p>
      </dgm:t>
    </dgm:pt>
    <dgm:pt modelId="{2DAD0E9D-F7BB-4959-B0B2-CC1982C03F68}" type="pres">
      <dgm:prSet presAssocID="{A4C867F6-EEBE-461F-9F0B-1B7B25CAC74A}" presName="negativeSpace" presStyleCnt="0"/>
      <dgm:spPr/>
    </dgm:pt>
    <dgm:pt modelId="{960C4F41-ACA1-4892-8926-6B27055EA309}" type="pres">
      <dgm:prSet presAssocID="{A4C867F6-EEBE-461F-9F0B-1B7B25CAC74A}" presName="childText" presStyleLbl="conFgAcc1" presStyleIdx="2" presStyleCnt="4">
        <dgm:presLayoutVars>
          <dgm:bulletEnabled val="1"/>
        </dgm:presLayoutVars>
      </dgm:prSet>
      <dgm:spPr/>
    </dgm:pt>
    <dgm:pt modelId="{113D5E42-6304-4572-B222-AF700B0A39A5}" type="pres">
      <dgm:prSet presAssocID="{D2DA05AA-6679-42F3-A711-C138B5387131}" presName="spaceBetweenRectangles" presStyleCnt="0"/>
      <dgm:spPr/>
    </dgm:pt>
    <dgm:pt modelId="{18303806-0B45-4D2B-96C2-8DF9D3BDCC58}" type="pres">
      <dgm:prSet presAssocID="{B3343D20-7FE5-4ADB-8FCF-AA7D386F5CCA}" presName="parentLin" presStyleCnt="0"/>
      <dgm:spPr/>
    </dgm:pt>
    <dgm:pt modelId="{4A95FED1-65BD-4D66-835D-8A5A99380606}" type="pres">
      <dgm:prSet presAssocID="{B3343D20-7FE5-4ADB-8FCF-AA7D386F5CCA}" presName="parentLeftMargin" presStyleLbl="node1" presStyleIdx="2" presStyleCnt="4"/>
      <dgm:spPr/>
      <dgm:t>
        <a:bodyPr/>
        <a:lstStyle/>
        <a:p>
          <a:endParaRPr lang="en-US"/>
        </a:p>
      </dgm:t>
    </dgm:pt>
    <dgm:pt modelId="{4912EC46-FFFB-4E62-A6F5-BD3F2D50E74D}" type="pres">
      <dgm:prSet presAssocID="{B3343D20-7FE5-4ADB-8FCF-AA7D386F5CCA}" presName="parentText" presStyleLbl="node1" presStyleIdx="3" presStyleCnt="4">
        <dgm:presLayoutVars>
          <dgm:chMax val="0"/>
          <dgm:bulletEnabled val="1"/>
        </dgm:presLayoutVars>
      </dgm:prSet>
      <dgm:spPr/>
      <dgm:t>
        <a:bodyPr/>
        <a:lstStyle/>
        <a:p>
          <a:endParaRPr lang="en-US"/>
        </a:p>
      </dgm:t>
    </dgm:pt>
    <dgm:pt modelId="{3E64ED33-574F-4583-9A74-BBB405E1115B}" type="pres">
      <dgm:prSet presAssocID="{B3343D20-7FE5-4ADB-8FCF-AA7D386F5CCA}" presName="negativeSpace" presStyleCnt="0"/>
      <dgm:spPr/>
    </dgm:pt>
    <dgm:pt modelId="{5934307A-148A-4276-AB4E-E8E5F3A8C1FB}" type="pres">
      <dgm:prSet presAssocID="{B3343D20-7FE5-4ADB-8FCF-AA7D386F5CCA}" presName="childText" presStyleLbl="conFgAcc1" presStyleIdx="3" presStyleCnt="4">
        <dgm:presLayoutVars>
          <dgm:bulletEnabled val="1"/>
        </dgm:presLayoutVars>
      </dgm:prSet>
      <dgm:spPr/>
    </dgm:pt>
  </dgm:ptLst>
  <dgm:cxnLst>
    <dgm:cxn modelId="{5B309EFD-7D87-480E-9C34-3358889CB90A}" type="presOf" srcId="{A4C867F6-EEBE-461F-9F0B-1B7B25CAC74A}" destId="{553BA0AC-D33E-40E7-9937-7FFE233E8BAD}" srcOrd="1" destOrd="0" presId="urn:microsoft.com/office/officeart/2005/8/layout/list1"/>
    <dgm:cxn modelId="{30F36966-75E5-45E1-80B7-E8BC6F6221EB}" type="presOf" srcId="{CB56BAC3-FD1F-4BA1-B0B6-057099B9CBC3}" destId="{C3D790A7-B70D-40C5-9D45-A10B59E8DB46}" srcOrd="0" destOrd="0" presId="urn:microsoft.com/office/officeart/2005/8/layout/list1"/>
    <dgm:cxn modelId="{9B331A95-CA6F-4A81-894E-C1C89FC724EB}" type="presOf" srcId="{E7081EF4-B0CE-44B3-93B7-84D3E2C0BEDB}" destId="{361134F2-9514-4E31-83B2-199881F2E92F}" srcOrd="0" destOrd="0" presId="urn:microsoft.com/office/officeart/2005/8/layout/list1"/>
    <dgm:cxn modelId="{E6A6806C-AFD3-44DE-8F80-34C3F84E8809}" type="presOf" srcId="{A4C867F6-EEBE-461F-9F0B-1B7B25CAC74A}" destId="{9A8F4438-ADA9-491D-8DC4-DA1D25CA557E}" srcOrd="0" destOrd="0" presId="urn:microsoft.com/office/officeart/2005/8/layout/list1"/>
    <dgm:cxn modelId="{566D9B98-39FC-438A-98D8-942033017C66}" type="presOf" srcId="{B3343D20-7FE5-4ADB-8FCF-AA7D386F5CCA}" destId="{4912EC46-FFFB-4E62-A6F5-BD3F2D50E74D}" srcOrd="1" destOrd="0" presId="urn:microsoft.com/office/officeart/2005/8/layout/list1"/>
    <dgm:cxn modelId="{C2993F38-4182-4FDF-9D0B-BB044B4E3C39}" type="presOf" srcId="{E7F41321-B832-4BA5-8C21-094358E2C2DF}" destId="{BF0843DE-7BCC-49D5-9943-C7F3C7D73671}" srcOrd="0" destOrd="0" presId="urn:microsoft.com/office/officeart/2005/8/layout/list1"/>
    <dgm:cxn modelId="{EDDEA069-5C9B-41F2-B95C-8B6114EA382A}" type="presOf" srcId="{B3343D20-7FE5-4ADB-8FCF-AA7D386F5CCA}" destId="{4A95FED1-65BD-4D66-835D-8A5A99380606}" srcOrd="0" destOrd="0" presId="urn:microsoft.com/office/officeart/2005/8/layout/list1"/>
    <dgm:cxn modelId="{DF0BE927-ACAE-481A-925D-8452D3DD52F4}" srcId="{CB56BAC3-FD1F-4BA1-B0B6-057099B9CBC3}" destId="{A4C867F6-EEBE-461F-9F0B-1B7B25CAC74A}" srcOrd="2" destOrd="0" parTransId="{C48C41CE-3349-46CD-A13E-8FA40C400D6A}" sibTransId="{D2DA05AA-6679-42F3-A711-C138B5387131}"/>
    <dgm:cxn modelId="{9ADD705C-4193-4EDF-B45F-730E4CED384F}" srcId="{CB56BAC3-FD1F-4BA1-B0B6-057099B9CBC3}" destId="{B3343D20-7FE5-4ADB-8FCF-AA7D386F5CCA}" srcOrd="3" destOrd="0" parTransId="{BCF37D62-3599-4BA2-BB99-AA071A82B100}" sibTransId="{8FAE7026-FAC0-48EB-9A96-BA99EC643A09}"/>
    <dgm:cxn modelId="{CC3D94AD-3160-4463-9409-87BF97334CD0}" type="presOf" srcId="{E7F41321-B832-4BA5-8C21-094358E2C2DF}" destId="{49E75208-081E-4E4E-AE2F-E0119E28AFDF}" srcOrd="1" destOrd="0" presId="urn:microsoft.com/office/officeart/2005/8/layout/list1"/>
    <dgm:cxn modelId="{23B5C4C9-7531-48EF-856E-2A904554F100}" srcId="{CB56BAC3-FD1F-4BA1-B0B6-057099B9CBC3}" destId="{E7081EF4-B0CE-44B3-93B7-84D3E2C0BEDB}" srcOrd="0" destOrd="0" parTransId="{66AA1FD7-00CE-4DC3-9C5B-6CC12EC47305}" sibTransId="{84193380-1BFE-4377-AF09-9FB57C94F648}"/>
    <dgm:cxn modelId="{9A0397E4-4E34-4102-8648-A27A8A9005B9}" srcId="{CB56BAC3-FD1F-4BA1-B0B6-057099B9CBC3}" destId="{E7F41321-B832-4BA5-8C21-094358E2C2DF}" srcOrd="1" destOrd="0" parTransId="{92802088-931F-4943-BF54-41E0646DD0C8}" sibTransId="{C2CAD9B0-C661-423C-A737-2BB562BC0D57}"/>
    <dgm:cxn modelId="{E36D5759-5FD1-4571-8B5C-E63E5E2DBCA7}" type="presOf" srcId="{E7081EF4-B0CE-44B3-93B7-84D3E2C0BEDB}" destId="{75429E85-B865-4C01-93F6-B9C2B2CC71E2}" srcOrd="1" destOrd="0" presId="urn:microsoft.com/office/officeart/2005/8/layout/list1"/>
    <dgm:cxn modelId="{897FD6E3-5B56-4E8F-AA0F-F52E8C96FF1D}" type="presParOf" srcId="{C3D790A7-B70D-40C5-9D45-A10B59E8DB46}" destId="{A970EE3B-E6F9-40FC-872B-941715427D78}" srcOrd="0" destOrd="0" presId="urn:microsoft.com/office/officeart/2005/8/layout/list1"/>
    <dgm:cxn modelId="{B15B3A72-EA21-4AE4-B077-371657E9AC01}" type="presParOf" srcId="{A970EE3B-E6F9-40FC-872B-941715427D78}" destId="{361134F2-9514-4E31-83B2-199881F2E92F}" srcOrd="0" destOrd="0" presId="urn:microsoft.com/office/officeart/2005/8/layout/list1"/>
    <dgm:cxn modelId="{80D5FA48-61A7-443E-9203-F88D5CD0B7C1}" type="presParOf" srcId="{A970EE3B-E6F9-40FC-872B-941715427D78}" destId="{75429E85-B865-4C01-93F6-B9C2B2CC71E2}" srcOrd="1" destOrd="0" presId="urn:microsoft.com/office/officeart/2005/8/layout/list1"/>
    <dgm:cxn modelId="{3F2841EB-5CD4-42ED-AE5F-C43B1C6F3D08}" type="presParOf" srcId="{C3D790A7-B70D-40C5-9D45-A10B59E8DB46}" destId="{874F5DD2-3B2F-420B-A98A-CD4348AB1946}" srcOrd="1" destOrd="0" presId="urn:microsoft.com/office/officeart/2005/8/layout/list1"/>
    <dgm:cxn modelId="{48FC03D3-1241-4D3E-8F2B-9CA72DC53166}" type="presParOf" srcId="{C3D790A7-B70D-40C5-9D45-A10B59E8DB46}" destId="{B1A5A77D-E3A9-4E8C-826A-1B344885D9CE}" srcOrd="2" destOrd="0" presId="urn:microsoft.com/office/officeart/2005/8/layout/list1"/>
    <dgm:cxn modelId="{377B7699-1607-45BB-A8F2-881305BF5236}" type="presParOf" srcId="{C3D790A7-B70D-40C5-9D45-A10B59E8DB46}" destId="{B7E398BA-ACFC-49ED-A744-DD9ABB908015}" srcOrd="3" destOrd="0" presId="urn:microsoft.com/office/officeart/2005/8/layout/list1"/>
    <dgm:cxn modelId="{B45AC437-5412-4C7D-A9C3-C2EF5E61AC9F}" type="presParOf" srcId="{C3D790A7-B70D-40C5-9D45-A10B59E8DB46}" destId="{4A019E71-44F5-4ABB-86AB-233E1601E480}" srcOrd="4" destOrd="0" presId="urn:microsoft.com/office/officeart/2005/8/layout/list1"/>
    <dgm:cxn modelId="{E79C9284-8181-4DFE-B620-26FC9182F5AA}" type="presParOf" srcId="{4A019E71-44F5-4ABB-86AB-233E1601E480}" destId="{BF0843DE-7BCC-49D5-9943-C7F3C7D73671}" srcOrd="0" destOrd="0" presId="urn:microsoft.com/office/officeart/2005/8/layout/list1"/>
    <dgm:cxn modelId="{9018A8BF-B84C-4F93-97EB-37A6E834FFFE}" type="presParOf" srcId="{4A019E71-44F5-4ABB-86AB-233E1601E480}" destId="{49E75208-081E-4E4E-AE2F-E0119E28AFDF}" srcOrd="1" destOrd="0" presId="urn:microsoft.com/office/officeart/2005/8/layout/list1"/>
    <dgm:cxn modelId="{79678CDC-B4EF-4CF1-A240-F4C36983869D}" type="presParOf" srcId="{C3D790A7-B70D-40C5-9D45-A10B59E8DB46}" destId="{82B87B2B-10FD-47DC-84C7-22E1365419C1}" srcOrd="5" destOrd="0" presId="urn:microsoft.com/office/officeart/2005/8/layout/list1"/>
    <dgm:cxn modelId="{A5451B47-B6EE-4022-A611-05DB3533AB86}" type="presParOf" srcId="{C3D790A7-B70D-40C5-9D45-A10B59E8DB46}" destId="{931E9EC6-9F4E-477E-94F6-D7391A8356FC}" srcOrd="6" destOrd="0" presId="urn:microsoft.com/office/officeart/2005/8/layout/list1"/>
    <dgm:cxn modelId="{B32F0CA1-E828-4056-A373-069778362669}" type="presParOf" srcId="{C3D790A7-B70D-40C5-9D45-A10B59E8DB46}" destId="{383CB687-6B60-4D5B-A1D1-457C7264689D}" srcOrd="7" destOrd="0" presId="urn:microsoft.com/office/officeart/2005/8/layout/list1"/>
    <dgm:cxn modelId="{0B34EFA9-82E2-4F3E-A24C-68B89622D575}" type="presParOf" srcId="{C3D790A7-B70D-40C5-9D45-A10B59E8DB46}" destId="{0A1A037A-EC2C-4494-8E0E-A499B4D0A7F3}" srcOrd="8" destOrd="0" presId="urn:microsoft.com/office/officeart/2005/8/layout/list1"/>
    <dgm:cxn modelId="{C72A88B3-4F1B-4891-BC96-D7E704064FBB}" type="presParOf" srcId="{0A1A037A-EC2C-4494-8E0E-A499B4D0A7F3}" destId="{9A8F4438-ADA9-491D-8DC4-DA1D25CA557E}" srcOrd="0" destOrd="0" presId="urn:microsoft.com/office/officeart/2005/8/layout/list1"/>
    <dgm:cxn modelId="{90067761-9868-4885-80BD-1DFC99ECD67A}" type="presParOf" srcId="{0A1A037A-EC2C-4494-8E0E-A499B4D0A7F3}" destId="{553BA0AC-D33E-40E7-9937-7FFE233E8BAD}" srcOrd="1" destOrd="0" presId="urn:microsoft.com/office/officeart/2005/8/layout/list1"/>
    <dgm:cxn modelId="{5ABB9E21-F820-46F2-B408-B3A5835FE8AA}" type="presParOf" srcId="{C3D790A7-B70D-40C5-9D45-A10B59E8DB46}" destId="{2DAD0E9D-F7BB-4959-B0B2-CC1982C03F68}" srcOrd="9" destOrd="0" presId="urn:microsoft.com/office/officeart/2005/8/layout/list1"/>
    <dgm:cxn modelId="{AD7CF70E-078B-45AC-B4EF-373A7F5D730C}" type="presParOf" srcId="{C3D790A7-B70D-40C5-9D45-A10B59E8DB46}" destId="{960C4F41-ACA1-4892-8926-6B27055EA309}" srcOrd="10" destOrd="0" presId="urn:microsoft.com/office/officeart/2005/8/layout/list1"/>
    <dgm:cxn modelId="{E603667C-67B2-452D-814D-F29024E175FD}" type="presParOf" srcId="{C3D790A7-B70D-40C5-9D45-A10B59E8DB46}" destId="{113D5E42-6304-4572-B222-AF700B0A39A5}" srcOrd="11" destOrd="0" presId="urn:microsoft.com/office/officeart/2005/8/layout/list1"/>
    <dgm:cxn modelId="{6EDD996E-3215-4735-9141-FB470C429909}" type="presParOf" srcId="{C3D790A7-B70D-40C5-9D45-A10B59E8DB46}" destId="{18303806-0B45-4D2B-96C2-8DF9D3BDCC58}" srcOrd="12" destOrd="0" presId="urn:microsoft.com/office/officeart/2005/8/layout/list1"/>
    <dgm:cxn modelId="{E2991148-6E05-431D-AC8E-835367D11D2F}" type="presParOf" srcId="{18303806-0B45-4D2B-96C2-8DF9D3BDCC58}" destId="{4A95FED1-65BD-4D66-835D-8A5A99380606}" srcOrd="0" destOrd="0" presId="urn:microsoft.com/office/officeart/2005/8/layout/list1"/>
    <dgm:cxn modelId="{0300D1A6-6BCF-4D74-AA39-CA16F6DD3839}" type="presParOf" srcId="{18303806-0B45-4D2B-96C2-8DF9D3BDCC58}" destId="{4912EC46-FFFB-4E62-A6F5-BD3F2D50E74D}" srcOrd="1" destOrd="0" presId="urn:microsoft.com/office/officeart/2005/8/layout/list1"/>
    <dgm:cxn modelId="{F65809E0-F424-455B-95F4-D8524AD4C122}" type="presParOf" srcId="{C3D790A7-B70D-40C5-9D45-A10B59E8DB46}" destId="{3E64ED33-574F-4583-9A74-BBB405E1115B}" srcOrd="13" destOrd="0" presId="urn:microsoft.com/office/officeart/2005/8/layout/list1"/>
    <dgm:cxn modelId="{3F1567EF-35DB-4000-B499-0B267F2EDD80}" type="presParOf" srcId="{C3D790A7-B70D-40C5-9D45-A10B59E8DB46}" destId="{5934307A-148A-4276-AB4E-E8E5F3A8C1F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40BEA5-D386-407C-A8F4-7CA9C14A7573}"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AB017638-0F7C-4587-BAFB-983645EB53BC}">
      <dgm:prSet phldrT="[Text]"/>
      <dgm:spPr/>
      <dgm:t>
        <a:bodyPr/>
        <a:lstStyle/>
        <a:p>
          <a:r>
            <a:rPr lang="en-US" dirty="0" smtClean="0"/>
            <a:t>Establish Government-Wide Data Standards</a:t>
          </a:r>
          <a:endParaRPr lang="en-US" dirty="0"/>
        </a:p>
      </dgm:t>
    </dgm:pt>
    <dgm:pt modelId="{B67939FA-E57F-4293-9271-45445F9B9CE1}" type="parTrans" cxnId="{53923312-E756-449B-B636-1393BC0AD3FF}">
      <dgm:prSet/>
      <dgm:spPr/>
      <dgm:t>
        <a:bodyPr/>
        <a:lstStyle/>
        <a:p>
          <a:endParaRPr lang="en-US"/>
        </a:p>
      </dgm:t>
    </dgm:pt>
    <dgm:pt modelId="{2FF00084-695D-4543-BDBE-160BA3057CBF}" type="sibTrans" cxnId="{53923312-E756-449B-B636-1393BC0AD3FF}">
      <dgm:prSet/>
      <dgm:spPr/>
      <dgm:t>
        <a:bodyPr/>
        <a:lstStyle/>
        <a:p>
          <a:endParaRPr lang="en-US"/>
        </a:p>
      </dgm:t>
    </dgm:pt>
    <dgm:pt modelId="{930A1417-A96A-44E3-8349-CEA2B3281DED}">
      <dgm:prSet phldrT="[Text]"/>
      <dgm:spPr/>
      <dgm:t>
        <a:bodyPr/>
        <a:lstStyle/>
        <a:p>
          <a:r>
            <a:rPr lang="en-US" dirty="0" smtClean="0"/>
            <a:t>Simplify Reporting</a:t>
          </a:r>
          <a:endParaRPr lang="en-US" dirty="0"/>
        </a:p>
      </dgm:t>
    </dgm:pt>
    <dgm:pt modelId="{456A759B-A5F6-456D-A474-5EA4FDC02028}" type="parTrans" cxnId="{AE5E34A0-E28D-4888-958B-6012598B3D45}">
      <dgm:prSet/>
      <dgm:spPr/>
      <dgm:t>
        <a:bodyPr/>
        <a:lstStyle/>
        <a:p>
          <a:endParaRPr lang="en-US"/>
        </a:p>
      </dgm:t>
    </dgm:pt>
    <dgm:pt modelId="{A7591FFA-71D8-4A07-BDAE-967B570634F8}" type="sibTrans" cxnId="{AE5E34A0-E28D-4888-958B-6012598B3D45}">
      <dgm:prSet/>
      <dgm:spPr/>
      <dgm:t>
        <a:bodyPr/>
        <a:lstStyle/>
        <a:p>
          <a:endParaRPr lang="en-US"/>
        </a:p>
      </dgm:t>
    </dgm:pt>
    <dgm:pt modelId="{614F4FA9-AEFC-4697-877D-CE74313D34A8}">
      <dgm:prSet phldrT="[Text]"/>
      <dgm:spPr/>
      <dgm:t>
        <a:bodyPr/>
        <a:lstStyle/>
        <a:p>
          <a:r>
            <a:rPr lang="en-US" dirty="0" smtClean="0"/>
            <a:t>Improve Quality of Data</a:t>
          </a:r>
          <a:endParaRPr lang="en-US" dirty="0"/>
        </a:p>
      </dgm:t>
    </dgm:pt>
    <dgm:pt modelId="{2AFF7B9B-4396-4CC0-8F58-33EFF8069E8C}" type="parTrans" cxnId="{BE81CCEF-7679-4A1F-A9B1-D9A718B19B09}">
      <dgm:prSet/>
      <dgm:spPr/>
      <dgm:t>
        <a:bodyPr/>
        <a:lstStyle/>
        <a:p>
          <a:endParaRPr lang="en-US"/>
        </a:p>
      </dgm:t>
    </dgm:pt>
    <dgm:pt modelId="{B6FC5CF4-4B46-4779-B1BD-DE4972120ADC}" type="sibTrans" cxnId="{BE81CCEF-7679-4A1F-A9B1-D9A718B19B09}">
      <dgm:prSet/>
      <dgm:spPr/>
      <dgm:t>
        <a:bodyPr/>
        <a:lstStyle/>
        <a:p>
          <a:endParaRPr lang="en-US"/>
        </a:p>
      </dgm:t>
    </dgm:pt>
    <dgm:pt modelId="{6C87020D-B93A-495B-BF5A-24F320BBEC52}" type="pres">
      <dgm:prSet presAssocID="{F340BEA5-D386-407C-A8F4-7CA9C14A7573}" presName="Name0" presStyleCnt="0">
        <dgm:presLayoutVars>
          <dgm:chMax val="7"/>
          <dgm:chPref val="7"/>
          <dgm:dir/>
        </dgm:presLayoutVars>
      </dgm:prSet>
      <dgm:spPr/>
      <dgm:t>
        <a:bodyPr/>
        <a:lstStyle/>
        <a:p>
          <a:endParaRPr lang="en-US"/>
        </a:p>
      </dgm:t>
    </dgm:pt>
    <dgm:pt modelId="{A71CBABE-38FF-47A0-8498-136A6086ADA8}" type="pres">
      <dgm:prSet presAssocID="{F340BEA5-D386-407C-A8F4-7CA9C14A7573}" presName="Name1" presStyleCnt="0"/>
      <dgm:spPr/>
    </dgm:pt>
    <dgm:pt modelId="{74DE453B-1195-4053-9704-9CD2705EB356}" type="pres">
      <dgm:prSet presAssocID="{F340BEA5-D386-407C-A8F4-7CA9C14A7573}" presName="cycle" presStyleCnt="0"/>
      <dgm:spPr/>
    </dgm:pt>
    <dgm:pt modelId="{9A69C756-0B72-431A-AB0D-2E58C33BD7F0}" type="pres">
      <dgm:prSet presAssocID="{F340BEA5-D386-407C-A8F4-7CA9C14A7573}" presName="srcNode" presStyleLbl="node1" presStyleIdx="0" presStyleCnt="3"/>
      <dgm:spPr/>
    </dgm:pt>
    <dgm:pt modelId="{0B50BC3B-A08B-4FE4-A456-FA353056F897}" type="pres">
      <dgm:prSet presAssocID="{F340BEA5-D386-407C-A8F4-7CA9C14A7573}" presName="conn" presStyleLbl="parChTrans1D2" presStyleIdx="0" presStyleCnt="1"/>
      <dgm:spPr/>
      <dgm:t>
        <a:bodyPr/>
        <a:lstStyle/>
        <a:p>
          <a:endParaRPr lang="en-US"/>
        </a:p>
      </dgm:t>
    </dgm:pt>
    <dgm:pt modelId="{DC6FBEA3-034F-4020-8E24-54A60B000189}" type="pres">
      <dgm:prSet presAssocID="{F340BEA5-D386-407C-A8F4-7CA9C14A7573}" presName="extraNode" presStyleLbl="node1" presStyleIdx="0" presStyleCnt="3"/>
      <dgm:spPr/>
    </dgm:pt>
    <dgm:pt modelId="{2E99302F-AB6C-4573-A996-5DB34D62C751}" type="pres">
      <dgm:prSet presAssocID="{F340BEA5-D386-407C-A8F4-7CA9C14A7573}" presName="dstNode" presStyleLbl="node1" presStyleIdx="0" presStyleCnt="3"/>
      <dgm:spPr/>
    </dgm:pt>
    <dgm:pt modelId="{D2A8B2C6-4FA8-49F6-A877-44B1ADED16AD}" type="pres">
      <dgm:prSet presAssocID="{AB017638-0F7C-4587-BAFB-983645EB53BC}" presName="text_1" presStyleLbl="node1" presStyleIdx="0" presStyleCnt="3">
        <dgm:presLayoutVars>
          <dgm:bulletEnabled val="1"/>
        </dgm:presLayoutVars>
      </dgm:prSet>
      <dgm:spPr/>
      <dgm:t>
        <a:bodyPr/>
        <a:lstStyle/>
        <a:p>
          <a:endParaRPr lang="en-US"/>
        </a:p>
      </dgm:t>
    </dgm:pt>
    <dgm:pt modelId="{9CA66D6A-EF1C-48A8-BAB5-1BC53EA05302}" type="pres">
      <dgm:prSet presAssocID="{AB017638-0F7C-4587-BAFB-983645EB53BC}" presName="accent_1" presStyleCnt="0"/>
      <dgm:spPr/>
    </dgm:pt>
    <dgm:pt modelId="{5535F436-9D42-404C-B7D1-9D6E98983F18}" type="pres">
      <dgm:prSet presAssocID="{AB017638-0F7C-4587-BAFB-983645EB53BC}" presName="accentRepeatNode" presStyleLbl="solidFgAcc1" presStyleIdx="0" presStyleCnt="3"/>
      <dgm:spPr/>
    </dgm:pt>
    <dgm:pt modelId="{6D1D96CD-1C60-4ACB-8B1D-0D42C0D2870C}" type="pres">
      <dgm:prSet presAssocID="{930A1417-A96A-44E3-8349-CEA2B3281DED}" presName="text_2" presStyleLbl="node1" presStyleIdx="1" presStyleCnt="3">
        <dgm:presLayoutVars>
          <dgm:bulletEnabled val="1"/>
        </dgm:presLayoutVars>
      </dgm:prSet>
      <dgm:spPr/>
      <dgm:t>
        <a:bodyPr/>
        <a:lstStyle/>
        <a:p>
          <a:endParaRPr lang="en-US"/>
        </a:p>
      </dgm:t>
    </dgm:pt>
    <dgm:pt modelId="{D756509B-BFF0-4655-A377-408F29007728}" type="pres">
      <dgm:prSet presAssocID="{930A1417-A96A-44E3-8349-CEA2B3281DED}" presName="accent_2" presStyleCnt="0"/>
      <dgm:spPr/>
    </dgm:pt>
    <dgm:pt modelId="{4761775A-2A67-4F84-85EB-F640E5823FEE}" type="pres">
      <dgm:prSet presAssocID="{930A1417-A96A-44E3-8349-CEA2B3281DED}" presName="accentRepeatNode" presStyleLbl="solidFgAcc1" presStyleIdx="1" presStyleCnt="3"/>
      <dgm:spPr/>
    </dgm:pt>
    <dgm:pt modelId="{6AC62F43-CDDF-45CD-B4CE-84A885B9E14A}" type="pres">
      <dgm:prSet presAssocID="{614F4FA9-AEFC-4697-877D-CE74313D34A8}" presName="text_3" presStyleLbl="node1" presStyleIdx="2" presStyleCnt="3">
        <dgm:presLayoutVars>
          <dgm:bulletEnabled val="1"/>
        </dgm:presLayoutVars>
      </dgm:prSet>
      <dgm:spPr/>
      <dgm:t>
        <a:bodyPr/>
        <a:lstStyle/>
        <a:p>
          <a:endParaRPr lang="en-US"/>
        </a:p>
      </dgm:t>
    </dgm:pt>
    <dgm:pt modelId="{E03BAB82-B83D-4ED7-8E46-17DDFDA696C7}" type="pres">
      <dgm:prSet presAssocID="{614F4FA9-AEFC-4697-877D-CE74313D34A8}" presName="accent_3" presStyleCnt="0"/>
      <dgm:spPr/>
    </dgm:pt>
    <dgm:pt modelId="{29234212-D576-452A-B24B-4EFB2F313C2E}" type="pres">
      <dgm:prSet presAssocID="{614F4FA9-AEFC-4697-877D-CE74313D34A8}" presName="accentRepeatNode" presStyleLbl="solidFgAcc1" presStyleIdx="2" presStyleCnt="3"/>
      <dgm:spPr/>
    </dgm:pt>
  </dgm:ptLst>
  <dgm:cxnLst>
    <dgm:cxn modelId="{53923312-E756-449B-B636-1393BC0AD3FF}" srcId="{F340BEA5-D386-407C-A8F4-7CA9C14A7573}" destId="{AB017638-0F7C-4587-BAFB-983645EB53BC}" srcOrd="0" destOrd="0" parTransId="{B67939FA-E57F-4293-9271-45445F9B9CE1}" sibTransId="{2FF00084-695D-4543-BDBE-160BA3057CBF}"/>
    <dgm:cxn modelId="{8D8D2B38-9D07-4D71-87FF-5CB8EEA9C34B}" type="presOf" srcId="{AB017638-0F7C-4587-BAFB-983645EB53BC}" destId="{D2A8B2C6-4FA8-49F6-A877-44B1ADED16AD}" srcOrd="0" destOrd="0" presId="urn:microsoft.com/office/officeart/2008/layout/VerticalCurvedList"/>
    <dgm:cxn modelId="{6962144C-93ED-43C3-9734-E2FC7BF64A22}" type="presOf" srcId="{614F4FA9-AEFC-4697-877D-CE74313D34A8}" destId="{6AC62F43-CDDF-45CD-B4CE-84A885B9E14A}" srcOrd="0" destOrd="0" presId="urn:microsoft.com/office/officeart/2008/layout/VerticalCurvedList"/>
    <dgm:cxn modelId="{C21D4FC2-2E76-41AF-B1C9-13CE4C9AC421}" type="presOf" srcId="{2FF00084-695D-4543-BDBE-160BA3057CBF}" destId="{0B50BC3B-A08B-4FE4-A456-FA353056F897}" srcOrd="0" destOrd="0" presId="urn:microsoft.com/office/officeart/2008/layout/VerticalCurvedList"/>
    <dgm:cxn modelId="{F92C5FB5-037E-4757-B4A7-5D50AB2FA664}" type="presOf" srcId="{F340BEA5-D386-407C-A8F4-7CA9C14A7573}" destId="{6C87020D-B93A-495B-BF5A-24F320BBEC52}" srcOrd="0" destOrd="0" presId="urn:microsoft.com/office/officeart/2008/layout/VerticalCurvedList"/>
    <dgm:cxn modelId="{AE5E34A0-E28D-4888-958B-6012598B3D45}" srcId="{F340BEA5-D386-407C-A8F4-7CA9C14A7573}" destId="{930A1417-A96A-44E3-8349-CEA2B3281DED}" srcOrd="1" destOrd="0" parTransId="{456A759B-A5F6-456D-A474-5EA4FDC02028}" sibTransId="{A7591FFA-71D8-4A07-BDAE-967B570634F8}"/>
    <dgm:cxn modelId="{E25171EC-83D6-48BF-9111-2E8574FBCB99}" type="presOf" srcId="{930A1417-A96A-44E3-8349-CEA2B3281DED}" destId="{6D1D96CD-1C60-4ACB-8B1D-0D42C0D2870C}" srcOrd="0" destOrd="0" presId="urn:microsoft.com/office/officeart/2008/layout/VerticalCurvedList"/>
    <dgm:cxn modelId="{BE81CCEF-7679-4A1F-A9B1-D9A718B19B09}" srcId="{F340BEA5-D386-407C-A8F4-7CA9C14A7573}" destId="{614F4FA9-AEFC-4697-877D-CE74313D34A8}" srcOrd="2" destOrd="0" parTransId="{2AFF7B9B-4396-4CC0-8F58-33EFF8069E8C}" sibTransId="{B6FC5CF4-4B46-4779-B1BD-DE4972120ADC}"/>
    <dgm:cxn modelId="{F5081863-01ED-442E-88EA-C0642ED765A3}" type="presParOf" srcId="{6C87020D-B93A-495B-BF5A-24F320BBEC52}" destId="{A71CBABE-38FF-47A0-8498-136A6086ADA8}" srcOrd="0" destOrd="0" presId="urn:microsoft.com/office/officeart/2008/layout/VerticalCurvedList"/>
    <dgm:cxn modelId="{2A5335B9-7C64-4B77-B341-5B7B2CAC672A}" type="presParOf" srcId="{A71CBABE-38FF-47A0-8498-136A6086ADA8}" destId="{74DE453B-1195-4053-9704-9CD2705EB356}" srcOrd="0" destOrd="0" presId="urn:microsoft.com/office/officeart/2008/layout/VerticalCurvedList"/>
    <dgm:cxn modelId="{C49A9114-B576-44D9-ABF2-5CA7D297B119}" type="presParOf" srcId="{74DE453B-1195-4053-9704-9CD2705EB356}" destId="{9A69C756-0B72-431A-AB0D-2E58C33BD7F0}" srcOrd="0" destOrd="0" presId="urn:microsoft.com/office/officeart/2008/layout/VerticalCurvedList"/>
    <dgm:cxn modelId="{24F1AF07-C457-402F-AE9B-8F72D26CCC5B}" type="presParOf" srcId="{74DE453B-1195-4053-9704-9CD2705EB356}" destId="{0B50BC3B-A08B-4FE4-A456-FA353056F897}" srcOrd="1" destOrd="0" presId="urn:microsoft.com/office/officeart/2008/layout/VerticalCurvedList"/>
    <dgm:cxn modelId="{35C79CE5-E830-4685-A07A-ABB81D61B02B}" type="presParOf" srcId="{74DE453B-1195-4053-9704-9CD2705EB356}" destId="{DC6FBEA3-034F-4020-8E24-54A60B000189}" srcOrd="2" destOrd="0" presId="urn:microsoft.com/office/officeart/2008/layout/VerticalCurvedList"/>
    <dgm:cxn modelId="{B2DB9479-26C1-413A-A4B7-1E4C52195E0D}" type="presParOf" srcId="{74DE453B-1195-4053-9704-9CD2705EB356}" destId="{2E99302F-AB6C-4573-A996-5DB34D62C751}" srcOrd="3" destOrd="0" presId="urn:microsoft.com/office/officeart/2008/layout/VerticalCurvedList"/>
    <dgm:cxn modelId="{51D449DB-6F25-4057-8868-38AF2E803E46}" type="presParOf" srcId="{A71CBABE-38FF-47A0-8498-136A6086ADA8}" destId="{D2A8B2C6-4FA8-49F6-A877-44B1ADED16AD}" srcOrd="1" destOrd="0" presId="urn:microsoft.com/office/officeart/2008/layout/VerticalCurvedList"/>
    <dgm:cxn modelId="{100FBFFD-88A9-412B-86E5-B67A472F68F9}" type="presParOf" srcId="{A71CBABE-38FF-47A0-8498-136A6086ADA8}" destId="{9CA66D6A-EF1C-48A8-BAB5-1BC53EA05302}" srcOrd="2" destOrd="0" presId="urn:microsoft.com/office/officeart/2008/layout/VerticalCurvedList"/>
    <dgm:cxn modelId="{B3D570FC-E2B3-414A-B8F9-8189EB25A6AB}" type="presParOf" srcId="{9CA66D6A-EF1C-48A8-BAB5-1BC53EA05302}" destId="{5535F436-9D42-404C-B7D1-9D6E98983F18}" srcOrd="0" destOrd="0" presId="urn:microsoft.com/office/officeart/2008/layout/VerticalCurvedList"/>
    <dgm:cxn modelId="{3A2C91B9-B7AD-4243-9C86-E776D8BC6FB0}" type="presParOf" srcId="{A71CBABE-38FF-47A0-8498-136A6086ADA8}" destId="{6D1D96CD-1C60-4ACB-8B1D-0D42C0D2870C}" srcOrd="3" destOrd="0" presId="urn:microsoft.com/office/officeart/2008/layout/VerticalCurvedList"/>
    <dgm:cxn modelId="{5137FAA5-8DD7-4442-A390-C24EF7473937}" type="presParOf" srcId="{A71CBABE-38FF-47A0-8498-136A6086ADA8}" destId="{D756509B-BFF0-4655-A377-408F29007728}" srcOrd="4" destOrd="0" presId="urn:microsoft.com/office/officeart/2008/layout/VerticalCurvedList"/>
    <dgm:cxn modelId="{C3674E4A-9231-4D1C-B3EE-BF80A167FB59}" type="presParOf" srcId="{D756509B-BFF0-4655-A377-408F29007728}" destId="{4761775A-2A67-4F84-85EB-F640E5823FEE}" srcOrd="0" destOrd="0" presId="urn:microsoft.com/office/officeart/2008/layout/VerticalCurvedList"/>
    <dgm:cxn modelId="{05C93E60-DEE6-4B03-8002-62805D9F4B59}" type="presParOf" srcId="{A71CBABE-38FF-47A0-8498-136A6086ADA8}" destId="{6AC62F43-CDDF-45CD-B4CE-84A885B9E14A}" srcOrd="5" destOrd="0" presId="urn:microsoft.com/office/officeart/2008/layout/VerticalCurvedList"/>
    <dgm:cxn modelId="{6FD49B78-92F3-4EDF-BBD0-8284158DDBFA}" type="presParOf" srcId="{A71CBABE-38FF-47A0-8498-136A6086ADA8}" destId="{E03BAB82-B83D-4ED7-8E46-17DDFDA696C7}" srcOrd="6" destOrd="0" presId="urn:microsoft.com/office/officeart/2008/layout/VerticalCurvedList"/>
    <dgm:cxn modelId="{E125777F-C10C-4946-8914-CCB5E9401F22}" type="presParOf" srcId="{E03BAB82-B83D-4ED7-8E46-17DDFDA696C7}" destId="{29234212-D576-452A-B24B-4EFB2F313C2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40BEA5-D386-407C-A8F4-7CA9C14A7573}" type="doc">
      <dgm:prSet loTypeId="urn:microsoft.com/office/officeart/2008/layout/VerticalCurvedList" loCatId="list" qsTypeId="urn:microsoft.com/office/officeart/2005/8/quickstyle/simple1" qsCatId="simple" csTypeId="urn:microsoft.com/office/officeart/2005/8/colors/accent3_1" csCatId="accent3" phldr="1"/>
      <dgm:spPr/>
      <dgm:t>
        <a:bodyPr/>
        <a:lstStyle/>
        <a:p>
          <a:endParaRPr lang="en-US"/>
        </a:p>
      </dgm:t>
    </dgm:pt>
    <dgm:pt modelId="{AB017638-0F7C-4587-BAFB-983645EB53BC}">
      <dgm:prSet phldrT="[Text]" custT="1"/>
      <dgm:spPr/>
      <dgm:t>
        <a:bodyPr/>
        <a:lstStyle/>
        <a:p>
          <a:r>
            <a:rPr lang="en-US" sz="1600" b="0" dirty="0" smtClean="0">
              <a:latin typeface="+mn-lt"/>
              <a:cs typeface="Arial" panose="020B0604020202020204" pitchFamily="34" charset="0"/>
            </a:rPr>
            <a:t>(A) standardized reporting elements across the Federal government (§5(b)(1)(A)); </a:t>
          </a:r>
          <a:endParaRPr lang="en-US" sz="1600" b="0" dirty="0">
            <a:latin typeface="+mn-lt"/>
          </a:endParaRPr>
        </a:p>
      </dgm:t>
    </dgm:pt>
    <dgm:pt modelId="{B67939FA-E57F-4293-9271-45445F9B9CE1}" type="parTrans" cxnId="{53923312-E756-449B-B636-1393BC0AD3FF}">
      <dgm:prSet/>
      <dgm:spPr/>
      <dgm:t>
        <a:bodyPr/>
        <a:lstStyle/>
        <a:p>
          <a:endParaRPr lang="en-US" sz="1600">
            <a:solidFill>
              <a:schemeClr val="bg1"/>
            </a:solidFill>
          </a:endParaRPr>
        </a:p>
      </dgm:t>
    </dgm:pt>
    <dgm:pt modelId="{2FF00084-695D-4543-BDBE-160BA3057CBF}" type="sibTrans" cxnId="{53923312-E756-449B-B636-1393BC0AD3FF}">
      <dgm:prSet/>
      <dgm:spPr/>
      <dgm:t>
        <a:bodyPr/>
        <a:lstStyle/>
        <a:p>
          <a:endParaRPr lang="en-US" sz="1600">
            <a:solidFill>
              <a:schemeClr val="bg1"/>
            </a:solidFill>
          </a:endParaRPr>
        </a:p>
      </dgm:t>
    </dgm:pt>
    <dgm:pt modelId="{930A1417-A96A-44E3-8349-CEA2B3281DED}">
      <dgm:prSet phldrT="[Text]" custT="1"/>
      <dgm:spPr/>
      <dgm:t>
        <a:bodyPr/>
        <a:lstStyle/>
        <a:p>
          <a:r>
            <a:rPr lang="en-US" sz="1600" b="0" dirty="0" smtClean="0">
              <a:latin typeface="+mn-lt"/>
              <a:cs typeface="Arial" panose="020B0604020202020204" pitchFamily="34" charset="0"/>
            </a:rPr>
            <a:t>(B) the elimination of unnecessary duplication in financial reporting (§5(b)(1)(B)); </a:t>
          </a:r>
          <a:endParaRPr lang="en-US" sz="1600" b="0" dirty="0">
            <a:latin typeface="+mn-lt"/>
          </a:endParaRPr>
        </a:p>
      </dgm:t>
    </dgm:pt>
    <dgm:pt modelId="{456A759B-A5F6-456D-A474-5EA4FDC02028}" type="parTrans" cxnId="{AE5E34A0-E28D-4888-958B-6012598B3D45}">
      <dgm:prSet/>
      <dgm:spPr/>
      <dgm:t>
        <a:bodyPr/>
        <a:lstStyle/>
        <a:p>
          <a:endParaRPr lang="en-US" sz="1600">
            <a:solidFill>
              <a:schemeClr val="bg1"/>
            </a:solidFill>
          </a:endParaRPr>
        </a:p>
      </dgm:t>
    </dgm:pt>
    <dgm:pt modelId="{A7591FFA-71D8-4A07-BDAE-967B570634F8}" type="sibTrans" cxnId="{AE5E34A0-E28D-4888-958B-6012598B3D45}">
      <dgm:prSet/>
      <dgm:spPr/>
      <dgm:t>
        <a:bodyPr/>
        <a:lstStyle/>
        <a:p>
          <a:endParaRPr lang="en-US" sz="1600">
            <a:solidFill>
              <a:schemeClr val="bg1"/>
            </a:solidFill>
          </a:endParaRPr>
        </a:p>
      </dgm:t>
    </dgm:pt>
    <dgm:pt modelId="{614F4FA9-AEFC-4697-877D-CE74313D34A8}">
      <dgm:prSet phldrT="[Text]" custT="1"/>
      <dgm:spPr/>
      <dgm:t>
        <a:bodyPr/>
        <a:lstStyle/>
        <a:p>
          <a:r>
            <a:rPr lang="en-US" sz="1600" b="0" dirty="0" smtClean="0">
              <a:latin typeface="+mn-lt"/>
              <a:cs typeface="Arial" panose="020B0604020202020204" pitchFamily="34" charset="0"/>
            </a:rPr>
            <a:t>(C) the reduction of compliance costs for recipients of Federal awards (§5(b)(1)(C)).” </a:t>
          </a:r>
          <a:endParaRPr lang="en-US" sz="1600" b="0" dirty="0">
            <a:latin typeface="+mn-lt"/>
          </a:endParaRPr>
        </a:p>
      </dgm:t>
    </dgm:pt>
    <dgm:pt modelId="{2AFF7B9B-4396-4CC0-8F58-33EFF8069E8C}" type="parTrans" cxnId="{BE81CCEF-7679-4A1F-A9B1-D9A718B19B09}">
      <dgm:prSet/>
      <dgm:spPr/>
      <dgm:t>
        <a:bodyPr/>
        <a:lstStyle/>
        <a:p>
          <a:endParaRPr lang="en-US" sz="1600">
            <a:solidFill>
              <a:schemeClr val="bg1"/>
            </a:solidFill>
          </a:endParaRPr>
        </a:p>
      </dgm:t>
    </dgm:pt>
    <dgm:pt modelId="{B6FC5CF4-4B46-4779-B1BD-DE4972120ADC}" type="sibTrans" cxnId="{BE81CCEF-7679-4A1F-A9B1-D9A718B19B09}">
      <dgm:prSet/>
      <dgm:spPr/>
      <dgm:t>
        <a:bodyPr/>
        <a:lstStyle/>
        <a:p>
          <a:endParaRPr lang="en-US" sz="1600">
            <a:solidFill>
              <a:schemeClr val="bg1"/>
            </a:solidFill>
          </a:endParaRPr>
        </a:p>
      </dgm:t>
    </dgm:pt>
    <dgm:pt modelId="{6C87020D-B93A-495B-BF5A-24F320BBEC52}" type="pres">
      <dgm:prSet presAssocID="{F340BEA5-D386-407C-A8F4-7CA9C14A7573}" presName="Name0" presStyleCnt="0">
        <dgm:presLayoutVars>
          <dgm:chMax val="7"/>
          <dgm:chPref val="7"/>
          <dgm:dir/>
        </dgm:presLayoutVars>
      </dgm:prSet>
      <dgm:spPr/>
      <dgm:t>
        <a:bodyPr/>
        <a:lstStyle/>
        <a:p>
          <a:endParaRPr lang="en-US"/>
        </a:p>
      </dgm:t>
    </dgm:pt>
    <dgm:pt modelId="{A71CBABE-38FF-47A0-8498-136A6086ADA8}" type="pres">
      <dgm:prSet presAssocID="{F340BEA5-D386-407C-A8F4-7CA9C14A7573}" presName="Name1" presStyleCnt="0"/>
      <dgm:spPr/>
      <dgm:t>
        <a:bodyPr/>
        <a:lstStyle/>
        <a:p>
          <a:endParaRPr lang="en-US"/>
        </a:p>
      </dgm:t>
    </dgm:pt>
    <dgm:pt modelId="{74DE453B-1195-4053-9704-9CD2705EB356}" type="pres">
      <dgm:prSet presAssocID="{F340BEA5-D386-407C-A8F4-7CA9C14A7573}" presName="cycle" presStyleCnt="0"/>
      <dgm:spPr/>
      <dgm:t>
        <a:bodyPr/>
        <a:lstStyle/>
        <a:p>
          <a:endParaRPr lang="en-US"/>
        </a:p>
      </dgm:t>
    </dgm:pt>
    <dgm:pt modelId="{9A69C756-0B72-431A-AB0D-2E58C33BD7F0}" type="pres">
      <dgm:prSet presAssocID="{F340BEA5-D386-407C-A8F4-7CA9C14A7573}" presName="srcNode" presStyleLbl="node1" presStyleIdx="0" presStyleCnt="3"/>
      <dgm:spPr/>
      <dgm:t>
        <a:bodyPr/>
        <a:lstStyle/>
        <a:p>
          <a:endParaRPr lang="en-US"/>
        </a:p>
      </dgm:t>
    </dgm:pt>
    <dgm:pt modelId="{0B50BC3B-A08B-4FE4-A456-FA353056F897}" type="pres">
      <dgm:prSet presAssocID="{F340BEA5-D386-407C-A8F4-7CA9C14A7573}" presName="conn" presStyleLbl="parChTrans1D2" presStyleIdx="0" presStyleCnt="1"/>
      <dgm:spPr/>
      <dgm:t>
        <a:bodyPr/>
        <a:lstStyle/>
        <a:p>
          <a:endParaRPr lang="en-US"/>
        </a:p>
      </dgm:t>
    </dgm:pt>
    <dgm:pt modelId="{DC6FBEA3-034F-4020-8E24-54A60B000189}" type="pres">
      <dgm:prSet presAssocID="{F340BEA5-D386-407C-A8F4-7CA9C14A7573}" presName="extraNode" presStyleLbl="node1" presStyleIdx="0" presStyleCnt="3"/>
      <dgm:spPr/>
      <dgm:t>
        <a:bodyPr/>
        <a:lstStyle/>
        <a:p>
          <a:endParaRPr lang="en-US"/>
        </a:p>
      </dgm:t>
    </dgm:pt>
    <dgm:pt modelId="{2E99302F-AB6C-4573-A996-5DB34D62C751}" type="pres">
      <dgm:prSet presAssocID="{F340BEA5-D386-407C-A8F4-7CA9C14A7573}" presName="dstNode" presStyleLbl="node1" presStyleIdx="0" presStyleCnt="3"/>
      <dgm:spPr/>
      <dgm:t>
        <a:bodyPr/>
        <a:lstStyle/>
        <a:p>
          <a:endParaRPr lang="en-US"/>
        </a:p>
      </dgm:t>
    </dgm:pt>
    <dgm:pt modelId="{D2A8B2C6-4FA8-49F6-A877-44B1ADED16AD}" type="pres">
      <dgm:prSet presAssocID="{AB017638-0F7C-4587-BAFB-983645EB53BC}" presName="text_1" presStyleLbl="node1" presStyleIdx="0" presStyleCnt="3">
        <dgm:presLayoutVars>
          <dgm:bulletEnabled val="1"/>
        </dgm:presLayoutVars>
      </dgm:prSet>
      <dgm:spPr/>
      <dgm:t>
        <a:bodyPr/>
        <a:lstStyle/>
        <a:p>
          <a:endParaRPr lang="en-US"/>
        </a:p>
      </dgm:t>
    </dgm:pt>
    <dgm:pt modelId="{9CA66D6A-EF1C-48A8-BAB5-1BC53EA05302}" type="pres">
      <dgm:prSet presAssocID="{AB017638-0F7C-4587-BAFB-983645EB53BC}" presName="accent_1" presStyleCnt="0"/>
      <dgm:spPr/>
      <dgm:t>
        <a:bodyPr/>
        <a:lstStyle/>
        <a:p>
          <a:endParaRPr lang="en-US"/>
        </a:p>
      </dgm:t>
    </dgm:pt>
    <dgm:pt modelId="{5535F436-9D42-404C-B7D1-9D6E98983F18}" type="pres">
      <dgm:prSet presAssocID="{AB017638-0F7C-4587-BAFB-983645EB53BC}" presName="accentRepeatNode" presStyleLbl="solidFgAcc1" presStyleIdx="0" presStyleCnt="3"/>
      <dgm:spPr/>
      <dgm:t>
        <a:bodyPr/>
        <a:lstStyle/>
        <a:p>
          <a:endParaRPr lang="en-US"/>
        </a:p>
      </dgm:t>
    </dgm:pt>
    <dgm:pt modelId="{6D1D96CD-1C60-4ACB-8B1D-0D42C0D2870C}" type="pres">
      <dgm:prSet presAssocID="{930A1417-A96A-44E3-8349-CEA2B3281DED}" presName="text_2" presStyleLbl="node1" presStyleIdx="1" presStyleCnt="3">
        <dgm:presLayoutVars>
          <dgm:bulletEnabled val="1"/>
        </dgm:presLayoutVars>
      </dgm:prSet>
      <dgm:spPr/>
      <dgm:t>
        <a:bodyPr/>
        <a:lstStyle/>
        <a:p>
          <a:endParaRPr lang="en-US"/>
        </a:p>
      </dgm:t>
    </dgm:pt>
    <dgm:pt modelId="{D756509B-BFF0-4655-A377-408F29007728}" type="pres">
      <dgm:prSet presAssocID="{930A1417-A96A-44E3-8349-CEA2B3281DED}" presName="accent_2" presStyleCnt="0"/>
      <dgm:spPr/>
      <dgm:t>
        <a:bodyPr/>
        <a:lstStyle/>
        <a:p>
          <a:endParaRPr lang="en-US"/>
        </a:p>
      </dgm:t>
    </dgm:pt>
    <dgm:pt modelId="{4761775A-2A67-4F84-85EB-F640E5823FEE}" type="pres">
      <dgm:prSet presAssocID="{930A1417-A96A-44E3-8349-CEA2B3281DED}" presName="accentRepeatNode" presStyleLbl="solidFgAcc1" presStyleIdx="1" presStyleCnt="3"/>
      <dgm:spPr/>
      <dgm:t>
        <a:bodyPr/>
        <a:lstStyle/>
        <a:p>
          <a:endParaRPr lang="en-US"/>
        </a:p>
      </dgm:t>
    </dgm:pt>
    <dgm:pt modelId="{6AC62F43-CDDF-45CD-B4CE-84A885B9E14A}" type="pres">
      <dgm:prSet presAssocID="{614F4FA9-AEFC-4697-877D-CE74313D34A8}" presName="text_3" presStyleLbl="node1" presStyleIdx="2" presStyleCnt="3">
        <dgm:presLayoutVars>
          <dgm:bulletEnabled val="1"/>
        </dgm:presLayoutVars>
      </dgm:prSet>
      <dgm:spPr/>
      <dgm:t>
        <a:bodyPr/>
        <a:lstStyle/>
        <a:p>
          <a:endParaRPr lang="en-US"/>
        </a:p>
      </dgm:t>
    </dgm:pt>
    <dgm:pt modelId="{E03BAB82-B83D-4ED7-8E46-17DDFDA696C7}" type="pres">
      <dgm:prSet presAssocID="{614F4FA9-AEFC-4697-877D-CE74313D34A8}" presName="accent_3" presStyleCnt="0"/>
      <dgm:spPr/>
      <dgm:t>
        <a:bodyPr/>
        <a:lstStyle/>
        <a:p>
          <a:endParaRPr lang="en-US"/>
        </a:p>
      </dgm:t>
    </dgm:pt>
    <dgm:pt modelId="{29234212-D576-452A-B24B-4EFB2F313C2E}" type="pres">
      <dgm:prSet presAssocID="{614F4FA9-AEFC-4697-877D-CE74313D34A8}" presName="accentRepeatNode" presStyleLbl="solidFgAcc1" presStyleIdx="2" presStyleCnt="3"/>
      <dgm:spPr/>
      <dgm:t>
        <a:bodyPr/>
        <a:lstStyle/>
        <a:p>
          <a:endParaRPr lang="en-US"/>
        </a:p>
      </dgm:t>
    </dgm:pt>
  </dgm:ptLst>
  <dgm:cxnLst>
    <dgm:cxn modelId="{92E04E81-1550-499F-B29B-D841CE5B6C02}" type="presOf" srcId="{930A1417-A96A-44E3-8349-CEA2B3281DED}" destId="{6D1D96CD-1C60-4ACB-8B1D-0D42C0D2870C}" srcOrd="0" destOrd="0" presId="urn:microsoft.com/office/officeart/2008/layout/VerticalCurvedList"/>
    <dgm:cxn modelId="{EF059B3A-E29B-4413-9D8D-196795AD48EB}" type="presOf" srcId="{614F4FA9-AEFC-4697-877D-CE74313D34A8}" destId="{6AC62F43-CDDF-45CD-B4CE-84A885B9E14A}" srcOrd="0" destOrd="0" presId="urn:microsoft.com/office/officeart/2008/layout/VerticalCurvedList"/>
    <dgm:cxn modelId="{53923312-E756-449B-B636-1393BC0AD3FF}" srcId="{F340BEA5-D386-407C-A8F4-7CA9C14A7573}" destId="{AB017638-0F7C-4587-BAFB-983645EB53BC}" srcOrd="0" destOrd="0" parTransId="{B67939FA-E57F-4293-9271-45445F9B9CE1}" sibTransId="{2FF00084-695D-4543-BDBE-160BA3057CBF}"/>
    <dgm:cxn modelId="{F6478A2D-788A-468A-BE9B-E96003665E48}" type="presOf" srcId="{F340BEA5-D386-407C-A8F4-7CA9C14A7573}" destId="{6C87020D-B93A-495B-BF5A-24F320BBEC52}" srcOrd="0" destOrd="0" presId="urn:microsoft.com/office/officeart/2008/layout/VerticalCurvedList"/>
    <dgm:cxn modelId="{AE5E34A0-E28D-4888-958B-6012598B3D45}" srcId="{F340BEA5-D386-407C-A8F4-7CA9C14A7573}" destId="{930A1417-A96A-44E3-8349-CEA2B3281DED}" srcOrd="1" destOrd="0" parTransId="{456A759B-A5F6-456D-A474-5EA4FDC02028}" sibTransId="{A7591FFA-71D8-4A07-BDAE-967B570634F8}"/>
    <dgm:cxn modelId="{0BA6400D-42F7-4324-B6F8-9AF1847D10B3}" type="presOf" srcId="{2FF00084-695D-4543-BDBE-160BA3057CBF}" destId="{0B50BC3B-A08B-4FE4-A456-FA353056F897}" srcOrd="0" destOrd="0" presId="urn:microsoft.com/office/officeart/2008/layout/VerticalCurvedList"/>
    <dgm:cxn modelId="{BE81CCEF-7679-4A1F-A9B1-D9A718B19B09}" srcId="{F340BEA5-D386-407C-A8F4-7CA9C14A7573}" destId="{614F4FA9-AEFC-4697-877D-CE74313D34A8}" srcOrd="2" destOrd="0" parTransId="{2AFF7B9B-4396-4CC0-8F58-33EFF8069E8C}" sibTransId="{B6FC5CF4-4B46-4779-B1BD-DE4972120ADC}"/>
    <dgm:cxn modelId="{0D734042-A6BB-483B-9C7D-9DE87D4BD6A0}" type="presOf" srcId="{AB017638-0F7C-4587-BAFB-983645EB53BC}" destId="{D2A8B2C6-4FA8-49F6-A877-44B1ADED16AD}" srcOrd="0" destOrd="0" presId="urn:microsoft.com/office/officeart/2008/layout/VerticalCurvedList"/>
    <dgm:cxn modelId="{15AC6157-1196-48BD-9A20-065CA05E7B1C}" type="presParOf" srcId="{6C87020D-B93A-495B-BF5A-24F320BBEC52}" destId="{A71CBABE-38FF-47A0-8498-136A6086ADA8}" srcOrd="0" destOrd="0" presId="urn:microsoft.com/office/officeart/2008/layout/VerticalCurvedList"/>
    <dgm:cxn modelId="{6FA614F3-7D04-440A-8F7C-767147A02690}" type="presParOf" srcId="{A71CBABE-38FF-47A0-8498-136A6086ADA8}" destId="{74DE453B-1195-4053-9704-9CD2705EB356}" srcOrd="0" destOrd="0" presId="urn:microsoft.com/office/officeart/2008/layout/VerticalCurvedList"/>
    <dgm:cxn modelId="{0209A538-5E9C-4FA1-B285-42DD7BAF0F6B}" type="presParOf" srcId="{74DE453B-1195-4053-9704-9CD2705EB356}" destId="{9A69C756-0B72-431A-AB0D-2E58C33BD7F0}" srcOrd="0" destOrd="0" presId="urn:microsoft.com/office/officeart/2008/layout/VerticalCurvedList"/>
    <dgm:cxn modelId="{4FEDC5AD-087F-49D1-9F57-CC6717115677}" type="presParOf" srcId="{74DE453B-1195-4053-9704-9CD2705EB356}" destId="{0B50BC3B-A08B-4FE4-A456-FA353056F897}" srcOrd="1" destOrd="0" presId="urn:microsoft.com/office/officeart/2008/layout/VerticalCurvedList"/>
    <dgm:cxn modelId="{BEBF6763-B7F6-49A9-88E6-30B4EC17F4DC}" type="presParOf" srcId="{74DE453B-1195-4053-9704-9CD2705EB356}" destId="{DC6FBEA3-034F-4020-8E24-54A60B000189}" srcOrd="2" destOrd="0" presId="urn:microsoft.com/office/officeart/2008/layout/VerticalCurvedList"/>
    <dgm:cxn modelId="{75F94E66-9DC1-4004-92DE-3FC64AB4FFB6}" type="presParOf" srcId="{74DE453B-1195-4053-9704-9CD2705EB356}" destId="{2E99302F-AB6C-4573-A996-5DB34D62C751}" srcOrd="3" destOrd="0" presId="urn:microsoft.com/office/officeart/2008/layout/VerticalCurvedList"/>
    <dgm:cxn modelId="{2539B8FB-C79F-4260-BEB9-3620337DBCE2}" type="presParOf" srcId="{A71CBABE-38FF-47A0-8498-136A6086ADA8}" destId="{D2A8B2C6-4FA8-49F6-A877-44B1ADED16AD}" srcOrd="1" destOrd="0" presId="urn:microsoft.com/office/officeart/2008/layout/VerticalCurvedList"/>
    <dgm:cxn modelId="{879F7DF9-1353-41A7-AEE3-F1417ACE1DDA}" type="presParOf" srcId="{A71CBABE-38FF-47A0-8498-136A6086ADA8}" destId="{9CA66D6A-EF1C-48A8-BAB5-1BC53EA05302}" srcOrd="2" destOrd="0" presId="urn:microsoft.com/office/officeart/2008/layout/VerticalCurvedList"/>
    <dgm:cxn modelId="{DF87C77E-ED67-496C-A8EB-447043027554}" type="presParOf" srcId="{9CA66D6A-EF1C-48A8-BAB5-1BC53EA05302}" destId="{5535F436-9D42-404C-B7D1-9D6E98983F18}" srcOrd="0" destOrd="0" presId="urn:microsoft.com/office/officeart/2008/layout/VerticalCurvedList"/>
    <dgm:cxn modelId="{53DC7C31-4735-4C5C-84D3-7F7C8A2B27B5}" type="presParOf" srcId="{A71CBABE-38FF-47A0-8498-136A6086ADA8}" destId="{6D1D96CD-1C60-4ACB-8B1D-0D42C0D2870C}" srcOrd="3" destOrd="0" presId="urn:microsoft.com/office/officeart/2008/layout/VerticalCurvedList"/>
    <dgm:cxn modelId="{4930E9E5-469C-4BE9-9F10-3C75061572AB}" type="presParOf" srcId="{A71CBABE-38FF-47A0-8498-136A6086ADA8}" destId="{D756509B-BFF0-4655-A377-408F29007728}" srcOrd="4" destOrd="0" presId="urn:microsoft.com/office/officeart/2008/layout/VerticalCurvedList"/>
    <dgm:cxn modelId="{D69BDFB2-D822-4707-A6A8-BEAC52DFF4E5}" type="presParOf" srcId="{D756509B-BFF0-4655-A377-408F29007728}" destId="{4761775A-2A67-4F84-85EB-F640E5823FEE}" srcOrd="0" destOrd="0" presId="urn:microsoft.com/office/officeart/2008/layout/VerticalCurvedList"/>
    <dgm:cxn modelId="{71014D86-3A63-46C1-BB36-93A12AB7272D}" type="presParOf" srcId="{A71CBABE-38FF-47A0-8498-136A6086ADA8}" destId="{6AC62F43-CDDF-45CD-B4CE-84A885B9E14A}" srcOrd="5" destOrd="0" presId="urn:microsoft.com/office/officeart/2008/layout/VerticalCurvedList"/>
    <dgm:cxn modelId="{DF5237B6-B389-4DB9-AD7B-CFE0C86D233B}" type="presParOf" srcId="{A71CBABE-38FF-47A0-8498-136A6086ADA8}" destId="{E03BAB82-B83D-4ED7-8E46-17DDFDA696C7}" srcOrd="6" destOrd="0" presId="urn:microsoft.com/office/officeart/2008/layout/VerticalCurvedList"/>
    <dgm:cxn modelId="{432CBE6C-5D68-4EB8-8B92-81FDFF2D94A2}" type="presParOf" srcId="{E03BAB82-B83D-4ED7-8E46-17DDFDA696C7}" destId="{29234212-D576-452A-B24B-4EFB2F313C2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9138E2-FB78-4B0D-AC63-EE960956060D}" type="doc">
      <dgm:prSet loTypeId="urn:microsoft.com/office/officeart/2005/8/layout/hProcess9" loCatId="process" qsTypeId="urn:microsoft.com/office/officeart/2005/8/quickstyle/simple1" qsCatId="simple" csTypeId="urn:microsoft.com/office/officeart/2005/8/colors/accent1_2" csCatId="accent1" phldr="1"/>
      <dgm:spPr/>
    </dgm:pt>
    <dgm:pt modelId="{516090EA-E7AB-468B-8DC6-F487CE7E8426}">
      <dgm:prSet phldrT="[Text]">
        <dgm:style>
          <a:lnRef idx="2">
            <a:schemeClr val="accent1">
              <a:shade val="50000"/>
            </a:schemeClr>
          </a:lnRef>
          <a:fillRef idx="1">
            <a:schemeClr val="accent1"/>
          </a:fillRef>
          <a:effectRef idx="0">
            <a:schemeClr val="accent1"/>
          </a:effectRef>
          <a:fontRef idx="minor">
            <a:schemeClr val="lt1"/>
          </a:fontRef>
        </dgm:style>
      </dgm:prSet>
      <dgm:spPr>
        <a:ln>
          <a:noFill/>
        </a:ln>
      </dgm:spPr>
      <dgm:t>
        <a:bodyPr/>
        <a:lstStyle/>
        <a:p>
          <a:r>
            <a:rPr lang="en-US" dirty="0" smtClean="0">
              <a:solidFill>
                <a:schemeClr val="bg1"/>
              </a:solidFill>
            </a:rPr>
            <a:t>Grants information into a standard NOA.</a:t>
          </a:r>
          <a:endParaRPr lang="en-US" dirty="0"/>
        </a:p>
      </dgm:t>
    </dgm:pt>
    <dgm:pt modelId="{2E18771C-C749-4EBE-9676-08B24BCF28C2}" type="parTrans" cxnId="{E3746118-D8F0-477D-845D-E822C87ECAE5}">
      <dgm:prSet/>
      <dgm:spPr/>
      <dgm:t>
        <a:bodyPr/>
        <a:lstStyle/>
        <a:p>
          <a:endParaRPr lang="en-US"/>
        </a:p>
      </dgm:t>
    </dgm:pt>
    <dgm:pt modelId="{804B0E42-C745-4078-A951-49A439DE9BE2}" type="sibTrans" cxnId="{E3746118-D8F0-477D-845D-E822C87ECAE5}">
      <dgm:prSet/>
      <dgm:spPr/>
      <dgm:t>
        <a:bodyPr/>
        <a:lstStyle/>
        <a:p>
          <a:endParaRPr lang="en-US"/>
        </a:p>
      </dgm:t>
    </dgm:pt>
    <dgm:pt modelId="{9DF78B96-42A4-48AF-BCFE-9D9BA62A0435}">
      <dgm:prSet phldrT="[Text]">
        <dgm:style>
          <a:lnRef idx="2">
            <a:schemeClr val="accent1">
              <a:shade val="50000"/>
            </a:schemeClr>
          </a:lnRef>
          <a:fillRef idx="1">
            <a:schemeClr val="accent1"/>
          </a:fillRef>
          <a:effectRef idx="0">
            <a:schemeClr val="accent1"/>
          </a:effectRef>
          <a:fontRef idx="minor">
            <a:schemeClr val="lt1"/>
          </a:fontRef>
        </dgm:style>
      </dgm:prSet>
      <dgm:spPr>
        <a:ln>
          <a:noFill/>
        </a:ln>
      </dgm:spPr>
      <dgm:t>
        <a:bodyPr/>
        <a:lstStyle/>
        <a:p>
          <a:r>
            <a:rPr lang="en-US" dirty="0" smtClean="0">
              <a:solidFill>
                <a:schemeClr val="bg1"/>
              </a:solidFill>
            </a:rPr>
            <a:t>Grant recipient ability to complete data collection tool with and without standard NOA.</a:t>
          </a:r>
          <a:endParaRPr lang="en-US" dirty="0"/>
        </a:p>
      </dgm:t>
    </dgm:pt>
    <dgm:pt modelId="{F430E2AA-BE04-4246-9A71-F5C7A99B5E5B}" type="parTrans" cxnId="{F24C743F-746D-4742-9298-62B22DBA228B}">
      <dgm:prSet/>
      <dgm:spPr/>
      <dgm:t>
        <a:bodyPr/>
        <a:lstStyle/>
        <a:p>
          <a:endParaRPr lang="en-US"/>
        </a:p>
      </dgm:t>
    </dgm:pt>
    <dgm:pt modelId="{84F016AF-75CE-4947-A0BB-BA72AF656689}" type="sibTrans" cxnId="{F24C743F-746D-4742-9298-62B22DBA228B}">
      <dgm:prSet/>
      <dgm:spPr/>
      <dgm:t>
        <a:bodyPr/>
        <a:lstStyle/>
        <a:p>
          <a:endParaRPr lang="en-US"/>
        </a:p>
      </dgm:t>
    </dgm:pt>
    <dgm:pt modelId="{1E154860-C3D7-44EB-9BCB-3CA01D23FB81}">
      <dgm:prSet>
        <dgm:style>
          <a:lnRef idx="2">
            <a:schemeClr val="accent1">
              <a:shade val="50000"/>
            </a:schemeClr>
          </a:lnRef>
          <a:fillRef idx="1">
            <a:schemeClr val="accent1"/>
          </a:fillRef>
          <a:effectRef idx="0">
            <a:schemeClr val="accent1"/>
          </a:effectRef>
          <a:fontRef idx="minor">
            <a:schemeClr val="lt1"/>
          </a:fontRef>
        </dgm:style>
      </dgm:prSet>
      <dgm:spPr>
        <a:ln>
          <a:noFill/>
        </a:ln>
      </dgm:spPr>
      <dgm:t>
        <a:bodyPr/>
        <a:lstStyle/>
        <a:p>
          <a:r>
            <a:rPr lang="en-US" dirty="0" smtClean="0">
              <a:solidFill>
                <a:schemeClr val="bg1"/>
              </a:solidFill>
            </a:rPr>
            <a:t>Grant recipients about their experience.</a:t>
          </a:r>
          <a:endParaRPr lang="en-US" dirty="0">
            <a:solidFill>
              <a:schemeClr val="bg1"/>
            </a:solidFill>
          </a:endParaRPr>
        </a:p>
      </dgm:t>
    </dgm:pt>
    <dgm:pt modelId="{5B2CCFDD-D5A5-4575-A0FA-31E804ADC820}" type="parTrans" cxnId="{EB4CC5B1-0300-41A6-8AB2-FD9D77B50B43}">
      <dgm:prSet/>
      <dgm:spPr/>
      <dgm:t>
        <a:bodyPr/>
        <a:lstStyle/>
        <a:p>
          <a:endParaRPr lang="en-US"/>
        </a:p>
      </dgm:t>
    </dgm:pt>
    <dgm:pt modelId="{B2707C0C-92C0-4729-AB85-199B82E3C8F7}" type="sibTrans" cxnId="{EB4CC5B1-0300-41A6-8AB2-FD9D77B50B43}">
      <dgm:prSet/>
      <dgm:spPr/>
      <dgm:t>
        <a:bodyPr/>
        <a:lstStyle/>
        <a:p>
          <a:endParaRPr lang="en-US"/>
        </a:p>
      </dgm:t>
    </dgm:pt>
    <dgm:pt modelId="{60F16D6D-1A5A-44F2-995E-AE1FDCA07F6A}" type="pres">
      <dgm:prSet presAssocID="{EC9138E2-FB78-4B0D-AC63-EE960956060D}" presName="CompostProcess" presStyleCnt="0">
        <dgm:presLayoutVars>
          <dgm:dir/>
          <dgm:resizeHandles val="exact"/>
        </dgm:presLayoutVars>
      </dgm:prSet>
      <dgm:spPr/>
    </dgm:pt>
    <dgm:pt modelId="{35FBBCBF-469C-47BA-BD4F-9DBA54E644DF}" type="pres">
      <dgm:prSet presAssocID="{EC9138E2-FB78-4B0D-AC63-EE960956060D}" presName="arrow" presStyleLbl="bgShp" presStyleIdx="0" presStyleCnt="1"/>
      <dgm:spPr/>
    </dgm:pt>
    <dgm:pt modelId="{3C194834-D33A-4FA0-9685-9E4ED6F8622F}" type="pres">
      <dgm:prSet presAssocID="{EC9138E2-FB78-4B0D-AC63-EE960956060D}" presName="linearProcess" presStyleCnt="0"/>
      <dgm:spPr/>
    </dgm:pt>
    <dgm:pt modelId="{F731A9D5-00B9-4C9F-9AB8-5FC8E0CA009C}" type="pres">
      <dgm:prSet presAssocID="{516090EA-E7AB-468B-8DC6-F487CE7E8426}" presName="textNode" presStyleLbl="node1" presStyleIdx="0" presStyleCnt="3">
        <dgm:presLayoutVars>
          <dgm:bulletEnabled val="1"/>
        </dgm:presLayoutVars>
      </dgm:prSet>
      <dgm:spPr/>
      <dgm:t>
        <a:bodyPr/>
        <a:lstStyle/>
        <a:p>
          <a:endParaRPr lang="en-US"/>
        </a:p>
      </dgm:t>
    </dgm:pt>
    <dgm:pt modelId="{C7969420-91AE-44BC-A574-60773A7A0F6F}" type="pres">
      <dgm:prSet presAssocID="{804B0E42-C745-4078-A951-49A439DE9BE2}" presName="sibTrans" presStyleCnt="0"/>
      <dgm:spPr/>
    </dgm:pt>
    <dgm:pt modelId="{FB97A578-DA6B-4D5B-820E-BD8A63B3FEE9}" type="pres">
      <dgm:prSet presAssocID="{9DF78B96-42A4-48AF-BCFE-9D9BA62A0435}" presName="textNode" presStyleLbl="node1" presStyleIdx="1" presStyleCnt="3">
        <dgm:presLayoutVars>
          <dgm:bulletEnabled val="1"/>
        </dgm:presLayoutVars>
      </dgm:prSet>
      <dgm:spPr/>
      <dgm:t>
        <a:bodyPr/>
        <a:lstStyle/>
        <a:p>
          <a:endParaRPr lang="en-US"/>
        </a:p>
      </dgm:t>
    </dgm:pt>
    <dgm:pt modelId="{4CEA3193-E717-4783-A39B-44B8FCA78495}" type="pres">
      <dgm:prSet presAssocID="{84F016AF-75CE-4947-A0BB-BA72AF656689}" presName="sibTrans" presStyleCnt="0"/>
      <dgm:spPr/>
    </dgm:pt>
    <dgm:pt modelId="{2A55730C-2C1F-4E90-B1D7-CD42E1E3974E}" type="pres">
      <dgm:prSet presAssocID="{1E154860-C3D7-44EB-9BCB-3CA01D23FB81}" presName="textNode" presStyleLbl="node1" presStyleIdx="2" presStyleCnt="3">
        <dgm:presLayoutVars>
          <dgm:bulletEnabled val="1"/>
        </dgm:presLayoutVars>
      </dgm:prSet>
      <dgm:spPr/>
      <dgm:t>
        <a:bodyPr/>
        <a:lstStyle/>
        <a:p>
          <a:endParaRPr lang="en-US"/>
        </a:p>
      </dgm:t>
    </dgm:pt>
  </dgm:ptLst>
  <dgm:cxnLst>
    <dgm:cxn modelId="{CE8739E1-07B2-44AF-9F3F-BA0DEC32D45E}" type="presOf" srcId="{EC9138E2-FB78-4B0D-AC63-EE960956060D}" destId="{60F16D6D-1A5A-44F2-995E-AE1FDCA07F6A}" srcOrd="0" destOrd="0" presId="urn:microsoft.com/office/officeart/2005/8/layout/hProcess9"/>
    <dgm:cxn modelId="{F24C743F-746D-4742-9298-62B22DBA228B}" srcId="{EC9138E2-FB78-4B0D-AC63-EE960956060D}" destId="{9DF78B96-42A4-48AF-BCFE-9D9BA62A0435}" srcOrd="1" destOrd="0" parTransId="{F430E2AA-BE04-4246-9A71-F5C7A99B5E5B}" sibTransId="{84F016AF-75CE-4947-A0BB-BA72AF656689}"/>
    <dgm:cxn modelId="{E3746118-D8F0-477D-845D-E822C87ECAE5}" srcId="{EC9138E2-FB78-4B0D-AC63-EE960956060D}" destId="{516090EA-E7AB-468B-8DC6-F487CE7E8426}" srcOrd="0" destOrd="0" parTransId="{2E18771C-C749-4EBE-9676-08B24BCF28C2}" sibTransId="{804B0E42-C745-4078-A951-49A439DE9BE2}"/>
    <dgm:cxn modelId="{EB4CC5B1-0300-41A6-8AB2-FD9D77B50B43}" srcId="{EC9138E2-FB78-4B0D-AC63-EE960956060D}" destId="{1E154860-C3D7-44EB-9BCB-3CA01D23FB81}" srcOrd="2" destOrd="0" parTransId="{5B2CCFDD-D5A5-4575-A0FA-31E804ADC820}" sibTransId="{B2707C0C-92C0-4729-AB85-199B82E3C8F7}"/>
    <dgm:cxn modelId="{C421357B-38C4-4FF2-BE92-354304B67F59}" type="presOf" srcId="{516090EA-E7AB-468B-8DC6-F487CE7E8426}" destId="{F731A9D5-00B9-4C9F-9AB8-5FC8E0CA009C}" srcOrd="0" destOrd="0" presId="urn:microsoft.com/office/officeart/2005/8/layout/hProcess9"/>
    <dgm:cxn modelId="{84D32A02-703F-421F-AF23-487EA55FE730}" type="presOf" srcId="{1E154860-C3D7-44EB-9BCB-3CA01D23FB81}" destId="{2A55730C-2C1F-4E90-B1D7-CD42E1E3974E}" srcOrd="0" destOrd="0" presId="urn:microsoft.com/office/officeart/2005/8/layout/hProcess9"/>
    <dgm:cxn modelId="{7AE25AD5-2099-4EA6-BE6A-BFADCA550B8C}" type="presOf" srcId="{9DF78B96-42A4-48AF-BCFE-9D9BA62A0435}" destId="{FB97A578-DA6B-4D5B-820E-BD8A63B3FEE9}" srcOrd="0" destOrd="0" presId="urn:microsoft.com/office/officeart/2005/8/layout/hProcess9"/>
    <dgm:cxn modelId="{77DD84FE-4F26-4E29-908A-1A27FCE193CF}" type="presParOf" srcId="{60F16D6D-1A5A-44F2-995E-AE1FDCA07F6A}" destId="{35FBBCBF-469C-47BA-BD4F-9DBA54E644DF}" srcOrd="0" destOrd="0" presId="urn:microsoft.com/office/officeart/2005/8/layout/hProcess9"/>
    <dgm:cxn modelId="{2E1CB444-34CA-4060-AB07-9C0C042AE632}" type="presParOf" srcId="{60F16D6D-1A5A-44F2-995E-AE1FDCA07F6A}" destId="{3C194834-D33A-4FA0-9685-9E4ED6F8622F}" srcOrd="1" destOrd="0" presId="urn:microsoft.com/office/officeart/2005/8/layout/hProcess9"/>
    <dgm:cxn modelId="{264ABC7E-0AF3-42FC-BC0B-A4CF842215D1}" type="presParOf" srcId="{3C194834-D33A-4FA0-9685-9E4ED6F8622F}" destId="{F731A9D5-00B9-4C9F-9AB8-5FC8E0CA009C}" srcOrd="0" destOrd="0" presId="urn:microsoft.com/office/officeart/2005/8/layout/hProcess9"/>
    <dgm:cxn modelId="{847E8855-4537-4C2F-9A4C-D5D00849649F}" type="presParOf" srcId="{3C194834-D33A-4FA0-9685-9E4ED6F8622F}" destId="{C7969420-91AE-44BC-A574-60773A7A0F6F}" srcOrd="1" destOrd="0" presId="urn:microsoft.com/office/officeart/2005/8/layout/hProcess9"/>
    <dgm:cxn modelId="{841A3BB8-0276-419B-B39A-FD009D733EFF}" type="presParOf" srcId="{3C194834-D33A-4FA0-9685-9E4ED6F8622F}" destId="{FB97A578-DA6B-4D5B-820E-BD8A63B3FEE9}" srcOrd="2" destOrd="0" presId="urn:microsoft.com/office/officeart/2005/8/layout/hProcess9"/>
    <dgm:cxn modelId="{55DEC0B2-BEBA-4526-A3B5-AE618AD1E91F}" type="presParOf" srcId="{3C194834-D33A-4FA0-9685-9E4ED6F8622F}" destId="{4CEA3193-E717-4783-A39B-44B8FCA78495}" srcOrd="3" destOrd="0" presId="urn:microsoft.com/office/officeart/2005/8/layout/hProcess9"/>
    <dgm:cxn modelId="{C97DF578-4A28-4F72-91FF-5E13A869BF1B}" type="presParOf" srcId="{3C194834-D33A-4FA0-9685-9E4ED6F8622F}" destId="{2A55730C-2C1F-4E90-B1D7-CD42E1E3974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5A77D-E3A9-4E8C-826A-1B344885D9CE}">
      <dsp:nvSpPr>
        <dsp:cNvPr id="0" name=""/>
        <dsp:cNvSpPr/>
      </dsp:nvSpPr>
      <dsp:spPr>
        <a:xfrm>
          <a:off x="0" y="377474"/>
          <a:ext cx="5867399"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5429E85-B865-4C01-93F6-B9C2B2CC71E2}">
      <dsp:nvSpPr>
        <dsp:cNvPr id="0" name=""/>
        <dsp:cNvSpPr/>
      </dsp:nvSpPr>
      <dsp:spPr>
        <a:xfrm>
          <a:off x="293370" y="82274"/>
          <a:ext cx="410718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89000">
            <a:lnSpc>
              <a:spcPct val="90000"/>
            </a:lnSpc>
            <a:spcBef>
              <a:spcPct val="0"/>
            </a:spcBef>
            <a:spcAft>
              <a:spcPct val="35000"/>
            </a:spcAft>
          </a:pPr>
          <a:r>
            <a:rPr lang="en-US" sz="2000" kern="1200" dirty="0" smtClean="0"/>
            <a:t>DATA Act Overview</a:t>
          </a:r>
          <a:endParaRPr lang="en-US" sz="2000" kern="1200" dirty="0"/>
        </a:p>
      </dsp:txBody>
      <dsp:txXfrm>
        <a:off x="322191" y="111095"/>
        <a:ext cx="4049538" cy="532758"/>
      </dsp:txXfrm>
    </dsp:sp>
    <dsp:sp modelId="{931E9EC6-9F4E-477E-94F6-D7391A8356FC}">
      <dsp:nvSpPr>
        <dsp:cNvPr id="0" name=""/>
        <dsp:cNvSpPr/>
      </dsp:nvSpPr>
      <dsp:spPr>
        <a:xfrm>
          <a:off x="0" y="1284675"/>
          <a:ext cx="5867399"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E75208-081E-4E4E-AE2F-E0119E28AFDF}">
      <dsp:nvSpPr>
        <dsp:cNvPr id="0" name=""/>
        <dsp:cNvSpPr/>
      </dsp:nvSpPr>
      <dsp:spPr>
        <a:xfrm>
          <a:off x="293370" y="989475"/>
          <a:ext cx="410718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89000">
            <a:lnSpc>
              <a:spcPct val="90000"/>
            </a:lnSpc>
            <a:spcBef>
              <a:spcPct val="0"/>
            </a:spcBef>
            <a:spcAft>
              <a:spcPct val="35000"/>
            </a:spcAft>
          </a:pPr>
          <a:r>
            <a:rPr lang="en-US" sz="2000" kern="1200" dirty="0" smtClean="0"/>
            <a:t>Section 5 Grants Pilot</a:t>
          </a:r>
        </a:p>
      </dsp:txBody>
      <dsp:txXfrm>
        <a:off x="322191" y="1018296"/>
        <a:ext cx="4049538" cy="532758"/>
      </dsp:txXfrm>
    </dsp:sp>
    <dsp:sp modelId="{960C4F41-ACA1-4892-8926-6B27055EA309}">
      <dsp:nvSpPr>
        <dsp:cNvPr id="0" name=""/>
        <dsp:cNvSpPr/>
      </dsp:nvSpPr>
      <dsp:spPr>
        <a:xfrm>
          <a:off x="0" y="2191875"/>
          <a:ext cx="5867399"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3BA0AC-D33E-40E7-9937-7FFE233E8BAD}">
      <dsp:nvSpPr>
        <dsp:cNvPr id="0" name=""/>
        <dsp:cNvSpPr/>
      </dsp:nvSpPr>
      <dsp:spPr>
        <a:xfrm>
          <a:off x="293370" y="1896675"/>
          <a:ext cx="410718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89000">
            <a:lnSpc>
              <a:spcPct val="90000"/>
            </a:lnSpc>
            <a:spcBef>
              <a:spcPct val="0"/>
            </a:spcBef>
            <a:spcAft>
              <a:spcPct val="35000"/>
            </a:spcAft>
          </a:pPr>
          <a:r>
            <a:rPr lang="en-US" sz="2000" kern="1200" dirty="0" smtClean="0"/>
            <a:t>Data-Centric Vision</a:t>
          </a:r>
        </a:p>
      </dsp:txBody>
      <dsp:txXfrm>
        <a:off x="322191" y="1925496"/>
        <a:ext cx="4049538" cy="532758"/>
      </dsp:txXfrm>
    </dsp:sp>
    <dsp:sp modelId="{5934307A-148A-4276-AB4E-E8E5F3A8C1FB}">
      <dsp:nvSpPr>
        <dsp:cNvPr id="0" name=""/>
        <dsp:cNvSpPr/>
      </dsp:nvSpPr>
      <dsp:spPr>
        <a:xfrm>
          <a:off x="0" y="3099075"/>
          <a:ext cx="5867399" cy="50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12EC46-FFFB-4E62-A6F5-BD3F2D50E74D}">
      <dsp:nvSpPr>
        <dsp:cNvPr id="0" name=""/>
        <dsp:cNvSpPr/>
      </dsp:nvSpPr>
      <dsp:spPr>
        <a:xfrm>
          <a:off x="293370" y="2803875"/>
          <a:ext cx="4107180" cy="5904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5242" tIns="0" rIns="155242" bIns="0" numCol="1" spcCol="1270" anchor="ctr" anchorCtr="0">
          <a:noAutofit/>
        </a:bodyPr>
        <a:lstStyle/>
        <a:p>
          <a:pPr lvl="0" algn="l" defTabSz="889000">
            <a:lnSpc>
              <a:spcPct val="90000"/>
            </a:lnSpc>
            <a:spcBef>
              <a:spcPct val="0"/>
            </a:spcBef>
            <a:spcAft>
              <a:spcPct val="35000"/>
            </a:spcAft>
          </a:pPr>
          <a:r>
            <a:rPr lang="en-US" sz="2000" kern="1200" dirty="0" smtClean="0"/>
            <a:t>Opportunities for Involvement</a:t>
          </a:r>
          <a:endParaRPr lang="en-US" sz="2000" kern="1200" dirty="0"/>
        </a:p>
      </dsp:txBody>
      <dsp:txXfrm>
        <a:off x="322191" y="2832696"/>
        <a:ext cx="404953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0BC3B-A08B-4FE4-A456-FA353056F897}">
      <dsp:nvSpPr>
        <dsp:cNvPr id="0" name=""/>
        <dsp:cNvSpPr/>
      </dsp:nvSpPr>
      <dsp:spPr>
        <a:xfrm>
          <a:off x="-3860225" y="-592803"/>
          <a:ext cx="4600745" cy="4600745"/>
        </a:xfrm>
        <a:prstGeom prst="blockArc">
          <a:avLst>
            <a:gd name="adj1" fmla="val 18900000"/>
            <a:gd name="adj2" fmla="val 2700000"/>
            <a:gd name="adj3" fmla="val 469"/>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8B2C6-4FA8-49F6-A877-44B1ADED16AD}">
      <dsp:nvSpPr>
        <dsp:cNvPr id="0" name=""/>
        <dsp:cNvSpPr/>
      </dsp:nvSpPr>
      <dsp:spPr>
        <a:xfrm>
          <a:off x="476211" y="341513"/>
          <a:ext cx="3879197" cy="68302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153"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Establish Government-Wide Data Standards</a:t>
          </a:r>
          <a:endParaRPr lang="en-US" sz="2000" kern="1200" dirty="0"/>
        </a:p>
      </dsp:txBody>
      <dsp:txXfrm>
        <a:off x="476211" y="341513"/>
        <a:ext cx="3879197" cy="683027"/>
      </dsp:txXfrm>
    </dsp:sp>
    <dsp:sp modelId="{5535F436-9D42-404C-B7D1-9D6E98983F18}">
      <dsp:nvSpPr>
        <dsp:cNvPr id="0" name=""/>
        <dsp:cNvSpPr/>
      </dsp:nvSpPr>
      <dsp:spPr>
        <a:xfrm>
          <a:off x="49319" y="256135"/>
          <a:ext cx="853784" cy="853784"/>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1D96CD-1C60-4ACB-8B1D-0D42C0D2870C}">
      <dsp:nvSpPr>
        <dsp:cNvPr id="0" name=""/>
        <dsp:cNvSpPr/>
      </dsp:nvSpPr>
      <dsp:spPr>
        <a:xfrm>
          <a:off x="724492" y="1366055"/>
          <a:ext cx="3630917" cy="68302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153"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Simplify Reporting</a:t>
          </a:r>
          <a:endParaRPr lang="en-US" sz="2000" kern="1200" dirty="0"/>
        </a:p>
      </dsp:txBody>
      <dsp:txXfrm>
        <a:off x="724492" y="1366055"/>
        <a:ext cx="3630917" cy="683027"/>
      </dsp:txXfrm>
    </dsp:sp>
    <dsp:sp modelId="{4761775A-2A67-4F84-85EB-F640E5823FEE}">
      <dsp:nvSpPr>
        <dsp:cNvPr id="0" name=""/>
        <dsp:cNvSpPr/>
      </dsp:nvSpPr>
      <dsp:spPr>
        <a:xfrm>
          <a:off x="297599" y="1280676"/>
          <a:ext cx="853784" cy="853784"/>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C62F43-CDDF-45CD-B4CE-84A885B9E14A}">
      <dsp:nvSpPr>
        <dsp:cNvPr id="0" name=""/>
        <dsp:cNvSpPr/>
      </dsp:nvSpPr>
      <dsp:spPr>
        <a:xfrm>
          <a:off x="476211" y="2390596"/>
          <a:ext cx="3879197" cy="68302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153" tIns="50800" rIns="50800" bIns="50800" numCol="1" spcCol="1270" anchor="ctr" anchorCtr="0">
          <a:noAutofit/>
        </a:bodyPr>
        <a:lstStyle/>
        <a:p>
          <a:pPr lvl="0" algn="l" defTabSz="889000">
            <a:lnSpc>
              <a:spcPct val="90000"/>
            </a:lnSpc>
            <a:spcBef>
              <a:spcPct val="0"/>
            </a:spcBef>
            <a:spcAft>
              <a:spcPct val="35000"/>
            </a:spcAft>
          </a:pPr>
          <a:r>
            <a:rPr lang="en-US" sz="2000" kern="1200" dirty="0" smtClean="0"/>
            <a:t>Improve Quality of Data</a:t>
          </a:r>
          <a:endParaRPr lang="en-US" sz="2000" kern="1200" dirty="0"/>
        </a:p>
      </dsp:txBody>
      <dsp:txXfrm>
        <a:off x="476211" y="2390596"/>
        <a:ext cx="3879197" cy="683027"/>
      </dsp:txXfrm>
    </dsp:sp>
    <dsp:sp modelId="{29234212-D576-452A-B24B-4EFB2F313C2E}">
      <dsp:nvSpPr>
        <dsp:cNvPr id="0" name=""/>
        <dsp:cNvSpPr/>
      </dsp:nvSpPr>
      <dsp:spPr>
        <a:xfrm>
          <a:off x="49319" y="2305218"/>
          <a:ext cx="853784" cy="853784"/>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50BC3B-A08B-4FE4-A456-FA353056F897}">
      <dsp:nvSpPr>
        <dsp:cNvPr id="0" name=""/>
        <dsp:cNvSpPr/>
      </dsp:nvSpPr>
      <dsp:spPr>
        <a:xfrm>
          <a:off x="-4335701" y="-665088"/>
          <a:ext cx="5165577" cy="5165577"/>
        </a:xfrm>
        <a:prstGeom prst="blockArc">
          <a:avLst>
            <a:gd name="adj1" fmla="val 18900000"/>
            <a:gd name="adj2" fmla="val 2700000"/>
            <a:gd name="adj3" fmla="val 418"/>
          </a:avLst>
        </a:pr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A8B2C6-4FA8-49F6-A877-44B1ADED16AD}">
      <dsp:nvSpPr>
        <dsp:cNvPr id="0" name=""/>
        <dsp:cNvSpPr/>
      </dsp:nvSpPr>
      <dsp:spPr>
        <a:xfrm>
          <a:off x="533705" y="383540"/>
          <a:ext cx="6012054" cy="767080"/>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870" tIns="40640" rIns="40640" bIns="40640" numCol="1" spcCol="1270" anchor="ctr" anchorCtr="0">
          <a:noAutofit/>
        </a:bodyPr>
        <a:lstStyle/>
        <a:p>
          <a:pPr lvl="0" algn="l" defTabSz="711200">
            <a:lnSpc>
              <a:spcPct val="90000"/>
            </a:lnSpc>
            <a:spcBef>
              <a:spcPct val="0"/>
            </a:spcBef>
            <a:spcAft>
              <a:spcPct val="35000"/>
            </a:spcAft>
          </a:pPr>
          <a:r>
            <a:rPr lang="en-US" sz="1600" b="0" kern="1200" dirty="0" smtClean="0">
              <a:latin typeface="+mn-lt"/>
              <a:cs typeface="Arial" panose="020B0604020202020204" pitchFamily="34" charset="0"/>
            </a:rPr>
            <a:t>(A) standardized reporting elements across the Federal government (§5(b)(1)(A)); </a:t>
          </a:r>
          <a:endParaRPr lang="en-US" sz="1600" b="0" kern="1200" dirty="0">
            <a:latin typeface="+mn-lt"/>
          </a:endParaRPr>
        </a:p>
      </dsp:txBody>
      <dsp:txXfrm>
        <a:off x="533705" y="383540"/>
        <a:ext cx="6012054" cy="767080"/>
      </dsp:txXfrm>
    </dsp:sp>
    <dsp:sp modelId="{5535F436-9D42-404C-B7D1-9D6E98983F18}">
      <dsp:nvSpPr>
        <dsp:cNvPr id="0" name=""/>
        <dsp:cNvSpPr/>
      </dsp:nvSpPr>
      <dsp:spPr>
        <a:xfrm>
          <a:off x="54280" y="287655"/>
          <a:ext cx="958850" cy="95885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1D96CD-1C60-4ACB-8B1D-0D42C0D2870C}">
      <dsp:nvSpPr>
        <dsp:cNvPr id="0" name=""/>
        <dsp:cNvSpPr/>
      </dsp:nvSpPr>
      <dsp:spPr>
        <a:xfrm>
          <a:off x="812539" y="1534160"/>
          <a:ext cx="5733221" cy="767080"/>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870" tIns="40640" rIns="40640" bIns="40640" numCol="1" spcCol="1270" anchor="ctr" anchorCtr="0">
          <a:noAutofit/>
        </a:bodyPr>
        <a:lstStyle/>
        <a:p>
          <a:pPr lvl="0" algn="l" defTabSz="711200">
            <a:lnSpc>
              <a:spcPct val="90000"/>
            </a:lnSpc>
            <a:spcBef>
              <a:spcPct val="0"/>
            </a:spcBef>
            <a:spcAft>
              <a:spcPct val="35000"/>
            </a:spcAft>
          </a:pPr>
          <a:r>
            <a:rPr lang="en-US" sz="1600" b="0" kern="1200" dirty="0" smtClean="0">
              <a:latin typeface="+mn-lt"/>
              <a:cs typeface="Arial" panose="020B0604020202020204" pitchFamily="34" charset="0"/>
            </a:rPr>
            <a:t>(B) the elimination of unnecessary duplication in financial reporting (§5(b)(1)(B)); </a:t>
          </a:r>
          <a:endParaRPr lang="en-US" sz="1600" b="0" kern="1200" dirty="0">
            <a:latin typeface="+mn-lt"/>
          </a:endParaRPr>
        </a:p>
      </dsp:txBody>
      <dsp:txXfrm>
        <a:off x="812539" y="1534160"/>
        <a:ext cx="5733221" cy="767080"/>
      </dsp:txXfrm>
    </dsp:sp>
    <dsp:sp modelId="{4761775A-2A67-4F84-85EB-F640E5823FEE}">
      <dsp:nvSpPr>
        <dsp:cNvPr id="0" name=""/>
        <dsp:cNvSpPr/>
      </dsp:nvSpPr>
      <dsp:spPr>
        <a:xfrm>
          <a:off x="333114" y="1438275"/>
          <a:ext cx="958850" cy="95885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C62F43-CDDF-45CD-B4CE-84A885B9E14A}">
      <dsp:nvSpPr>
        <dsp:cNvPr id="0" name=""/>
        <dsp:cNvSpPr/>
      </dsp:nvSpPr>
      <dsp:spPr>
        <a:xfrm>
          <a:off x="533705" y="2684780"/>
          <a:ext cx="6012054" cy="767080"/>
        </a:xfrm>
        <a:prstGeom prst="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8870" tIns="40640" rIns="40640" bIns="40640" numCol="1" spcCol="1270" anchor="ctr" anchorCtr="0">
          <a:noAutofit/>
        </a:bodyPr>
        <a:lstStyle/>
        <a:p>
          <a:pPr lvl="0" algn="l" defTabSz="711200">
            <a:lnSpc>
              <a:spcPct val="90000"/>
            </a:lnSpc>
            <a:spcBef>
              <a:spcPct val="0"/>
            </a:spcBef>
            <a:spcAft>
              <a:spcPct val="35000"/>
            </a:spcAft>
          </a:pPr>
          <a:r>
            <a:rPr lang="en-US" sz="1600" b="0" kern="1200" dirty="0" smtClean="0">
              <a:latin typeface="+mn-lt"/>
              <a:cs typeface="Arial" panose="020B0604020202020204" pitchFamily="34" charset="0"/>
            </a:rPr>
            <a:t>(C) the reduction of compliance costs for recipients of Federal awards (§5(b)(1)(C)).” </a:t>
          </a:r>
          <a:endParaRPr lang="en-US" sz="1600" b="0" kern="1200" dirty="0">
            <a:latin typeface="+mn-lt"/>
          </a:endParaRPr>
        </a:p>
      </dsp:txBody>
      <dsp:txXfrm>
        <a:off x="533705" y="2684780"/>
        <a:ext cx="6012054" cy="767080"/>
      </dsp:txXfrm>
    </dsp:sp>
    <dsp:sp modelId="{29234212-D576-452A-B24B-4EFB2F313C2E}">
      <dsp:nvSpPr>
        <dsp:cNvPr id="0" name=""/>
        <dsp:cNvSpPr/>
      </dsp:nvSpPr>
      <dsp:spPr>
        <a:xfrm>
          <a:off x="54280" y="2588895"/>
          <a:ext cx="958850" cy="958850"/>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BBCBF-469C-47BA-BD4F-9DBA54E644DF}">
      <dsp:nvSpPr>
        <dsp:cNvPr id="0" name=""/>
        <dsp:cNvSpPr/>
      </dsp:nvSpPr>
      <dsp:spPr>
        <a:xfrm>
          <a:off x="552383" y="0"/>
          <a:ext cx="6260341" cy="268075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31A9D5-00B9-4C9F-9AB8-5FC8E0CA009C}">
      <dsp:nvSpPr>
        <dsp:cNvPr id="0" name=""/>
        <dsp:cNvSpPr/>
      </dsp:nvSpPr>
      <dsp:spPr>
        <a:xfrm>
          <a:off x="249579" y="804227"/>
          <a:ext cx="2209532" cy="1072303"/>
        </a:xfrm>
        <a:prstGeom prst="roundRect">
          <a:avLst/>
        </a:prstGeom>
        <a:solidFill>
          <a:schemeClr val="accent1"/>
        </a:solidFill>
        <a:ln w="25400"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Grants information into a standard NOA.</a:t>
          </a:r>
          <a:endParaRPr lang="en-US" sz="1500" kern="1200" dirty="0"/>
        </a:p>
      </dsp:txBody>
      <dsp:txXfrm>
        <a:off x="301925" y="856573"/>
        <a:ext cx="2104840" cy="967611"/>
      </dsp:txXfrm>
    </dsp:sp>
    <dsp:sp modelId="{FB97A578-DA6B-4D5B-820E-BD8A63B3FEE9}">
      <dsp:nvSpPr>
        <dsp:cNvPr id="0" name=""/>
        <dsp:cNvSpPr/>
      </dsp:nvSpPr>
      <dsp:spPr>
        <a:xfrm>
          <a:off x="2577787" y="804227"/>
          <a:ext cx="2209532" cy="1072303"/>
        </a:xfrm>
        <a:prstGeom prst="roundRect">
          <a:avLst/>
        </a:prstGeom>
        <a:solidFill>
          <a:schemeClr val="accent1"/>
        </a:solidFill>
        <a:ln w="25400"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Grant recipient ability to complete data collection tool with and without standard NOA.</a:t>
          </a:r>
          <a:endParaRPr lang="en-US" sz="1500" kern="1200" dirty="0"/>
        </a:p>
      </dsp:txBody>
      <dsp:txXfrm>
        <a:off x="2630133" y="856573"/>
        <a:ext cx="2104840" cy="967611"/>
      </dsp:txXfrm>
    </dsp:sp>
    <dsp:sp modelId="{2A55730C-2C1F-4E90-B1D7-CD42E1E3974E}">
      <dsp:nvSpPr>
        <dsp:cNvPr id="0" name=""/>
        <dsp:cNvSpPr/>
      </dsp:nvSpPr>
      <dsp:spPr>
        <a:xfrm>
          <a:off x="4905996" y="804227"/>
          <a:ext cx="2209532" cy="1072303"/>
        </a:xfrm>
        <a:prstGeom prst="roundRect">
          <a:avLst/>
        </a:prstGeom>
        <a:solidFill>
          <a:schemeClr val="accent1"/>
        </a:solidFill>
        <a:ln w="25400" cap="flat" cmpd="sng" algn="ctr">
          <a:no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solidFill>
                <a:schemeClr val="bg1"/>
              </a:solidFill>
            </a:rPr>
            <a:t>Grant recipients about their experience.</a:t>
          </a:r>
          <a:endParaRPr lang="en-US" sz="1500" kern="1200" dirty="0">
            <a:solidFill>
              <a:schemeClr val="bg1"/>
            </a:solidFill>
          </a:endParaRPr>
        </a:p>
      </dsp:txBody>
      <dsp:txXfrm>
        <a:off x="4958342" y="856573"/>
        <a:ext cx="2104840" cy="967611"/>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6" tIns="46588" rIns="93176" bIns="46588" rtlCol="0"/>
          <a:lstStyle>
            <a:lvl1pPr algn="l">
              <a:defRPr sz="1200"/>
            </a:lvl1pPr>
          </a:lstStyle>
          <a:p>
            <a:endParaRPr lang="en-US" dirty="0"/>
          </a:p>
        </p:txBody>
      </p:sp>
      <p:sp>
        <p:nvSpPr>
          <p:cNvPr id="3" name="Date Placeholder 2"/>
          <p:cNvSpPr>
            <a:spLocks noGrp="1"/>
          </p:cNvSpPr>
          <p:nvPr>
            <p:ph type="dt" sz="quarter" idx="1"/>
          </p:nvPr>
        </p:nvSpPr>
        <p:spPr>
          <a:xfrm>
            <a:off x="3970939" y="0"/>
            <a:ext cx="3037840" cy="464820"/>
          </a:xfrm>
          <a:prstGeom prst="rect">
            <a:avLst/>
          </a:prstGeom>
        </p:spPr>
        <p:txBody>
          <a:bodyPr vert="horz" lIns="93176" tIns="46588" rIns="93176" bIns="46588" rtlCol="0"/>
          <a:lstStyle>
            <a:lvl1pPr algn="r">
              <a:defRPr sz="1200"/>
            </a:lvl1pPr>
          </a:lstStyle>
          <a:p>
            <a:fld id="{F741AAE8-2D15-4CFC-B2FA-9436C890F503}" type="datetimeFigureOut">
              <a:rPr lang="en-US" smtClean="0"/>
              <a:t>5/5/2016</a:t>
            </a:fld>
            <a:endParaRPr lang="en-US" dirty="0"/>
          </a:p>
        </p:txBody>
      </p:sp>
      <p:sp>
        <p:nvSpPr>
          <p:cNvPr id="4" name="Footer Placeholder 3"/>
          <p:cNvSpPr>
            <a:spLocks noGrp="1"/>
          </p:cNvSpPr>
          <p:nvPr>
            <p:ph type="ftr" sz="quarter" idx="2"/>
          </p:nvPr>
        </p:nvSpPr>
        <p:spPr>
          <a:xfrm>
            <a:off x="0" y="8829966"/>
            <a:ext cx="3037840" cy="464820"/>
          </a:xfrm>
          <a:prstGeom prst="rect">
            <a:avLst/>
          </a:prstGeom>
        </p:spPr>
        <p:txBody>
          <a:bodyPr vert="horz" lIns="93176" tIns="46588" rIns="93176" bIns="4658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9" y="8829966"/>
            <a:ext cx="3037840" cy="464820"/>
          </a:xfrm>
          <a:prstGeom prst="rect">
            <a:avLst/>
          </a:prstGeom>
        </p:spPr>
        <p:txBody>
          <a:bodyPr vert="horz" lIns="93176" tIns="46588" rIns="93176" bIns="46588" rtlCol="0" anchor="b"/>
          <a:lstStyle>
            <a:lvl1pPr algn="r">
              <a:defRPr sz="1200"/>
            </a:lvl1pPr>
          </a:lstStyle>
          <a:p>
            <a:fld id="{DCA66E0A-4D74-444D-890C-050EBEA0F2C7}" type="slidenum">
              <a:rPr lang="en-US" smtClean="0"/>
              <a:t>‹#›</a:t>
            </a:fld>
            <a:endParaRPr lang="en-US" dirty="0"/>
          </a:p>
        </p:txBody>
      </p:sp>
    </p:spTree>
    <p:extLst>
      <p:ext uri="{BB962C8B-B14F-4D97-AF65-F5344CB8AC3E}">
        <p14:creationId xmlns:p14="http://schemas.microsoft.com/office/powerpoint/2010/main" val="16993311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6" tIns="46588" rIns="93176" bIns="46588" rtlCol="0"/>
          <a:lstStyle>
            <a:lvl1pPr algn="l">
              <a:defRPr sz="1200"/>
            </a:lvl1pPr>
          </a:lstStyle>
          <a:p>
            <a:endParaRPr lang="en-US" dirty="0"/>
          </a:p>
        </p:txBody>
      </p:sp>
      <p:sp>
        <p:nvSpPr>
          <p:cNvPr id="3" name="Date Placeholder 2"/>
          <p:cNvSpPr>
            <a:spLocks noGrp="1"/>
          </p:cNvSpPr>
          <p:nvPr>
            <p:ph type="dt" idx="1"/>
          </p:nvPr>
        </p:nvSpPr>
        <p:spPr>
          <a:xfrm>
            <a:off x="3970939" y="0"/>
            <a:ext cx="3037840" cy="464820"/>
          </a:xfrm>
          <a:prstGeom prst="rect">
            <a:avLst/>
          </a:prstGeom>
        </p:spPr>
        <p:txBody>
          <a:bodyPr vert="horz" lIns="93176" tIns="46588" rIns="93176" bIns="46588" rtlCol="0"/>
          <a:lstStyle>
            <a:lvl1pPr algn="r">
              <a:defRPr sz="1200"/>
            </a:lvl1pPr>
          </a:lstStyle>
          <a:p>
            <a:fld id="{E3EEF336-C7A5-41D2-BDB8-FE92756E379C}" type="datetimeFigureOut">
              <a:rPr lang="en-US" smtClean="0"/>
              <a:t>5/5/2016</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6" tIns="46588" rIns="93176" bIns="46588"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76" tIns="46588" rIns="93176" bIns="4658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3176" tIns="46588" rIns="93176" bIns="4658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9" y="8829966"/>
            <a:ext cx="3037840" cy="464820"/>
          </a:xfrm>
          <a:prstGeom prst="rect">
            <a:avLst/>
          </a:prstGeom>
        </p:spPr>
        <p:txBody>
          <a:bodyPr vert="horz" lIns="93176" tIns="46588" rIns="93176" bIns="46588" rtlCol="0" anchor="b"/>
          <a:lstStyle>
            <a:lvl1pPr algn="r">
              <a:defRPr sz="1200"/>
            </a:lvl1pPr>
          </a:lstStyle>
          <a:p>
            <a:fld id="{65683152-97A2-4312-8D2A-660A903E9E9F}" type="slidenum">
              <a:rPr lang="en-US" smtClean="0"/>
              <a:t>‹#›</a:t>
            </a:fld>
            <a:endParaRPr lang="en-US" dirty="0"/>
          </a:p>
        </p:txBody>
      </p:sp>
    </p:spTree>
    <p:extLst>
      <p:ext uri="{BB962C8B-B14F-4D97-AF65-F5344CB8AC3E}">
        <p14:creationId xmlns:p14="http://schemas.microsoft.com/office/powerpoint/2010/main" val="3442937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1</a:t>
            </a:fld>
            <a:endParaRPr lang="en-US" dirty="0"/>
          </a:p>
        </p:txBody>
      </p:sp>
    </p:spTree>
    <p:extLst>
      <p:ext uri="{BB962C8B-B14F-4D97-AF65-F5344CB8AC3E}">
        <p14:creationId xmlns:p14="http://schemas.microsoft.com/office/powerpoint/2010/main" val="352405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11</a:t>
            </a:fld>
            <a:endParaRPr lang="en-US" dirty="0"/>
          </a:p>
        </p:txBody>
      </p:sp>
    </p:spTree>
    <p:extLst>
      <p:ext uri="{BB962C8B-B14F-4D97-AF65-F5344CB8AC3E}">
        <p14:creationId xmlns:p14="http://schemas.microsoft.com/office/powerpoint/2010/main" val="790148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12</a:t>
            </a:fld>
            <a:endParaRPr lang="en-US" dirty="0"/>
          </a:p>
        </p:txBody>
      </p:sp>
    </p:spTree>
    <p:extLst>
      <p:ext uri="{BB962C8B-B14F-4D97-AF65-F5344CB8AC3E}">
        <p14:creationId xmlns:p14="http://schemas.microsoft.com/office/powerpoint/2010/main" val="665208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8281798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83152-97A2-4312-8D2A-660A903E9E9F}" type="slidenum">
              <a:rPr lang="en-US" smtClean="0"/>
              <a:t>14</a:t>
            </a:fld>
            <a:endParaRPr lang="en-US" dirty="0"/>
          </a:p>
        </p:txBody>
      </p:sp>
    </p:spTree>
    <p:extLst>
      <p:ext uri="{BB962C8B-B14F-4D97-AF65-F5344CB8AC3E}">
        <p14:creationId xmlns:p14="http://schemas.microsoft.com/office/powerpoint/2010/main" val="31079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1224754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65683152-97A2-4312-8D2A-660A903E9E9F}" type="slidenum">
              <a:rPr lang="en-US" smtClean="0"/>
              <a:t>16</a:t>
            </a:fld>
            <a:endParaRPr lang="en-US" dirty="0"/>
          </a:p>
        </p:txBody>
      </p:sp>
    </p:spTree>
    <p:extLst>
      <p:ext uri="{BB962C8B-B14F-4D97-AF65-F5344CB8AC3E}">
        <p14:creationId xmlns:p14="http://schemas.microsoft.com/office/powerpoint/2010/main" val="908336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17</a:t>
            </a:fld>
            <a:endParaRPr lang="en-US" dirty="0"/>
          </a:p>
        </p:txBody>
      </p:sp>
    </p:spTree>
    <p:extLst>
      <p:ext uri="{BB962C8B-B14F-4D97-AF65-F5344CB8AC3E}">
        <p14:creationId xmlns:p14="http://schemas.microsoft.com/office/powerpoint/2010/main" val="296399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18</a:t>
            </a:fld>
            <a:endParaRPr lang="en-US" dirty="0"/>
          </a:p>
        </p:txBody>
      </p:sp>
    </p:spTree>
    <p:extLst>
      <p:ext uri="{BB962C8B-B14F-4D97-AF65-F5344CB8AC3E}">
        <p14:creationId xmlns:p14="http://schemas.microsoft.com/office/powerpoint/2010/main" val="3386070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83152-97A2-4312-8D2A-660A903E9E9F}" type="slidenum">
              <a:rPr lang="en-US" smtClean="0"/>
              <a:t>19</a:t>
            </a:fld>
            <a:endParaRPr lang="en-US" dirty="0"/>
          </a:p>
        </p:txBody>
      </p:sp>
    </p:spTree>
    <p:extLst>
      <p:ext uri="{BB962C8B-B14F-4D97-AF65-F5344CB8AC3E}">
        <p14:creationId xmlns:p14="http://schemas.microsoft.com/office/powerpoint/2010/main" val="35471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394DD4-3443-BD46-ACCB-813C900FDACB}" type="slidenum">
              <a:rPr lang="en-US" smtClean="0"/>
              <a:pPr/>
              <a:t>2</a:t>
            </a:fld>
            <a:endParaRPr lang="en-US" dirty="0"/>
          </a:p>
        </p:txBody>
      </p:sp>
    </p:spTree>
    <p:extLst>
      <p:ext uri="{BB962C8B-B14F-4D97-AF65-F5344CB8AC3E}">
        <p14:creationId xmlns:p14="http://schemas.microsoft.com/office/powerpoint/2010/main" val="460597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3</a:t>
            </a:fld>
            <a:endParaRPr lang="en-US" dirty="0"/>
          </a:p>
        </p:txBody>
      </p:sp>
    </p:spTree>
    <p:extLst>
      <p:ext uri="{BB962C8B-B14F-4D97-AF65-F5344CB8AC3E}">
        <p14:creationId xmlns:p14="http://schemas.microsoft.com/office/powerpoint/2010/main" val="1188931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5</a:t>
            </a:fld>
            <a:endParaRPr lang="en-US" dirty="0"/>
          </a:p>
        </p:txBody>
      </p:sp>
    </p:spTree>
    <p:extLst>
      <p:ext uri="{BB962C8B-B14F-4D97-AF65-F5344CB8AC3E}">
        <p14:creationId xmlns:p14="http://schemas.microsoft.com/office/powerpoint/2010/main" val="2799887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6</a:t>
            </a:fld>
            <a:endParaRPr lang="en-US" dirty="0"/>
          </a:p>
        </p:txBody>
      </p:sp>
    </p:spTree>
    <p:extLst>
      <p:ext uri="{BB962C8B-B14F-4D97-AF65-F5344CB8AC3E}">
        <p14:creationId xmlns:p14="http://schemas.microsoft.com/office/powerpoint/2010/main" val="2788606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S5P has</a:t>
            </a:r>
            <a:r>
              <a:rPr lang="en-US" baseline="0" dirty="0" smtClean="0"/>
              <a:t> two tracks: contracts and grants</a:t>
            </a:r>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t>7</a:t>
            </a:fld>
            <a:endParaRPr lang="en-US" dirty="0"/>
          </a:p>
        </p:txBody>
      </p:sp>
    </p:spTree>
    <p:extLst>
      <p:ext uri="{BB962C8B-B14F-4D97-AF65-F5344CB8AC3E}">
        <p14:creationId xmlns:p14="http://schemas.microsoft.com/office/powerpoint/2010/main" val="3288429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683152-97A2-4312-8D2A-660A903E9E9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5179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83152-97A2-4312-8D2A-660A903E9E9F}" type="slidenum">
              <a:rPr lang="en-US" smtClean="0"/>
              <a:t>9</a:t>
            </a:fld>
            <a:endParaRPr lang="en-US" dirty="0"/>
          </a:p>
        </p:txBody>
      </p:sp>
    </p:spTree>
    <p:extLst>
      <p:ext uri="{BB962C8B-B14F-4D97-AF65-F5344CB8AC3E}">
        <p14:creationId xmlns:p14="http://schemas.microsoft.com/office/powerpoint/2010/main" val="362210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683152-97A2-4312-8D2A-660A903E9E9F}" type="slidenum">
              <a:rPr lang="en-US" smtClean="0"/>
              <a:t>10</a:t>
            </a:fld>
            <a:endParaRPr lang="en-US" dirty="0"/>
          </a:p>
        </p:txBody>
      </p:sp>
    </p:spTree>
    <p:extLst>
      <p:ext uri="{BB962C8B-B14F-4D97-AF65-F5344CB8AC3E}">
        <p14:creationId xmlns:p14="http://schemas.microsoft.com/office/powerpoint/2010/main" val="4262433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 name="Group 1"/>
          <p:cNvGrpSpPr/>
          <p:nvPr userDrawn="1"/>
        </p:nvGrpSpPr>
        <p:grpSpPr>
          <a:xfrm>
            <a:off x="2" y="1143000"/>
            <a:ext cx="9143998" cy="1219200"/>
            <a:chOff x="2" y="76200"/>
            <a:chExt cx="9143998" cy="1219200"/>
          </a:xfrm>
        </p:grpSpPr>
        <p:sp>
          <p:nvSpPr>
            <p:cNvPr id="7" name="Rectangle 6"/>
            <p:cNvSpPr/>
            <p:nvPr userDrawn="1"/>
          </p:nvSpPr>
          <p:spPr>
            <a:xfrm>
              <a:off x="2" y="76200"/>
              <a:ext cx="9143998" cy="1219200"/>
            </a:xfrm>
            <a:prstGeom prst="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37" name="TextBox 36"/>
            <p:cNvSpPr txBox="1"/>
            <p:nvPr userDrawn="1"/>
          </p:nvSpPr>
          <p:spPr>
            <a:xfrm>
              <a:off x="2450430" y="391180"/>
              <a:ext cx="6388770" cy="461665"/>
            </a:xfrm>
            <a:prstGeom prst="rect">
              <a:avLst/>
            </a:prstGeom>
            <a:noFill/>
          </p:spPr>
          <p:txBody>
            <a:bodyPr wrap="square" rtlCol="0">
              <a:spAutoFit/>
            </a:bodyPr>
            <a:lstStyle/>
            <a:p>
              <a:r>
                <a:rPr lang="en-US" sz="2400" b="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anose="020B0502020202020204" pitchFamily="34" charset="0"/>
                </a:rPr>
                <a:t>DATA Act Program Management Office</a:t>
              </a:r>
              <a:endParaRPr lang="en-US" sz="2400" b="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anose="020B0502020202020204" pitchFamily="34" charset="0"/>
              </a:endParaRPr>
            </a:p>
          </p:txBody>
        </p:sp>
        <p:pic>
          <p:nvPicPr>
            <p:cNvPr id="28" name="Picture 27"/>
            <p:cNvPicPr>
              <a:picLocks noChangeAspect="1"/>
            </p:cNvPicPr>
            <p:nvPr userDrawn="1"/>
          </p:nvPicPr>
          <p:blipFill>
            <a:blip r:embed="rId2" cstate="print">
              <a:extLst>
                <a:ext uri="{BEBA8EAE-BF5A-486C-A8C5-ECC9F3942E4B}">
                  <a14:imgProps xmlns:a14="http://schemas.microsoft.com/office/drawing/2010/main">
                    <a14:imgLayer r:embed="rId3">
                      <a14:imgEffect>
                        <a14:artisticPhotocopy trans="2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5732" y="152401"/>
              <a:ext cx="876564" cy="875114"/>
            </a:xfrm>
            <a:prstGeom prst="rect">
              <a:avLst/>
            </a:prstGeom>
          </p:spPr>
        </p:pic>
        <p:pic>
          <p:nvPicPr>
            <p:cNvPr id="1031" name="Picture 7"/>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54628" y="217532"/>
              <a:ext cx="1271425" cy="92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userDrawn="1"/>
          </p:nvCxnSpPr>
          <p:spPr>
            <a:xfrm>
              <a:off x="990600" y="152401"/>
              <a:ext cx="0" cy="9905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userDrawn="1"/>
        </p:nvCxnSpPr>
        <p:spPr>
          <a:xfrm>
            <a:off x="2" y="1143000"/>
            <a:ext cx="9144000" cy="0"/>
          </a:xfrm>
          <a:prstGeom prst="line">
            <a:avLst/>
          </a:prstGeom>
          <a:ln w="38100">
            <a:solidFill>
              <a:srgbClr val="FFC000"/>
            </a:solidFill>
          </a:ln>
        </p:spPr>
        <p:style>
          <a:lnRef idx="2">
            <a:schemeClr val="accent6"/>
          </a:lnRef>
          <a:fillRef idx="0">
            <a:schemeClr val="accent6"/>
          </a:fillRef>
          <a:effectRef idx="1">
            <a:schemeClr val="accent6"/>
          </a:effectRef>
          <a:fontRef idx="minor">
            <a:schemeClr val="tx1"/>
          </a:fontRef>
        </p:style>
      </p:cxnSp>
      <p:sp>
        <p:nvSpPr>
          <p:cNvPr id="36" name="Rectangle 35"/>
          <p:cNvSpPr/>
          <p:nvPr userDrawn="1"/>
        </p:nvSpPr>
        <p:spPr>
          <a:xfrm>
            <a:off x="2" y="6705600"/>
            <a:ext cx="9143998" cy="15240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0" y="2362200"/>
            <a:ext cx="9144000" cy="0"/>
          </a:xfrm>
          <a:prstGeom prst="line">
            <a:avLst/>
          </a:prstGeom>
          <a:ln w="38100">
            <a:solidFill>
              <a:srgbClr val="FFC000"/>
            </a:solidFill>
          </a:ln>
        </p:spPr>
        <p:style>
          <a:lnRef idx="2">
            <a:schemeClr val="accent6"/>
          </a:lnRef>
          <a:fillRef idx="0">
            <a:schemeClr val="accent6"/>
          </a:fillRef>
          <a:effectRef idx="1">
            <a:schemeClr val="accent6"/>
          </a:effectRef>
          <a:fontRef idx="minor">
            <a:schemeClr val="tx1"/>
          </a:fontRef>
        </p:style>
      </p:cxnSp>
      <p:grpSp>
        <p:nvGrpSpPr>
          <p:cNvPr id="3" name="Group 2"/>
          <p:cNvGrpSpPr/>
          <p:nvPr userDrawn="1"/>
        </p:nvGrpSpPr>
        <p:grpSpPr>
          <a:xfrm>
            <a:off x="76200" y="119791"/>
            <a:ext cx="8787091" cy="870809"/>
            <a:chOff x="52109" y="1322804"/>
            <a:chExt cx="8787091" cy="870809"/>
          </a:xfrm>
        </p:grpSpPr>
        <p:pic>
          <p:nvPicPr>
            <p:cNvPr id="10" name="Picture 9" descr="G:\Accounting Policy\US Govt Financial Report\Briefings &amp; Speeches\OMB logo.png"/>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2109" y="1322804"/>
              <a:ext cx="870809" cy="870809"/>
            </a:xfrm>
            <a:prstGeom prst="rect">
              <a:avLst/>
            </a:prstGeom>
            <a:noFill/>
            <a:ln>
              <a:noFill/>
            </a:ln>
          </p:spPr>
        </p:pic>
        <p:sp>
          <p:nvSpPr>
            <p:cNvPr id="13" name="TextBox 12"/>
            <p:cNvSpPr txBox="1"/>
            <p:nvPr userDrawn="1"/>
          </p:nvSpPr>
          <p:spPr>
            <a:xfrm>
              <a:off x="2450430" y="1503348"/>
              <a:ext cx="6388770" cy="461665"/>
            </a:xfrm>
            <a:prstGeom prst="rect">
              <a:avLst/>
            </a:prstGeom>
            <a:noFill/>
            <a:ln>
              <a:noFill/>
            </a:ln>
          </p:spPr>
          <p:txBody>
            <a:bodyPr wrap="square" rtlCol="0">
              <a:spAutoFit/>
            </a:bodyPr>
            <a:lstStyle/>
            <a:p>
              <a:r>
                <a:rPr lang="en-US" sz="2400" b="1" cap="none" spc="0" dirty="0" smtClean="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Office</a:t>
              </a:r>
              <a:r>
                <a:rPr lang="en-US" sz="2400" b="1" cap="none" spc="0" baseline="0" dirty="0" smtClean="0">
                  <a:ln w="0"/>
                  <a:solidFill>
                    <a:schemeClr val="tx1"/>
                  </a:solidFill>
                  <a:effectLst>
                    <a:outerShdw blurRad="38100" dist="19050" dir="2700000" algn="tl" rotWithShape="0">
                      <a:schemeClr val="dk1">
                        <a:alpha val="40000"/>
                      </a:schemeClr>
                    </a:outerShdw>
                  </a:effectLst>
                  <a:latin typeface="Century Gothic" panose="020B0502020202020204" pitchFamily="34" charset="0"/>
                </a:rPr>
                <a:t> of Management and Budget</a:t>
              </a:r>
              <a:endParaRPr lang="en-US" sz="2400" b="1" cap="none" spc="0" dirty="0">
                <a:ln w="0"/>
                <a:solidFill>
                  <a:schemeClr val="tx1"/>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14" name="TextBox 13"/>
            <p:cNvSpPr txBox="1"/>
            <p:nvPr userDrawn="1"/>
          </p:nvSpPr>
          <p:spPr>
            <a:xfrm>
              <a:off x="1115798" y="1378749"/>
              <a:ext cx="1094002" cy="738664"/>
            </a:xfrm>
            <a:prstGeom prst="rect">
              <a:avLst/>
            </a:prstGeom>
            <a:noFill/>
          </p:spPr>
          <p:txBody>
            <a:bodyPr wrap="square" rtlCol="0">
              <a:spAutoFit/>
            </a:bodyPr>
            <a:lstStyle/>
            <a:p>
              <a:pPr algn="ctr"/>
              <a:r>
                <a:rPr lang="en-US" dirty="0" smtClean="0"/>
                <a:t>OMB</a:t>
              </a:r>
            </a:p>
            <a:p>
              <a:pPr algn="ctr"/>
              <a:r>
                <a:rPr lang="en-US" sz="800" dirty="0" smtClean="0"/>
                <a:t>Office of Management and Budget</a:t>
              </a:r>
              <a:endParaRPr lang="en-US" sz="800" dirty="0"/>
            </a:p>
          </p:txBody>
        </p:sp>
        <p:cxnSp>
          <p:nvCxnSpPr>
            <p:cNvPr id="15" name="Straight Connector 14"/>
            <p:cNvCxnSpPr/>
            <p:nvPr userDrawn="1"/>
          </p:nvCxnSpPr>
          <p:spPr>
            <a:xfrm flipV="1">
              <a:off x="1357999" y="1678267"/>
              <a:ext cx="636802" cy="1249"/>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938562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3" name="Rectangle 12"/>
          <p:cNvSpPr/>
          <p:nvPr userDrawn="1"/>
        </p:nvSpPr>
        <p:spPr>
          <a:xfrm>
            <a:off x="2" y="6705600"/>
            <a:ext cx="9143998" cy="15240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Diagonal Corner Rectangle 16"/>
          <p:cNvSpPr/>
          <p:nvPr userDrawn="1"/>
        </p:nvSpPr>
        <p:spPr>
          <a:xfrm>
            <a:off x="1" y="0"/>
            <a:ext cx="7924799" cy="457200"/>
          </a:xfrm>
          <a:prstGeom prst="round2Diag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pic>
        <p:nvPicPr>
          <p:cNvPr id="2051"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14845"/>
            <a:ext cx="667393" cy="48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Slide Number Placeholder 3"/>
          <p:cNvSpPr>
            <a:spLocks noGrp="1"/>
          </p:cNvSpPr>
          <p:nvPr>
            <p:ph type="sldNum" sz="quarter" idx="12"/>
          </p:nvPr>
        </p:nvSpPr>
        <p:spPr>
          <a:xfrm>
            <a:off x="6966263" y="6352350"/>
            <a:ext cx="2133600" cy="365125"/>
          </a:xfrm>
        </p:spPr>
        <p:txBody>
          <a:bodyPr/>
          <a:lstStyle/>
          <a:p>
            <a:fld id="{C2D9E353-FF3B-42D0-B944-9BB66310DC08}" type="slidenum">
              <a:rPr lang="en-US" smtClean="0"/>
              <a:t>‹#›</a:t>
            </a:fld>
            <a:endParaRPr lang="en-US" dirty="0"/>
          </a:p>
        </p:txBody>
      </p:sp>
      <p:pic>
        <p:nvPicPr>
          <p:cNvPr id="6" name="Picture 5" descr="G:\Accounting Policy\US Govt Financial Report\Briefings &amp; Speeches\OMB logo.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77187" y="0"/>
            <a:ext cx="481013" cy="481013"/>
          </a:xfrm>
          <a:prstGeom prst="rect">
            <a:avLst/>
          </a:prstGeom>
          <a:noFill/>
          <a:ln>
            <a:noFill/>
          </a:ln>
        </p:spPr>
      </p:pic>
    </p:spTree>
    <p:extLst>
      <p:ext uri="{BB962C8B-B14F-4D97-AF65-F5344CB8AC3E}">
        <p14:creationId xmlns:p14="http://schemas.microsoft.com/office/powerpoint/2010/main" val="390702714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16" name="Rectangle 15"/>
          <p:cNvSpPr/>
          <p:nvPr userDrawn="1"/>
        </p:nvSpPr>
        <p:spPr>
          <a:xfrm>
            <a:off x="2" y="6705600"/>
            <a:ext cx="9143998" cy="15240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 Diagonal Corner Rectangle 6"/>
          <p:cNvSpPr/>
          <p:nvPr userDrawn="1"/>
        </p:nvSpPr>
        <p:spPr>
          <a:xfrm>
            <a:off x="1" y="0"/>
            <a:ext cx="8398068" cy="457200"/>
          </a:xfrm>
          <a:prstGeom prst="round2Diag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sp>
        <p:nvSpPr>
          <p:cNvPr id="12" name="Slide Number Placeholder 3"/>
          <p:cNvSpPr>
            <a:spLocks noGrp="1"/>
          </p:cNvSpPr>
          <p:nvPr>
            <p:ph type="sldNum" sz="quarter" idx="12"/>
          </p:nvPr>
        </p:nvSpPr>
        <p:spPr>
          <a:xfrm>
            <a:off x="6966263" y="6352350"/>
            <a:ext cx="2133600" cy="365125"/>
          </a:xfrm>
        </p:spPr>
        <p:txBody>
          <a:bodyPr/>
          <a:lstStyle/>
          <a:p>
            <a:fld id="{C2D9E353-FF3B-42D0-B944-9BB66310DC08}" type="slidenum">
              <a:rPr lang="en-US" smtClean="0"/>
              <a:t>‹#›</a:t>
            </a:fld>
            <a:endParaRPr lang="en-US" dirty="0"/>
          </a:p>
        </p:txBody>
      </p:sp>
      <p:sp>
        <p:nvSpPr>
          <p:cNvPr id="10" name="Round Diagonal Corner Rectangle 9"/>
          <p:cNvSpPr/>
          <p:nvPr userDrawn="1"/>
        </p:nvSpPr>
        <p:spPr>
          <a:xfrm>
            <a:off x="1" y="0"/>
            <a:ext cx="7924799" cy="457200"/>
          </a:xfrm>
          <a:prstGeom prst="round2Diag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pic>
        <p:nvPicPr>
          <p:cNvPr id="13"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14845"/>
            <a:ext cx="667393" cy="48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3" descr="G:\Accounting Policy\US Govt Financial Report\Briefings &amp; Speeches\OMB logo.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77187" y="0"/>
            <a:ext cx="481013" cy="481013"/>
          </a:xfrm>
          <a:prstGeom prst="rect">
            <a:avLst/>
          </a:prstGeom>
          <a:noFill/>
          <a:ln>
            <a:noFill/>
          </a:ln>
        </p:spPr>
      </p:pic>
    </p:spTree>
    <p:extLst>
      <p:ext uri="{BB962C8B-B14F-4D97-AF65-F5344CB8AC3E}">
        <p14:creationId xmlns:p14="http://schemas.microsoft.com/office/powerpoint/2010/main" val="34518750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13" name="Rectangle 12"/>
          <p:cNvSpPr/>
          <p:nvPr userDrawn="1"/>
        </p:nvSpPr>
        <p:spPr>
          <a:xfrm>
            <a:off x="2" y="6705600"/>
            <a:ext cx="9143998" cy="15240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lide Number Placeholder 3"/>
          <p:cNvSpPr>
            <a:spLocks noGrp="1"/>
          </p:cNvSpPr>
          <p:nvPr>
            <p:ph type="sldNum" sz="quarter" idx="12"/>
          </p:nvPr>
        </p:nvSpPr>
        <p:spPr>
          <a:xfrm>
            <a:off x="6966263" y="6352350"/>
            <a:ext cx="2133600" cy="365125"/>
          </a:xfrm>
        </p:spPr>
        <p:txBody>
          <a:bodyPr/>
          <a:lstStyle/>
          <a:p>
            <a:fld id="{C2D9E353-FF3B-42D0-B944-9BB66310DC08}" type="slidenum">
              <a:rPr lang="en-US" smtClean="0"/>
              <a:t>‹#›</a:t>
            </a:fld>
            <a:endParaRPr lang="en-US" dirty="0"/>
          </a:p>
        </p:txBody>
      </p:sp>
      <p:sp>
        <p:nvSpPr>
          <p:cNvPr id="6" name="Round Diagonal Corner Rectangle 5"/>
          <p:cNvSpPr/>
          <p:nvPr userDrawn="1"/>
        </p:nvSpPr>
        <p:spPr>
          <a:xfrm>
            <a:off x="1" y="0"/>
            <a:ext cx="7924799" cy="457200"/>
          </a:xfrm>
          <a:prstGeom prst="round2Diag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14845"/>
            <a:ext cx="667393" cy="48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descr="G:\Accounting Policy\US Govt Financial Report\Briefings &amp; Speeches\OMB logo.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77187" y="0"/>
            <a:ext cx="481013" cy="481013"/>
          </a:xfrm>
          <a:prstGeom prst="rect">
            <a:avLst/>
          </a:prstGeom>
          <a:noFill/>
          <a:ln>
            <a:noFill/>
          </a:ln>
        </p:spPr>
      </p:pic>
    </p:spTree>
    <p:extLst>
      <p:ext uri="{BB962C8B-B14F-4D97-AF65-F5344CB8AC3E}">
        <p14:creationId xmlns:p14="http://schemas.microsoft.com/office/powerpoint/2010/main" val="331130588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10" name="Rectangle 9"/>
          <p:cNvSpPr/>
          <p:nvPr userDrawn="1"/>
        </p:nvSpPr>
        <p:spPr>
          <a:xfrm>
            <a:off x="2" y="6705600"/>
            <a:ext cx="9143998" cy="15240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3"/>
          <p:cNvSpPr>
            <a:spLocks noGrp="1"/>
          </p:cNvSpPr>
          <p:nvPr>
            <p:ph type="sldNum" sz="quarter" idx="12"/>
          </p:nvPr>
        </p:nvSpPr>
        <p:spPr>
          <a:xfrm>
            <a:off x="6966263" y="6352350"/>
            <a:ext cx="2133600" cy="365125"/>
          </a:xfrm>
        </p:spPr>
        <p:txBody>
          <a:bodyPr/>
          <a:lstStyle/>
          <a:p>
            <a:fld id="{C2D9E353-FF3B-42D0-B944-9BB66310DC08}" type="slidenum">
              <a:rPr lang="en-US" smtClean="0"/>
              <a:t>‹#›</a:t>
            </a:fld>
            <a:endParaRPr lang="en-US" dirty="0"/>
          </a:p>
        </p:txBody>
      </p:sp>
      <p:sp>
        <p:nvSpPr>
          <p:cNvPr id="6" name="Round Diagonal Corner Rectangle 5"/>
          <p:cNvSpPr/>
          <p:nvPr userDrawn="1"/>
        </p:nvSpPr>
        <p:spPr>
          <a:xfrm>
            <a:off x="1" y="0"/>
            <a:ext cx="7924799" cy="457200"/>
          </a:xfrm>
          <a:prstGeom prst="round2Diag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pic>
        <p:nvPicPr>
          <p:cNvPr id="9"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14845"/>
            <a:ext cx="667393" cy="48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G:\Accounting Policy\US Govt Financial Report\Briefings &amp; Speeches\OMB logo.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77187" y="0"/>
            <a:ext cx="481013" cy="481013"/>
          </a:xfrm>
          <a:prstGeom prst="rect">
            <a:avLst/>
          </a:prstGeom>
          <a:noFill/>
          <a:ln>
            <a:noFill/>
          </a:ln>
        </p:spPr>
      </p:pic>
    </p:spTree>
    <p:extLst>
      <p:ext uri="{BB962C8B-B14F-4D97-AF65-F5344CB8AC3E}">
        <p14:creationId xmlns:p14="http://schemas.microsoft.com/office/powerpoint/2010/main" val="301488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9" name="Rectangle 8"/>
          <p:cNvSpPr/>
          <p:nvPr userDrawn="1"/>
        </p:nvSpPr>
        <p:spPr>
          <a:xfrm>
            <a:off x="2" y="6705600"/>
            <a:ext cx="9143998" cy="152400"/>
          </a:xfrm>
          <a:prstGeom prst="rect">
            <a:avLst/>
          </a:pr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6966263" y="6352350"/>
            <a:ext cx="2133600" cy="365125"/>
          </a:xfrm>
        </p:spPr>
        <p:txBody>
          <a:bodyPr/>
          <a:lstStyle/>
          <a:p>
            <a:fld id="{C2D9E353-FF3B-42D0-B944-9BB66310DC08}" type="slidenum">
              <a:rPr lang="en-US" smtClean="0"/>
              <a:t>‹#›</a:t>
            </a:fld>
            <a:endParaRPr lang="en-US" dirty="0"/>
          </a:p>
        </p:txBody>
      </p:sp>
      <p:sp>
        <p:nvSpPr>
          <p:cNvPr id="6" name="Round Diagonal Corner Rectangle 5"/>
          <p:cNvSpPr/>
          <p:nvPr userDrawn="1"/>
        </p:nvSpPr>
        <p:spPr>
          <a:xfrm>
            <a:off x="1" y="0"/>
            <a:ext cx="7924799" cy="457200"/>
          </a:xfrm>
          <a:prstGeom prst="round2DiagRect">
            <a:avLst/>
          </a:prstGeom>
          <a:solidFill>
            <a:schemeClr val="tx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p>
        </p:txBody>
      </p:sp>
      <p:pic>
        <p:nvPicPr>
          <p:cNvPr id="8"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58200" y="14845"/>
            <a:ext cx="667393" cy="48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descr="G:\Accounting Policy\US Govt Financial Report\Briefings &amp; Speeches\OMB logo.png"/>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977187" y="0"/>
            <a:ext cx="481013" cy="481013"/>
          </a:xfrm>
          <a:prstGeom prst="rect">
            <a:avLst/>
          </a:prstGeom>
          <a:noFill/>
          <a:ln>
            <a:noFill/>
          </a:ln>
        </p:spPr>
      </p:pic>
    </p:spTree>
    <p:extLst>
      <p:ext uri="{BB962C8B-B14F-4D97-AF65-F5344CB8AC3E}">
        <p14:creationId xmlns:p14="http://schemas.microsoft.com/office/powerpoint/2010/main" val="479039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D9E353-FF3B-42D0-B944-9BB66310DC08}" type="slidenum">
              <a:rPr lang="en-US" smtClean="0"/>
              <a:t>‹#›</a:t>
            </a:fld>
            <a:endParaRPr lang="en-US" dirty="0"/>
          </a:p>
        </p:txBody>
      </p:sp>
    </p:spTree>
    <p:extLst>
      <p:ext uri="{BB962C8B-B14F-4D97-AF65-F5344CB8AC3E}">
        <p14:creationId xmlns:p14="http://schemas.microsoft.com/office/powerpoint/2010/main" val="272219626"/>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0" r:id="rId3"/>
    <p:sldLayoutId id="2147483663" r:id="rId4"/>
    <p:sldLayoutId id="2147483661" r:id="rId5"/>
    <p:sldLayoutId id="2147483662" r:id="rId6"/>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www.grants.gov/web/grants/learn-grants.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google.com/url?sa=t&amp;rct=j&amp;q=&amp;esrc=s&amp;source=web&amp;cd=1&amp;cad=rja&amp;uact=8&amp;ved=0CBwQFjAAahUKEwjelsGu4vTIAhXMcD4KHY5QAkY&amp;url=http://sites.nationalacademies.org/cs/groups/pgasite/documents/webpage/pga_081187.pdf&amp;usg=AFQjCNFSWCP3ThcDokwtvL45cqmWdQwze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repository.usaspending.gov/poc-too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hyperlink" Target="NULL" TargetMode="External"/><Relationship Id="rId13" Type="http://schemas.openxmlformats.org/officeDocument/2006/relationships/image" Target="../media/image15.png"/><Relationship Id="rId18" Type="http://schemas.openxmlformats.org/officeDocument/2006/relationships/image" Target="../media/image18.png"/><Relationship Id="rId3" Type="http://schemas.openxmlformats.org/officeDocument/2006/relationships/hyperlink" Target="mailto:DataActPMO@hhs.gov" TargetMode="External"/><Relationship Id="rId21" Type="http://schemas.openxmlformats.org/officeDocument/2006/relationships/image" Target="../media/image20.png"/><Relationship Id="rId7" Type="http://schemas.openxmlformats.org/officeDocument/2006/relationships/hyperlink" Target="https://repository.usaspending.gov/poc-tool/" TargetMode="External"/><Relationship Id="rId12" Type="http://schemas.openxmlformats.org/officeDocument/2006/relationships/image" Target="../media/image14.png"/><Relationship Id="rId17" Type="http://schemas.microsoft.com/office/2007/relationships/hdphoto" Target="../media/hdphoto3.wdp"/><Relationship Id="rId2" Type="http://schemas.openxmlformats.org/officeDocument/2006/relationships/notesSlide" Target="../notesSlides/notesSlide17.xml"/><Relationship Id="rId16" Type="http://schemas.openxmlformats.org/officeDocument/2006/relationships/image" Target="../media/image17.png"/><Relationship Id="rId20" Type="http://schemas.microsoft.com/office/2007/relationships/hdphoto" Target="../media/hdphoto4.wdp"/><Relationship Id="rId1" Type="http://schemas.openxmlformats.org/officeDocument/2006/relationships/slideLayout" Target="../slideLayouts/slideLayout3.xml"/><Relationship Id="rId6" Type="http://schemas.openxmlformats.org/officeDocument/2006/relationships/hyperlink" Target="http://www.grants.gov/web/grants/learn-grants.html" TargetMode="External"/><Relationship Id="rId11" Type="http://schemas.openxmlformats.org/officeDocument/2006/relationships/hyperlink" Target="https://www.usaspending.gov/Pages/Data-Act.aspx" TargetMode="External"/><Relationship Id="rId5" Type="http://schemas.openxmlformats.org/officeDocument/2006/relationships/hyperlink" Target="http://www.twitter.com/HHS_DAP" TargetMode="External"/><Relationship Id="rId15" Type="http://schemas.microsoft.com/office/2007/relationships/hdphoto" Target="../media/hdphoto2.wdp"/><Relationship Id="rId10" Type="http://schemas.openxmlformats.org/officeDocument/2006/relationships/hyperlink" Target="https://cxo.dialogue2.cao.gov/" TargetMode="External"/><Relationship Id="rId19" Type="http://schemas.openxmlformats.org/officeDocument/2006/relationships/image" Target="../media/image19.png"/><Relationship Id="rId4" Type="http://schemas.openxmlformats.org/officeDocument/2006/relationships/hyperlink" Target="http://www.hhs.gov/dataactpmo" TargetMode="External"/><Relationship Id="rId9" Type="http://schemas.openxmlformats.org/officeDocument/2006/relationships/hyperlink" Target="NULL" TargetMode="External"/><Relationship Id="rId1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xo.dialogue2.cao.gov/"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429000"/>
            <a:ext cx="8839200" cy="1015663"/>
          </a:xfrm>
          <a:prstGeom prst="rect">
            <a:avLst/>
          </a:prstGeom>
          <a:noFill/>
        </p:spPr>
        <p:txBody>
          <a:bodyPr wrap="square" rtlCol="0">
            <a:spAutoFit/>
          </a:bodyPr>
          <a:lstStyle/>
          <a:p>
            <a:pPr algn="ctr"/>
            <a:r>
              <a:rPr lang="en-US" sz="2000" dirty="0" smtClean="0">
                <a:solidFill>
                  <a:schemeClr val="tx2">
                    <a:lumMod val="50000"/>
                  </a:schemeClr>
                </a:solidFill>
                <a:cs typeface="Arial" panose="020B0604020202020204" pitchFamily="34" charset="0"/>
              </a:rPr>
              <a:t>Joint Financial Management Improvement Program (JFMIP)</a:t>
            </a:r>
            <a:endParaRPr lang="en-US" sz="800" dirty="0" smtClean="0">
              <a:solidFill>
                <a:schemeClr val="tx2">
                  <a:lumMod val="50000"/>
                </a:schemeClr>
              </a:solidFill>
              <a:cs typeface="Arial" panose="020B0604020202020204" pitchFamily="34" charset="0"/>
            </a:endParaRPr>
          </a:p>
          <a:p>
            <a:pPr algn="ctr"/>
            <a:r>
              <a:rPr lang="en-US" sz="4000" dirty="0" smtClean="0">
                <a:solidFill>
                  <a:schemeClr val="tx2">
                    <a:lumMod val="50000"/>
                  </a:schemeClr>
                </a:solidFill>
                <a:cs typeface="Arial" panose="020B0604020202020204" pitchFamily="34" charset="0"/>
              </a:rPr>
              <a:t>DATA Act Section 5 Grants Pilot</a:t>
            </a:r>
          </a:p>
        </p:txBody>
      </p:sp>
      <p:sp>
        <p:nvSpPr>
          <p:cNvPr id="5" name="TextBox 4"/>
          <p:cNvSpPr txBox="1"/>
          <p:nvPr/>
        </p:nvSpPr>
        <p:spPr>
          <a:xfrm>
            <a:off x="3314700" y="4597063"/>
            <a:ext cx="2514600" cy="400110"/>
          </a:xfrm>
          <a:prstGeom prst="rect">
            <a:avLst/>
          </a:prstGeom>
          <a:noFill/>
        </p:spPr>
        <p:txBody>
          <a:bodyPr wrap="square" rtlCol="0" anchor="ctr">
            <a:spAutoFit/>
          </a:bodyPr>
          <a:lstStyle/>
          <a:p>
            <a:pPr algn="ctr"/>
            <a:r>
              <a:rPr lang="en-US" sz="2000" dirty="0" smtClean="0">
                <a:solidFill>
                  <a:schemeClr val="tx2">
                    <a:lumMod val="50000"/>
                  </a:schemeClr>
                </a:solidFill>
                <a:cs typeface="Arial" panose="020B0604020202020204" pitchFamily="34" charset="0"/>
              </a:rPr>
              <a:t>May 9, 2016</a:t>
            </a:r>
            <a:endParaRPr lang="en-US" sz="2000" dirty="0">
              <a:solidFill>
                <a:schemeClr val="tx2">
                  <a:lumMod val="50000"/>
                </a:schemeClr>
              </a:solidFill>
              <a:cs typeface="Arial" panose="020B0604020202020204" pitchFamily="34" charset="0"/>
            </a:endParaRPr>
          </a:p>
        </p:txBody>
      </p:sp>
    </p:spTree>
    <p:extLst>
      <p:ext uri="{BB962C8B-B14F-4D97-AF65-F5344CB8AC3E}">
        <p14:creationId xmlns:p14="http://schemas.microsoft.com/office/powerpoint/2010/main" val="3077028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10</a:t>
            </a:fld>
            <a:endParaRPr lang="en-US" dirty="0"/>
          </a:p>
        </p:txBody>
      </p:sp>
      <p:sp>
        <p:nvSpPr>
          <p:cNvPr id="3" name="TextBox 2"/>
          <p:cNvSpPr txBox="1"/>
          <p:nvPr/>
        </p:nvSpPr>
        <p:spPr>
          <a:xfrm>
            <a:off x="0" y="11927"/>
            <a:ext cx="6052842" cy="461665"/>
          </a:xfrm>
          <a:prstGeom prst="rect">
            <a:avLst/>
          </a:prstGeom>
          <a:noFill/>
        </p:spPr>
        <p:txBody>
          <a:bodyPr wrap="square" rtlCol="0">
            <a:spAutoFit/>
          </a:bodyPr>
          <a:lstStyle/>
          <a:p>
            <a:r>
              <a:rPr lang="en-US" sz="2400" b="1" dirty="0" smtClean="0">
                <a:solidFill>
                  <a:schemeClr val="bg1"/>
                </a:solidFill>
                <a:latin typeface="Calibri" panose="020F0502020204030204" pitchFamily="34" charset="0"/>
              </a:rPr>
              <a:t>Section 5 Grants Pilot - Test Models Topics</a:t>
            </a:r>
            <a:endParaRPr lang="en-US" sz="2400" b="1" dirty="0">
              <a:solidFill>
                <a:schemeClr val="bg1"/>
              </a:solidFill>
              <a:latin typeface="Calibri" panose="020F0502020204030204" pitchFamily="34" charset="0"/>
            </a:endParaRPr>
          </a:p>
        </p:txBody>
      </p:sp>
      <p:grpSp>
        <p:nvGrpSpPr>
          <p:cNvPr id="5" name="Group 4"/>
          <p:cNvGrpSpPr/>
          <p:nvPr/>
        </p:nvGrpSpPr>
        <p:grpSpPr>
          <a:xfrm>
            <a:off x="708053" y="3657600"/>
            <a:ext cx="7727894" cy="1527048"/>
            <a:chOff x="708053" y="3657600"/>
            <a:chExt cx="7727894" cy="1447800"/>
          </a:xfrm>
        </p:grpSpPr>
        <p:sp>
          <p:nvSpPr>
            <p:cNvPr id="20" name="Rectangle 19"/>
            <p:cNvSpPr/>
            <p:nvPr/>
          </p:nvSpPr>
          <p:spPr>
            <a:xfrm>
              <a:off x="708053" y="3847744"/>
              <a:ext cx="7727894" cy="1257656"/>
            </a:xfrm>
            <a:prstGeom prst="rect">
              <a:avLst/>
            </a:prstGeom>
            <a:solidFill>
              <a:schemeClr val="tx2">
                <a:lumMod val="20000"/>
                <a:lumOff val="80000"/>
              </a:schemeClr>
            </a:solidFill>
            <a:ln w="2540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smtClean="0">
                <a:ln>
                  <a:noFill/>
                </a:ln>
                <a:solidFill>
                  <a:prstClr val="white"/>
                </a:solidFill>
                <a:effectLst/>
                <a:uLnTx/>
                <a:uFillTx/>
              </a:endParaRPr>
            </a:p>
            <a:p>
              <a:pPr algn="ctr"/>
              <a:r>
                <a:rPr lang="en-US" b="1" kern="0" noProof="0" dirty="0" smtClean="0">
                  <a:solidFill>
                    <a:prstClr val="black"/>
                  </a:solidFill>
                </a:rPr>
                <a:t>CDER Library is </a:t>
              </a:r>
              <a:r>
                <a:rPr lang="en-US" b="1" noProof="0" dirty="0" smtClean="0"/>
                <a:t>designed </a:t>
              </a:r>
              <a:r>
                <a:rPr lang="en-US" b="1" dirty="0" smtClean="0"/>
                <a:t>to </a:t>
              </a:r>
              <a:r>
                <a:rPr lang="en-US" b="1" dirty="0"/>
                <a:t>be a federal-wide, online repository for grants-specific data standards, definitions, and context. </a:t>
              </a:r>
              <a:endParaRPr lang="en-US" b="1" dirty="0" smtClean="0"/>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0" cap="none" spc="0" normalizeH="0" baseline="0" noProof="0" dirty="0" smtClean="0">
                <a:ln>
                  <a:noFill/>
                </a:ln>
                <a:solidFill>
                  <a:prstClr val="black">
                    <a:lumMod val="75000"/>
                    <a:lumOff val="25000"/>
                  </a:prstClr>
                </a:solidFill>
                <a:effectLst/>
                <a:uLnTx/>
                <a:uFillTx/>
                <a:latin typeface="Calibri"/>
              </a:endParaRPr>
            </a:p>
          </p:txBody>
        </p:sp>
        <p:sp>
          <p:nvSpPr>
            <p:cNvPr id="21" name="Rounded Rectangle 20"/>
            <p:cNvSpPr/>
            <p:nvPr/>
          </p:nvSpPr>
          <p:spPr>
            <a:xfrm>
              <a:off x="1828800" y="3657600"/>
              <a:ext cx="5867399" cy="381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white"/>
                  </a:solidFill>
                  <a:effectLst/>
                  <a:uLnTx/>
                  <a:uFillTx/>
                  <a:latin typeface="Calibri"/>
                  <a:ea typeface="+mn-ea"/>
                  <a:cs typeface="+mn-cs"/>
                </a:rPr>
                <a:t>Common Data Element Repository (CDER) Library</a:t>
              </a:r>
            </a:p>
          </p:txBody>
        </p:sp>
      </p:grpSp>
      <p:grpSp>
        <p:nvGrpSpPr>
          <p:cNvPr id="14" name="Group 13"/>
          <p:cNvGrpSpPr/>
          <p:nvPr/>
        </p:nvGrpSpPr>
        <p:grpSpPr>
          <a:xfrm>
            <a:off x="708053" y="1371600"/>
            <a:ext cx="7727894" cy="1527335"/>
            <a:chOff x="708053" y="1447800"/>
            <a:chExt cx="7727894" cy="1527335"/>
          </a:xfrm>
        </p:grpSpPr>
        <p:sp>
          <p:nvSpPr>
            <p:cNvPr id="15" name="Rectangle 14"/>
            <p:cNvSpPr/>
            <p:nvPr/>
          </p:nvSpPr>
          <p:spPr>
            <a:xfrm>
              <a:off x="708053" y="1712741"/>
              <a:ext cx="7727894" cy="1262394"/>
            </a:xfrm>
            <a:prstGeom prst="rect">
              <a:avLst/>
            </a:prstGeom>
            <a:solidFill>
              <a:schemeClr val="tx2">
                <a:lumMod val="20000"/>
                <a:lumOff val="80000"/>
              </a:schemeClr>
            </a:solidFill>
            <a:ln w="25400" cap="flat" cmpd="sng" algn="ctr">
              <a:solidFill>
                <a:schemeClr val="tx2"/>
              </a:solidFill>
              <a:prstDash val="solid"/>
            </a:ln>
            <a:effectLst/>
          </p:spPr>
          <p:txBody>
            <a:bodyPr rtlCol="0" anchor="ctr"/>
            <a:lstStyle/>
            <a:p>
              <a:pPr lvl="0" algn="ctr">
                <a:defRPr/>
              </a:pPr>
              <a:r>
                <a:rPr kumimoji="0" lang="en-US" b="1" i="0" u="none" strike="noStrike" kern="0" cap="none" spc="0" normalizeH="0" baseline="0" noProof="0" dirty="0" smtClean="0">
                  <a:ln>
                    <a:noFill/>
                  </a:ln>
                  <a:solidFill>
                    <a:prstClr val="black"/>
                  </a:solidFill>
                  <a:effectLst/>
                  <a:uLnTx/>
                  <a:uFillTx/>
                </a:rPr>
                <a:t>NOA</a:t>
              </a:r>
              <a:r>
                <a:rPr kumimoji="0" lang="en-US" b="1" i="0" u="none" strike="noStrike" kern="0" cap="none" spc="0" normalizeH="0" noProof="0" dirty="0" smtClean="0">
                  <a:ln>
                    <a:noFill/>
                  </a:ln>
                  <a:solidFill>
                    <a:prstClr val="black"/>
                  </a:solidFill>
                  <a:effectLst/>
                  <a:uLnTx/>
                  <a:uFillTx/>
                </a:rPr>
                <a:t> – POC is </a:t>
              </a:r>
              <a:r>
                <a:rPr lang="en-US" b="1" kern="0" dirty="0" smtClean="0">
                  <a:solidFill>
                    <a:prstClr val="black"/>
                  </a:solidFill>
                </a:rPr>
                <a:t>a</a:t>
              </a:r>
              <a:r>
                <a:rPr lang="en-US" b="1" kern="0" dirty="0">
                  <a:solidFill>
                    <a:prstClr val="black"/>
                  </a:solidFill>
                </a:rPr>
                <a:t> </a:t>
              </a:r>
              <a:r>
                <a:rPr lang="en-US" b="1" kern="0" dirty="0" smtClean="0">
                  <a:solidFill>
                    <a:prstClr val="black"/>
                  </a:solidFill>
                </a:rPr>
                <a:t>document </a:t>
              </a:r>
              <a:r>
                <a:rPr lang="en-US" b="1" kern="0" dirty="0">
                  <a:solidFill>
                    <a:prstClr val="black"/>
                  </a:solidFill>
                </a:rPr>
                <a:t>containing information a grant recipient needs in order to perform routine accounting and finance operations. </a:t>
              </a:r>
              <a:endParaRPr lang="en-US" b="1" kern="0" dirty="0" smtClean="0">
                <a:solidFill>
                  <a:prstClr val="black"/>
                </a:solidFill>
              </a:endParaRPr>
            </a:p>
          </p:txBody>
        </p:sp>
        <p:sp>
          <p:nvSpPr>
            <p:cNvPr id="18" name="Rounded Rectangle 17"/>
            <p:cNvSpPr/>
            <p:nvPr/>
          </p:nvSpPr>
          <p:spPr>
            <a:xfrm>
              <a:off x="1828800" y="1447800"/>
              <a:ext cx="5867399" cy="381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white"/>
                  </a:solidFill>
                  <a:effectLst/>
                  <a:uLnTx/>
                  <a:uFillTx/>
                  <a:latin typeface="Calibri"/>
                  <a:ea typeface="+mn-ea"/>
                  <a:cs typeface="+mn-cs"/>
                </a:rPr>
                <a:t>Notice of Award – Proof of Concept (NOA – POC)</a:t>
              </a:r>
            </a:p>
          </p:txBody>
        </p:sp>
      </p:grpSp>
    </p:spTree>
    <p:extLst>
      <p:ext uri="{BB962C8B-B14F-4D97-AF65-F5344CB8AC3E}">
        <p14:creationId xmlns:p14="http://schemas.microsoft.com/office/powerpoint/2010/main" val="12649081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solidFill>
                  <a:prstClr val="black">
                    <a:tint val="75000"/>
                  </a:prstClr>
                </a:solidFill>
              </a:rPr>
              <a:pPr/>
              <a:t>11</a:t>
            </a:fld>
            <a:endParaRPr lang="en-US" dirty="0">
              <a:solidFill>
                <a:prstClr val="black">
                  <a:tint val="75000"/>
                </a:prstClr>
              </a:solidFill>
            </a:endParaRPr>
          </a:p>
        </p:txBody>
      </p:sp>
      <p:sp>
        <p:nvSpPr>
          <p:cNvPr id="3" name="TextBox 2"/>
          <p:cNvSpPr txBox="1"/>
          <p:nvPr/>
        </p:nvSpPr>
        <p:spPr>
          <a:xfrm>
            <a:off x="0" y="0"/>
            <a:ext cx="8229600" cy="461665"/>
          </a:xfrm>
          <a:prstGeom prst="rect">
            <a:avLst/>
          </a:prstGeom>
          <a:noFill/>
        </p:spPr>
        <p:txBody>
          <a:bodyPr wrap="square" rtlCol="0">
            <a:spAutoFit/>
          </a:bodyPr>
          <a:lstStyle/>
          <a:p>
            <a:r>
              <a:rPr lang="en-US" sz="2400" b="1" dirty="0" smtClean="0">
                <a:solidFill>
                  <a:prstClr val="white"/>
                </a:solidFill>
                <a:cs typeface="Arial" panose="020B0604020202020204" pitchFamily="34" charset="0"/>
              </a:rPr>
              <a:t>Section 5 Grants Pilot - Single Audit Test Model</a:t>
            </a:r>
            <a:endParaRPr lang="en-US" sz="2400" b="1" dirty="0">
              <a:solidFill>
                <a:prstClr val="white"/>
              </a:solidFill>
              <a:cs typeface="Arial" panose="020B0604020202020204" pitchFamily="34" charset="0"/>
            </a:endParaRPr>
          </a:p>
        </p:txBody>
      </p:sp>
      <p:sp>
        <p:nvSpPr>
          <p:cNvPr id="4" name="TextBox 3"/>
          <p:cNvSpPr txBox="1"/>
          <p:nvPr/>
        </p:nvSpPr>
        <p:spPr>
          <a:xfrm>
            <a:off x="152400" y="689262"/>
            <a:ext cx="8534400" cy="1754326"/>
          </a:xfrm>
          <a:prstGeom prst="rect">
            <a:avLst/>
          </a:prstGeom>
          <a:noFill/>
        </p:spPr>
        <p:txBody>
          <a:bodyPr wrap="square" rtlCol="0">
            <a:spAutoFit/>
          </a:bodyPr>
          <a:lstStyle/>
          <a:p>
            <a:r>
              <a:rPr lang="en-US" b="1" dirty="0" smtClean="0">
                <a:cs typeface="Arial" panose="020B0604020202020204" pitchFamily="34" charset="0"/>
              </a:rPr>
              <a:t>Single Audit</a:t>
            </a:r>
            <a:r>
              <a:rPr lang="en-US" dirty="0" smtClean="0">
                <a:cs typeface="Arial" panose="020B0604020202020204" pitchFamily="34" charset="0"/>
              </a:rPr>
              <a:t>,</a:t>
            </a:r>
            <a:r>
              <a:rPr lang="en-US" b="1" dirty="0" smtClean="0">
                <a:cs typeface="Arial" panose="020B0604020202020204" pitchFamily="34" charset="0"/>
              </a:rPr>
              <a:t> </a:t>
            </a:r>
            <a:r>
              <a:rPr lang="en-US" dirty="0" smtClean="0">
                <a:cs typeface="Arial" panose="020B0604020202020204" pitchFamily="34" charset="0"/>
              </a:rPr>
              <a:t>previously </a:t>
            </a:r>
            <a:r>
              <a:rPr lang="en-US" dirty="0">
                <a:cs typeface="Arial" panose="020B0604020202020204" pitchFamily="34" charset="0"/>
              </a:rPr>
              <a:t>known as the </a:t>
            </a:r>
            <a:r>
              <a:rPr lang="en-US" dirty="0" smtClean="0">
                <a:cs typeface="Arial" panose="020B0604020202020204" pitchFamily="34" charset="0"/>
              </a:rPr>
              <a:t>OMB Circular </a:t>
            </a:r>
            <a:r>
              <a:rPr lang="en-US" dirty="0">
                <a:cs typeface="Arial" panose="020B0604020202020204" pitchFamily="34" charset="0"/>
              </a:rPr>
              <a:t>A-133 audit, </a:t>
            </a:r>
            <a:r>
              <a:rPr lang="en-US" dirty="0" smtClean="0">
                <a:cs typeface="Arial" panose="020B0604020202020204" pitchFamily="34" charset="0"/>
              </a:rPr>
              <a:t>is an </a:t>
            </a:r>
            <a:r>
              <a:rPr lang="en-US" dirty="0">
                <a:cs typeface="Arial" panose="020B0604020202020204" pitchFamily="34" charset="0"/>
              </a:rPr>
              <a:t>organization-wide financial statement and federal awards’ audit of a </a:t>
            </a:r>
            <a:r>
              <a:rPr lang="en-US" dirty="0" smtClean="0">
                <a:cs typeface="Arial" panose="020B0604020202020204" pitchFamily="34" charset="0"/>
              </a:rPr>
              <a:t>non-federal entity </a:t>
            </a:r>
            <a:r>
              <a:rPr lang="en-US" dirty="0">
                <a:cs typeface="Arial" panose="020B0604020202020204" pitchFamily="34" charset="0"/>
              </a:rPr>
              <a:t>that expends $750,000 or more in federal funds in one year. It is intended to provide assurance to the Federal Government that a </a:t>
            </a:r>
            <a:r>
              <a:rPr lang="en-US" dirty="0" smtClean="0">
                <a:cs typeface="Arial" panose="020B0604020202020204" pitchFamily="34" charset="0"/>
              </a:rPr>
              <a:t>non-federal entity </a:t>
            </a:r>
            <a:r>
              <a:rPr lang="en-US" dirty="0">
                <a:cs typeface="Arial" panose="020B0604020202020204" pitchFamily="34" charset="0"/>
              </a:rPr>
              <a:t>has adequate internal controls in place, and is generally in compliance with program requirements. </a:t>
            </a:r>
            <a:r>
              <a:rPr lang="en-US" dirty="0" smtClean="0">
                <a:cs typeface="Arial" panose="020B0604020202020204" pitchFamily="34" charset="0"/>
              </a:rPr>
              <a:t>Non-federal entities </a:t>
            </a:r>
            <a:r>
              <a:rPr lang="en-US" dirty="0">
                <a:cs typeface="Arial" panose="020B0604020202020204" pitchFamily="34" charset="0"/>
              </a:rPr>
              <a:t>typically include states, local governments, Indian tribes, universities, and non-profit organizations</a:t>
            </a:r>
            <a:r>
              <a:rPr lang="en-US" dirty="0" smtClean="0">
                <a:cs typeface="Arial" panose="020B0604020202020204" pitchFamily="34" charset="0"/>
              </a:rPr>
              <a:t>.</a:t>
            </a:r>
            <a:endParaRPr lang="en-US" dirty="0">
              <a:cs typeface="Arial" panose="020B0604020202020204" pitchFamily="34" charset="0"/>
            </a:endParaRPr>
          </a:p>
        </p:txBody>
      </p:sp>
      <p:grpSp>
        <p:nvGrpSpPr>
          <p:cNvPr id="6" name="Group 5"/>
          <p:cNvGrpSpPr/>
          <p:nvPr/>
        </p:nvGrpSpPr>
        <p:grpSpPr>
          <a:xfrm>
            <a:off x="304800" y="2443588"/>
            <a:ext cx="8534400" cy="2890411"/>
            <a:chOff x="304800" y="2438400"/>
            <a:chExt cx="8589507" cy="3832643"/>
          </a:xfrm>
        </p:grpSpPr>
        <p:grpSp>
          <p:nvGrpSpPr>
            <p:cNvPr id="5" name="Group 4"/>
            <p:cNvGrpSpPr/>
            <p:nvPr/>
          </p:nvGrpSpPr>
          <p:grpSpPr>
            <a:xfrm>
              <a:off x="304800" y="2438400"/>
              <a:ext cx="7590993" cy="3832643"/>
              <a:chOff x="495301" y="2438400"/>
              <a:chExt cx="8153399" cy="4572000"/>
            </a:xfrm>
          </p:grpSpPr>
          <p:grpSp>
            <p:nvGrpSpPr>
              <p:cNvPr id="8" name="Group 7"/>
              <p:cNvGrpSpPr/>
              <p:nvPr/>
            </p:nvGrpSpPr>
            <p:grpSpPr>
              <a:xfrm>
                <a:off x="495301" y="2438400"/>
                <a:ext cx="8153399" cy="3329476"/>
                <a:chOff x="3355588" y="1891671"/>
                <a:chExt cx="3780493" cy="2162824"/>
              </a:xfrm>
            </p:grpSpPr>
            <p:sp>
              <p:nvSpPr>
                <p:cNvPr id="9" name="Bent-Up Arrow 8"/>
                <p:cNvSpPr/>
                <p:nvPr/>
              </p:nvSpPr>
              <p:spPr>
                <a:xfrm rot="5400000">
                  <a:off x="3587350" y="2460230"/>
                  <a:ext cx="726296" cy="506482"/>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10" name="Freeform 9"/>
                <p:cNvSpPr/>
                <p:nvPr/>
              </p:nvSpPr>
              <p:spPr>
                <a:xfrm>
                  <a:off x="3355588" y="1925219"/>
                  <a:ext cx="909613" cy="534779"/>
                </a:xfrm>
                <a:custGeom>
                  <a:avLst/>
                  <a:gdLst>
                    <a:gd name="connsiteX0" fmla="*/ 0 w 980832"/>
                    <a:gd name="connsiteY0" fmla="*/ 114448 h 686550"/>
                    <a:gd name="connsiteX1" fmla="*/ 114448 w 980832"/>
                    <a:gd name="connsiteY1" fmla="*/ 0 h 686550"/>
                    <a:gd name="connsiteX2" fmla="*/ 866384 w 980832"/>
                    <a:gd name="connsiteY2" fmla="*/ 0 h 686550"/>
                    <a:gd name="connsiteX3" fmla="*/ 980832 w 980832"/>
                    <a:gd name="connsiteY3" fmla="*/ 114448 h 686550"/>
                    <a:gd name="connsiteX4" fmla="*/ 980832 w 980832"/>
                    <a:gd name="connsiteY4" fmla="*/ 572102 h 686550"/>
                    <a:gd name="connsiteX5" fmla="*/ 866384 w 980832"/>
                    <a:gd name="connsiteY5" fmla="*/ 686550 h 686550"/>
                    <a:gd name="connsiteX6" fmla="*/ 114448 w 980832"/>
                    <a:gd name="connsiteY6" fmla="*/ 686550 h 686550"/>
                    <a:gd name="connsiteX7" fmla="*/ 0 w 980832"/>
                    <a:gd name="connsiteY7" fmla="*/ 572102 h 686550"/>
                    <a:gd name="connsiteX8" fmla="*/ 0 w 980832"/>
                    <a:gd name="connsiteY8" fmla="*/ 114448 h 68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832" h="686550">
                      <a:moveTo>
                        <a:pt x="0" y="114448"/>
                      </a:moveTo>
                      <a:cubicBezTo>
                        <a:pt x="0" y="51240"/>
                        <a:pt x="51240" y="0"/>
                        <a:pt x="114448" y="0"/>
                      </a:cubicBezTo>
                      <a:lnTo>
                        <a:pt x="866384" y="0"/>
                      </a:lnTo>
                      <a:cubicBezTo>
                        <a:pt x="929592" y="0"/>
                        <a:pt x="980832" y="51240"/>
                        <a:pt x="980832" y="114448"/>
                      </a:cubicBezTo>
                      <a:lnTo>
                        <a:pt x="980832" y="572102"/>
                      </a:lnTo>
                      <a:cubicBezTo>
                        <a:pt x="980832" y="635310"/>
                        <a:pt x="929592" y="686550"/>
                        <a:pt x="866384" y="686550"/>
                      </a:cubicBezTo>
                      <a:lnTo>
                        <a:pt x="114448" y="686550"/>
                      </a:lnTo>
                      <a:cubicBezTo>
                        <a:pt x="51240" y="686550"/>
                        <a:pt x="0" y="635310"/>
                        <a:pt x="0" y="572102"/>
                      </a:cubicBezTo>
                      <a:lnTo>
                        <a:pt x="0" y="114448"/>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481" tIns="94481" rIns="94481" bIns="94481" numCol="1" spcCol="1270" anchor="ctr" anchorCtr="0">
                  <a:noAutofit/>
                </a:bodyPr>
                <a:lstStyle/>
                <a:p>
                  <a:pPr algn="ctr" defTabSz="711200">
                    <a:lnSpc>
                      <a:spcPct val="90000"/>
                    </a:lnSpc>
                    <a:spcBef>
                      <a:spcPct val="0"/>
                    </a:spcBef>
                    <a:spcAft>
                      <a:spcPct val="35000"/>
                    </a:spcAft>
                  </a:pPr>
                  <a:r>
                    <a:rPr lang="en-US" sz="1400" b="1" dirty="0" smtClean="0">
                      <a:solidFill>
                        <a:prstClr val="white"/>
                      </a:solidFill>
                      <a:cs typeface="Arial" panose="020B0604020202020204" pitchFamily="34" charset="0"/>
                    </a:rPr>
                    <a:t>Compare</a:t>
                  </a:r>
                  <a:endParaRPr lang="en-US" sz="1400" b="1" dirty="0">
                    <a:solidFill>
                      <a:prstClr val="white"/>
                    </a:solidFill>
                    <a:cs typeface="Arial" panose="020B0604020202020204" pitchFamily="34" charset="0"/>
                  </a:endParaRPr>
                </a:p>
              </p:txBody>
            </p:sp>
            <p:sp>
              <p:nvSpPr>
                <p:cNvPr id="11" name="Freeform 10"/>
                <p:cNvSpPr/>
                <p:nvPr/>
              </p:nvSpPr>
              <p:spPr>
                <a:xfrm>
                  <a:off x="4301088" y="1891671"/>
                  <a:ext cx="2693666" cy="686211"/>
                </a:xfrm>
                <a:custGeom>
                  <a:avLst/>
                  <a:gdLst>
                    <a:gd name="connsiteX0" fmla="*/ 0 w 713363"/>
                    <a:gd name="connsiteY0" fmla="*/ 0 h 554900"/>
                    <a:gd name="connsiteX1" fmla="*/ 713363 w 713363"/>
                    <a:gd name="connsiteY1" fmla="*/ 0 h 554900"/>
                    <a:gd name="connsiteX2" fmla="*/ 713363 w 713363"/>
                    <a:gd name="connsiteY2" fmla="*/ 554900 h 554900"/>
                    <a:gd name="connsiteX3" fmla="*/ 0 w 713363"/>
                    <a:gd name="connsiteY3" fmla="*/ 554900 h 554900"/>
                    <a:gd name="connsiteX4" fmla="*/ 0 w 713363"/>
                    <a:gd name="connsiteY4" fmla="*/ 0 h 55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363" h="554900">
                      <a:moveTo>
                        <a:pt x="0" y="0"/>
                      </a:moveTo>
                      <a:lnTo>
                        <a:pt x="713363" y="0"/>
                      </a:lnTo>
                      <a:lnTo>
                        <a:pt x="713363" y="554900"/>
                      </a:lnTo>
                      <a:lnTo>
                        <a:pt x="0" y="554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1" defTabSz="577850">
                    <a:lnSpc>
                      <a:spcPct val="90000"/>
                    </a:lnSpc>
                    <a:spcBef>
                      <a:spcPct val="0"/>
                    </a:spcBef>
                    <a:spcAft>
                      <a:spcPct val="15000"/>
                    </a:spcAft>
                  </a:pPr>
                  <a:r>
                    <a:rPr lang="en-US" sz="1400" dirty="0" smtClean="0">
                      <a:solidFill>
                        <a:srgbClr val="1F497D">
                          <a:lumMod val="75000"/>
                        </a:srgbClr>
                      </a:solidFill>
                      <a:cs typeface="Arial" panose="020B0604020202020204" pitchFamily="34" charset="0"/>
                    </a:rPr>
                    <a:t>Current and new forms and processes.</a:t>
                  </a:r>
                  <a:endParaRPr lang="en-US" sz="1400" dirty="0">
                    <a:solidFill>
                      <a:srgbClr val="1F497D">
                        <a:lumMod val="75000"/>
                      </a:srgbClr>
                    </a:solidFill>
                    <a:cs typeface="Arial" panose="020B0604020202020204" pitchFamily="34" charset="0"/>
                  </a:endParaRPr>
                </a:p>
              </p:txBody>
            </p:sp>
            <p:sp>
              <p:nvSpPr>
                <p:cNvPr id="12" name="Bent-Up Arrow 11"/>
                <p:cNvSpPr/>
                <p:nvPr/>
              </p:nvSpPr>
              <p:spPr>
                <a:xfrm rot="5400000">
                  <a:off x="4448651" y="3325401"/>
                  <a:ext cx="659605" cy="476995"/>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13" name="Freeform 12"/>
                <p:cNvSpPr/>
                <p:nvPr/>
              </p:nvSpPr>
              <p:spPr>
                <a:xfrm>
                  <a:off x="4203738" y="2713470"/>
                  <a:ext cx="945897" cy="534778"/>
                </a:xfrm>
                <a:custGeom>
                  <a:avLst/>
                  <a:gdLst>
                    <a:gd name="connsiteX0" fmla="*/ 0 w 980832"/>
                    <a:gd name="connsiteY0" fmla="*/ 114448 h 686550"/>
                    <a:gd name="connsiteX1" fmla="*/ 114448 w 980832"/>
                    <a:gd name="connsiteY1" fmla="*/ 0 h 686550"/>
                    <a:gd name="connsiteX2" fmla="*/ 866384 w 980832"/>
                    <a:gd name="connsiteY2" fmla="*/ 0 h 686550"/>
                    <a:gd name="connsiteX3" fmla="*/ 980832 w 980832"/>
                    <a:gd name="connsiteY3" fmla="*/ 114448 h 686550"/>
                    <a:gd name="connsiteX4" fmla="*/ 980832 w 980832"/>
                    <a:gd name="connsiteY4" fmla="*/ 572102 h 686550"/>
                    <a:gd name="connsiteX5" fmla="*/ 866384 w 980832"/>
                    <a:gd name="connsiteY5" fmla="*/ 686550 h 686550"/>
                    <a:gd name="connsiteX6" fmla="*/ 114448 w 980832"/>
                    <a:gd name="connsiteY6" fmla="*/ 686550 h 686550"/>
                    <a:gd name="connsiteX7" fmla="*/ 0 w 980832"/>
                    <a:gd name="connsiteY7" fmla="*/ 572102 h 686550"/>
                    <a:gd name="connsiteX8" fmla="*/ 0 w 980832"/>
                    <a:gd name="connsiteY8" fmla="*/ 114448 h 68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832" h="686550">
                      <a:moveTo>
                        <a:pt x="0" y="114448"/>
                      </a:moveTo>
                      <a:cubicBezTo>
                        <a:pt x="0" y="51240"/>
                        <a:pt x="51240" y="0"/>
                        <a:pt x="114448" y="0"/>
                      </a:cubicBezTo>
                      <a:lnTo>
                        <a:pt x="866384" y="0"/>
                      </a:lnTo>
                      <a:cubicBezTo>
                        <a:pt x="929592" y="0"/>
                        <a:pt x="980832" y="51240"/>
                        <a:pt x="980832" y="114448"/>
                      </a:cubicBezTo>
                      <a:lnTo>
                        <a:pt x="980832" y="572102"/>
                      </a:lnTo>
                      <a:cubicBezTo>
                        <a:pt x="980832" y="635310"/>
                        <a:pt x="929592" y="686550"/>
                        <a:pt x="866384" y="686550"/>
                      </a:cubicBezTo>
                      <a:lnTo>
                        <a:pt x="114448" y="686550"/>
                      </a:lnTo>
                      <a:cubicBezTo>
                        <a:pt x="51240" y="686550"/>
                        <a:pt x="0" y="635310"/>
                        <a:pt x="0" y="572102"/>
                      </a:cubicBezTo>
                      <a:lnTo>
                        <a:pt x="0" y="114448"/>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481" tIns="94481" rIns="94481" bIns="94481" numCol="1" spcCol="1270" anchor="ctr" anchorCtr="0">
                  <a:noAutofit/>
                </a:bodyPr>
                <a:lstStyle/>
                <a:p>
                  <a:pPr algn="ctr" defTabSz="711200">
                    <a:lnSpc>
                      <a:spcPct val="90000"/>
                    </a:lnSpc>
                    <a:spcBef>
                      <a:spcPct val="0"/>
                    </a:spcBef>
                    <a:spcAft>
                      <a:spcPct val="35000"/>
                    </a:spcAft>
                  </a:pPr>
                  <a:r>
                    <a:rPr lang="en-US" sz="1400" b="1" dirty="0" smtClean="0">
                      <a:solidFill>
                        <a:prstClr val="white"/>
                      </a:solidFill>
                      <a:cs typeface="Arial" panose="020B0604020202020204" pitchFamily="34" charset="0"/>
                    </a:rPr>
                    <a:t>Survey</a:t>
                  </a:r>
                  <a:endParaRPr lang="en-US" sz="1400" b="1" dirty="0">
                    <a:solidFill>
                      <a:prstClr val="white"/>
                    </a:solidFill>
                    <a:cs typeface="Arial" panose="020B0604020202020204" pitchFamily="34" charset="0"/>
                  </a:endParaRPr>
                </a:p>
              </p:txBody>
            </p:sp>
            <p:sp>
              <p:nvSpPr>
                <p:cNvPr id="14" name="Freeform 13"/>
                <p:cNvSpPr/>
                <p:nvPr/>
              </p:nvSpPr>
              <p:spPr>
                <a:xfrm>
                  <a:off x="5184967" y="2728372"/>
                  <a:ext cx="1951114" cy="554900"/>
                </a:xfrm>
                <a:custGeom>
                  <a:avLst/>
                  <a:gdLst>
                    <a:gd name="connsiteX0" fmla="*/ 0 w 713363"/>
                    <a:gd name="connsiteY0" fmla="*/ 0 h 554900"/>
                    <a:gd name="connsiteX1" fmla="*/ 713363 w 713363"/>
                    <a:gd name="connsiteY1" fmla="*/ 0 h 554900"/>
                    <a:gd name="connsiteX2" fmla="*/ 713363 w 713363"/>
                    <a:gd name="connsiteY2" fmla="*/ 554900 h 554900"/>
                    <a:gd name="connsiteX3" fmla="*/ 0 w 713363"/>
                    <a:gd name="connsiteY3" fmla="*/ 554900 h 554900"/>
                    <a:gd name="connsiteX4" fmla="*/ 0 w 713363"/>
                    <a:gd name="connsiteY4" fmla="*/ 0 h 55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363" h="554900">
                      <a:moveTo>
                        <a:pt x="0" y="0"/>
                      </a:moveTo>
                      <a:lnTo>
                        <a:pt x="713363" y="0"/>
                      </a:lnTo>
                      <a:lnTo>
                        <a:pt x="713363" y="554900"/>
                      </a:lnTo>
                      <a:lnTo>
                        <a:pt x="0" y="554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1" defTabSz="177800">
                    <a:lnSpc>
                      <a:spcPct val="90000"/>
                    </a:lnSpc>
                    <a:spcBef>
                      <a:spcPct val="0"/>
                    </a:spcBef>
                    <a:spcAft>
                      <a:spcPct val="15000"/>
                    </a:spcAft>
                  </a:pPr>
                  <a:r>
                    <a:rPr lang="en-US" sz="1400" dirty="0" smtClean="0">
                      <a:solidFill>
                        <a:srgbClr val="1F497D">
                          <a:lumMod val="75000"/>
                        </a:srgbClr>
                      </a:solidFill>
                      <a:cs typeface="Arial" panose="020B0604020202020204" pitchFamily="34" charset="0"/>
                    </a:rPr>
                    <a:t>Auditors</a:t>
                  </a:r>
                  <a:r>
                    <a:rPr lang="en-US" sz="1400" dirty="0">
                      <a:solidFill>
                        <a:srgbClr val="1F497D">
                          <a:lumMod val="75000"/>
                        </a:srgbClr>
                      </a:solidFill>
                      <a:cs typeface="Arial" panose="020B0604020202020204" pitchFamily="34" charset="0"/>
                    </a:rPr>
                    <a:t>, auditees, and federal agency report </a:t>
                  </a:r>
                  <a:r>
                    <a:rPr lang="en-US" sz="1400" dirty="0" smtClean="0">
                      <a:solidFill>
                        <a:srgbClr val="1F497D">
                          <a:lumMod val="75000"/>
                        </a:srgbClr>
                      </a:solidFill>
                      <a:cs typeface="Arial" panose="020B0604020202020204" pitchFamily="34" charset="0"/>
                    </a:rPr>
                    <a:t>users </a:t>
                  </a:r>
                  <a:r>
                    <a:rPr lang="en-US" sz="1400" dirty="0">
                      <a:solidFill>
                        <a:srgbClr val="1F497D">
                          <a:lumMod val="75000"/>
                        </a:srgbClr>
                      </a:solidFill>
                      <a:cs typeface="Arial" panose="020B0604020202020204" pitchFamily="34" charset="0"/>
                    </a:rPr>
                    <a:t>to identify reduction in compliance costs and other benefits.</a:t>
                  </a:r>
                </a:p>
              </p:txBody>
            </p:sp>
            <p:sp>
              <p:nvSpPr>
                <p:cNvPr id="15" name="Freeform 14"/>
                <p:cNvSpPr/>
                <p:nvPr/>
              </p:nvSpPr>
              <p:spPr>
                <a:xfrm>
                  <a:off x="5016951" y="3489284"/>
                  <a:ext cx="945897" cy="554900"/>
                </a:xfrm>
                <a:custGeom>
                  <a:avLst/>
                  <a:gdLst>
                    <a:gd name="connsiteX0" fmla="*/ 0 w 980832"/>
                    <a:gd name="connsiteY0" fmla="*/ 114448 h 686550"/>
                    <a:gd name="connsiteX1" fmla="*/ 114448 w 980832"/>
                    <a:gd name="connsiteY1" fmla="*/ 0 h 686550"/>
                    <a:gd name="connsiteX2" fmla="*/ 866384 w 980832"/>
                    <a:gd name="connsiteY2" fmla="*/ 0 h 686550"/>
                    <a:gd name="connsiteX3" fmla="*/ 980832 w 980832"/>
                    <a:gd name="connsiteY3" fmla="*/ 114448 h 686550"/>
                    <a:gd name="connsiteX4" fmla="*/ 980832 w 980832"/>
                    <a:gd name="connsiteY4" fmla="*/ 572102 h 686550"/>
                    <a:gd name="connsiteX5" fmla="*/ 866384 w 980832"/>
                    <a:gd name="connsiteY5" fmla="*/ 686550 h 686550"/>
                    <a:gd name="connsiteX6" fmla="*/ 114448 w 980832"/>
                    <a:gd name="connsiteY6" fmla="*/ 686550 h 686550"/>
                    <a:gd name="connsiteX7" fmla="*/ 0 w 980832"/>
                    <a:gd name="connsiteY7" fmla="*/ 572102 h 686550"/>
                    <a:gd name="connsiteX8" fmla="*/ 0 w 980832"/>
                    <a:gd name="connsiteY8" fmla="*/ 114448 h 68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832" h="686550">
                      <a:moveTo>
                        <a:pt x="0" y="114448"/>
                      </a:moveTo>
                      <a:cubicBezTo>
                        <a:pt x="0" y="51240"/>
                        <a:pt x="51240" y="0"/>
                        <a:pt x="114448" y="0"/>
                      </a:cubicBezTo>
                      <a:lnTo>
                        <a:pt x="866384" y="0"/>
                      </a:lnTo>
                      <a:cubicBezTo>
                        <a:pt x="929592" y="0"/>
                        <a:pt x="980832" y="51240"/>
                        <a:pt x="980832" y="114448"/>
                      </a:cubicBezTo>
                      <a:lnTo>
                        <a:pt x="980832" y="572102"/>
                      </a:lnTo>
                      <a:cubicBezTo>
                        <a:pt x="980832" y="635310"/>
                        <a:pt x="929592" y="686550"/>
                        <a:pt x="866384" y="686550"/>
                      </a:cubicBezTo>
                      <a:lnTo>
                        <a:pt x="114448" y="686550"/>
                      </a:lnTo>
                      <a:cubicBezTo>
                        <a:pt x="51240" y="686550"/>
                        <a:pt x="0" y="635310"/>
                        <a:pt x="0" y="572102"/>
                      </a:cubicBezTo>
                      <a:lnTo>
                        <a:pt x="0" y="114448"/>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481" tIns="94481" rIns="94481" bIns="94481" numCol="1" spcCol="1270" anchor="ctr" anchorCtr="0">
                  <a:noAutofit/>
                </a:bodyPr>
                <a:lstStyle/>
                <a:p>
                  <a:pPr algn="ctr" defTabSz="711200">
                    <a:lnSpc>
                      <a:spcPct val="90000"/>
                    </a:lnSpc>
                    <a:spcBef>
                      <a:spcPct val="0"/>
                    </a:spcBef>
                    <a:spcAft>
                      <a:spcPct val="35000"/>
                    </a:spcAft>
                  </a:pPr>
                  <a:r>
                    <a:rPr lang="en-US" sz="1400" b="1" dirty="0" smtClean="0">
                      <a:solidFill>
                        <a:prstClr val="white"/>
                      </a:solidFill>
                      <a:cs typeface="Arial" panose="020B0604020202020204" pitchFamily="34" charset="0"/>
                    </a:rPr>
                    <a:t>Engage</a:t>
                  </a:r>
                  <a:endParaRPr lang="en-US" sz="1400" b="1" dirty="0">
                    <a:solidFill>
                      <a:prstClr val="white"/>
                    </a:solidFill>
                    <a:cs typeface="Arial" panose="020B0604020202020204" pitchFamily="34" charset="0"/>
                  </a:endParaRPr>
                </a:p>
              </p:txBody>
            </p:sp>
            <p:sp>
              <p:nvSpPr>
                <p:cNvPr id="16" name="Freeform 15"/>
                <p:cNvSpPr/>
                <p:nvPr/>
              </p:nvSpPr>
              <p:spPr>
                <a:xfrm>
                  <a:off x="5998181" y="3499595"/>
                  <a:ext cx="996573" cy="554900"/>
                </a:xfrm>
                <a:custGeom>
                  <a:avLst/>
                  <a:gdLst>
                    <a:gd name="connsiteX0" fmla="*/ 0 w 713363"/>
                    <a:gd name="connsiteY0" fmla="*/ 0 h 554900"/>
                    <a:gd name="connsiteX1" fmla="*/ 713363 w 713363"/>
                    <a:gd name="connsiteY1" fmla="*/ 0 h 554900"/>
                    <a:gd name="connsiteX2" fmla="*/ 713363 w 713363"/>
                    <a:gd name="connsiteY2" fmla="*/ 554900 h 554900"/>
                    <a:gd name="connsiteX3" fmla="*/ 0 w 713363"/>
                    <a:gd name="connsiteY3" fmla="*/ 554900 h 554900"/>
                    <a:gd name="connsiteX4" fmla="*/ 0 w 713363"/>
                    <a:gd name="connsiteY4" fmla="*/ 0 h 55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363" h="554900">
                      <a:moveTo>
                        <a:pt x="0" y="0"/>
                      </a:moveTo>
                      <a:lnTo>
                        <a:pt x="713363" y="0"/>
                      </a:lnTo>
                      <a:lnTo>
                        <a:pt x="713363" y="554900"/>
                      </a:lnTo>
                      <a:lnTo>
                        <a:pt x="0" y="554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0" lvl="1" defTabSz="355600">
                    <a:lnSpc>
                      <a:spcPct val="90000"/>
                    </a:lnSpc>
                    <a:spcBef>
                      <a:spcPct val="0"/>
                    </a:spcBef>
                    <a:spcAft>
                      <a:spcPct val="15000"/>
                    </a:spcAft>
                  </a:pPr>
                  <a:r>
                    <a:rPr lang="en-US" sz="1400" dirty="0" smtClean="0">
                      <a:solidFill>
                        <a:srgbClr val="1F497D">
                          <a:lumMod val="75000"/>
                        </a:srgbClr>
                      </a:solidFill>
                      <a:cs typeface="Arial" panose="020B0604020202020204" pitchFamily="34" charset="0"/>
                    </a:rPr>
                    <a:t>Stakeholder feedback</a:t>
                  </a:r>
                  <a:r>
                    <a:rPr lang="en-US" sz="1400" dirty="0" smtClean="0">
                      <a:solidFill>
                        <a:srgbClr val="1F497D">
                          <a:lumMod val="75000"/>
                        </a:srgbClr>
                      </a:solidFill>
                    </a:rPr>
                    <a:t>.</a:t>
                  </a:r>
                  <a:endParaRPr lang="en-US" sz="1400" dirty="0">
                    <a:solidFill>
                      <a:srgbClr val="1F497D">
                        <a:lumMod val="75000"/>
                      </a:srgbClr>
                    </a:solidFill>
                  </a:endParaRPr>
                </a:p>
              </p:txBody>
            </p:sp>
          </p:grpSp>
          <p:sp>
            <p:nvSpPr>
              <p:cNvPr id="17" name="Bent-Up Arrow 16"/>
              <p:cNvSpPr/>
              <p:nvPr/>
            </p:nvSpPr>
            <p:spPr>
              <a:xfrm rot="5400000">
                <a:off x="4921530" y="5756675"/>
                <a:ext cx="1015403" cy="1028736"/>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5">
                  <a:tint val="50000"/>
                  <a:hueOff val="0"/>
                  <a:satOff val="0"/>
                  <a:lumOff val="0"/>
                  <a:alphaOff val="0"/>
                </a:schemeClr>
              </a:fillRef>
              <a:effectRef idx="0">
                <a:schemeClr val="accent5">
                  <a:tint val="50000"/>
                  <a:hueOff val="0"/>
                  <a:satOff val="0"/>
                  <a:lumOff val="0"/>
                  <a:alphaOff val="0"/>
                </a:schemeClr>
              </a:effectRef>
              <a:fontRef idx="minor">
                <a:schemeClr val="lt1">
                  <a:hueOff val="0"/>
                  <a:satOff val="0"/>
                  <a:lumOff val="0"/>
                  <a:alphaOff val="0"/>
                </a:schemeClr>
              </a:fontRef>
            </p:style>
          </p:sp>
          <p:sp>
            <p:nvSpPr>
              <p:cNvPr id="18" name="Freeform 17"/>
              <p:cNvSpPr/>
              <p:nvPr/>
            </p:nvSpPr>
            <p:spPr>
              <a:xfrm>
                <a:off x="5943600" y="6156181"/>
                <a:ext cx="2040018" cy="854219"/>
              </a:xfrm>
              <a:custGeom>
                <a:avLst/>
                <a:gdLst>
                  <a:gd name="connsiteX0" fmla="*/ 0 w 980832"/>
                  <a:gd name="connsiteY0" fmla="*/ 114448 h 686550"/>
                  <a:gd name="connsiteX1" fmla="*/ 114448 w 980832"/>
                  <a:gd name="connsiteY1" fmla="*/ 0 h 686550"/>
                  <a:gd name="connsiteX2" fmla="*/ 866384 w 980832"/>
                  <a:gd name="connsiteY2" fmla="*/ 0 h 686550"/>
                  <a:gd name="connsiteX3" fmla="*/ 980832 w 980832"/>
                  <a:gd name="connsiteY3" fmla="*/ 114448 h 686550"/>
                  <a:gd name="connsiteX4" fmla="*/ 980832 w 980832"/>
                  <a:gd name="connsiteY4" fmla="*/ 572102 h 686550"/>
                  <a:gd name="connsiteX5" fmla="*/ 866384 w 980832"/>
                  <a:gd name="connsiteY5" fmla="*/ 686550 h 686550"/>
                  <a:gd name="connsiteX6" fmla="*/ 114448 w 980832"/>
                  <a:gd name="connsiteY6" fmla="*/ 686550 h 686550"/>
                  <a:gd name="connsiteX7" fmla="*/ 0 w 980832"/>
                  <a:gd name="connsiteY7" fmla="*/ 572102 h 686550"/>
                  <a:gd name="connsiteX8" fmla="*/ 0 w 980832"/>
                  <a:gd name="connsiteY8" fmla="*/ 114448 h 68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0832" h="686550">
                    <a:moveTo>
                      <a:pt x="0" y="114448"/>
                    </a:moveTo>
                    <a:cubicBezTo>
                      <a:pt x="0" y="51240"/>
                      <a:pt x="51240" y="0"/>
                      <a:pt x="114448" y="0"/>
                    </a:cubicBezTo>
                    <a:lnTo>
                      <a:pt x="866384" y="0"/>
                    </a:lnTo>
                    <a:cubicBezTo>
                      <a:pt x="929592" y="0"/>
                      <a:pt x="980832" y="51240"/>
                      <a:pt x="980832" y="114448"/>
                    </a:cubicBezTo>
                    <a:lnTo>
                      <a:pt x="980832" y="572102"/>
                    </a:lnTo>
                    <a:cubicBezTo>
                      <a:pt x="980832" y="635310"/>
                      <a:pt x="929592" y="686550"/>
                      <a:pt x="866384" y="686550"/>
                    </a:cubicBezTo>
                    <a:lnTo>
                      <a:pt x="114448" y="686550"/>
                    </a:lnTo>
                    <a:cubicBezTo>
                      <a:pt x="51240" y="686550"/>
                      <a:pt x="0" y="635310"/>
                      <a:pt x="0" y="572102"/>
                    </a:cubicBezTo>
                    <a:lnTo>
                      <a:pt x="0" y="114448"/>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481" tIns="94481" rIns="94481" bIns="94481" numCol="1" spcCol="1270" anchor="ctr" anchorCtr="0">
                <a:noAutofit/>
              </a:bodyPr>
              <a:lstStyle/>
              <a:p>
                <a:pPr algn="ctr" defTabSz="711200">
                  <a:lnSpc>
                    <a:spcPct val="90000"/>
                  </a:lnSpc>
                  <a:spcBef>
                    <a:spcPct val="0"/>
                  </a:spcBef>
                  <a:spcAft>
                    <a:spcPct val="35000"/>
                  </a:spcAft>
                </a:pPr>
                <a:r>
                  <a:rPr lang="en-US" sz="1400" b="1" dirty="0" smtClean="0">
                    <a:solidFill>
                      <a:prstClr val="white"/>
                    </a:solidFill>
                    <a:cs typeface="Arial" panose="020B0604020202020204" pitchFamily="34" charset="0"/>
                  </a:rPr>
                  <a:t>Report</a:t>
                </a:r>
                <a:endParaRPr lang="en-US" sz="1400" b="1" dirty="0">
                  <a:solidFill>
                    <a:prstClr val="white"/>
                  </a:solidFill>
                  <a:cs typeface="Arial" panose="020B0604020202020204" pitchFamily="34" charset="0"/>
                </a:endParaRPr>
              </a:p>
            </p:txBody>
          </p:sp>
        </p:grpSp>
        <p:sp>
          <p:nvSpPr>
            <p:cNvPr id="20" name="Freeform 19"/>
            <p:cNvSpPr/>
            <p:nvPr/>
          </p:nvSpPr>
          <p:spPr>
            <a:xfrm>
              <a:off x="7294400" y="5554605"/>
              <a:ext cx="1599907" cy="716080"/>
            </a:xfrm>
            <a:custGeom>
              <a:avLst/>
              <a:gdLst>
                <a:gd name="connsiteX0" fmla="*/ 0 w 713363"/>
                <a:gd name="connsiteY0" fmla="*/ 0 h 554900"/>
                <a:gd name="connsiteX1" fmla="*/ 713363 w 713363"/>
                <a:gd name="connsiteY1" fmla="*/ 0 h 554900"/>
                <a:gd name="connsiteX2" fmla="*/ 713363 w 713363"/>
                <a:gd name="connsiteY2" fmla="*/ 554900 h 554900"/>
                <a:gd name="connsiteX3" fmla="*/ 0 w 713363"/>
                <a:gd name="connsiteY3" fmla="*/ 554900 h 554900"/>
                <a:gd name="connsiteX4" fmla="*/ 0 w 713363"/>
                <a:gd name="connsiteY4" fmla="*/ 0 h 554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3363" h="554900">
                  <a:moveTo>
                    <a:pt x="0" y="0"/>
                  </a:moveTo>
                  <a:lnTo>
                    <a:pt x="713363" y="0"/>
                  </a:lnTo>
                  <a:lnTo>
                    <a:pt x="713363" y="554900"/>
                  </a:lnTo>
                  <a:lnTo>
                    <a:pt x="0" y="5549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marL="0" lvl="1" defTabSz="355600">
                <a:lnSpc>
                  <a:spcPct val="90000"/>
                </a:lnSpc>
                <a:spcBef>
                  <a:spcPct val="0"/>
                </a:spcBef>
                <a:spcAft>
                  <a:spcPct val="15000"/>
                </a:spcAft>
              </a:pPr>
              <a:r>
                <a:rPr lang="en-US" sz="1400" dirty="0" smtClean="0">
                  <a:solidFill>
                    <a:srgbClr val="1F497D">
                      <a:lumMod val="75000"/>
                    </a:srgbClr>
                  </a:solidFill>
                  <a:cs typeface="Arial" panose="020B0604020202020204" pitchFamily="34" charset="0"/>
                </a:rPr>
                <a:t>Recommendations to OMB.</a:t>
              </a:r>
              <a:endParaRPr lang="en-US" sz="1400" dirty="0">
                <a:solidFill>
                  <a:srgbClr val="1F497D">
                    <a:lumMod val="75000"/>
                  </a:srgbClr>
                </a:solidFill>
              </a:endParaRPr>
            </a:p>
          </p:txBody>
        </p:sp>
      </p:grpSp>
      <p:sp>
        <p:nvSpPr>
          <p:cNvPr id="19" name="Rectangle 18"/>
          <p:cNvSpPr/>
          <p:nvPr/>
        </p:nvSpPr>
        <p:spPr>
          <a:xfrm>
            <a:off x="304800" y="5486400"/>
            <a:ext cx="8382000" cy="1143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r>
              <a:rPr lang="en-US" sz="1400" b="1" dirty="0" smtClean="0"/>
              <a:t>Test: </a:t>
            </a:r>
            <a:r>
              <a:rPr lang="en-US" sz="1400" dirty="0"/>
              <a:t>Provide non-federal entities with the draft 2016 expanded Single Audit Concept Form (SF-SAC only</a:t>
            </a:r>
            <a:r>
              <a:rPr lang="en-US" sz="1400" dirty="0" smtClean="0"/>
              <a:t>), </a:t>
            </a:r>
            <a:r>
              <a:rPr lang="en-US" sz="1400" dirty="0"/>
              <a:t>and collect participant feedback on a more streamlined approach for SF-SAC/SEFA reporting.</a:t>
            </a:r>
          </a:p>
          <a:p>
            <a:pPr lvl="0"/>
            <a:endParaRPr lang="en-US" sz="1400" dirty="0" smtClean="0"/>
          </a:p>
          <a:p>
            <a:pPr lvl="0"/>
            <a:r>
              <a:rPr lang="en-US" sz="1400" b="1" dirty="0" smtClean="0"/>
              <a:t>Discussion</a:t>
            </a:r>
            <a:r>
              <a:rPr lang="en-US" sz="1400" b="1" dirty="0"/>
              <a:t>: </a:t>
            </a:r>
            <a:r>
              <a:rPr lang="en-US" sz="1400" dirty="0"/>
              <a:t>Present the draft expanded Single Audit form and allow participants to comment upon the SF-SAC changes in a live setting. </a:t>
            </a:r>
          </a:p>
        </p:txBody>
      </p:sp>
    </p:spTree>
    <p:extLst>
      <p:ext uri="{BB962C8B-B14F-4D97-AF65-F5344CB8AC3E}">
        <p14:creationId xmlns:p14="http://schemas.microsoft.com/office/powerpoint/2010/main" val="2252454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solidFill>
                  <a:prstClr val="black">
                    <a:tint val="75000"/>
                  </a:prstClr>
                </a:solidFill>
              </a:rPr>
              <a:pPr/>
              <a:t>12</a:t>
            </a:fld>
            <a:endParaRPr lang="en-US" dirty="0">
              <a:solidFill>
                <a:prstClr val="black">
                  <a:tint val="75000"/>
                </a:prstClr>
              </a:solidFill>
            </a:endParaRPr>
          </a:p>
        </p:txBody>
      </p:sp>
      <p:sp>
        <p:nvSpPr>
          <p:cNvPr id="3" name="TextBox 2"/>
          <p:cNvSpPr txBox="1"/>
          <p:nvPr/>
        </p:nvSpPr>
        <p:spPr>
          <a:xfrm>
            <a:off x="0" y="0"/>
            <a:ext cx="8229600" cy="461665"/>
          </a:xfrm>
          <a:prstGeom prst="rect">
            <a:avLst/>
          </a:prstGeom>
          <a:noFill/>
        </p:spPr>
        <p:txBody>
          <a:bodyPr wrap="square" rtlCol="0">
            <a:spAutoFit/>
          </a:bodyPr>
          <a:lstStyle/>
          <a:p>
            <a:r>
              <a:rPr lang="en-US" sz="2400" b="1" dirty="0" smtClean="0">
                <a:solidFill>
                  <a:prstClr val="white"/>
                </a:solidFill>
                <a:cs typeface="Arial" panose="020B0604020202020204" pitchFamily="34" charset="0"/>
              </a:rPr>
              <a:t>Section 5 Grants Pilot - Learn Grants Test Model</a:t>
            </a:r>
            <a:endParaRPr lang="en-US" sz="2400" b="1" dirty="0">
              <a:solidFill>
                <a:prstClr val="white"/>
              </a:solidFill>
              <a:cs typeface="Arial" panose="020B0604020202020204" pitchFamily="34" charset="0"/>
            </a:endParaRPr>
          </a:p>
        </p:txBody>
      </p:sp>
      <p:sp>
        <p:nvSpPr>
          <p:cNvPr id="4" name="TextBox 3"/>
          <p:cNvSpPr txBox="1"/>
          <p:nvPr/>
        </p:nvSpPr>
        <p:spPr>
          <a:xfrm>
            <a:off x="156680" y="686942"/>
            <a:ext cx="8458200" cy="923330"/>
          </a:xfrm>
          <a:prstGeom prst="rect">
            <a:avLst/>
          </a:prstGeom>
          <a:noFill/>
        </p:spPr>
        <p:txBody>
          <a:bodyPr wrap="square" rtlCol="0">
            <a:spAutoFit/>
          </a:bodyPr>
          <a:lstStyle/>
          <a:p>
            <a:r>
              <a:rPr lang="en-US" b="1" dirty="0">
                <a:cs typeface="Arial" panose="020B0604020202020204" pitchFamily="34" charset="0"/>
              </a:rPr>
              <a:t>Learn Grants</a:t>
            </a:r>
            <a:r>
              <a:rPr lang="en-US" dirty="0">
                <a:cs typeface="Arial" panose="020B0604020202020204" pitchFamily="34" charset="0"/>
              </a:rPr>
              <a:t> is a tab located on the Grants.gov website, which promotes knowledge sharing among the grants community by providing access to grants lifecycle information, grant opportunities, and application tracking capabilities.</a:t>
            </a:r>
          </a:p>
        </p:txBody>
      </p:sp>
      <p:sp>
        <p:nvSpPr>
          <p:cNvPr id="5" name="TextBox 4"/>
          <p:cNvSpPr txBox="1"/>
          <p:nvPr/>
        </p:nvSpPr>
        <p:spPr>
          <a:xfrm>
            <a:off x="304800" y="2550580"/>
            <a:ext cx="3886200" cy="923330"/>
          </a:xfrm>
          <a:prstGeom prst="rect">
            <a:avLst/>
          </a:prstGeom>
          <a:noFill/>
        </p:spPr>
        <p:txBody>
          <a:bodyPr wrap="square" rtlCol="0">
            <a:spAutoFit/>
          </a:bodyPr>
          <a:lstStyle/>
          <a:p>
            <a:pPr marL="285750" indent="-285750">
              <a:buFont typeface="Wingdings" panose="05000000000000000000" pitchFamily="2" charset="2"/>
              <a:buChar char="ü"/>
            </a:pPr>
            <a:endParaRPr lang="en-US" b="1" dirty="0">
              <a:solidFill>
                <a:srgbClr val="1F497D"/>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b="1" dirty="0">
              <a:solidFill>
                <a:srgbClr val="1F497D"/>
              </a:solidFill>
              <a:latin typeface="Arial" panose="020B0604020202020204" pitchFamily="34" charset="0"/>
              <a:cs typeface="Arial" panose="020B0604020202020204" pitchFamily="34" charset="0"/>
            </a:endParaRPr>
          </a:p>
          <a:p>
            <a:endParaRPr lang="en-US" dirty="0">
              <a:solidFill>
                <a:prstClr val="black"/>
              </a:solidFill>
            </a:endParaRPr>
          </a:p>
        </p:txBody>
      </p:sp>
      <p:pic>
        <p:nvPicPr>
          <p:cNvPr id="8" name="Picture 7"/>
          <p:cNvPicPr>
            <a:picLocks noChangeAspect="1"/>
          </p:cNvPicPr>
          <p:nvPr/>
        </p:nvPicPr>
        <p:blipFill rotWithShape="1">
          <a:blip r:embed="rId3"/>
          <a:srcRect l="628"/>
          <a:stretch/>
        </p:blipFill>
        <p:spPr>
          <a:xfrm>
            <a:off x="332754" y="1711271"/>
            <a:ext cx="3830291" cy="2201095"/>
          </a:xfrm>
          <a:prstGeom prst="rect">
            <a:avLst/>
          </a:prstGeom>
          <a:ln>
            <a:solidFill>
              <a:srgbClr val="0070C0"/>
            </a:solidFill>
          </a:ln>
        </p:spPr>
      </p:pic>
      <p:grpSp>
        <p:nvGrpSpPr>
          <p:cNvPr id="11" name="Group 10"/>
          <p:cNvGrpSpPr/>
          <p:nvPr/>
        </p:nvGrpSpPr>
        <p:grpSpPr>
          <a:xfrm>
            <a:off x="4419600" y="1711271"/>
            <a:ext cx="4270622" cy="2469690"/>
            <a:chOff x="726332" y="2136123"/>
            <a:chExt cx="3879151" cy="3576350"/>
          </a:xfrm>
        </p:grpSpPr>
        <p:sp>
          <p:nvSpPr>
            <p:cNvPr id="12" name="Freeform 11"/>
            <p:cNvSpPr/>
            <p:nvPr/>
          </p:nvSpPr>
          <p:spPr>
            <a:xfrm>
              <a:off x="726332" y="2136123"/>
              <a:ext cx="3879151" cy="994256"/>
            </a:xfrm>
            <a:custGeom>
              <a:avLst/>
              <a:gdLst>
                <a:gd name="connsiteX0" fmla="*/ 0 w 3879151"/>
                <a:gd name="connsiteY0" fmla="*/ 0 h 994254"/>
                <a:gd name="connsiteX1" fmla="*/ 3382024 w 3879151"/>
                <a:gd name="connsiteY1" fmla="*/ 0 h 994254"/>
                <a:gd name="connsiteX2" fmla="*/ 3879151 w 3879151"/>
                <a:gd name="connsiteY2" fmla="*/ 497127 h 994254"/>
                <a:gd name="connsiteX3" fmla="*/ 3382024 w 3879151"/>
                <a:gd name="connsiteY3" fmla="*/ 994254 h 994254"/>
                <a:gd name="connsiteX4" fmla="*/ 0 w 3879151"/>
                <a:gd name="connsiteY4" fmla="*/ 994254 h 994254"/>
                <a:gd name="connsiteX5" fmla="*/ 0 w 3879151"/>
                <a:gd name="connsiteY5" fmla="*/ 0 h 99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9151" h="994254">
                  <a:moveTo>
                    <a:pt x="3879151" y="994253"/>
                  </a:moveTo>
                  <a:lnTo>
                    <a:pt x="497127" y="994253"/>
                  </a:lnTo>
                  <a:lnTo>
                    <a:pt x="0" y="497127"/>
                  </a:lnTo>
                  <a:lnTo>
                    <a:pt x="497127" y="1"/>
                  </a:lnTo>
                  <a:lnTo>
                    <a:pt x="3879151" y="1"/>
                  </a:lnTo>
                  <a:lnTo>
                    <a:pt x="3879151" y="994253"/>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687002" tIns="60961" rIns="113792" bIns="60961" numCol="1" spcCol="1270" anchor="ctr" anchorCtr="0">
              <a:noAutofit/>
            </a:bodyPr>
            <a:lstStyle/>
            <a:p>
              <a:pPr algn="ctr" defTabSz="711200">
                <a:lnSpc>
                  <a:spcPct val="90000"/>
                </a:lnSpc>
                <a:spcBef>
                  <a:spcPct val="0"/>
                </a:spcBef>
                <a:spcAft>
                  <a:spcPct val="35000"/>
                </a:spcAft>
              </a:pPr>
              <a:r>
                <a:rPr lang="en-US" sz="1400" b="1" dirty="0" smtClean="0">
                  <a:solidFill>
                    <a:prstClr val="white"/>
                  </a:solidFill>
                  <a:cs typeface="Arial" panose="020B0604020202020204" pitchFamily="34" charset="0"/>
                </a:rPr>
                <a:t>Fosters </a:t>
              </a:r>
              <a:r>
                <a:rPr lang="en-US" sz="1400" b="1" dirty="0" smtClean="0">
                  <a:solidFill>
                    <a:schemeClr val="bg1"/>
                  </a:solidFill>
                  <a:cs typeface="Arial" panose="020B0604020202020204" pitchFamily="34" charset="0"/>
                </a:rPr>
                <a:t>greater public transparency into the grants lifecycle and </a:t>
              </a:r>
              <a:r>
                <a:rPr lang="en-US" sz="1400" b="1" dirty="0" smtClean="0">
                  <a:solidFill>
                    <a:prstClr val="white"/>
                  </a:solidFill>
                  <a:cs typeface="Arial" panose="020B0604020202020204" pitchFamily="34" charset="0"/>
                </a:rPr>
                <a:t>community engagement.</a:t>
              </a:r>
              <a:endParaRPr lang="en-US" sz="1400" dirty="0">
                <a:solidFill>
                  <a:prstClr val="white"/>
                </a:solidFill>
              </a:endParaRPr>
            </a:p>
          </p:txBody>
        </p:sp>
        <p:sp>
          <p:nvSpPr>
            <p:cNvPr id="14" name="Freeform 13"/>
            <p:cNvSpPr/>
            <p:nvPr/>
          </p:nvSpPr>
          <p:spPr>
            <a:xfrm rot="21600000">
              <a:off x="726332" y="3427172"/>
              <a:ext cx="3879151" cy="994254"/>
            </a:xfrm>
            <a:custGeom>
              <a:avLst/>
              <a:gdLst>
                <a:gd name="connsiteX0" fmla="*/ 0 w 3879151"/>
                <a:gd name="connsiteY0" fmla="*/ 0 h 994254"/>
                <a:gd name="connsiteX1" fmla="*/ 3382024 w 3879151"/>
                <a:gd name="connsiteY1" fmla="*/ 0 h 994254"/>
                <a:gd name="connsiteX2" fmla="*/ 3879151 w 3879151"/>
                <a:gd name="connsiteY2" fmla="*/ 497127 h 994254"/>
                <a:gd name="connsiteX3" fmla="*/ 3382024 w 3879151"/>
                <a:gd name="connsiteY3" fmla="*/ 994254 h 994254"/>
                <a:gd name="connsiteX4" fmla="*/ 0 w 3879151"/>
                <a:gd name="connsiteY4" fmla="*/ 994254 h 994254"/>
                <a:gd name="connsiteX5" fmla="*/ 0 w 3879151"/>
                <a:gd name="connsiteY5" fmla="*/ 0 h 99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9151" h="994254">
                  <a:moveTo>
                    <a:pt x="3879151" y="994253"/>
                  </a:moveTo>
                  <a:lnTo>
                    <a:pt x="497127" y="994253"/>
                  </a:lnTo>
                  <a:lnTo>
                    <a:pt x="0" y="497127"/>
                  </a:lnTo>
                  <a:lnTo>
                    <a:pt x="497127" y="1"/>
                  </a:lnTo>
                  <a:lnTo>
                    <a:pt x="3879151" y="1"/>
                  </a:lnTo>
                  <a:lnTo>
                    <a:pt x="3879151" y="994253"/>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687002" tIns="60960" rIns="113792" bIns="60960" numCol="1" spcCol="1270" anchor="ctr" anchorCtr="0">
              <a:noAutofit/>
            </a:bodyPr>
            <a:lstStyle/>
            <a:p>
              <a:pPr algn="ctr" defTabSz="711200">
                <a:lnSpc>
                  <a:spcPct val="90000"/>
                </a:lnSpc>
                <a:spcBef>
                  <a:spcPct val="0"/>
                </a:spcBef>
                <a:spcAft>
                  <a:spcPct val="35000"/>
                </a:spcAft>
              </a:pPr>
              <a:r>
                <a:rPr lang="en-US" sz="1400" b="1" dirty="0" smtClean="0">
                  <a:solidFill>
                    <a:schemeClr val="bg1"/>
                  </a:solidFill>
                  <a:cs typeface="Arial" panose="020B0604020202020204" pitchFamily="34" charset="0"/>
                </a:rPr>
                <a:t>Designed to reduce </a:t>
              </a:r>
              <a:r>
                <a:rPr lang="en-US" sz="1400" b="1" dirty="0" smtClean="0">
                  <a:solidFill>
                    <a:prstClr val="white"/>
                  </a:solidFill>
                  <a:cs typeface="Arial" panose="020B0604020202020204" pitchFamily="34" charset="0"/>
                </a:rPr>
                <a:t>stakeholder burden associated with trying to learn, find, and apply for federal grants.</a:t>
              </a:r>
              <a:endParaRPr lang="en-US" sz="1400" dirty="0">
                <a:solidFill>
                  <a:prstClr val="white"/>
                </a:solidFill>
              </a:endParaRPr>
            </a:p>
          </p:txBody>
        </p:sp>
        <p:sp>
          <p:nvSpPr>
            <p:cNvPr id="16" name="Freeform 15"/>
            <p:cNvSpPr/>
            <p:nvPr/>
          </p:nvSpPr>
          <p:spPr>
            <a:xfrm rot="21600000">
              <a:off x="726332" y="4718218"/>
              <a:ext cx="3879151" cy="994255"/>
            </a:xfrm>
            <a:custGeom>
              <a:avLst/>
              <a:gdLst>
                <a:gd name="connsiteX0" fmla="*/ 0 w 3879151"/>
                <a:gd name="connsiteY0" fmla="*/ 0 h 994254"/>
                <a:gd name="connsiteX1" fmla="*/ 3382024 w 3879151"/>
                <a:gd name="connsiteY1" fmla="*/ 0 h 994254"/>
                <a:gd name="connsiteX2" fmla="*/ 3879151 w 3879151"/>
                <a:gd name="connsiteY2" fmla="*/ 497127 h 994254"/>
                <a:gd name="connsiteX3" fmla="*/ 3382024 w 3879151"/>
                <a:gd name="connsiteY3" fmla="*/ 994254 h 994254"/>
                <a:gd name="connsiteX4" fmla="*/ 0 w 3879151"/>
                <a:gd name="connsiteY4" fmla="*/ 994254 h 994254"/>
                <a:gd name="connsiteX5" fmla="*/ 0 w 3879151"/>
                <a:gd name="connsiteY5" fmla="*/ 0 h 994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9151" h="994254">
                  <a:moveTo>
                    <a:pt x="3879151" y="994253"/>
                  </a:moveTo>
                  <a:lnTo>
                    <a:pt x="497127" y="994253"/>
                  </a:lnTo>
                  <a:lnTo>
                    <a:pt x="0" y="497127"/>
                  </a:lnTo>
                  <a:lnTo>
                    <a:pt x="497127" y="1"/>
                  </a:lnTo>
                  <a:lnTo>
                    <a:pt x="3879151" y="1"/>
                  </a:lnTo>
                  <a:lnTo>
                    <a:pt x="3879151" y="994253"/>
                  </a:lnTo>
                  <a:close/>
                </a:path>
              </a:pathLst>
            </a:custGeom>
          </p:spPr>
          <p:style>
            <a:lnRef idx="1">
              <a:schemeClr val="accent5"/>
            </a:lnRef>
            <a:fillRef idx="3">
              <a:schemeClr val="accent5"/>
            </a:fillRef>
            <a:effectRef idx="2">
              <a:schemeClr val="accent5"/>
            </a:effectRef>
            <a:fontRef idx="minor">
              <a:schemeClr val="lt1"/>
            </a:fontRef>
          </p:style>
          <p:txBody>
            <a:bodyPr spcFirstLastPara="0" vert="horz" wrap="square" lIns="687002" tIns="60961" rIns="113792" bIns="60960" numCol="1" spcCol="1270" anchor="ctr" anchorCtr="0">
              <a:noAutofit/>
            </a:bodyPr>
            <a:lstStyle/>
            <a:p>
              <a:pPr algn="ctr" defTabSz="711200">
                <a:lnSpc>
                  <a:spcPct val="90000"/>
                </a:lnSpc>
                <a:spcBef>
                  <a:spcPct val="0"/>
                </a:spcBef>
                <a:spcAft>
                  <a:spcPct val="35000"/>
                </a:spcAft>
              </a:pPr>
              <a:r>
                <a:rPr lang="en-US" sz="1400" b="1" dirty="0" smtClean="0">
                  <a:solidFill>
                    <a:prstClr val="white"/>
                  </a:solidFill>
                  <a:cs typeface="Arial" panose="020B0604020202020204" pitchFamily="34" charset="0"/>
                </a:rPr>
                <a:t>Provides a comprehensive point of reference to access federal grants lifecycle information.</a:t>
              </a:r>
              <a:endParaRPr lang="en-US" sz="1400" dirty="0">
                <a:solidFill>
                  <a:prstClr val="white"/>
                </a:solidFill>
              </a:endParaRPr>
            </a:p>
          </p:txBody>
        </p:sp>
      </p:grpSp>
      <p:sp>
        <p:nvSpPr>
          <p:cNvPr id="6" name="Rectangle 5"/>
          <p:cNvSpPr/>
          <p:nvPr/>
        </p:nvSpPr>
        <p:spPr>
          <a:xfrm>
            <a:off x="332754" y="3939167"/>
            <a:ext cx="3830291" cy="738664"/>
          </a:xfrm>
          <a:prstGeom prst="rect">
            <a:avLst/>
          </a:prstGeom>
        </p:spPr>
        <p:txBody>
          <a:bodyPr wrap="square">
            <a:spAutoFit/>
          </a:bodyPr>
          <a:lstStyle/>
          <a:p>
            <a:pPr algn="ctr">
              <a:defRPr/>
            </a:pPr>
            <a:r>
              <a:rPr lang="en-US" sz="1400" b="1" dirty="0" smtClean="0">
                <a:solidFill>
                  <a:prstClr val="black"/>
                </a:solidFill>
                <a:ea typeface="Times New Roman"/>
                <a:cs typeface="Times New Roman"/>
              </a:rPr>
              <a:t>Access Learn Grants: </a:t>
            </a:r>
            <a:r>
              <a:rPr lang="en-US" sz="1400" u="sng" dirty="0" smtClean="0">
                <a:solidFill>
                  <a:srgbClr val="0563C1"/>
                </a:solidFill>
                <a:ea typeface="Times New Roman"/>
                <a:cs typeface="Times New Roman"/>
                <a:hlinkClick r:id="rId4"/>
              </a:rPr>
              <a:t>http</a:t>
            </a:r>
            <a:r>
              <a:rPr lang="en-US" sz="1400" u="sng" dirty="0">
                <a:solidFill>
                  <a:srgbClr val="0563C1"/>
                </a:solidFill>
                <a:ea typeface="Times New Roman"/>
                <a:cs typeface="Times New Roman"/>
                <a:hlinkClick r:id="rId4"/>
              </a:rPr>
              <a:t>://www.grants.gov/web/grants/learn-grants.html</a:t>
            </a:r>
            <a:endParaRPr lang="en-US" sz="1400" dirty="0">
              <a:solidFill>
                <a:prstClr val="black"/>
              </a:solidFill>
              <a:ea typeface="Times New Roman"/>
              <a:cs typeface="Times New Roman"/>
            </a:endParaRPr>
          </a:p>
        </p:txBody>
      </p:sp>
      <p:sp>
        <p:nvSpPr>
          <p:cNvPr id="18" name="Rectangle 17"/>
          <p:cNvSpPr/>
          <p:nvPr/>
        </p:nvSpPr>
        <p:spPr>
          <a:xfrm>
            <a:off x="4752354" y="5029200"/>
            <a:ext cx="3858246" cy="79320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r>
              <a:rPr lang="en-US" sz="1400" b="1" dirty="0"/>
              <a:t>Test: </a:t>
            </a:r>
            <a:r>
              <a:rPr lang="en-US" sz="1400" dirty="0"/>
              <a:t>Determine users’ level of understanding on the grants lifecycle before and after using Learn Grants.</a:t>
            </a:r>
          </a:p>
        </p:txBody>
      </p:sp>
      <p:sp>
        <p:nvSpPr>
          <p:cNvPr id="17" name="Flowchart: Document 16"/>
          <p:cNvSpPr/>
          <p:nvPr/>
        </p:nvSpPr>
        <p:spPr>
          <a:xfrm>
            <a:off x="647699" y="4852901"/>
            <a:ext cx="3200400" cy="1499450"/>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t"/>
          <a:lstStyle/>
          <a:p>
            <a:pPr marL="0" lvl="1" algn="ctr"/>
            <a:r>
              <a:rPr lang="en-US" sz="1400" b="1" dirty="0">
                <a:solidFill>
                  <a:schemeClr val="bg1"/>
                </a:solidFill>
                <a:cs typeface="Arial" panose="020B0604020202020204" pitchFamily="34" charset="0"/>
              </a:rPr>
              <a:t>Since May 2015, Learn Grants has </a:t>
            </a:r>
            <a:r>
              <a:rPr lang="en-US" sz="1400" b="1" dirty="0" smtClean="0">
                <a:solidFill>
                  <a:schemeClr val="bg1"/>
                </a:solidFill>
                <a:cs typeface="Arial" panose="020B0604020202020204" pitchFamily="34" charset="0"/>
              </a:rPr>
              <a:t>received, on average, 57,000 visits. </a:t>
            </a:r>
            <a:r>
              <a:rPr lang="en-US" sz="1400" b="1" dirty="0">
                <a:solidFill>
                  <a:schemeClr val="bg1"/>
                </a:solidFill>
                <a:cs typeface="Arial" panose="020B0604020202020204" pitchFamily="34" charset="0"/>
              </a:rPr>
              <a:t>On average, </a:t>
            </a:r>
            <a:r>
              <a:rPr lang="en-US" sz="1400" b="1" dirty="0" smtClean="0">
                <a:solidFill>
                  <a:schemeClr val="bg1"/>
                </a:solidFill>
                <a:cs typeface="Arial" panose="020B0604020202020204" pitchFamily="34" charset="0"/>
              </a:rPr>
              <a:t>at least 60% </a:t>
            </a:r>
            <a:r>
              <a:rPr lang="en-US" sz="1400" b="1" dirty="0">
                <a:solidFill>
                  <a:schemeClr val="bg1"/>
                </a:solidFill>
                <a:cs typeface="Arial" panose="020B0604020202020204" pitchFamily="34" charset="0"/>
              </a:rPr>
              <a:t>of responding users continue to rate the tool 8 out of 10 or higher in its ability to answer their questions</a:t>
            </a:r>
            <a:r>
              <a:rPr lang="en-US" sz="1400" b="1" dirty="0" smtClean="0">
                <a:solidFill>
                  <a:schemeClr val="bg1"/>
                </a:solidFill>
                <a:cs typeface="Arial" panose="020B0604020202020204" pitchFamily="34" charset="0"/>
              </a:rPr>
              <a:t>.</a:t>
            </a:r>
            <a:endParaRPr lang="en-US" sz="1400" b="1" dirty="0">
              <a:solidFill>
                <a:schemeClr val="bg1"/>
              </a:solidFill>
              <a:cs typeface="Arial" panose="020B0604020202020204" pitchFamily="34" charset="0"/>
            </a:endParaRPr>
          </a:p>
        </p:txBody>
      </p:sp>
    </p:spTree>
    <p:extLst>
      <p:ext uri="{BB962C8B-B14F-4D97-AF65-F5344CB8AC3E}">
        <p14:creationId xmlns:p14="http://schemas.microsoft.com/office/powerpoint/2010/main" val="4070548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solidFill>
                  <a:prstClr val="black">
                    <a:tint val="75000"/>
                  </a:prstClr>
                </a:solidFill>
              </a:rPr>
              <a:pPr/>
              <a:t>13</a:t>
            </a:fld>
            <a:endParaRPr lang="en-US" dirty="0">
              <a:solidFill>
                <a:prstClr val="black">
                  <a:tint val="75000"/>
                </a:prstClr>
              </a:solidFill>
            </a:endParaRPr>
          </a:p>
        </p:txBody>
      </p:sp>
      <p:sp>
        <p:nvSpPr>
          <p:cNvPr id="3" name="TextBox 2"/>
          <p:cNvSpPr txBox="1"/>
          <p:nvPr/>
        </p:nvSpPr>
        <p:spPr>
          <a:xfrm>
            <a:off x="0" y="57090"/>
            <a:ext cx="8229600" cy="400110"/>
          </a:xfrm>
          <a:prstGeom prst="rect">
            <a:avLst/>
          </a:prstGeom>
          <a:noFill/>
        </p:spPr>
        <p:txBody>
          <a:bodyPr wrap="square" rtlCol="0">
            <a:spAutoFit/>
          </a:bodyPr>
          <a:lstStyle/>
          <a:p>
            <a:r>
              <a:rPr lang="en-US" sz="2000" b="1" dirty="0" smtClean="0">
                <a:solidFill>
                  <a:prstClr val="white"/>
                </a:solidFill>
                <a:cs typeface="Arial" panose="020B0604020202020204" pitchFamily="34" charset="0"/>
              </a:rPr>
              <a:t>Section 5 Grants Pilot - Consolidated Federal Financial Reporting (FFR)</a:t>
            </a:r>
            <a:endParaRPr lang="en-US" sz="2000" b="1" dirty="0">
              <a:solidFill>
                <a:prstClr val="white"/>
              </a:solidFill>
              <a:cs typeface="Arial" panose="020B0604020202020204" pitchFamily="34" charset="0"/>
            </a:endParaRPr>
          </a:p>
        </p:txBody>
      </p:sp>
      <p:sp>
        <p:nvSpPr>
          <p:cNvPr id="4" name="TextBox 3"/>
          <p:cNvSpPr txBox="1"/>
          <p:nvPr/>
        </p:nvSpPr>
        <p:spPr>
          <a:xfrm>
            <a:off x="152400" y="685788"/>
            <a:ext cx="8229600" cy="2031325"/>
          </a:xfrm>
          <a:prstGeom prst="rect">
            <a:avLst/>
          </a:prstGeom>
          <a:noFill/>
        </p:spPr>
        <p:txBody>
          <a:bodyPr wrap="square" rtlCol="0">
            <a:spAutoFit/>
          </a:bodyPr>
          <a:lstStyle/>
          <a:p>
            <a:pPr lvl="0"/>
            <a:r>
              <a:rPr lang="en-US" kern="0" dirty="0" smtClean="0">
                <a:solidFill>
                  <a:prstClr val="black"/>
                </a:solidFill>
              </a:rPr>
              <a:t>The </a:t>
            </a:r>
            <a:r>
              <a:rPr lang="en-US" b="1" kern="0" dirty="0" smtClean="0">
                <a:solidFill>
                  <a:prstClr val="black"/>
                </a:solidFill>
              </a:rPr>
              <a:t>Federal </a:t>
            </a:r>
            <a:r>
              <a:rPr lang="en-US" b="1" kern="0" dirty="0">
                <a:solidFill>
                  <a:prstClr val="black"/>
                </a:solidFill>
              </a:rPr>
              <a:t>Financial Report (FFR) </a:t>
            </a:r>
            <a:r>
              <a:rPr lang="en-US" kern="0" dirty="0">
                <a:solidFill>
                  <a:prstClr val="black"/>
                </a:solidFill>
              </a:rPr>
              <a:t>is a form that federal grant recipients are required to fill out and submit </a:t>
            </a:r>
            <a:r>
              <a:rPr lang="en-US" kern="0" dirty="0" smtClean="0">
                <a:solidFill>
                  <a:prstClr val="black"/>
                </a:solidFill>
              </a:rPr>
              <a:t>to </a:t>
            </a:r>
            <a:r>
              <a:rPr lang="en-US" kern="0" dirty="0">
                <a:solidFill>
                  <a:prstClr val="black"/>
                </a:solidFill>
              </a:rPr>
              <a:t>their grant-awarding agency. </a:t>
            </a:r>
            <a:r>
              <a:rPr lang="en-US" dirty="0" smtClean="0">
                <a:cs typeface="Arial" panose="020B0604020202020204" pitchFamily="34" charset="0"/>
              </a:rPr>
              <a:t>The </a:t>
            </a:r>
            <a:r>
              <a:rPr lang="en-US" dirty="0">
                <a:cs typeface="Arial" panose="020B0604020202020204" pitchFamily="34" charset="0"/>
              </a:rPr>
              <a:t>Consolidated FFR </a:t>
            </a:r>
            <a:r>
              <a:rPr lang="en-US" dirty="0" smtClean="0">
                <a:cs typeface="Arial" panose="020B0604020202020204" pitchFamily="34" charset="0"/>
              </a:rPr>
              <a:t>will </a:t>
            </a:r>
            <a:r>
              <a:rPr lang="en-US" dirty="0">
                <a:cs typeface="Arial" panose="020B0604020202020204" pitchFamily="34" charset="0"/>
              </a:rPr>
              <a:t>allow </a:t>
            </a:r>
            <a:r>
              <a:rPr lang="en-US" dirty="0" smtClean="0">
                <a:cs typeface="Arial" panose="020B0604020202020204" pitchFamily="34" charset="0"/>
              </a:rPr>
              <a:t>grant recipients </a:t>
            </a:r>
            <a:r>
              <a:rPr lang="en-US" dirty="0">
                <a:cs typeface="Arial" panose="020B0604020202020204" pitchFamily="34" charset="0"/>
              </a:rPr>
              <a:t>to submit all information related to the FFR in one system, rather than in multiple entry points. </a:t>
            </a:r>
            <a:r>
              <a:rPr lang="en-US" dirty="0" smtClean="0">
                <a:cs typeface="Arial" panose="020B0604020202020204" pitchFamily="34" charset="0"/>
              </a:rPr>
              <a:t>The Consolidated FFR test </a:t>
            </a:r>
            <a:r>
              <a:rPr lang="en-US" dirty="0">
                <a:cs typeface="Arial" panose="020B0604020202020204" pitchFamily="34" charset="0"/>
              </a:rPr>
              <a:t>model will identify reductions in burden for both </a:t>
            </a:r>
            <a:r>
              <a:rPr lang="en-US" dirty="0" smtClean="0">
                <a:cs typeface="Arial" panose="020B0604020202020204" pitchFamily="34" charset="0"/>
              </a:rPr>
              <a:t>grant recipients </a:t>
            </a:r>
            <a:r>
              <a:rPr lang="en-US" dirty="0">
                <a:cs typeface="Arial" panose="020B0604020202020204" pitchFamily="34" charset="0"/>
              </a:rPr>
              <a:t>and the Federal Government. </a:t>
            </a:r>
            <a:r>
              <a:rPr lang="en-US" dirty="0" smtClean="0">
                <a:cs typeface="Arial" panose="020B0604020202020204" pitchFamily="34" charset="0"/>
              </a:rPr>
              <a:t>This </a:t>
            </a:r>
            <a:r>
              <a:rPr lang="en-US" dirty="0">
                <a:cs typeface="Arial" panose="020B0604020202020204" pitchFamily="34" charset="0"/>
              </a:rPr>
              <a:t>will allow for a single point of data entry, earlier validation of FFR data, and a potential future streamlining of the close-out process. </a:t>
            </a:r>
          </a:p>
        </p:txBody>
      </p:sp>
      <p:sp>
        <p:nvSpPr>
          <p:cNvPr id="5" name="Flowchart: Document 4"/>
          <p:cNvSpPr/>
          <p:nvPr/>
        </p:nvSpPr>
        <p:spPr>
          <a:xfrm>
            <a:off x="5317589" y="3631612"/>
            <a:ext cx="3429000" cy="1652175"/>
          </a:xfrm>
          <a:prstGeom prst="flowChartDocument">
            <a:avLst/>
          </a:prstGeom>
        </p:spPr>
        <p:style>
          <a:lnRef idx="1">
            <a:schemeClr val="accent5"/>
          </a:lnRef>
          <a:fillRef idx="3">
            <a:schemeClr val="accent5"/>
          </a:fillRef>
          <a:effectRef idx="2">
            <a:schemeClr val="accent5"/>
          </a:effectRef>
          <a:fontRef idx="minor">
            <a:schemeClr val="lt1"/>
          </a:fontRef>
        </p:style>
        <p:txBody>
          <a:bodyPr rtlCol="0" anchor="t"/>
          <a:lstStyle/>
          <a:p>
            <a:pPr marL="0" lvl="1" algn="ctr"/>
            <a:r>
              <a:rPr lang="en-US" sz="1400" b="1" dirty="0">
                <a:solidFill>
                  <a:prstClr val="white"/>
                </a:solidFill>
                <a:cs typeface="Arial" panose="020B0604020202020204" pitchFamily="34" charset="0"/>
              </a:rPr>
              <a:t>The </a:t>
            </a:r>
            <a:r>
              <a:rPr lang="en-US" sz="1400" b="1" dirty="0">
                <a:solidFill>
                  <a:srgbClr val="1F497D"/>
                </a:solidFill>
                <a:cs typeface="Arial" panose="020B0604020202020204" pitchFamily="34" charset="0"/>
                <a:hlinkClick r:id="rId3"/>
              </a:rPr>
              <a:t>GRIP</a:t>
            </a:r>
            <a:r>
              <a:rPr lang="en-US" sz="1400" b="1" dirty="0">
                <a:solidFill>
                  <a:prstClr val="white"/>
                </a:solidFill>
                <a:cs typeface="Arial" panose="020B0604020202020204" pitchFamily="34" charset="0"/>
              </a:rPr>
              <a:t> June 2013 recommends a pilot using standard data elements for the FFR/SF-425 to further test the objective of centralized reporting for </a:t>
            </a:r>
            <a:r>
              <a:rPr lang="en-US" sz="1400" b="1" dirty="0" smtClean="0">
                <a:solidFill>
                  <a:prstClr val="white"/>
                </a:solidFill>
                <a:cs typeface="Arial" panose="020B0604020202020204" pitchFamily="34" charset="0"/>
              </a:rPr>
              <a:t>grant recipients</a:t>
            </a:r>
            <a:r>
              <a:rPr lang="en-US" sz="1400" b="1" dirty="0">
                <a:solidFill>
                  <a:prstClr val="white"/>
                </a:solidFill>
                <a:cs typeface="Arial" panose="020B0604020202020204" pitchFamily="34" charset="0"/>
              </a:rPr>
              <a:t>. HHS will work with PMS, ACF, and ACF </a:t>
            </a:r>
            <a:r>
              <a:rPr lang="en-US" sz="1400" b="1" dirty="0" smtClean="0">
                <a:solidFill>
                  <a:prstClr val="white"/>
                </a:solidFill>
                <a:cs typeface="Arial" panose="020B0604020202020204" pitchFamily="34" charset="0"/>
              </a:rPr>
              <a:t>grant recipients </a:t>
            </a:r>
            <a:r>
              <a:rPr lang="en-US" sz="1400" b="1" dirty="0">
                <a:solidFill>
                  <a:prstClr val="white"/>
                </a:solidFill>
                <a:cs typeface="Arial" panose="020B0604020202020204" pitchFamily="34" charset="0"/>
              </a:rPr>
              <a:t>to execute this </a:t>
            </a:r>
            <a:r>
              <a:rPr lang="en-US" sz="1400" b="1" dirty="0">
                <a:solidFill>
                  <a:schemeClr val="bg1"/>
                </a:solidFill>
                <a:cs typeface="Arial" panose="020B0604020202020204" pitchFamily="34" charset="0"/>
              </a:rPr>
              <a:t>related </a:t>
            </a:r>
            <a:r>
              <a:rPr lang="en-US" sz="1400" b="1" dirty="0">
                <a:solidFill>
                  <a:prstClr val="white"/>
                </a:solidFill>
                <a:cs typeface="Arial" panose="020B0604020202020204" pitchFamily="34" charset="0"/>
              </a:rPr>
              <a:t>model</a:t>
            </a:r>
            <a:r>
              <a:rPr lang="en-US" sz="1400" b="1" dirty="0" smtClean="0">
                <a:solidFill>
                  <a:prstClr val="white"/>
                </a:solidFill>
                <a:cs typeface="Arial" panose="020B0604020202020204" pitchFamily="34" charset="0"/>
              </a:rPr>
              <a:t>.</a:t>
            </a:r>
            <a:endParaRPr lang="en-US" sz="1400" b="1" dirty="0">
              <a:solidFill>
                <a:prstClr val="white"/>
              </a:solidFill>
              <a:cs typeface="Arial" panose="020B0604020202020204" pitchFamily="34" charset="0"/>
            </a:endParaRPr>
          </a:p>
        </p:txBody>
      </p:sp>
      <p:sp>
        <p:nvSpPr>
          <p:cNvPr id="11" name="Rectangle 10"/>
          <p:cNvSpPr/>
          <p:nvPr/>
        </p:nvSpPr>
        <p:spPr>
          <a:xfrm>
            <a:off x="304800" y="3124200"/>
            <a:ext cx="4853879" cy="2667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r>
              <a:rPr lang="en-US" sz="1600" b="1" dirty="0"/>
              <a:t>Test: </a:t>
            </a:r>
            <a:r>
              <a:rPr lang="en-US" sz="1600" dirty="0"/>
              <a:t>Provide </a:t>
            </a:r>
            <a:r>
              <a:rPr lang="en-US" sz="1600" dirty="0" smtClean="0"/>
              <a:t>grant recipients </a:t>
            </a:r>
            <a:r>
              <a:rPr lang="en-US" sz="1600" dirty="0"/>
              <a:t>with one consolidated process for submitting the FFR to identify potential time savings and/or improved accuracy by entering all information through one system. </a:t>
            </a:r>
          </a:p>
          <a:p>
            <a:pPr lvl="0"/>
            <a:endParaRPr lang="en-US" sz="1600" dirty="0"/>
          </a:p>
          <a:p>
            <a:pPr lvl="0"/>
            <a:r>
              <a:rPr lang="en-US" sz="1600" b="1" dirty="0"/>
              <a:t>Discussion: </a:t>
            </a:r>
            <a:r>
              <a:rPr lang="en-US" sz="1600" dirty="0"/>
              <a:t>Work with selected participants who have used the Consolidated FFR submission process to determine perceived or actual efficiencies gained. Walk participants through the changes to the FFR and allow for questions/feedback.</a:t>
            </a:r>
          </a:p>
        </p:txBody>
      </p:sp>
    </p:spTree>
    <p:extLst>
      <p:ext uri="{BB962C8B-B14F-4D97-AF65-F5344CB8AC3E}">
        <p14:creationId xmlns:p14="http://schemas.microsoft.com/office/powerpoint/2010/main" val="1998521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14</a:t>
            </a:fld>
            <a:endParaRPr lang="en-US" dirty="0"/>
          </a:p>
        </p:txBody>
      </p:sp>
      <p:sp>
        <p:nvSpPr>
          <p:cNvPr id="3" name="TextBox 2"/>
          <p:cNvSpPr txBox="1"/>
          <p:nvPr/>
        </p:nvSpPr>
        <p:spPr>
          <a:xfrm>
            <a:off x="0" y="0"/>
            <a:ext cx="8229600" cy="830997"/>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Section 5 Grants Pilot - Notice of Award – Proof of Concept (NOA – POC) </a:t>
            </a:r>
            <a:endParaRPr lang="en-US" sz="2400" b="1" dirty="0">
              <a:solidFill>
                <a:schemeClr val="bg1"/>
              </a:solidFill>
              <a:cs typeface="Arial" panose="020B0604020202020204" pitchFamily="34" charset="0"/>
            </a:endParaRPr>
          </a:p>
        </p:txBody>
      </p:sp>
      <p:sp>
        <p:nvSpPr>
          <p:cNvPr id="4" name="TextBox 3"/>
          <p:cNvSpPr txBox="1"/>
          <p:nvPr/>
        </p:nvSpPr>
        <p:spPr>
          <a:xfrm>
            <a:off x="156680" y="686942"/>
            <a:ext cx="8458200" cy="1477328"/>
          </a:xfrm>
          <a:prstGeom prst="rect">
            <a:avLst/>
          </a:prstGeom>
          <a:noFill/>
        </p:spPr>
        <p:txBody>
          <a:bodyPr wrap="square" rtlCol="0">
            <a:spAutoFit/>
          </a:bodyPr>
          <a:lstStyle/>
          <a:p>
            <a:r>
              <a:rPr lang="en-US" dirty="0">
                <a:cs typeface="Arial" panose="020B0604020202020204" pitchFamily="34" charset="0"/>
              </a:rPr>
              <a:t>The </a:t>
            </a:r>
            <a:r>
              <a:rPr lang="en-US" b="1" dirty="0">
                <a:cs typeface="Arial" panose="020B0604020202020204" pitchFamily="34" charset="0"/>
              </a:rPr>
              <a:t>NOA </a:t>
            </a:r>
            <a:r>
              <a:rPr lang="en-US" dirty="0">
                <a:cs typeface="Arial" panose="020B0604020202020204" pitchFamily="34" charset="0"/>
              </a:rPr>
              <a:t>is a document that contains information that grant recipients need in order to perform routine accounting and finance operations. NOAs often differ in format and content across both departments and agencies. For grant recipients with funding from various government sources, this becomes a burden when searching for information across awards. </a:t>
            </a:r>
          </a:p>
        </p:txBody>
      </p:sp>
      <p:sp>
        <p:nvSpPr>
          <p:cNvPr id="10" name="Flowchart: Document 9"/>
          <p:cNvSpPr/>
          <p:nvPr/>
        </p:nvSpPr>
        <p:spPr>
          <a:xfrm>
            <a:off x="5203290" y="5361292"/>
            <a:ext cx="2797710" cy="1191908"/>
          </a:xfrm>
          <a:prstGeom prst="flowChartDocument">
            <a:avLst/>
          </a:prstGeom>
        </p:spPr>
        <p:style>
          <a:lnRef idx="1">
            <a:schemeClr val="accent3"/>
          </a:lnRef>
          <a:fillRef idx="3">
            <a:schemeClr val="accent3"/>
          </a:fillRef>
          <a:effectRef idx="2">
            <a:schemeClr val="accent3"/>
          </a:effectRef>
          <a:fontRef idx="minor">
            <a:schemeClr val="lt1"/>
          </a:fontRef>
        </p:style>
        <p:txBody>
          <a:bodyPr rtlCol="0" anchor="ctr"/>
          <a:lstStyle/>
          <a:p>
            <a:pPr lvl="0" algn="ctr"/>
            <a:r>
              <a:rPr lang="en-US" sz="1400" b="1" dirty="0" smtClean="0"/>
              <a:t>The standard NOA – POC will be used </a:t>
            </a:r>
            <a:r>
              <a:rPr lang="en-US" sz="1400" b="1" dirty="0"/>
              <a:t>for testing purposes only and is not intended to be adopted for Government-wide use.</a:t>
            </a:r>
            <a:endParaRPr lang="en-US" sz="1400" b="1" dirty="0">
              <a:cs typeface="Arial" panose="020B0604020202020204" pitchFamily="34" charset="0"/>
            </a:endParaRPr>
          </a:p>
        </p:txBody>
      </p:sp>
      <p:sp>
        <p:nvSpPr>
          <p:cNvPr id="11" name="Rectangle 10"/>
          <p:cNvSpPr/>
          <p:nvPr/>
        </p:nvSpPr>
        <p:spPr>
          <a:xfrm>
            <a:off x="381001" y="5361293"/>
            <a:ext cx="4038600" cy="1107212"/>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r>
              <a:rPr lang="en-US" sz="1400" b="1" dirty="0"/>
              <a:t>Test: </a:t>
            </a:r>
            <a:r>
              <a:rPr lang="en-US" sz="1400" dirty="0"/>
              <a:t>Provide </a:t>
            </a:r>
            <a:r>
              <a:rPr lang="en-US" sz="1400" dirty="0" smtClean="0"/>
              <a:t>grant recipients </a:t>
            </a:r>
            <a:r>
              <a:rPr lang="en-US" sz="1400" dirty="0"/>
              <a:t>with </a:t>
            </a:r>
            <a:r>
              <a:rPr lang="en-US" sz="1400"/>
              <a:t>a </a:t>
            </a:r>
            <a:r>
              <a:rPr lang="en-US" sz="1400" smtClean="0"/>
              <a:t>standard </a:t>
            </a:r>
            <a:r>
              <a:rPr lang="en-US" sz="1400" dirty="0" smtClean="0"/>
              <a:t>NOA –POC </a:t>
            </a:r>
            <a:r>
              <a:rPr lang="en-US" sz="1400" dirty="0"/>
              <a:t>cover sheet for federal awards to populate a data collection tool. Identify how standardizing the NOA could result in efficiencies for grant recipients. </a:t>
            </a:r>
          </a:p>
        </p:txBody>
      </p:sp>
      <p:sp>
        <p:nvSpPr>
          <p:cNvPr id="12" name="TextBox 11"/>
          <p:cNvSpPr txBox="1"/>
          <p:nvPr/>
        </p:nvSpPr>
        <p:spPr>
          <a:xfrm>
            <a:off x="156680" y="2164270"/>
            <a:ext cx="8458200" cy="584775"/>
          </a:xfrm>
          <a:prstGeom prst="rect">
            <a:avLst/>
          </a:prstGeom>
          <a:noFill/>
        </p:spPr>
        <p:txBody>
          <a:bodyPr wrap="square" rtlCol="0">
            <a:spAutoFit/>
          </a:bodyPr>
          <a:lstStyle/>
          <a:p>
            <a:pPr algn="ctr"/>
            <a:r>
              <a:rPr lang="en-US" sz="1600" b="1" i="1" dirty="0">
                <a:cs typeface="Arial" panose="020B0604020202020204" pitchFamily="34" charset="0"/>
              </a:rPr>
              <a:t>Data from the NOA – POC test model may inform ways to increase efficiency and reduce grant recipient reporting burden</a:t>
            </a:r>
            <a:r>
              <a:rPr lang="en-US" sz="1600" b="1" i="1" dirty="0" smtClean="0">
                <a:cs typeface="Arial" panose="020B0604020202020204" pitchFamily="34" charset="0"/>
              </a:rPr>
              <a:t>.</a:t>
            </a:r>
            <a:endParaRPr lang="en-US" sz="1600" b="1" i="1" dirty="0">
              <a:cs typeface="Arial" panose="020B0604020202020204" pitchFamily="34" charset="0"/>
            </a:endParaRPr>
          </a:p>
        </p:txBody>
      </p:sp>
      <p:grpSp>
        <p:nvGrpSpPr>
          <p:cNvPr id="18" name="Group 17"/>
          <p:cNvGrpSpPr/>
          <p:nvPr/>
        </p:nvGrpSpPr>
        <p:grpSpPr>
          <a:xfrm>
            <a:off x="889446" y="2577040"/>
            <a:ext cx="7365108" cy="2680760"/>
            <a:chOff x="0" y="3235199"/>
            <a:chExt cx="6805415" cy="2223560"/>
          </a:xfrm>
        </p:grpSpPr>
        <p:graphicFrame>
          <p:nvGraphicFramePr>
            <p:cNvPr id="19" name="Diagram 18"/>
            <p:cNvGraphicFramePr/>
            <p:nvPr>
              <p:extLst>
                <p:ext uri="{D42A27DB-BD31-4B8C-83A1-F6EECF244321}">
                  <p14:modId xmlns:p14="http://schemas.microsoft.com/office/powerpoint/2010/main" val="393549932"/>
                </p:ext>
              </p:extLst>
            </p:nvPr>
          </p:nvGraphicFramePr>
          <p:xfrm>
            <a:off x="0" y="3235199"/>
            <a:ext cx="6805415" cy="2223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Rounded Rectangle 19"/>
            <p:cNvSpPr/>
            <p:nvPr/>
          </p:nvSpPr>
          <p:spPr>
            <a:xfrm>
              <a:off x="445514" y="3588854"/>
              <a:ext cx="1585383" cy="22860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i="1" dirty="0" smtClean="0"/>
                <a:t>Consolidate </a:t>
              </a:r>
              <a:endParaRPr lang="en-US" b="1" i="1" dirty="0"/>
            </a:p>
          </p:txBody>
        </p:sp>
        <p:sp>
          <p:nvSpPr>
            <p:cNvPr id="21" name="Rounded Rectangle 20"/>
            <p:cNvSpPr/>
            <p:nvPr/>
          </p:nvSpPr>
          <p:spPr>
            <a:xfrm>
              <a:off x="2628204" y="3588854"/>
              <a:ext cx="1585383" cy="22860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i="1" dirty="0" smtClean="0"/>
                <a:t>Compare</a:t>
              </a:r>
              <a:endParaRPr lang="en-US" b="1" i="1" dirty="0"/>
            </a:p>
          </p:txBody>
        </p:sp>
        <p:sp>
          <p:nvSpPr>
            <p:cNvPr id="22" name="Rounded Rectangle 21"/>
            <p:cNvSpPr/>
            <p:nvPr/>
          </p:nvSpPr>
          <p:spPr>
            <a:xfrm>
              <a:off x="4774518" y="3588854"/>
              <a:ext cx="1585383" cy="228600"/>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i="1" dirty="0" smtClean="0"/>
                <a:t>Survey</a:t>
              </a:r>
              <a:endParaRPr lang="en-US" b="1" i="1" dirty="0"/>
            </a:p>
          </p:txBody>
        </p:sp>
      </p:grpSp>
    </p:spTree>
    <p:extLst>
      <p:ext uri="{BB962C8B-B14F-4D97-AF65-F5344CB8AC3E}">
        <p14:creationId xmlns:p14="http://schemas.microsoft.com/office/powerpoint/2010/main" val="25400728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solidFill>
                  <a:prstClr val="black">
                    <a:tint val="75000"/>
                  </a:prstClr>
                </a:solidFill>
              </a:rPr>
              <a:pPr/>
              <a:t>15</a:t>
            </a:fld>
            <a:endParaRPr lang="en-US" dirty="0">
              <a:solidFill>
                <a:prstClr val="black">
                  <a:tint val="75000"/>
                </a:prstClr>
              </a:solidFill>
            </a:endParaRPr>
          </a:p>
        </p:txBody>
      </p:sp>
      <p:sp>
        <p:nvSpPr>
          <p:cNvPr id="3" name="TextBox 2"/>
          <p:cNvSpPr txBox="1"/>
          <p:nvPr/>
        </p:nvSpPr>
        <p:spPr>
          <a:xfrm>
            <a:off x="0" y="57090"/>
            <a:ext cx="8229600" cy="400110"/>
          </a:xfrm>
          <a:prstGeom prst="rect">
            <a:avLst/>
          </a:prstGeom>
          <a:noFill/>
        </p:spPr>
        <p:txBody>
          <a:bodyPr wrap="square" rtlCol="0">
            <a:spAutoFit/>
          </a:bodyPr>
          <a:lstStyle/>
          <a:p>
            <a:r>
              <a:rPr lang="en-US" sz="2000" b="1" dirty="0" smtClean="0">
                <a:solidFill>
                  <a:prstClr val="white"/>
                </a:solidFill>
                <a:cs typeface="Arial" panose="020B0604020202020204" pitchFamily="34" charset="0"/>
              </a:rPr>
              <a:t>Section 5 Grants Pilot - Common Data Element Repository (CDER) Library</a:t>
            </a:r>
            <a:endParaRPr lang="en-US" sz="2000" b="1" dirty="0">
              <a:solidFill>
                <a:prstClr val="white"/>
              </a:solidFill>
              <a:cs typeface="Arial" panose="020B0604020202020204" pitchFamily="34" charset="0"/>
            </a:endParaRPr>
          </a:p>
        </p:txBody>
      </p:sp>
      <p:sp>
        <p:nvSpPr>
          <p:cNvPr id="4" name="TextBox 3"/>
          <p:cNvSpPr txBox="1"/>
          <p:nvPr/>
        </p:nvSpPr>
        <p:spPr>
          <a:xfrm>
            <a:off x="153880" y="698835"/>
            <a:ext cx="8406570" cy="1754326"/>
          </a:xfrm>
          <a:prstGeom prst="rect">
            <a:avLst/>
          </a:prstGeom>
          <a:noFill/>
        </p:spPr>
        <p:txBody>
          <a:bodyPr wrap="square" rtlCol="0">
            <a:spAutoFit/>
          </a:bodyPr>
          <a:lstStyle/>
          <a:p>
            <a:r>
              <a:rPr lang="en-US" dirty="0">
                <a:cs typeface="Arial" panose="020B0604020202020204" pitchFamily="34" charset="0"/>
              </a:rPr>
              <a:t>The </a:t>
            </a:r>
            <a:r>
              <a:rPr lang="en-US" b="1" dirty="0">
                <a:cs typeface="Arial" panose="020B0604020202020204" pitchFamily="34" charset="0"/>
              </a:rPr>
              <a:t>Common Data Element Repository </a:t>
            </a:r>
            <a:r>
              <a:rPr lang="en-US" b="1" dirty="0" smtClean="0">
                <a:cs typeface="Arial" panose="020B0604020202020204" pitchFamily="34" charset="0"/>
              </a:rPr>
              <a:t>(CDER) Library </a:t>
            </a:r>
            <a:r>
              <a:rPr lang="en-US" dirty="0" smtClean="0">
                <a:cs typeface="Arial" panose="020B0604020202020204" pitchFamily="34" charset="0"/>
              </a:rPr>
              <a:t>is designed to be a federal-wide </a:t>
            </a:r>
            <a:r>
              <a:rPr lang="en-US" dirty="0">
                <a:cs typeface="Arial" panose="020B0604020202020204" pitchFamily="34" charset="0"/>
              </a:rPr>
              <a:t>online, searchable repository </a:t>
            </a:r>
            <a:r>
              <a:rPr lang="en-US" dirty="0" smtClean="0">
                <a:cs typeface="Arial" panose="020B0604020202020204" pitchFamily="34" charset="0"/>
              </a:rPr>
              <a:t>for grants-specific </a:t>
            </a:r>
            <a:r>
              <a:rPr lang="en-US" dirty="0">
                <a:cs typeface="Arial" panose="020B0604020202020204" pitchFamily="34" charset="0"/>
              </a:rPr>
              <a:t>data standards, definitions, and context. </a:t>
            </a:r>
            <a:r>
              <a:rPr lang="en-US" dirty="0" smtClean="0">
                <a:cs typeface="Arial" panose="020B0604020202020204" pitchFamily="34" charset="0"/>
              </a:rPr>
              <a:t>The CDER Library </a:t>
            </a:r>
            <a:r>
              <a:rPr lang="en-US" dirty="0">
                <a:cs typeface="Arial" panose="020B0604020202020204" pitchFamily="34" charset="0"/>
              </a:rPr>
              <a:t>provides a forum to engage federal and public stakeholders in further defining </a:t>
            </a:r>
            <a:r>
              <a:rPr lang="en-US" dirty="0" smtClean="0">
                <a:cs typeface="Arial" panose="020B0604020202020204" pitchFamily="34" charset="0"/>
              </a:rPr>
              <a:t>federal </a:t>
            </a:r>
            <a:r>
              <a:rPr lang="en-US" dirty="0">
                <a:cs typeface="Arial" panose="020B0604020202020204" pitchFamily="34" charset="0"/>
              </a:rPr>
              <a:t>financial and business terms/definitions inclusive of agreed-upon standardized data elements. </a:t>
            </a:r>
            <a:r>
              <a:rPr lang="en-US" i="1" dirty="0">
                <a:cs typeface="Arial" panose="020B0604020202020204" pitchFamily="34" charset="0"/>
              </a:rPr>
              <a:t>Through the Section </a:t>
            </a:r>
            <a:r>
              <a:rPr lang="en-US" i="1" dirty="0" smtClean="0">
                <a:cs typeface="Arial" panose="020B0604020202020204" pitchFamily="34" charset="0"/>
              </a:rPr>
              <a:t>5 Grants </a:t>
            </a:r>
            <a:r>
              <a:rPr lang="en-US" i="1" dirty="0">
                <a:cs typeface="Arial" panose="020B0604020202020204" pitchFamily="34" charset="0"/>
              </a:rPr>
              <a:t>Pilot, we will test the utility </a:t>
            </a:r>
            <a:r>
              <a:rPr lang="en-US" i="1" dirty="0" smtClean="0">
                <a:cs typeface="Arial" panose="020B0604020202020204" pitchFamily="34" charset="0"/>
              </a:rPr>
              <a:t>of the </a:t>
            </a:r>
            <a:r>
              <a:rPr lang="en-US" i="1" dirty="0">
                <a:cs typeface="Arial" panose="020B0604020202020204" pitchFamily="34" charset="0"/>
              </a:rPr>
              <a:t>CDER Library to</a:t>
            </a:r>
            <a:r>
              <a:rPr lang="en-US" i="1" dirty="0" smtClean="0">
                <a:cs typeface="Arial" panose="020B0604020202020204" pitchFamily="34" charset="0"/>
              </a:rPr>
              <a:t>:</a:t>
            </a:r>
            <a:endParaRPr lang="en-US" i="1" strike="sngStrike" dirty="0">
              <a:cs typeface="Arial" panose="020B0604020202020204" pitchFamily="34" charset="0"/>
            </a:endParaRPr>
          </a:p>
        </p:txBody>
      </p:sp>
      <p:sp>
        <p:nvSpPr>
          <p:cNvPr id="34" name="Can 33"/>
          <p:cNvSpPr/>
          <p:nvPr/>
        </p:nvSpPr>
        <p:spPr>
          <a:xfrm>
            <a:off x="6803065" y="2507700"/>
            <a:ext cx="1853370" cy="1566431"/>
          </a:xfrm>
          <a:prstGeom prst="can">
            <a:avLst>
              <a:gd name="adj" fmla="val 313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smtClean="0">
                <a:solidFill>
                  <a:prstClr val="white"/>
                </a:solidFill>
                <a:cs typeface="Arial" panose="020B0604020202020204" pitchFamily="34" charset="0"/>
              </a:rPr>
              <a:t>Assist </a:t>
            </a:r>
            <a:r>
              <a:rPr lang="en-US" sz="1400" b="1" dirty="0">
                <a:solidFill>
                  <a:prstClr val="white"/>
                </a:solidFill>
                <a:cs typeface="Arial" panose="020B0604020202020204" pitchFamily="34" charset="0"/>
              </a:rPr>
              <a:t>the Federal </a:t>
            </a:r>
            <a:r>
              <a:rPr lang="en-US" sz="1400" b="1" dirty="0" smtClean="0">
                <a:solidFill>
                  <a:prstClr val="white"/>
                </a:solidFill>
                <a:cs typeface="Arial" panose="020B0604020202020204" pitchFamily="34" charset="0"/>
              </a:rPr>
              <a:t>Government </a:t>
            </a:r>
            <a:r>
              <a:rPr lang="en-US" sz="1400" b="1" dirty="0">
                <a:solidFill>
                  <a:prstClr val="white"/>
                </a:solidFill>
                <a:cs typeface="Arial" panose="020B0604020202020204" pitchFamily="34" charset="0"/>
              </a:rPr>
              <a:t>in creating information collection </a:t>
            </a:r>
            <a:r>
              <a:rPr lang="en-US" sz="1400" b="1" dirty="0" smtClean="0">
                <a:solidFill>
                  <a:prstClr val="white"/>
                </a:solidFill>
                <a:cs typeface="Arial" panose="020B0604020202020204" pitchFamily="34" charset="0"/>
              </a:rPr>
              <a:t>instruments.</a:t>
            </a:r>
            <a:endParaRPr lang="en-US" sz="1400" dirty="0">
              <a:solidFill>
                <a:prstClr val="white"/>
              </a:solidFill>
            </a:endParaRPr>
          </a:p>
          <a:p>
            <a:pPr algn="ctr"/>
            <a:endParaRPr lang="en-US" sz="1400" dirty="0">
              <a:solidFill>
                <a:prstClr val="white"/>
              </a:solidFill>
            </a:endParaRPr>
          </a:p>
        </p:txBody>
      </p:sp>
      <p:sp>
        <p:nvSpPr>
          <p:cNvPr id="35" name="Can 34"/>
          <p:cNvSpPr/>
          <p:nvPr/>
        </p:nvSpPr>
        <p:spPr>
          <a:xfrm>
            <a:off x="4797295" y="2495706"/>
            <a:ext cx="1853370" cy="1438483"/>
          </a:xfrm>
          <a:prstGeom prst="can">
            <a:avLst>
              <a:gd name="adj" fmla="val 313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smtClean="0">
                <a:solidFill>
                  <a:schemeClr val="bg1"/>
                </a:solidFill>
              </a:rPr>
              <a:t>Promote</a:t>
            </a:r>
            <a:r>
              <a:rPr lang="en-US" sz="1400" b="1" dirty="0" smtClean="0">
                <a:solidFill>
                  <a:srgbClr val="FF0000"/>
                </a:solidFill>
              </a:rPr>
              <a:t> </a:t>
            </a:r>
            <a:r>
              <a:rPr lang="en-US" sz="1400" b="1" dirty="0" smtClean="0">
                <a:solidFill>
                  <a:prstClr val="white"/>
                </a:solidFill>
              </a:rPr>
              <a:t>consistency </a:t>
            </a:r>
            <a:r>
              <a:rPr lang="en-US" sz="1400" b="1" dirty="0">
                <a:solidFill>
                  <a:prstClr val="white"/>
                </a:solidFill>
              </a:rPr>
              <a:t>of Federal Financial business terms and </a:t>
            </a:r>
            <a:r>
              <a:rPr lang="en-US" sz="1400" b="1" dirty="0" smtClean="0">
                <a:solidFill>
                  <a:prstClr val="white"/>
                </a:solidFill>
              </a:rPr>
              <a:t>definitions.</a:t>
            </a:r>
            <a:endParaRPr lang="en-US" sz="1400" b="1" dirty="0">
              <a:solidFill>
                <a:prstClr val="white"/>
              </a:solidFill>
            </a:endParaRPr>
          </a:p>
        </p:txBody>
      </p:sp>
      <p:sp>
        <p:nvSpPr>
          <p:cNvPr id="36" name="Can 35"/>
          <p:cNvSpPr/>
          <p:nvPr/>
        </p:nvSpPr>
        <p:spPr>
          <a:xfrm>
            <a:off x="2689862" y="2514600"/>
            <a:ext cx="1853370" cy="1442540"/>
          </a:xfrm>
          <a:prstGeom prst="can">
            <a:avLst>
              <a:gd name="adj" fmla="val 313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smtClean="0">
                <a:solidFill>
                  <a:prstClr val="white"/>
                </a:solidFill>
              </a:rPr>
              <a:t>Improve </a:t>
            </a:r>
            <a:r>
              <a:rPr lang="en-US" sz="1400" b="1" dirty="0">
                <a:solidFill>
                  <a:prstClr val="white"/>
                </a:solidFill>
              </a:rPr>
              <a:t>financial </a:t>
            </a:r>
            <a:r>
              <a:rPr lang="en-US" sz="1400" b="1" dirty="0" smtClean="0">
                <a:solidFill>
                  <a:prstClr val="white"/>
                </a:solidFill>
              </a:rPr>
              <a:t>transparency.</a:t>
            </a:r>
            <a:endParaRPr lang="en-US" sz="1400" b="1" dirty="0">
              <a:solidFill>
                <a:prstClr val="white"/>
              </a:solidFill>
            </a:endParaRPr>
          </a:p>
          <a:p>
            <a:pPr algn="ctr"/>
            <a:endParaRPr lang="en-US" sz="1400" dirty="0">
              <a:solidFill>
                <a:prstClr val="white"/>
              </a:solidFill>
            </a:endParaRPr>
          </a:p>
        </p:txBody>
      </p:sp>
      <p:sp>
        <p:nvSpPr>
          <p:cNvPr id="37" name="Can 36"/>
          <p:cNvSpPr/>
          <p:nvPr/>
        </p:nvSpPr>
        <p:spPr>
          <a:xfrm>
            <a:off x="536896" y="2512186"/>
            <a:ext cx="1853370" cy="1614281"/>
          </a:xfrm>
          <a:prstGeom prst="can">
            <a:avLst>
              <a:gd name="adj" fmla="val 313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b="1" dirty="0" smtClean="0">
                <a:solidFill>
                  <a:prstClr val="white"/>
                </a:solidFill>
                <a:cs typeface="Arial" panose="020B0604020202020204" pitchFamily="34" charset="0"/>
              </a:rPr>
              <a:t>Provide access to agreed </a:t>
            </a:r>
            <a:r>
              <a:rPr lang="en-US" sz="1400" b="1" dirty="0">
                <a:solidFill>
                  <a:prstClr val="white"/>
                </a:solidFill>
                <a:cs typeface="Arial" panose="020B0604020202020204" pitchFamily="34" charset="0"/>
              </a:rPr>
              <a:t>upon data </a:t>
            </a:r>
            <a:r>
              <a:rPr lang="en-US" sz="1400" b="1" dirty="0" smtClean="0">
                <a:solidFill>
                  <a:prstClr val="white"/>
                </a:solidFill>
                <a:cs typeface="Arial" panose="020B0604020202020204" pitchFamily="34" charset="0"/>
              </a:rPr>
              <a:t>standards.</a:t>
            </a:r>
            <a:endParaRPr lang="en-US" sz="1400" b="1" dirty="0">
              <a:solidFill>
                <a:prstClr val="white"/>
              </a:solidFill>
            </a:endParaRPr>
          </a:p>
          <a:p>
            <a:pPr algn="ctr"/>
            <a:endParaRPr lang="en-US" sz="1400" dirty="0">
              <a:solidFill>
                <a:prstClr val="white"/>
              </a:solidFill>
            </a:endParaRPr>
          </a:p>
        </p:txBody>
      </p:sp>
      <p:sp>
        <p:nvSpPr>
          <p:cNvPr id="25" name="Can 24"/>
          <p:cNvSpPr/>
          <p:nvPr/>
        </p:nvSpPr>
        <p:spPr>
          <a:xfrm>
            <a:off x="536896" y="3916544"/>
            <a:ext cx="8171169" cy="579256"/>
          </a:xfrm>
          <a:prstGeom prst="can">
            <a:avLst>
              <a:gd name="adj" fmla="val 50000"/>
            </a:avLst>
          </a:prstGeom>
          <a:solidFill>
            <a:srgbClr val="DCE6F2"/>
          </a:solidFill>
          <a:ln>
            <a:noFill/>
          </a:ln>
          <a:effectLst>
            <a:innerShdw blurRad="63500" dist="50800" dir="81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5" name="Rectangle 4"/>
          <p:cNvSpPr/>
          <p:nvPr/>
        </p:nvSpPr>
        <p:spPr>
          <a:xfrm>
            <a:off x="1905740" y="4645223"/>
            <a:ext cx="5332520" cy="307777"/>
          </a:xfrm>
          <a:prstGeom prst="rect">
            <a:avLst/>
          </a:prstGeom>
        </p:spPr>
        <p:txBody>
          <a:bodyPr wrap="square">
            <a:spAutoFit/>
          </a:bodyPr>
          <a:lstStyle/>
          <a:p>
            <a:pPr algn="ctr">
              <a:defRPr/>
            </a:pPr>
            <a:r>
              <a:rPr lang="en-US" sz="1400" b="1" dirty="0">
                <a:solidFill>
                  <a:prstClr val="black"/>
                </a:solidFill>
              </a:rPr>
              <a:t>Access </a:t>
            </a:r>
            <a:r>
              <a:rPr lang="en-US" sz="1400" b="1" dirty="0" smtClean="0">
                <a:solidFill>
                  <a:prstClr val="black"/>
                </a:solidFill>
              </a:rPr>
              <a:t>the CDER Library</a:t>
            </a:r>
            <a:r>
              <a:rPr lang="en-US" sz="1400" dirty="0" smtClean="0">
                <a:solidFill>
                  <a:prstClr val="black"/>
                </a:solidFill>
              </a:rPr>
              <a:t>:</a:t>
            </a:r>
            <a:r>
              <a:rPr lang="en-US" sz="1400" dirty="0" smtClean="0">
                <a:solidFill>
                  <a:srgbClr val="4F81BD">
                    <a:lumMod val="50000"/>
                  </a:srgbClr>
                </a:solidFill>
              </a:rPr>
              <a:t> </a:t>
            </a:r>
            <a:r>
              <a:rPr lang="en-US" sz="1400" u="sng" dirty="0">
                <a:solidFill>
                  <a:srgbClr val="4F81BD">
                    <a:lumMod val="50000"/>
                  </a:srgbClr>
                </a:solidFill>
                <a:hlinkClick r:id="rId3"/>
              </a:rPr>
              <a:t>https://repository.usaspending.gov/poc-tool/</a:t>
            </a:r>
            <a:endParaRPr lang="en-US" sz="1400" dirty="0">
              <a:solidFill>
                <a:srgbClr val="4F81BD">
                  <a:lumMod val="50000"/>
                </a:srgbClr>
              </a:solidFill>
            </a:endParaRPr>
          </a:p>
        </p:txBody>
      </p:sp>
      <p:sp>
        <p:nvSpPr>
          <p:cNvPr id="18" name="Rectangle 17"/>
          <p:cNvSpPr/>
          <p:nvPr/>
        </p:nvSpPr>
        <p:spPr>
          <a:xfrm>
            <a:off x="381000" y="5247070"/>
            <a:ext cx="8382000" cy="107753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lvl="0"/>
            <a:r>
              <a:rPr lang="en-US" sz="1400" b="1" dirty="0" smtClean="0"/>
              <a:t>Test </a:t>
            </a:r>
            <a:r>
              <a:rPr lang="en-US" sz="1400" b="1" dirty="0"/>
              <a:t>1: </a:t>
            </a:r>
            <a:r>
              <a:rPr lang="en-US" sz="1400" dirty="0"/>
              <a:t>Provide </a:t>
            </a:r>
            <a:r>
              <a:rPr lang="en-US" sz="1400" dirty="0" smtClean="0"/>
              <a:t>grant recipients </a:t>
            </a:r>
            <a:r>
              <a:rPr lang="en-US" sz="1400" dirty="0"/>
              <a:t>with data element definitions to identify potential changes in accuracy and speed of grant lifecycle form completion</a:t>
            </a:r>
            <a:r>
              <a:rPr lang="en-US" sz="1400" dirty="0" smtClean="0"/>
              <a:t>.</a:t>
            </a:r>
          </a:p>
          <a:p>
            <a:pPr lvl="0"/>
            <a:endParaRPr lang="en-US" sz="1400" dirty="0"/>
          </a:p>
          <a:p>
            <a:pPr lvl="0"/>
            <a:r>
              <a:rPr lang="en-US" sz="1400" b="1" dirty="0"/>
              <a:t>Test 2: </a:t>
            </a:r>
            <a:r>
              <a:rPr lang="en-US" sz="1400" dirty="0"/>
              <a:t>Identify form duplication and update/reduce forms to reduce </a:t>
            </a:r>
            <a:r>
              <a:rPr lang="en-US" sz="1400" dirty="0" smtClean="0"/>
              <a:t>grant recipient </a:t>
            </a:r>
            <a:r>
              <a:rPr lang="en-US" sz="1400" dirty="0"/>
              <a:t>burden. </a:t>
            </a:r>
          </a:p>
        </p:txBody>
      </p:sp>
      <p:pic>
        <p:nvPicPr>
          <p:cNvPr id="19" name="Picture 18"/>
          <p:cNvPicPr>
            <a:picLocks noChangeAspect="1"/>
          </p:cNvPicPr>
          <p:nvPr/>
        </p:nvPicPr>
        <p:blipFill rotWithShape="1">
          <a:blip r:embed="rId4"/>
          <a:srcRect b="14616"/>
          <a:stretch/>
        </p:blipFill>
        <p:spPr>
          <a:xfrm>
            <a:off x="3726669" y="3949141"/>
            <a:ext cx="1791622" cy="495409"/>
          </a:xfrm>
          <a:prstGeom prst="rect">
            <a:avLst/>
          </a:prstGeom>
          <a:ln>
            <a:noFill/>
          </a:ln>
        </p:spPr>
      </p:pic>
    </p:spTree>
    <p:extLst>
      <p:ext uri="{BB962C8B-B14F-4D97-AF65-F5344CB8AC3E}">
        <p14:creationId xmlns:p14="http://schemas.microsoft.com/office/powerpoint/2010/main" val="3115632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cs typeface="Arial" panose="020B0604020202020204" pitchFamily="34" charset="0"/>
              </a:rPr>
              <a:t>16</a:t>
            </a:fld>
            <a:endParaRPr lang="en-US" dirty="0">
              <a:cs typeface="Arial" panose="020B0604020202020204" pitchFamily="34" charset="0"/>
            </a:endParaRPr>
          </a:p>
        </p:txBody>
      </p:sp>
      <p:sp>
        <p:nvSpPr>
          <p:cNvPr id="68" name="TextBox 67"/>
          <p:cNvSpPr txBox="1"/>
          <p:nvPr/>
        </p:nvSpPr>
        <p:spPr bwMode="invGray">
          <a:xfrm>
            <a:off x="152400" y="685460"/>
            <a:ext cx="8427370" cy="892552"/>
          </a:xfrm>
          <a:prstGeom prst="rect">
            <a:avLst/>
          </a:prstGeom>
          <a:noFill/>
        </p:spPr>
        <p:txBody>
          <a:bodyPr wrap="square" rtlCol="0">
            <a:spAutoFit/>
          </a:bodyPr>
          <a:lstStyle/>
          <a:p>
            <a:r>
              <a:rPr lang="en-US" b="1" dirty="0" smtClean="0"/>
              <a:t>On March 30</a:t>
            </a:r>
            <a:r>
              <a:rPr lang="en-US" b="1" baseline="30000" dirty="0" smtClean="0"/>
              <a:t>th</a:t>
            </a:r>
            <a:r>
              <a:rPr lang="en-US" b="1" dirty="0" smtClean="0"/>
              <a:t> and 31</a:t>
            </a:r>
            <a:r>
              <a:rPr lang="en-US" b="1" baseline="30000" dirty="0" smtClean="0"/>
              <a:t>st</a:t>
            </a:r>
            <a:r>
              <a:rPr lang="en-US" b="1" dirty="0"/>
              <a:t>,</a:t>
            </a:r>
            <a:r>
              <a:rPr lang="en-US" b="1" dirty="0" smtClean="0"/>
              <a:t> DAP conducted its inaugural test at the NGMA 2016 Annual Grants Training. </a:t>
            </a:r>
          </a:p>
          <a:p>
            <a:pPr marL="285750" indent="-285750">
              <a:buFont typeface="Arial" panose="020B0604020202020204" pitchFamily="34" charset="0"/>
              <a:buChar char="•"/>
            </a:pPr>
            <a:r>
              <a:rPr lang="en-US" sz="1600" dirty="0" smtClean="0"/>
              <a:t>On April 26</a:t>
            </a:r>
            <a:r>
              <a:rPr lang="en-US" sz="1600" baseline="30000" dirty="0" smtClean="0"/>
              <a:t>th</a:t>
            </a:r>
            <a:r>
              <a:rPr lang="en-US" sz="1600" dirty="0"/>
              <a:t>,</a:t>
            </a:r>
            <a:r>
              <a:rPr lang="en-US" sz="1600" dirty="0" smtClean="0"/>
              <a:t> </a:t>
            </a:r>
            <a:r>
              <a:rPr lang="en-US" sz="1600" dirty="0"/>
              <a:t>DAP began outreach efforts to enlist participants in the Pilot test models.</a:t>
            </a:r>
            <a:endParaRPr lang="en-US" sz="1600" dirty="0" smtClean="0">
              <a:solidFill>
                <a:srgbClr val="1F497D"/>
              </a:solidFill>
              <a:cs typeface="Arial" panose="020B0604020202020204" pitchFamily="34" charset="0"/>
            </a:endParaRPr>
          </a:p>
        </p:txBody>
      </p:sp>
      <p:sp>
        <p:nvSpPr>
          <p:cNvPr id="69" name="TextBox 68"/>
          <p:cNvSpPr txBox="1"/>
          <p:nvPr/>
        </p:nvSpPr>
        <p:spPr>
          <a:xfrm>
            <a:off x="0" y="0"/>
            <a:ext cx="79248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Section 5 Grants Pilot - Update</a:t>
            </a:r>
            <a:endParaRPr lang="en-US" sz="2400" b="1" dirty="0">
              <a:solidFill>
                <a:schemeClr val="bg1"/>
              </a:solidFill>
              <a:cs typeface="Arial" panose="020B0604020202020204" pitchFamily="34" charset="0"/>
            </a:endParaRPr>
          </a:p>
        </p:txBody>
      </p:sp>
      <p:sp>
        <p:nvSpPr>
          <p:cNvPr id="3" name="TextBox 2"/>
          <p:cNvSpPr txBox="1"/>
          <p:nvPr/>
        </p:nvSpPr>
        <p:spPr>
          <a:xfrm>
            <a:off x="0" y="6428601"/>
            <a:ext cx="7606814" cy="276999"/>
          </a:xfrm>
          <a:prstGeom prst="rect">
            <a:avLst/>
          </a:prstGeom>
          <a:noFill/>
        </p:spPr>
        <p:txBody>
          <a:bodyPr wrap="square" rtlCol="0">
            <a:spAutoFit/>
          </a:bodyPr>
          <a:lstStyle/>
          <a:p>
            <a:r>
              <a:rPr lang="en-US" sz="1200" dirty="0" smtClean="0"/>
              <a:t>*The Federal Register Notice is a component of the PRA Review.</a:t>
            </a:r>
            <a:endParaRPr lang="en-US" sz="1200" dirty="0"/>
          </a:p>
        </p:txBody>
      </p:sp>
      <p:grpSp>
        <p:nvGrpSpPr>
          <p:cNvPr id="137" name="Group 136"/>
          <p:cNvGrpSpPr/>
          <p:nvPr/>
        </p:nvGrpSpPr>
        <p:grpSpPr>
          <a:xfrm>
            <a:off x="-1027" y="1828800"/>
            <a:ext cx="9099862" cy="3722780"/>
            <a:chOff x="-623294" y="1809042"/>
            <a:chExt cx="9767294" cy="3722780"/>
          </a:xfrm>
        </p:grpSpPr>
        <p:sp>
          <p:nvSpPr>
            <p:cNvPr id="138" name="Chevron 137"/>
            <p:cNvSpPr/>
            <p:nvPr/>
          </p:nvSpPr>
          <p:spPr>
            <a:xfrm>
              <a:off x="7054738" y="2735173"/>
              <a:ext cx="1260018" cy="483277"/>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39" name="Pentagon 138"/>
            <p:cNvSpPr/>
            <p:nvPr/>
          </p:nvSpPr>
          <p:spPr>
            <a:xfrm>
              <a:off x="2681344" y="4416534"/>
              <a:ext cx="4327427" cy="44260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Paperwork Reduction Act (PRA) </a:t>
              </a:r>
              <a:r>
                <a:rPr lang="en-US" sz="1100" b="1" dirty="0" smtClean="0"/>
                <a:t>Review*</a:t>
              </a:r>
              <a:endParaRPr lang="en-US" sz="1100" b="1" dirty="0"/>
            </a:p>
          </p:txBody>
        </p:sp>
        <p:sp>
          <p:nvSpPr>
            <p:cNvPr id="140" name="Chevron 139"/>
            <p:cNvSpPr/>
            <p:nvPr/>
          </p:nvSpPr>
          <p:spPr>
            <a:xfrm>
              <a:off x="4169181" y="2743200"/>
              <a:ext cx="1251418" cy="475251"/>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1" name="Chevron 140"/>
            <p:cNvSpPr/>
            <p:nvPr/>
          </p:nvSpPr>
          <p:spPr>
            <a:xfrm>
              <a:off x="926238" y="2743201"/>
              <a:ext cx="1282185" cy="475250"/>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2" name="Freeform 141"/>
            <p:cNvSpPr/>
            <p:nvPr/>
          </p:nvSpPr>
          <p:spPr>
            <a:xfrm>
              <a:off x="1135164" y="2981325"/>
              <a:ext cx="830600"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OMB </a:t>
              </a:r>
              <a:r>
                <a:rPr lang="en-US" sz="1100" b="1" dirty="0" smtClean="0"/>
                <a:t>Concurs on</a:t>
              </a:r>
              <a:r>
                <a:rPr lang="en-US" sz="1100" b="1" kern="1200" dirty="0" smtClean="0"/>
                <a:t> Test Models</a:t>
              </a:r>
              <a:endParaRPr lang="en-US" sz="1100" b="1" kern="1200" dirty="0"/>
            </a:p>
          </p:txBody>
        </p:sp>
        <p:sp>
          <p:nvSpPr>
            <p:cNvPr id="143" name="Chevron 142"/>
            <p:cNvSpPr/>
            <p:nvPr/>
          </p:nvSpPr>
          <p:spPr>
            <a:xfrm>
              <a:off x="2040510" y="2743201"/>
              <a:ext cx="2298189" cy="475250"/>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4" name="Freeform 143"/>
            <p:cNvSpPr/>
            <p:nvPr/>
          </p:nvSpPr>
          <p:spPr>
            <a:xfrm>
              <a:off x="2249437" y="2981325"/>
              <a:ext cx="905347"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Federal Register Notice Published*</a:t>
              </a:r>
              <a:endParaRPr lang="en-US" sz="1100" b="1" kern="1200" dirty="0"/>
            </a:p>
          </p:txBody>
        </p:sp>
        <p:sp>
          <p:nvSpPr>
            <p:cNvPr id="145" name="Freeform 144"/>
            <p:cNvSpPr/>
            <p:nvPr/>
          </p:nvSpPr>
          <p:spPr>
            <a:xfrm>
              <a:off x="3224426" y="2981325"/>
              <a:ext cx="885924"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Section 5 Grants Pilot Town Hall</a:t>
              </a:r>
              <a:endParaRPr lang="en-US" sz="1100" b="1" kern="1200" dirty="0"/>
            </a:p>
          </p:txBody>
        </p:sp>
        <p:sp>
          <p:nvSpPr>
            <p:cNvPr id="146" name="Chevron 145"/>
            <p:cNvSpPr/>
            <p:nvPr/>
          </p:nvSpPr>
          <p:spPr>
            <a:xfrm>
              <a:off x="5244045" y="2746910"/>
              <a:ext cx="2054641" cy="471541"/>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7" name="Freeform 146"/>
            <p:cNvSpPr/>
            <p:nvPr/>
          </p:nvSpPr>
          <p:spPr>
            <a:xfrm>
              <a:off x="6444966" y="2981325"/>
              <a:ext cx="805542"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Begin Collection of Pilot Data</a:t>
              </a:r>
              <a:endParaRPr lang="en-US" sz="1100" b="1" kern="1200" dirty="0"/>
            </a:p>
          </p:txBody>
        </p:sp>
        <p:sp>
          <p:nvSpPr>
            <p:cNvPr id="148" name="Chevron 147"/>
            <p:cNvSpPr/>
            <p:nvPr/>
          </p:nvSpPr>
          <p:spPr>
            <a:xfrm>
              <a:off x="8099369" y="2743201"/>
              <a:ext cx="940168" cy="475250"/>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49" name="Freeform 148"/>
            <p:cNvSpPr/>
            <p:nvPr/>
          </p:nvSpPr>
          <p:spPr>
            <a:xfrm>
              <a:off x="8244322" y="2981325"/>
              <a:ext cx="800684"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Submit Report to Congress</a:t>
              </a:r>
              <a:endParaRPr lang="en-US" sz="1100" b="1" kern="1200" dirty="0"/>
            </a:p>
          </p:txBody>
        </p:sp>
        <p:cxnSp>
          <p:nvCxnSpPr>
            <p:cNvPr id="150" name="Straight Arrow Connector 149"/>
            <p:cNvCxnSpPr/>
            <p:nvPr/>
          </p:nvCxnSpPr>
          <p:spPr>
            <a:xfrm>
              <a:off x="-304800" y="2718520"/>
              <a:ext cx="9344337" cy="0"/>
            </a:xfrm>
            <a:prstGeom prst="straightConnector1">
              <a:avLst/>
            </a:prstGeom>
            <a:noFill/>
            <a:ln w="44450" cap="flat" cmpd="sng" algn="ctr">
              <a:solidFill>
                <a:srgbClr val="FFC000"/>
              </a:solidFill>
              <a:prstDash val="solid"/>
              <a:miter lim="800000"/>
              <a:headEnd type="oval" w="med" len="med"/>
              <a:tailEnd type="oval" w="med" len="med"/>
            </a:ln>
            <a:effectLst/>
          </p:spPr>
        </p:cxnSp>
        <p:grpSp>
          <p:nvGrpSpPr>
            <p:cNvPr id="151" name="Group 150"/>
            <p:cNvGrpSpPr/>
            <p:nvPr/>
          </p:nvGrpSpPr>
          <p:grpSpPr>
            <a:xfrm>
              <a:off x="1429880" y="2286000"/>
              <a:ext cx="193689" cy="542756"/>
              <a:chOff x="1575082" y="630771"/>
              <a:chExt cx="187485" cy="542756"/>
            </a:xfrm>
          </p:grpSpPr>
          <p:cxnSp>
            <p:nvCxnSpPr>
              <p:cNvPr id="192" name="Straight Connector 191"/>
              <p:cNvCxnSpPr>
                <a:stCxn id="152" idx="2"/>
                <a:endCxn id="193" idx="0"/>
              </p:cNvCxnSpPr>
              <p:nvPr/>
            </p:nvCxnSpPr>
            <p:spPr>
              <a:xfrm>
                <a:off x="1668822" y="630771"/>
                <a:ext cx="2" cy="349652"/>
              </a:xfrm>
              <a:prstGeom prst="line">
                <a:avLst/>
              </a:prstGeom>
              <a:noFill/>
              <a:ln w="19050" cap="flat" cmpd="sng" algn="ctr">
                <a:solidFill>
                  <a:srgbClr val="FFC000"/>
                </a:solidFill>
                <a:prstDash val="solid"/>
                <a:miter lim="800000"/>
              </a:ln>
              <a:effectLst/>
            </p:spPr>
          </p:cxnSp>
          <p:sp>
            <p:nvSpPr>
              <p:cNvPr id="193" name="Flowchart: Connector 192"/>
              <p:cNvSpPr/>
              <p:nvPr/>
            </p:nvSpPr>
            <p:spPr>
              <a:xfrm>
                <a:off x="1575082" y="980423"/>
                <a:ext cx="187485"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grpSp>
        <p:sp>
          <p:nvSpPr>
            <p:cNvPr id="152" name="TextBox 151"/>
            <p:cNvSpPr txBox="1"/>
            <p:nvPr/>
          </p:nvSpPr>
          <p:spPr>
            <a:xfrm>
              <a:off x="1048689" y="1855113"/>
              <a:ext cx="956067" cy="430887"/>
            </a:xfrm>
            <a:prstGeom prst="rect">
              <a:avLst/>
            </a:prstGeom>
            <a:noFill/>
            <a:ln>
              <a:noFill/>
            </a:ln>
          </p:spPr>
          <p:txBody>
            <a:bodyPr wrap="square" rtlCol="0">
              <a:spAutoFit/>
            </a:bodyPr>
            <a:lstStyle/>
            <a:p>
              <a:pPr algn="ctr">
                <a:defRPr/>
              </a:pPr>
              <a:r>
                <a:rPr lang="en-US" sz="1100" b="1" kern="0" dirty="0">
                  <a:cs typeface="Arial" panose="020B0604020202020204" pitchFamily="34" charset="0"/>
                </a:rPr>
                <a:t>September </a:t>
              </a:r>
              <a:r>
                <a:rPr lang="en-US" sz="1100" b="1" kern="0" dirty="0" smtClean="0">
                  <a:cs typeface="Arial" panose="020B0604020202020204" pitchFamily="34" charset="0"/>
                </a:rPr>
                <a:t>23</a:t>
              </a:r>
              <a:endParaRPr lang="en-US" sz="1100" b="1" kern="0" dirty="0">
                <a:cs typeface="Arial" panose="020B0604020202020204" pitchFamily="34" charset="0"/>
              </a:endParaRPr>
            </a:p>
          </p:txBody>
        </p:sp>
        <p:grpSp>
          <p:nvGrpSpPr>
            <p:cNvPr id="153" name="Group 152"/>
            <p:cNvGrpSpPr/>
            <p:nvPr/>
          </p:nvGrpSpPr>
          <p:grpSpPr>
            <a:xfrm>
              <a:off x="2469840" y="2286000"/>
              <a:ext cx="193690" cy="522502"/>
              <a:chOff x="1575082" y="651025"/>
              <a:chExt cx="187485" cy="522502"/>
            </a:xfrm>
          </p:grpSpPr>
          <p:cxnSp>
            <p:nvCxnSpPr>
              <p:cNvPr id="190" name="Straight Connector 189"/>
              <p:cNvCxnSpPr>
                <a:stCxn id="154" idx="2"/>
                <a:endCxn id="191" idx="0"/>
              </p:cNvCxnSpPr>
              <p:nvPr/>
            </p:nvCxnSpPr>
            <p:spPr>
              <a:xfrm flipH="1">
                <a:off x="1668825" y="651025"/>
                <a:ext cx="3699" cy="329398"/>
              </a:xfrm>
              <a:prstGeom prst="line">
                <a:avLst/>
              </a:prstGeom>
              <a:noFill/>
              <a:ln w="19050" cap="flat" cmpd="sng" algn="ctr">
                <a:solidFill>
                  <a:srgbClr val="FFC000"/>
                </a:solidFill>
                <a:prstDash val="solid"/>
                <a:miter lim="800000"/>
              </a:ln>
              <a:effectLst/>
            </p:spPr>
          </p:cxnSp>
          <p:sp>
            <p:nvSpPr>
              <p:cNvPr id="191" name="Flowchart: Connector 190"/>
              <p:cNvSpPr/>
              <p:nvPr/>
            </p:nvSpPr>
            <p:spPr>
              <a:xfrm>
                <a:off x="1575082" y="980423"/>
                <a:ext cx="187485"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grpSp>
        <p:sp>
          <p:nvSpPr>
            <p:cNvPr id="154" name="TextBox 153"/>
            <p:cNvSpPr txBox="1"/>
            <p:nvPr/>
          </p:nvSpPr>
          <p:spPr>
            <a:xfrm>
              <a:off x="2125513" y="1855113"/>
              <a:ext cx="889987"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November 2</a:t>
              </a:r>
              <a:endParaRPr lang="en-US" sz="1100" b="1" kern="0" dirty="0">
                <a:cs typeface="Arial" panose="020B0604020202020204" pitchFamily="34" charset="0"/>
              </a:endParaRPr>
            </a:p>
          </p:txBody>
        </p:sp>
        <p:grpSp>
          <p:nvGrpSpPr>
            <p:cNvPr id="155" name="Group 154"/>
            <p:cNvGrpSpPr/>
            <p:nvPr/>
          </p:nvGrpSpPr>
          <p:grpSpPr>
            <a:xfrm>
              <a:off x="5778059" y="2258517"/>
              <a:ext cx="193691" cy="582802"/>
              <a:chOff x="748429" y="612644"/>
              <a:chExt cx="187486" cy="582802"/>
            </a:xfrm>
          </p:grpSpPr>
          <p:cxnSp>
            <p:nvCxnSpPr>
              <p:cNvPr id="188" name="Straight Connector 187"/>
              <p:cNvCxnSpPr>
                <a:stCxn id="70" idx="2"/>
              </p:cNvCxnSpPr>
              <p:nvPr/>
            </p:nvCxnSpPr>
            <p:spPr>
              <a:xfrm>
                <a:off x="842174" y="612644"/>
                <a:ext cx="0" cy="431708"/>
              </a:xfrm>
              <a:prstGeom prst="line">
                <a:avLst/>
              </a:prstGeom>
              <a:noFill/>
              <a:ln w="19050" cap="flat" cmpd="sng" algn="ctr">
                <a:solidFill>
                  <a:srgbClr val="FFC000"/>
                </a:solidFill>
                <a:prstDash val="solid"/>
                <a:miter lim="800000"/>
              </a:ln>
              <a:effectLst/>
            </p:spPr>
          </p:cxnSp>
          <p:sp>
            <p:nvSpPr>
              <p:cNvPr id="189" name="Flowchart: Connector 188"/>
              <p:cNvSpPr/>
              <p:nvPr/>
            </p:nvSpPr>
            <p:spPr>
              <a:xfrm>
                <a:off x="748429" y="1002342"/>
                <a:ext cx="187486"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grpSp>
        <p:grpSp>
          <p:nvGrpSpPr>
            <p:cNvPr id="156" name="Group 155"/>
            <p:cNvGrpSpPr/>
            <p:nvPr/>
          </p:nvGrpSpPr>
          <p:grpSpPr>
            <a:xfrm>
              <a:off x="3642278" y="2209800"/>
              <a:ext cx="193690" cy="593021"/>
              <a:chOff x="1575082" y="580506"/>
              <a:chExt cx="187485" cy="593021"/>
            </a:xfrm>
          </p:grpSpPr>
          <p:cxnSp>
            <p:nvCxnSpPr>
              <p:cNvPr id="186" name="Straight Connector 185"/>
              <p:cNvCxnSpPr/>
              <p:nvPr/>
            </p:nvCxnSpPr>
            <p:spPr>
              <a:xfrm>
                <a:off x="1664691" y="580506"/>
                <a:ext cx="1" cy="442246"/>
              </a:xfrm>
              <a:prstGeom prst="line">
                <a:avLst/>
              </a:prstGeom>
              <a:noFill/>
              <a:ln w="19050" cap="flat" cmpd="sng" algn="ctr">
                <a:solidFill>
                  <a:srgbClr val="FFC000"/>
                </a:solidFill>
                <a:prstDash val="solid"/>
                <a:miter lim="800000"/>
              </a:ln>
              <a:effectLst/>
            </p:spPr>
          </p:cxnSp>
          <p:sp>
            <p:nvSpPr>
              <p:cNvPr id="187" name="Flowchart: Connector 186"/>
              <p:cNvSpPr/>
              <p:nvPr/>
            </p:nvSpPr>
            <p:spPr>
              <a:xfrm>
                <a:off x="1575082" y="980423"/>
                <a:ext cx="187485"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grpSp>
        <p:cxnSp>
          <p:nvCxnSpPr>
            <p:cNvPr id="157" name="Straight Connector 156"/>
            <p:cNvCxnSpPr>
              <a:stCxn id="162" idx="2"/>
              <a:endCxn id="158" idx="0"/>
            </p:cNvCxnSpPr>
            <p:nvPr/>
          </p:nvCxnSpPr>
          <p:spPr>
            <a:xfrm>
              <a:off x="7741339" y="2239929"/>
              <a:ext cx="5387" cy="368519"/>
            </a:xfrm>
            <a:prstGeom prst="line">
              <a:avLst/>
            </a:prstGeom>
            <a:noFill/>
            <a:ln w="19050" cap="flat" cmpd="sng" algn="ctr">
              <a:solidFill>
                <a:srgbClr val="FFC000"/>
              </a:solidFill>
              <a:prstDash val="solid"/>
              <a:miter lim="800000"/>
            </a:ln>
            <a:effectLst/>
          </p:spPr>
        </p:cxnSp>
        <p:sp>
          <p:nvSpPr>
            <p:cNvPr id="158" name="Flowchart: Connector 157"/>
            <p:cNvSpPr/>
            <p:nvPr/>
          </p:nvSpPr>
          <p:spPr>
            <a:xfrm>
              <a:off x="7649881" y="2608448"/>
              <a:ext cx="193690"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cxnSp>
          <p:nvCxnSpPr>
            <p:cNvPr id="159" name="Straight Connector 158"/>
            <p:cNvCxnSpPr/>
            <p:nvPr/>
          </p:nvCxnSpPr>
          <p:spPr>
            <a:xfrm>
              <a:off x="2615640" y="4032531"/>
              <a:ext cx="1921" cy="1055242"/>
            </a:xfrm>
            <a:prstGeom prst="line">
              <a:avLst/>
            </a:prstGeom>
            <a:noFill/>
            <a:ln w="19050" cap="flat" cmpd="sng" algn="ctr">
              <a:solidFill>
                <a:srgbClr val="FFC000"/>
              </a:solidFill>
              <a:prstDash val="solid"/>
              <a:miter lim="800000"/>
            </a:ln>
            <a:effectLst/>
          </p:spPr>
        </p:cxnSp>
        <p:sp>
          <p:nvSpPr>
            <p:cNvPr id="160" name="TextBox 159"/>
            <p:cNvSpPr txBox="1"/>
            <p:nvPr/>
          </p:nvSpPr>
          <p:spPr>
            <a:xfrm>
              <a:off x="3243861" y="1855113"/>
              <a:ext cx="990764"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November 20</a:t>
              </a:r>
              <a:endParaRPr lang="en-US" sz="1100" b="1" kern="0" dirty="0">
                <a:cs typeface="Arial" panose="020B0604020202020204" pitchFamily="34" charset="0"/>
              </a:endParaRPr>
            </a:p>
          </p:txBody>
        </p:sp>
        <p:sp>
          <p:nvSpPr>
            <p:cNvPr id="161" name="TextBox 160"/>
            <p:cNvSpPr txBox="1"/>
            <p:nvPr/>
          </p:nvSpPr>
          <p:spPr>
            <a:xfrm>
              <a:off x="6358318" y="1809042"/>
              <a:ext cx="650453"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May 2016</a:t>
              </a:r>
              <a:endParaRPr lang="en-US" sz="1100" b="1" kern="0" dirty="0">
                <a:cs typeface="Arial" panose="020B0604020202020204" pitchFamily="34" charset="0"/>
              </a:endParaRPr>
            </a:p>
          </p:txBody>
        </p:sp>
        <p:sp>
          <p:nvSpPr>
            <p:cNvPr id="162" name="TextBox 161"/>
            <p:cNvSpPr txBox="1"/>
            <p:nvPr/>
          </p:nvSpPr>
          <p:spPr>
            <a:xfrm>
              <a:off x="7383309" y="1809042"/>
              <a:ext cx="716060"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May 2017</a:t>
              </a:r>
              <a:endParaRPr lang="en-US" sz="1100" b="1" kern="0" dirty="0">
                <a:cs typeface="Arial" panose="020B0604020202020204" pitchFamily="34" charset="0"/>
              </a:endParaRPr>
            </a:p>
          </p:txBody>
        </p:sp>
        <p:sp>
          <p:nvSpPr>
            <p:cNvPr id="163" name="TextBox 162"/>
            <p:cNvSpPr txBox="1"/>
            <p:nvPr/>
          </p:nvSpPr>
          <p:spPr>
            <a:xfrm>
              <a:off x="8314756" y="1809042"/>
              <a:ext cx="829244"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August 2017</a:t>
              </a:r>
              <a:endParaRPr lang="en-US" sz="1100" b="1" kern="0" dirty="0">
                <a:cs typeface="Arial" panose="020B0604020202020204" pitchFamily="34" charset="0"/>
              </a:endParaRPr>
            </a:p>
          </p:txBody>
        </p:sp>
        <p:sp>
          <p:nvSpPr>
            <p:cNvPr id="164" name="TextBox 163"/>
            <p:cNvSpPr txBox="1"/>
            <p:nvPr/>
          </p:nvSpPr>
          <p:spPr>
            <a:xfrm>
              <a:off x="2174241" y="5100935"/>
              <a:ext cx="882798"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November 2</a:t>
              </a:r>
              <a:endParaRPr lang="en-US" sz="1100" b="1" kern="0" dirty="0">
                <a:cs typeface="Arial" panose="020B0604020202020204" pitchFamily="34" charset="0"/>
              </a:endParaRPr>
            </a:p>
          </p:txBody>
        </p:sp>
        <p:sp>
          <p:nvSpPr>
            <p:cNvPr id="165" name="TextBox 164"/>
            <p:cNvSpPr txBox="1"/>
            <p:nvPr/>
          </p:nvSpPr>
          <p:spPr>
            <a:xfrm>
              <a:off x="6575232" y="5044362"/>
              <a:ext cx="908613"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August</a:t>
              </a:r>
            </a:p>
            <a:p>
              <a:pPr algn="ctr">
                <a:defRPr/>
              </a:pPr>
              <a:r>
                <a:rPr lang="en-US" sz="1100" b="1" kern="0" dirty="0" smtClean="0">
                  <a:cs typeface="Arial" panose="020B0604020202020204" pitchFamily="34" charset="0"/>
                </a:rPr>
                <a:t>2016</a:t>
              </a:r>
              <a:endParaRPr lang="en-US" sz="1100" b="1" kern="0" dirty="0">
                <a:cs typeface="Arial" panose="020B0604020202020204" pitchFamily="34" charset="0"/>
              </a:endParaRPr>
            </a:p>
          </p:txBody>
        </p:sp>
        <p:cxnSp>
          <p:nvCxnSpPr>
            <p:cNvPr id="166" name="Straight Arrow Connector 165"/>
            <p:cNvCxnSpPr/>
            <p:nvPr/>
          </p:nvCxnSpPr>
          <p:spPr>
            <a:xfrm>
              <a:off x="2619516" y="4395587"/>
              <a:ext cx="4412747" cy="20947"/>
            </a:xfrm>
            <a:prstGeom prst="straightConnector1">
              <a:avLst/>
            </a:prstGeom>
            <a:noFill/>
            <a:ln w="57150" cap="flat" cmpd="sng" algn="ctr">
              <a:solidFill>
                <a:srgbClr val="FFC000"/>
              </a:solidFill>
              <a:prstDash val="solid"/>
              <a:miter lim="800000"/>
              <a:headEnd type="oval" w="med" len="med"/>
              <a:tailEnd type="oval" w="med" len="med"/>
            </a:ln>
            <a:effectLst/>
          </p:spPr>
        </p:cxnSp>
        <p:sp>
          <p:nvSpPr>
            <p:cNvPr id="167" name="TextBox 166"/>
            <p:cNvSpPr txBox="1"/>
            <p:nvPr/>
          </p:nvSpPr>
          <p:spPr>
            <a:xfrm>
              <a:off x="-623294" y="2477795"/>
              <a:ext cx="521471" cy="246221"/>
            </a:xfrm>
            <a:prstGeom prst="rect">
              <a:avLst/>
            </a:prstGeom>
            <a:noFill/>
            <a:ln>
              <a:noFill/>
            </a:ln>
          </p:spPr>
          <p:txBody>
            <a:bodyPr wrap="square" rtlCol="0">
              <a:spAutoFit/>
            </a:bodyPr>
            <a:lstStyle/>
            <a:p>
              <a:pPr algn="ctr">
                <a:defRPr/>
              </a:pPr>
              <a:r>
                <a:rPr lang="en-US" sz="1000" kern="0" dirty="0" smtClean="0">
                  <a:cs typeface="Arial" panose="020B0604020202020204" pitchFamily="34" charset="0"/>
                </a:rPr>
                <a:t>2015</a:t>
              </a:r>
              <a:endParaRPr lang="en-US" sz="1050" kern="0" dirty="0">
                <a:cs typeface="Arial" panose="020B0604020202020204" pitchFamily="34" charset="0"/>
              </a:endParaRPr>
            </a:p>
          </p:txBody>
        </p:sp>
        <p:sp>
          <p:nvSpPr>
            <p:cNvPr id="168" name="TextBox 167"/>
            <p:cNvSpPr txBox="1"/>
            <p:nvPr/>
          </p:nvSpPr>
          <p:spPr>
            <a:xfrm>
              <a:off x="4169181" y="2477795"/>
              <a:ext cx="516852" cy="246221"/>
            </a:xfrm>
            <a:prstGeom prst="rect">
              <a:avLst/>
            </a:prstGeom>
            <a:noFill/>
            <a:ln>
              <a:noFill/>
            </a:ln>
          </p:spPr>
          <p:txBody>
            <a:bodyPr wrap="square" rtlCol="0">
              <a:spAutoFit/>
            </a:bodyPr>
            <a:lstStyle/>
            <a:p>
              <a:pPr algn="ctr">
                <a:defRPr/>
              </a:pPr>
              <a:r>
                <a:rPr lang="en-US" sz="1000" kern="0" dirty="0" smtClean="0">
                  <a:cs typeface="Arial" panose="020B0604020202020204" pitchFamily="34" charset="0"/>
                </a:rPr>
                <a:t>2016</a:t>
              </a:r>
              <a:endParaRPr lang="en-US" sz="1050" kern="0" dirty="0">
                <a:cs typeface="Arial" panose="020B0604020202020204" pitchFamily="34" charset="0"/>
              </a:endParaRPr>
            </a:p>
          </p:txBody>
        </p:sp>
        <p:sp>
          <p:nvSpPr>
            <p:cNvPr id="169" name="TextBox 168"/>
            <p:cNvSpPr txBox="1"/>
            <p:nvPr/>
          </p:nvSpPr>
          <p:spPr>
            <a:xfrm>
              <a:off x="7032263" y="2477795"/>
              <a:ext cx="524437" cy="246221"/>
            </a:xfrm>
            <a:prstGeom prst="rect">
              <a:avLst/>
            </a:prstGeom>
            <a:noFill/>
            <a:ln>
              <a:noFill/>
            </a:ln>
          </p:spPr>
          <p:txBody>
            <a:bodyPr wrap="square" rtlCol="0">
              <a:spAutoFit/>
            </a:bodyPr>
            <a:lstStyle/>
            <a:p>
              <a:pPr algn="ctr">
                <a:defRPr/>
              </a:pPr>
              <a:r>
                <a:rPr lang="en-US" sz="1000" kern="0" dirty="0" smtClean="0">
                  <a:cs typeface="Arial" panose="020B0604020202020204" pitchFamily="34" charset="0"/>
                </a:rPr>
                <a:t>2017</a:t>
              </a:r>
              <a:endParaRPr lang="en-US" sz="1050" kern="0" dirty="0">
                <a:cs typeface="Arial" panose="020B0604020202020204" pitchFamily="34" charset="0"/>
              </a:endParaRPr>
            </a:p>
          </p:txBody>
        </p:sp>
        <p:sp>
          <p:nvSpPr>
            <p:cNvPr id="170" name="Freeform 169"/>
            <p:cNvSpPr/>
            <p:nvPr/>
          </p:nvSpPr>
          <p:spPr>
            <a:xfrm>
              <a:off x="5420598" y="2981325"/>
              <a:ext cx="963543"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Select Pilot Participants</a:t>
              </a:r>
              <a:endParaRPr lang="en-US" sz="1100" b="1" kern="1200" dirty="0"/>
            </a:p>
          </p:txBody>
        </p:sp>
        <p:sp>
          <p:nvSpPr>
            <p:cNvPr id="171" name="Freeform 170"/>
            <p:cNvSpPr/>
            <p:nvPr/>
          </p:nvSpPr>
          <p:spPr>
            <a:xfrm>
              <a:off x="4299557" y="2981325"/>
              <a:ext cx="1000364"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Design Effectiveness Pretest Meeting</a:t>
              </a:r>
              <a:endParaRPr lang="en-US" sz="1100" b="1" kern="1200" dirty="0"/>
            </a:p>
          </p:txBody>
        </p:sp>
        <p:grpSp>
          <p:nvGrpSpPr>
            <p:cNvPr id="172" name="Group 171"/>
            <p:cNvGrpSpPr/>
            <p:nvPr/>
          </p:nvGrpSpPr>
          <p:grpSpPr>
            <a:xfrm>
              <a:off x="4748504" y="2216750"/>
              <a:ext cx="193690" cy="584802"/>
              <a:chOff x="1575082" y="588725"/>
              <a:chExt cx="187485" cy="584802"/>
            </a:xfrm>
          </p:grpSpPr>
          <p:cxnSp>
            <p:nvCxnSpPr>
              <p:cNvPr id="184" name="Straight Connector 183"/>
              <p:cNvCxnSpPr/>
              <p:nvPr/>
            </p:nvCxnSpPr>
            <p:spPr>
              <a:xfrm flipH="1">
                <a:off x="1668089" y="588725"/>
                <a:ext cx="1470" cy="432918"/>
              </a:xfrm>
              <a:prstGeom prst="line">
                <a:avLst/>
              </a:prstGeom>
              <a:noFill/>
              <a:ln w="19050" cap="flat" cmpd="sng" algn="ctr">
                <a:solidFill>
                  <a:srgbClr val="FFC000"/>
                </a:solidFill>
                <a:prstDash val="solid"/>
                <a:miter lim="800000"/>
              </a:ln>
              <a:effectLst/>
            </p:spPr>
          </p:cxnSp>
          <p:sp>
            <p:nvSpPr>
              <p:cNvPr id="185" name="Flowchart: Connector 184"/>
              <p:cNvSpPr/>
              <p:nvPr/>
            </p:nvSpPr>
            <p:spPr>
              <a:xfrm>
                <a:off x="1575082" y="980423"/>
                <a:ext cx="187485"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grpSp>
        <p:sp>
          <p:nvSpPr>
            <p:cNvPr id="173" name="TextBox 172"/>
            <p:cNvSpPr txBox="1"/>
            <p:nvPr/>
          </p:nvSpPr>
          <p:spPr>
            <a:xfrm>
              <a:off x="4194136" y="1855113"/>
              <a:ext cx="1302425"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January </a:t>
              </a:r>
            </a:p>
            <a:p>
              <a:pPr algn="ctr">
                <a:defRPr/>
              </a:pPr>
              <a:r>
                <a:rPr lang="en-US" sz="1100" b="1" kern="0" dirty="0" smtClean="0">
                  <a:cs typeface="Arial" panose="020B0604020202020204" pitchFamily="34" charset="0"/>
                </a:rPr>
                <a:t>2016</a:t>
              </a:r>
              <a:endParaRPr lang="en-US" sz="1100" b="1" kern="0" dirty="0">
                <a:cs typeface="Arial" panose="020B0604020202020204" pitchFamily="34" charset="0"/>
              </a:endParaRPr>
            </a:p>
          </p:txBody>
        </p:sp>
        <p:cxnSp>
          <p:nvCxnSpPr>
            <p:cNvPr id="174" name="Straight Connector 173"/>
            <p:cNvCxnSpPr/>
            <p:nvPr/>
          </p:nvCxnSpPr>
          <p:spPr>
            <a:xfrm flipH="1">
              <a:off x="7064010" y="4032531"/>
              <a:ext cx="1956" cy="995899"/>
            </a:xfrm>
            <a:prstGeom prst="line">
              <a:avLst/>
            </a:prstGeom>
            <a:noFill/>
            <a:ln w="19050" cap="flat" cmpd="sng" algn="ctr">
              <a:solidFill>
                <a:srgbClr val="FFC000"/>
              </a:solidFill>
              <a:prstDash val="solid"/>
              <a:miter lim="800000"/>
            </a:ln>
            <a:effectLst/>
          </p:spPr>
        </p:cxnSp>
        <p:sp>
          <p:nvSpPr>
            <p:cNvPr id="175" name="Flowchart: Connector 174"/>
            <p:cNvSpPr/>
            <p:nvPr/>
          </p:nvSpPr>
          <p:spPr>
            <a:xfrm>
              <a:off x="8586864" y="2637710"/>
              <a:ext cx="193690"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sp>
          <p:nvSpPr>
            <p:cNvPr id="176" name="Freeform 175"/>
            <p:cNvSpPr/>
            <p:nvPr/>
          </p:nvSpPr>
          <p:spPr>
            <a:xfrm>
              <a:off x="7311333" y="2983831"/>
              <a:ext cx="800681" cy="909388"/>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Pilot Data Collection Ends</a:t>
              </a:r>
              <a:endParaRPr lang="en-US" sz="1100" b="1" kern="1200" dirty="0"/>
            </a:p>
          </p:txBody>
        </p:sp>
        <p:cxnSp>
          <p:nvCxnSpPr>
            <p:cNvPr id="177" name="Straight Connector 176"/>
            <p:cNvCxnSpPr>
              <a:endCxn id="175" idx="0"/>
            </p:cNvCxnSpPr>
            <p:nvPr/>
          </p:nvCxnSpPr>
          <p:spPr>
            <a:xfrm>
              <a:off x="8683708" y="2285043"/>
              <a:ext cx="1" cy="352667"/>
            </a:xfrm>
            <a:prstGeom prst="line">
              <a:avLst/>
            </a:prstGeom>
            <a:noFill/>
            <a:ln w="19050" cap="flat" cmpd="sng" algn="ctr">
              <a:solidFill>
                <a:srgbClr val="FFC000"/>
              </a:solidFill>
              <a:prstDash val="solid"/>
              <a:miter lim="800000"/>
            </a:ln>
            <a:effectLst/>
          </p:spPr>
        </p:cxnSp>
        <p:sp>
          <p:nvSpPr>
            <p:cNvPr id="178" name="Chevron 177"/>
            <p:cNvSpPr/>
            <p:nvPr/>
          </p:nvSpPr>
          <p:spPr>
            <a:xfrm>
              <a:off x="-185534" y="2752418"/>
              <a:ext cx="1282185" cy="475250"/>
            </a:xfrm>
            <a:prstGeom prst="chevron">
              <a:avLst>
                <a:gd name="adj" fmla="val 4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79" name="Freeform 178"/>
            <p:cNvSpPr/>
            <p:nvPr/>
          </p:nvSpPr>
          <p:spPr>
            <a:xfrm>
              <a:off x="23392" y="2990542"/>
              <a:ext cx="830600" cy="914400"/>
            </a:xfrm>
            <a:custGeom>
              <a:avLst/>
              <a:gdLst>
                <a:gd name="connsiteX0" fmla="*/ 0 w 1131659"/>
                <a:gd name="connsiteY0" fmla="*/ 51729 h 517287"/>
                <a:gd name="connsiteX1" fmla="*/ 51729 w 1131659"/>
                <a:gd name="connsiteY1" fmla="*/ 0 h 517287"/>
                <a:gd name="connsiteX2" fmla="*/ 1079930 w 1131659"/>
                <a:gd name="connsiteY2" fmla="*/ 0 h 517287"/>
                <a:gd name="connsiteX3" fmla="*/ 1131659 w 1131659"/>
                <a:gd name="connsiteY3" fmla="*/ 51729 h 517287"/>
                <a:gd name="connsiteX4" fmla="*/ 1131659 w 1131659"/>
                <a:gd name="connsiteY4" fmla="*/ 465558 h 517287"/>
                <a:gd name="connsiteX5" fmla="*/ 1079930 w 1131659"/>
                <a:gd name="connsiteY5" fmla="*/ 517287 h 517287"/>
                <a:gd name="connsiteX6" fmla="*/ 51729 w 1131659"/>
                <a:gd name="connsiteY6" fmla="*/ 517287 h 517287"/>
                <a:gd name="connsiteX7" fmla="*/ 0 w 1131659"/>
                <a:gd name="connsiteY7" fmla="*/ 465558 h 517287"/>
                <a:gd name="connsiteX8" fmla="*/ 0 w 1131659"/>
                <a:gd name="connsiteY8" fmla="*/ 51729 h 51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59" h="517287">
                  <a:moveTo>
                    <a:pt x="0" y="51729"/>
                  </a:moveTo>
                  <a:cubicBezTo>
                    <a:pt x="0" y="23160"/>
                    <a:pt x="23160" y="0"/>
                    <a:pt x="51729" y="0"/>
                  </a:cubicBezTo>
                  <a:lnTo>
                    <a:pt x="1079930" y="0"/>
                  </a:lnTo>
                  <a:cubicBezTo>
                    <a:pt x="1108499" y="0"/>
                    <a:pt x="1131659" y="23160"/>
                    <a:pt x="1131659" y="51729"/>
                  </a:cubicBezTo>
                  <a:lnTo>
                    <a:pt x="1131659" y="465558"/>
                  </a:lnTo>
                  <a:cubicBezTo>
                    <a:pt x="1131659" y="494127"/>
                    <a:pt x="1108499" y="517287"/>
                    <a:pt x="1079930" y="517287"/>
                  </a:cubicBezTo>
                  <a:lnTo>
                    <a:pt x="51729" y="517287"/>
                  </a:lnTo>
                  <a:cubicBezTo>
                    <a:pt x="23160" y="517287"/>
                    <a:pt x="0" y="494127"/>
                    <a:pt x="0" y="465558"/>
                  </a:cubicBezTo>
                  <a:lnTo>
                    <a:pt x="0" y="51729"/>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79159" tIns="79159" rIns="79159" bIns="79159" numCol="1" spcCol="1270" anchor="ctr" anchorCtr="0">
              <a:noAutofit/>
            </a:bodyPr>
            <a:lstStyle/>
            <a:p>
              <a:pPr lvl="0" algn="ctr" defTabSz="400050">
                <a:lnSpc>
                  <a:spcPct val="90000"/>
                </a:lnSpc>
                <a:spcBef>
                  <a:spcPct val="0"/>
                </a:spcBef>
                <a:spcAft>
                  <a:spcPct val="35000"/>
                </a:spcAft>
              </a:pPr>
              <a:r>
                <a:rPr lang="en-US" sz="1100" b="1" kern="1200" dirty="0" smtClean="0"/>
                <a:t>Pilot Activities Begin</a:t>
              </a:r>
              <a:endParaRPr lang="en-US" sz="1100" b="1" kern="1200" dirty="0"/>
            </a:p>
          </p:txBody>
        </p:sp>
        <p:grpSp>
          <p:nvGrpSpPr>
            <p:cNvPr id="180" name="Group 179"/>
            <p:cNvGrpSpPr/>
            <p:nvPr/>
          </p:nvGrpSpPr>
          <p:grpSpPr>
            <a:xfrm>
              <a:off x="337218" y="2258517"/>
              <a:ext cx="193689" cy="558049"/>
              <a:chOff x="1575082" y="615478"/>
              <a:chExt cx="187485" cy="558049"/>
            </a:xfrm>
          </p:grpSpPr>
          <p:cxnSp>
            <p:nvCxnSpPr>
              <p:cNvPr id="182" name="Straight Connector 181"/>
              <p:cNvCxnSpPr>
                <a:endCxn id="183" idx="0"/>
              </p:cNvCxnSpPr>
              <p:nvPr/>
            </p:nvCxnSpPr>
            <p:spPr>
              <a:xfrm>
                <a:off x="1668822" y="615478"/>
                <a:ext cx="3" cy="364945"/>
              </a:xfrm>
              <a:prstGeom prst="line">
                <a:avLst/>
              </a:prstGeom>
              <a:noFill/>
              <a:ln w="19050" cap="flat" cmpd="sng" algn="ctr">
                <a:solidFill>
                  <a:srgbClr val="FFC000"/>
                </a:solidFill>
                <a:prstDash val="solid"/>
                <a:miter lim="800000"/>
              </a:ln>
              <a:effectLst/>
            </p:spPr>
          </p:cxnSp>
          <p:sp>
            <p:nvSpPr>
              <p:cNvPr id="183" name="Flowchart: Connector 182"/>
              <p:cNvSpPr/>
              <p:nvPr/>
            </p:nvSpPr>
            <p:spPr>
              <a:xfrm>
                <a:off x="1575082" y="980423"/>
                <a:ext cx="187485"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grpSp>
        <p:sp>
          <p:nvSpPr>
            <p:cNvPr id="181" name="TextBox 180"/>
            <p:cNvSpPr txBox="1"/>
            <p:nvPr/>
          </p:nvSpPr>
          <p:spPr>
            <a:xfrm>
              <a:off x="-39409" y="1855113"/>
              <a:ext cx="956067"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May </a:t>
              </a:r>
            </a:p>
            <a:p>
              <a:pPr algn="ctr">
                <a:defRPr/>
              </a:pPr>
              <a:r>
                <a:rPr lang="en-US" sz="1100" b="1" kern="0" dirty="0" smtClean="0">
                  <a:cs typeface="Arial" panose="020B0604020202020204" pitchFamily="34" charset="0"/>
                </a:rPr>
                <a:t>2015</a:t>
              </a:r>
              <a:endParaRPr lang="en-US" sz="1100" b="1" kern="0" dirty="0">
                <a:cs typeface="Arial" panose="020B0604020202020204" pitchFamily="34" charset="0"/>
              </a:endParaRPr>
            </a:p>
          </p:txBody>
        </p:sp>
      </p:grpSp>
      <p:sp>
        <p:nvSpPr>
          <p:cNvPr id="64" name="5-Point Star 63"/>
          <p:cNvSpPr/>
          <p:nvPr/>
        </p:nvSpPr>
        <p:spPr>
          <a:xfrm>
            <a:off x="206619" y="5913812"/>
            <a:ext cx="338329" cy="30571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
        <p:nvSpPr>
          <p:cNvPr id="4" name="TextBox 3"/>
          <p:cNvSpPr txBox="1"/>
          <p:nvPr/>
        </p:nvSpPr>
        <p:spPr>
          <a:xfrm>
            <a:off x="562669" y="5943600"/>
            <a:ext cx="2369501" cy="338554"/>
          </a:xfrm>
          <a:prstGeom prst="rect">
            <a:avLst/>
          </a:prstGeom>
          <a:noFill/>
        </p:spPr>
        <p:txBody>
          <a:bodyPr wrap="square" rtlCol="0">
            <a:spAutoFit/>
          </a:bodyPr>
          <a:lstStyle/>
          <a:p>
            <a:r>
              <a:rPr lang="en-US" sz="1600" dirty="0" smtClean="0"/>
              <a:t>Present time</a:t>
            </a:r>
          </a:p>
        </p:txBody>
      </p:sp>
      <p:sp>
        <p:nvSpPr>
          <p:cNvPr id="67" name="Snip Same Side Corner Rectangle 66"/>
          <p:cNvSpPr/>
          <p:nvPr/>
        </p:nvSpPr>
        <p:spPr>
          <a:xfrm>
            <a:off x="5867400" y="5591363"/>
            <a:ext cx="2734969" cy="961837"/>
          </a:xfrm>
          <a:prstGeom prst="snip2Same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400" b="1" dirty="0" smtClean="0"/>
              <a:t>Upcoming Conferences</a:t>
            </a:r>
          </a:p>
          <a:p>
            <a:pPr algn="ctr"/>
            <a:endParaRPr lang="en-US" sz="800" b="1" dirty="0" smtClean="0"/>
          </a:p>
          <a:p>
            <a:r>
              <a:rPr lang="en-US" sz="1200" dirty="0" smtClean="0"/>
              <a:t>AGA (Anaheim, CA) – </a:t>
            </a:r>
            <a:r>
              <a:rPr lang="en-US" sz="1200" dirty="0"/>
              <a:t>July </a:t>
            </a:r>
          </a:p>
          <a:p>
            <a:r>
              <a:rPr lang="en-US" sz="1200" dirty="0" smtClean="0"/>
              <a:t>NCURA (Washington, DC) </a:t>
            </a:r>
            <a:r>
              <a:rPr lang="en-US" sz="1200" dirty="0"/>
              <a:t>– </a:t>
            </a:r>
            <a:r>
              <a:rPr lang="en-US" sz="1200" dirty="0" smtClean="0"/>
              <a:t>August</a:t>
            </a:r>
            <a:endParaRPr lang="en-US" sz="1200" dirty="0"/>
          </a:p>
        </p:txBody>
      </p:sp>
      <p:sp>
        <p:nvSpPr>
          <p:cNvPr id="70" name="TextBox 69"/>
          <p:cNvSpPr txBox="1"/>
          <p:nvPr/>
        </p:nvSpPr>
        <p:spPr>
          <a:xfrm>
            <a:off x="5750126" y="1847388"/>
            <a:ext cx="606005" cy="430887"/>
          </a:xfrm>
          <a:prstGeom prst="rect">
            <a:avLst/>
          </a:prstGeom>
          <a:noFill/>
          <a:ln>
            <a:noFill/>
          </a:ln>
        </p:spPr>
        <p:txBody>
          <a:bodyPr wrap="square" rtlCol="0">
            <a:spAutoFit/>
          </a:bodyPr>
          <a:lstStyle/>
          <a:p>
            <a:pPr algn="ctr">
              <a:defRPr/>
            </a:pPr>
            <a:r>
              <a:rPr lang="en-US" sz="1100" b="1" kern="0" dirty="0" smtClean="0">
                <a:cs typeface="Arial" panose="020B0604020202020204" pitchFamily="34" charset="0"/>
              </a:rPr>
              <a:t>April 2016</a:t>
            </a:r>
            <a:endParaRPr lang="en-US" sz="1100" b="1" kern="0" dirty="0">
              <a:cs typeface="Arial" panose="020B0604020202020204" pitchFamily="34" charset="0"/>
            </a:endParaRPr>
          </a:p>
        </p:txBody>
      </p:sp>
      <p:cxnSp>
        <p:nvCxnSpPr>
          <p:cNvPr id="71" name="Straight Connector 70"/>
          <p:cNvCxnSpPr>
            <a:endCxn id="72" idx="0"/>
          </p:cNvCxnSpPr>
          <p:nvPr/>
        </p:nvCxnSpPr>
        <p:spPr>
          <a:xfrm>
            <a:off x="6790809" y="2286000"/>
            <a:ext cx="5019" cy="368519"/>
          </a:xfrm>
          <a:prstGeom prst="line">
            <a:avLst/>
          </a:prstGeom>
          <a:noFill/>
          <a:ln w="19050" cap="flat" cmpd="sng" algn="ctr">
            <a:solidFill>
              <a:srgbClr val="FFC000"/>
            </a:solidFill>
            <a:prstDash val="solid"/>
            <a:miter lim="800000"/>
          </a:ln>
          <a:effectLst/>
        </p:spPr>
      </p:cxnSp>
      <p:sp>
        <p:nvSpPr>
          <p:cNvPr id="72" name="Flowchart: Connector 71"/>
          <p:cNvSpPr/>
          <p:nvPr/>
        </p:nvSpPr>
        <p:spPr>
          <a:xfrm>
            <a:off x="6705600" y="2654519"/>
            <a:ext cx="180455" cy="193104"/>
          </a:xfrm>
          <a:prstGeom prst="flowChartConnector">
            <a:avLst/>
          </a:prstGeom>
          <a:solidFill>
            <a:srgbClr val="FFC000"/>
          </a:solidFill>
          <a:ln w="12700" cap="flat" cmpd="sng" algn="ctr">
            <a:solidFill>
              <a:srgbClr val="5B9BD5">
                <a:shade val="50000"/>
              </a:srgbClr>
            </a:solidFill>
            <a:prstDash val="solid"/>
            <a:miter lim="800000"/>
          </a:ln>
          <a:effectLst/>
        </p:spPr>
        <p:txBody>
          <a:bodyPr rtlCol="0" anchor="ctr"/>
          <a:lstStyle/>
          <a:p>
            <a:pPr algn="ctr">
              <a:defRPr/>
            </a:pPr>
            <a:endParaRPr lang="en-US" kern="0" dirty="0">
              <a:solidFill>
                <a:prstClr val="white"/>
              </a:solidFill>
              <a:cs typeface="Arial" panose="020B0604020202020204" pitchFamily="34" charset="0"/>
            </a:endParaRPr>
          </a:p>
        </p:txBody>
      </p:sp>
      <p:sp>
        <p:nvSpPr>
          <p:cNvPr id="5" name="5-Point Star 4"/>
          <p:cNvSpPr/>
          <p:nvPr/>
        </p:nvSpPr>
        <p:spPr>
          <a:xfrm>
            <a:off x="6629400" y="2557127"/>
            <a:ext cx="338329" cy="305712"/>
          </a:xfrm>
          <a:prstGeom prst="star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0232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17</a:t>
            </a:fld>
            <a:endParaRPr lang="en-US" dirty="0"/>
          </a:p>
        </p:txBody>
      </p:sp>
      <p:sp>
        <p:nvSpPr>
          <p:cNvPr id="4" name="TextBox 3"/>
          <p:cNvSpPr txBox="1"/>
          <p:nvPr/>
        </p:nvSpPr>
        <p:spPr>
          <a:xfrm>
            <a:off x="0" y="0"/>
            <a:ext cx="80010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Data-Centric Vision</a:t>
            </a:r>
            <a:endParaRPr lang="en-US" sz="2400" b="1" dirty="0">
              <a:solidFill>
                <a:schemeClr val="bg1"/>
              </a:solidFill>
              <a:cs typeface="Arial" panose="020B0604020202020204" pitchFamily="34" charset="0"/>
            </a:endParaRPr>
          </a:p>
        </p:txBody>
      </p:sp>
      <p:sp>
        <p:nvSpPr>
          <p:cNvPr id="6" name="Rectangle 5"/>
          <p:cNvSpPr/>
          <p:nvPr/>
        </p:nvSpPr>
        <p:spPr>
          <a:xfrm>
            <a:off x="76200" y="609600"/>
            <a:ext cx="7543800" cy="4800600"/>
          </a:xfrm>
          <a:prstGeom prst="rect">
            <a:avLst/>
          </a:prstGeom>
        </p:spPr>
        <p:txBody>
          <a:bodyPr/>
          <a:lstStyle/>
          <a:p>
            <a:pPr lvl="0">
              <a:buChar char="•"/>
            </a:pPr>
            <a:endParaRPr lang="en-US" dirty="0"/>
          </a:p>
          <a:p>
            <a:pPr lvl="0">
              <a:buChar char="•"/>
            </a:pPr>
            <a:endParaRPr lang="en-US" dirty="0"/>
          </a:p>
        </p:txBody>
      </p:sp>
      <p:sp>
        <p:nvSpPr>
          <p:cNvPr id="21" name="Block Arc 20"/>
          <p:cNvSpPr/>
          <p:nvPr/>
        </p:nvSpPr>
        <p:spPr>
          <a:xfrm rot="5400000">
            <a:off x="533610" y="2266962"/>
            <a:ext cx="2744645" cy="2745066"/>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Block Arc 21"/>
          <p:cNvSpPr/>
          <p:nvPr/>
        </p:nvSpPr>
        <p:spPr>
          <a:xfrm rot="16200000">
            <a:off x="3358413" y="2266962"/>
            <a:ext cx="2744645" cy="2745066"/>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Freeform 22"/>
          <p:cNvSpPr/>
          <p:nvPr/>
        </p:nvSpPr>
        <p:spPr>
          <a:xfrm>
            <a:off x="3682959" y="4694293"/>
            <a:ext cx="2083925" cy="549105"/>
          </a:xfrm>
          <a:custGeom>
            <a:avLst/>
            <a:gdLst>
              <a:gd name="connsiteX0" fmla="*/ 0 w 2083925"/>
              <a:gd name="connsiteY0" fmla="*/ 0 h 549105"/>
              <a:gd name="connsiteX1" fmla="*/ 2083925 w 2083925"/>
              <a:gd name="connsiteY1" fmla="*/ 0 h 549105"/>
              <a:gd name="connsiteX2" fmla="*/ 2083925 w 2083925"/>
              <a:gd name="connsiteY2" fmla="*/ 549105 h 549105"/>
              <a:gd name="connsiteX3" fmla="*/ 0 w 2083925"/>
              <a:gd name="connsiteY3" fmla="*/ 549105 h 549105"/>
              <a:gd name="connsiteX4" fmla="*/ 0 w 2083925"/>
              <a:gd name="connsiteY4" fmla="*/ 0 h 549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925" h="549105">
                <a:moveTo>
                  <a:pt x="0" y="0"/>
                </a:moveTo>
                <a:lnTo>
                  <a:pt x="2083925" y="0"/>
                </a:lnTo>
                <a:lnTo>
                  <a:pt x="2083925" y="549105"/>
                </a:lnTo>
                <a:lnTo>
                  <a:pt x="0" y="5491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Recommendations</a:t>
            </a:r>
            <a:endParaRPr lang="en-US" sz="1700" b="1" kern="1200" dirty="0"/>
          </a:p>
        </p:txBody>
      </p:sp>
      <p:sp>
        <p:nvSpPr>
          <p:cNvPr id="24" name="Block Arc 23"/>
          <p:cNvSpPr/>
          <p:nvPr/>
        </p:nvSpPr>
        <p:spPr>
          <a:xfrm rot="5400000">
            <a:off x="3359346" y="2267895"/>
            <a:ext cx="2744645" cy="2743200"/>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r>
              <a:rPr lang="en-US" dirty="0" smtClean="0"/>
              <a:t>3</a:t>
            </a:r>
            <a:endParaRPr lang="en-US" dirty="0"/>
          </a:p>
        </p:txBody>
      </p:sp>
      <p:sp>
        <p:nvSpPr>
          <p:cNvPr id="25" name="Block Arc 24"/>
          <p:cNvSpPr/>
          <p:nvPr/>
        </p:nvSpPr>
        <p:spPr>
          <a:xfrm rot="16200000">
            <a:off x="6246744" y="2266962"/>
            <a:ext cx="2744645" cy="2745066"/>
          </a:xfrm>
          <a:prstGeom prst="blockArc">
            <a:avLst>
              <a:gd name="adj1" fmla="val 13500000"/>
              <a:gd name="adj2" fmla="val 18900000"/>
              <a:gd name="adj3" fmla="val 496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Freeform 25"/>
          <p:cNvSpPr/>
          <p:nvPr/>
        </p:nvSpPr>
        <p:spPr>
          <a:xfrm>
            <a:off x="6459885" y="4681147"/>
            <a:ext cx="2083925" cy="549105"/>
          </a:xfrm>
          <a:custGeom>
            <a:avLst/>
            <a:gdLst>
              <a:gd name="connsiteX0" fmla="*/ 0 w 2083925"/>
              <a:gd name="connsiteY0" fmla="*/ 0 h 549105"/>
              <a:gd name="connsiteX1" fmla="*/ 2083925 w 2083925"/>
              <a:gd name="connsiteY1" fmla="*/ 0 h 549105"/>
              <a:gd name="connsiteX2" fmla="*/ 2083925 w 2083925"/>
              <a:gd name="connsiteY2" fmla="*/ 549105 h 549105"/>
              <a:gd name="connsiteX3" fmla="*/ 0 w 2083925"/>
              <a:gd name="connsiteY3" fmla="*/ 549105 h 549105"/>
              <a:gd name="connsiteX4" fmla="*/ 0 w 2083925"/>
              <a:gd name="connsiteY4" fmla="*/ 0 h 549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925" h="549105">
                <a:moveTo>
                  <a:pt x="0" y="0"/>
                </a:moveTo>
                <a:lnTo>
                  <a:pt x="2083925" y="0"/>
                </a:lnTo>
                <a:lnTo>
                  <a:pt x="2083925" y="549105"/>
                </a:lnTo>
                <a:lnTo>
                  <a:pt x="0" y="5491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Long-term Goal</a:t>
            </a:r>
            <a:endParaRPr lang="en-US" sz="1700" b="1" kern="1200" dirty="0"/>
          </a:p>
        </p:txBody>
      </p:sp>
      <p:sp>
        <p:nvSpPr>
          <p:cNvPr id="27" name="Freeform 26"/>
          <p:cNvSpPr/>
          <p:nvPr/>
        </p:nvSpPr>
        <p:spPr>
          <a:xfrm>
            <a:off x="3554874" y="2968309"/>
            <a:ext cx="1368329" cy="1371600"/>
          </a:xfrm>
          <a:custGeom>
            <a:avLst/>
            <a:gdLst>
              <a:gd name="connsiteX0" fmla="*/ 0 w 1257531"/>
              <a:gd name="connsiteY0" fmla="*/ 628766 h 1257531"/>
              <a:gd name="connsiteX1" fmla="*/ 628766 w 1257531"/>
              <a:gd name="connsiteY1" fmla="*/ 0 h 1257531"/>
              <a:gd name="connsiteX2" fmla="*/ 1257532 w 1257531"/>
              <a:gd name="connsiteY2" fmla="*/ 628766 h 1257531"/>
              <a:gd name="connsiteX3" fmla="*/ 628766 w 1257531"/>
              <a:gd name="connsiteY3" fmla="*/ 1257532 h 1257531"/>
              <a:gd name="connsiteX4" fmla="*/ 0 w 1257531"/>
              <a:gd name="connsiteY4" fmla="*/ 628766 h 125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531" h="1257531">
                <a:moveTo>
                  <a:pt x="0" y="628766"/>
                </a:moveTo>
                <a:cubicBezTo>
                  <a:pt x="0" y="281508"/>
                  <a:pt x="281508" y="0"/>
                  <a:pt x="628766" y="0"/>
                </a:cubicBezTo>
                <a:cubicBezTo>
                  <a:pt x="976024" y="0"/>
                  <a:pt x="1257532" y="281508"/>
                  <a:pt x="1257532" y="628766"/>
                </a:cubicBezTo>
                <a:cubicBezTo>
                  <a:pt x="1257532" y="976024"/>
                  <a:pt x="976024" y="1257532"/>
                  <a:pt x="628766" y="1257532"/>
                </a:cubicBezTo>
                <a:cubicBezTo>
                  <a:pt x="281508" y="1257532"/>
                  <a:pt x="0" y="976024"/>
                  <a:pt x="0" y="628766"/>
                </a:cubicBezTo>
                <a:close/>
              </a:path>
            </a:pathLst>
          </a:custGeom>
          <a:solidFill>
            <a:schemeClr val="accent5">
              <a:lumMod val="75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75601" tIns="148290" rIns="356867" bIns="148290" numCol="1" spcCol="1270" anchor="ctr" anchorCtr="0">
            <a:noAutofit/>
          </a:bodyPr>
          <a:lstStyle/>
          <a:p>
            <a:pPr lvl="0" algn="ctr" defTabSz="488950">
              <a:lnSpc>
                <a:spcPct val="90000"/>
              </a:lnSpc>
              <a:spcBef>
                <a:spcPct val="0"/>
              </a:spcBef>
              <a:spcAft>
                <a:spcPct val="35000"/>
              </a:spcAft>
            </a:pPr>
            <a:r>
              <a:rPr lang="en-US" sz="1200" b="1" kern="1200" dirty="0" smtClean="0"/>
              <a:t>Government</a:t>
            </a:r>
          </a:p>
          <a:p>
            <a:pPr lvl="0" algn="ctr" defTabSz="488950">
              <a:lnSpc>
                <a:spcPct val="90000"/>
              </a:lnSpc>
              <a:spcBef>
                <a:spcPct val="0"/>
              </a:spcBef>
              <a:spcAft>
                <a:spcPct val="35000"/>
              </a:spcAft>
            </a:pPr>
            <a:r>
              <a:rPr lang="en-US" sz="1200" b="1" kern="1200" dirty="0" smtClean="0"/>
              <a:t>Process</a:t>
            </a:r>
            <a:endParaRPr lang="en-US" sz="1200" b="1" kern="1200" dirty="0"/>
          </a:p>
        </p:txBody>
      </p:sp>
      <p:sp>
        <p:nvSpPr>
          <p:cNvPr id="28" name="Freeform 27"/>
          <p:cNvSpPr/>
          <p:nvPr/>
        </p:nvSpPr>
        <p:spPr>
          <a:xfrm>
            <a:off x="4572000" y="2968309"/>
            <a:ext cx="1371600" cy="1371600"/>
          </a:xfrm>
          <a:custGeom>
            <a:avLst/>
            <a:gdLst>
              <a:gd name="connsiteX0" fmla="*/ 0 w 1257531"/>
              <a:gd name="connsiteY0" fmla="*/ 628766 h 1257531"/>
              <a:gd name="connsiteX1" fmla="*/ 628766 w 1257531"/>
              <a:gd name="connsiteY1" fmla="*/ 0 h 1257531"/>
              <a:gd name="connsiteX2" fmla="*/ 1257532 w 1257531"/>
              <a:gd name="connsiteY2" fmla="*/ 628766 h 1257531"/>
              <a:gd name="connsiteX3" fmla="*/ 628766 w 1257531"/>
              <a:gd name="connsiteY3" fmla="*/ 1257532 h 1257531"/>
              <a:gd name="connsiteX4" fmla="*/ 0 w 1257531"/>
              <a:gd name="connsiteY4" fmla="*/ 628766 h 1257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7531" h="1257531">
                <a:moveTo>
                  <a:pt x="0" y="628766"/>
                </a:moveTo>
                <a:cubicBezTo>
                  <a:pt x="0" y="281508"/>
                  <a:pt x="281508" y="0"/>
                  <a:pt x="628766" y="0"/>
                </a:cubicBezTo>
                <a:cubicBezTo>
                  <a:pt x="976024" y="0"/>
                  <a:pt x="1257532" y="281508"/>
                  <a:pt x="1257532" y="628766"/>
                </a:cubicBezTo>
                <a:cubicBezTo>
                  <a:pt x="1257532" y="976024"/>
                  <a:pt x="976024" y="1257532"/>
                  <a:pt x="628766" y="1257532"/>
                </a:cubicBezTo>
                <a:cubicBezTo>
                  <a:pt x="281508" y="1257532"/>
                  <a:pt x="0" y="976024"/>
                  <a:pt x="0" y="628766"/>
                </a:cubicBezTo>
                <a:close/>
              </a:path>
            </a:pathLst>
          </a:custGeom>
          <a:solidFill>
            <a:schemeClr val="accent5">
              <a:lumMod val="75000"/>
              <a:alpha val="50000"/>
            </a:schemeClr>
          </a:solidFill>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6867" tIns="148290" rIns="175601" bIns="148290" numCol="1" spcCol="1270" anchor="ctr" anchorCtr="0">
            <a:noAutofit/>
          </a:bodyPr>
          <a:lstStyle/>
          <a:p>
            <a:pPr lvl="0" algn="ctr" defTabSz="488950">
              <a:lnSpc>
                <a:spcPct val="90000"/>
              </a:lnSpc>
              <a:spcBef>
                <a:spcPct val="0"/>
              </a:spcBef>
              <a:spcAft>
                <a:spcPct val="35000"/>
              </a:spcAft>
            </a:pPr>
            <a:r>
              <a:rPr lang="en-US" sz="1200" b="1" kern="1200" dirty="0" smtClean="0"/>
              <a:t>Grant Recipient Reporting Process</a:t>
            </a:r>
            <a:endParaRPr lang="en-US" sz="1200" b="1" kern="1200" dirty="0"/>
          </a:p>
        </p:txBody>
      </p:sp>
      <p:sp>
        <p:nvSpPr>
          <p:cNvPr id="29" name="Freeform 28"/>
          <p:cNvSpPr/>
          <p:nvPr/>
        </p:nvSpPr>
        <p:spPr>
          <a:xfrm>
            <a:off x="1143000" y="2438400"/>
            <a:ext cx="1094563" cy="976636"/>
          </a:xfrm>
          <a:custGeom>
            <a:avLst/>
            <a:gdLst>
              <a:gd name="connsiteX0" fmla="*/ 0 w 919309"/>
              <a:gd name="connsiteY0" fmla="*/ 459599 h 919198"/>
              <a:gd name="connsiteX1" fmla="*/ 459655 w 919309"/>
              <a:gd name="connsiteY1" fmla="*/ 0 h 919198"/>
              <a:gd name="connsiteX2" fmla="*/ 919310 w 919309"/>
              <a:gd name="connsiteY2" fmla="*/ 459599 h 919198"/>
              <a:gd name="connsiteX3" fmla="*/ 459655 w 919309"/>
              <a:gd name="connsiteY3" fmla="*/ 919198 h 919198"/>
              <a:gd name="connsiteX4" fmla="*/ 0 w 919309"/>
              <a:gd name="connsiteY4" fmla="*/ 459599 h 91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309" h="919198">
                <a:moveTo>
                  <a:pt x="0" y="459599"/>
                </a:moveTo>
                <a:cubicBezTo>
                  <a:pt x="0" y="205769"/>
                  <a:pt x="205795" y="0"/>
                  <a:pt x="459655" y="0"/>
                </a:cubicBezTo>
                <a:cubicBezTo>
                  <a:pt x="713515" y="0"/>
                  <a:pt x="919310" y="205769"/>
                  <a:pt x="919310" y="459599"/>
                </a:cubicBezTo>
                <a:cubicBezTo>
                  <a:pt x="919310" y="713429"/>
                  <a:pt x="713515" y="919198"/>
                  <a:pt x="459655" y="919198"/>
                </a:cubicBezTo>
                <a:cubicBezTo>
                  <a:pt x="205795" y="919198"/>
                  <a:pt x="0" y="713429"/>
                  <a:pt x="0" y="45959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87970" tIns="187953" rIns="187970" bIns="187953" numCol="1" spcCol="1270" anchor="ctr" anchorCtr="0">
            <a:noAutofit/>
          </a:bodyPr>
          <a:lstStyle/>
          <a:p>
            <a:pPr lvl="0" algn="ctr" defTabSz="622300">
              <a:lnSpc>
                <a:spcPct val="90000"/>
              </a:lnSpc>
              <a:spcBef>
                <a:spcPct val="0"/>
              </a:spcBef>
              <a:spcAft>
                <a:spcPct val="35000"/>
              </a:spcAft>
            </a:pPr>
            <a:r>
              <a:rPr lang="en-US" sz="1200" b="1" kern="1200" dirty="0" smtClean="0"/>
              <a:t>NOA - POC</a:t>
            </a:r>
            <a:endParaRPr lang="en-US" sz="1200" b="1" kern="1200" dirty="0"/>
          </a:p>
        </p:txBody>
      </p:sp>
      <p:sp>
        <p:nvSpPr>
          <p:cNvPr id="32" name="Freeform 31"/>
          <p:cNvSpPr/>
          <p:nvPr/>
        </p:nvSpPr>
        <p:spPr>
          <a:xfrm>
            <a:off x="1676400" y="3622581"/>
            <a:ext cx="1219200" cy="1028740"/>
          </a:xfrm>
          <a:custGeom>
            <a:avLst/>
            <a:gdLst>
              <a:gd name="connsiteX0" fmla="*/ 0 w 919309"/>
              <a:gd name="connsiteY0" fmla="*/ 459599 h 919198"/>
              <a:gd name="connsiteX1" fmla="*/ 459655 w 919309"/>
              <a:gd name="connsiteY1" fmla="*/ 0 h 919198"/>
              <a:gd name="connsiteX2" fmla="*/ 919310 w 919309"/>
              <a:gd name="connsiteY2" fmla="*/ 459599 h 919198"/>
              <a:gd name="connsiteX3" fmla="*/ 459655 w 919309"/>
              <a:gd name="connsiteY3" fmla="*/ 919198 h 919198"/>
              <a:gd name="connsiteX4" fmla="*/ 0 w 919309"/>
              <a:gd name="connsiteY4" fmla="*/ 459599 h 91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309" h="919198">
                <a:moveTo>
                  <a:pt x="0" y="459599"/>
                </a:moveTo>
                <a:cubicBezTo>
                  <a:pt x="0" y="205769"/>
                  <a:pt x="205795" y="0"/>
                  <a:pt x="459655" y="0"/>
                </a:cubicBezTo>
                <a:cubicBezTo>
                  <a:pt x="713515" y="0"/>
                  <a:pt x="919310" y="205769"/>
                  <a:pt x="919310" y="459599"/>
                </a:cubicBezTo>
                <a:cubicBezTo>
                  <a:pt x="919310" y="713429"/>
                  <a:pt x="713515" y="919198"/>
                  <a:pt x="459655" y="919198"/>
                </a:cubicBezTo>
                <a:cubicBezTo>
                  <a:pt x="205795" y="919198"/>
                  <a:pt x="0" y="713429"/>
                  <a:pt x="0" y="45959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87970" tIns="187953" rIns="187970" bIns="187953" numCol="1" spcCol="1270" anchor="ctr" anchorCtr="0">
            <a:noAutofit/>
          </a:bodyPr>
          <a:lstStyle/>
          <a:p>
            <a:pPr lvl="0" algn="ctr" defTabSz="622300">
              <a:lnSpc>
                <a:spcPct val="90000"/>
              </a:lnSpc>
              <a:spcBef>
                <a:spcPct val="0"/>
              </a:spcBef>
              <a:spcAft>
                <a:spcPct val="35000"/>
              </a:spcAft>
            </a:pPr>
            <a:r>
              <a:rPr lang="en-US" sz="1200" b="1" kern="1200" dirty="0" smtClean="0"/>
              <a:t>CDER</a:t>
            </a:r>
          </a:p>
          <a:p>
            <a:pPr lvl="0" algn="ctr" defTabSz="622300">
              <a:lnSpc>
                <a:spcPct val="90000"/>
              </a:lnSpc>
              <a:spcBef>
                <a:spcPct val="0"/>
              </a:spcBef>
              <a:spcAft>
                <a:spcPct val="35000"/>
              </a:spcAft>
            </a:pPr>
            <a:r>
              <a:rPr lang="en-US" sz="1200" b="1" kern="1200" dirty="0" smtClean="0"/>
              <a:t>Library</a:t>
            </a:r>
            <a:endParaRPr lang="en-US" sz="1200" b="1" kern="1200" dirty="0"/>
          </a:p>
        </p:txBody>
      </p:sp>
      <p:sp>
        <p:nvSpPr>
          <p:cNvPr id="34" name="Freeform 33"/>
          <p:cNvSpPr/>
          <p:nvPr/>
        </p:nvSpPr>
        <p:spPr>
          <a:xfrm>
            <a:off x="6607835" y="2834464"/>
            <a:ext cx="1603019" cy="1602729"/>
          </a:xfrm>
          <a:custGeom>
            <a:avLst/>
            <a:gdLst>
              <a:gd name="connsiteX0" fmla="*/ 0 w 1603019"/>
              <a:gd name="connsiteY0" fmla="*/ 801365 h 1602729"/>
              <a:gd name="connsiteX1" fmla="*/ 801510 w 1603019"/>
              <a:gd name="connsiteY1" fmla="*/ 0 h 1602729"/>
              <a:gd name="connsiteX2" fmla="*/ 1603020 w 1603019"/>
              <a:gd name="connsiteY2" fmla="*/ 801365 h 1602729"/>
              <a:gd name="connsiteX3" fmla="*/ 801510 w 1603019"/>
              <a:gd name="connsiteY3" fmla="*/ 1602730 h 1602729"/>
              <a:gd name="connsiteX4" fmla="*/ 0 w 1603019"/>
              <a:gd name="connsiteY4" fmla="*/ 801365 h 16027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3019" h="1602729">
                <a:moveTo>
                  <a:pt x="0" y="801365"/>
                </a:moveTo>
                <a:cubicBezTo>
                  <a:pt x="0" y="358783"/>
                  <a:pt x="358848" y="0"/>
                  <a:pt x="801510" y="0"/>
                </a:cubicBezTo>
                <a:cubicBezTo>
                  <a:pt x="1244172" y="0"/>
                  <a:pt x="1603020" y="358783"/>
                  <a:pt x="1603020" y="801365"/>
                </a:cubicBezTo>
                <a:cubicBezTo>
                  <a:pt x="1603020" y="1243947"/>
                  <a:pt x="1244172" y="1602730"/>
                  <a:pt x="801510" y="1602730"/>
                </a:cubicBezTo>
                <a:cubicBezTo>
                  <a:pt x="358848" y="1602730"/>
                  <a:pt x="0" y="1243947"/>
                  <a:pt x="0" y="801365"/>
                </a:cubicBezTo>
                <a:close/>
              </a:path>
            </a:pathLst>
          </a:custGeom>
        </p:spPr>
        <p:style>
          <a:lnRef idx="1">
            <a:schemeClr val="accent3"/>
          </a:lnRef>
          <a:fillRef idx="3">
            <a:schemeClr val="accent3"/>
          </a:fillRef>
          <a:effectRef idx="2">
            <a:schemeClr val="accent3"/>
          </a:effectRef>
          <a:fontRef idx="minor">
            <a:schemeClr val="lt1"/>
          </a:fontRef>
        </p:style>
        <p:txBody>
          <a:bodyPr spcFirstLastPara="0" vert="horz" wrap="square" lIns="299527" tIns="299484" rIns="299527" bIns="299484" numCol="1" spcCol="1270" anchor="ctr" anchorCtr="0">
            <a:noAutofit/>
          </a:bodyPr>
          <a:lstStyle/>
          <a:p>
            <a:pPr lvl="0" algn="ctr" defTabSz="755650">
              <a:lnSpc>
                <a:spcPct val="90000"/>
              </a:lnSpc>
              <a:spcBef>
                <a:spcPct val="0"/>
              </a:spcBef>
              <a:spcAft>
                <a:spcPct val="35000"/>
              </a:spcAft>
            </a:pPr>
            <a:r>
              <a:rPr lang="en-US" sz="1700" b="1" kern="1200" dirty="0" smtClean="0"/>
              <a:t>Data-Centric Vision</a:t>
            </a:r>
            <a:endParaRPr lang="en-US" sz="1700" b="1" kern="1200" dirty="0"/>
          </a:p>
        </p:txBody>
      </p:sp>
      <p:sp>
        <p:nvSpPr>
          <p:cNvPr id="35" name="Freeform 34"/>
          <p:cNvSpPr/>
          <p:nvPr/>
        </p:nvSpPr>
        <p:spPr>
          <a:xfrm>
            <a:off x="634437" y="4694293"/>
            <a:ext cx="2083925" cy="549105"/>
          </a:xfrm>
          <a:custGeom>
            <a:avLst/>
            <a:gdLst>
              <a:gd name="connsiteX0" fmla="*/ 0 w 2083925"/>
              <a:gd name="connsiteY0" fmla="*/ 0 h 549105"/>
              <a:gd name="connsiteX1" fmla="*/ 2083925 w 2083925"/>
              <a:gd name="connsiteY1" fmla="*/ 0 h 549105"/>
              <a:gd name="connsiteX2" fmla="*/ 2083925 w 2083925"/>
              <a:gd name="connsiteY2" fmla="*/ 549105 h 549105"/>
              <a:gd name="connsiteX3" fmla="*/ 0 w 2083925"/>
              <a:gd name="connsiteY3" fmla="*/ 549105 h 549105"/>
              <a:gd name="connsiteX4" fmla="*/ 0 w 2083925"/>
              <a:gd name="connsiteY4" fmla="*/ 0 h 549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3925" h="549105">
                <a:moveTo>
                  <a:pt x="0" y="0"/>
                </a:moveTo>
                <a:lnTo>
                  <a:pt x="2083925" y="0"/>
                </a:lnTo>
                <a:lnTo>
                  <a:pt x="2083925" y="549105"/>
                </a:lnTo>
                <a:lnTo>
                  <a:pt x="0" y="54910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b="1" kern="1200" dirty="0" smtClean="0"/>
              <a:t>Section 5 Grants Pilot </a:t>
            </a:r>
            <a:endParaRPr lang="en-US" sz="1700" b="1" kern="1200" dirty="0"/>
          </a:p>
        </p:txBody>
      </p:sp>
      <p:sp>
        <p:nvSpPr>
          <p:cNvPr id="19" name="TextBox 18"/>
          <p:cNvSpPr txBox="1"/>
          <p:nvPr/>
        </p:nvSpPr>
        <p:spPr bwMode="invGray">
          <a:xfrm>
            <a:off x="152400" y="685460"/>
            <a:ext cx="8427370" cy="923330"/>
          </a:xfrm>
          <a:prstGeom prst="rect">
            <a:avLst/>
          </a:prstGeom>
          <a:noFill/>
        </p:spPr>
        <p:txBody>
          <a:bodyPr wrap="square" rtlCol="0">
            <a:spAutoFit/>
          </a:bodyPr>
          <a:lstStyle/>
          <a:p>
            <a:r>
              <a:rPr lang="en-US" b="1" dirty="0" smtClean="0">
                <a:cs typeface="Arial" panose="020B0604020202020204" pitchFamily="34" charset="0"/>
              </a:rPr>
              <a:t>The Section 5 Grants Pilot provides an opportunity to identify areas for streamlining the grants reporting process by testing models that address both government and grant recipient reporting processes</a:t>
            </a:r>
            <a:r>
              <a:rPr lang="en-US" b="1" dirty="0">
                <a:cs typeface="Arial" panose="020B0604020202020204" pitchFamily="34" charset="0"/>
              </a:rPr>
              <a:t> </a:t>
            </a:r>
            <a:r>
              <a:rPr lang="en-US" b="1" dirty="0" smtClean="0">
                <a:cs typeface="Arial" panose="020B0604020202020204" pitchFamily="34" charset="0"/>
              </a:rPr>
              <a:t>to achieve a long-term goal of a data-centric vision. </a:t>
            </a:r>
          </a:p>
        </p:txBody>
      </p:sp>
      <p:sp>
        <p:nvSpPr>
          <p:cNvPr id="36" name="Freeform 35"/>
          <p:cNvSpPr/>
          <p:nvPr/>
        </p:nvSpPr>
        <p:spPr>
          <a:xfrm>
            <a:off x="549665" y="3657600"/>
            <a:ext cx="1219202" cy="990240"/>
          </a:xfrm>
          <a:custGeom>
            <a:avLst/>
            <a:gdLst>
              <a:gd name="connsiteX0" fmla="*/ 0 w 919309"/>
              <a:gd name="connsiteY0" fmla="*/ 459599 h 919198"/>
              <a:gd name="connsiteX1" fmla="*/ 459655 w 919309"/>
              <a:gd name="connsiteY1" fmla="*/ 0 h 919198"/>
              <a:gd name="connsiteX2" fmla="*/ 919310 w 919309"/>
              <a:gd name="connsiteY2" fmla="*/ 459599 h 919198"/>
              <a:gd name="connsiteX3" fmla="*/ 459655 w 919309"/>
              <a:gd name="connsiteY3" fmla="*/ 919198 h 919198"/>
              <a:gd name="connsiteX4" fmla="*/ 0 w 919309"/>
              <a:gd name="connsiteY4" fmla="*/ 459599 h 91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309" h="919198">
                <a:moveTo>
                  <a:pt x="0" y="459599"/>
                </a:moveTo>
                <a:cubicBezTo>
                  <a:pt x="0" y="205769"/>
                  <a:pt x="205795" y="0"/>
                  <a:pt x="459655" y="0"/>
                </a:cubicBezTo>
                <a:cubicBezTo>
                  <a:pt x="713515" y="0"/>
                  <a:pt x="919310" y="205769"/>
                  <a:pt x="919310" y="459599"/>
                </a:cubicBezTo>
                <a:cubicBezTo>
                  <a:pt x="919310" y="713429"/>
                  <a:pt x="713515" y="919198"/>
                  <a:pt x="459655" y="919198"/>
                </a:cubicBezTo>
                <a:cubicBezTo>
                  <a:pt x="205795" y="919198"/>
                  <a:pt x="0" y="713429"/>
                  <a:pt x="0" y="45959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87970" tIns="187953" rIns="187970" bIns="187953" numCol="1" spcCol="1270" anchor="ctr" anchorCtr="0">
            <a:noAutofit/>
          </a:bodyPr>
          <a:lstStyle/>
          <a:p>
            <a:pPr lvl="0" algn="ctr" defTabSz="622300">
              <a:lnSpc>
                <a:spcPct val="90000"/>
              </a:lnSpc>
              <a:spcBef>
                <a:spcPct val="0"/>
              </a:spcBef>
              <a:spcAft>
                <a:spcPct val="35000"/>
              </a:spcAft>
            </a:pPr>
            <a:r>
              <a:rPr lang="en-US" sz="1200" b="1" kern="1200" dirty="0" smtClean="0"/>
              <a:t>Consolidated</a:t>
            </a:r>
          </a:p>
          <a:p>
            <a:pPr lvl="0" algn="ctr" defTabSz="622300">
              <a:lnSpc>
                <a:spcPct val="90000"/>
              </a:lnSpc>
              <a:spcBef>
                <a:spcPct val="0"/>
              </a:spcBef>
              <a:spcAft>
                <a:spcPct val="35000"/>
              </a:spcAft>
            </a:pPr>
            <a:r>
              <a:rPr lang="en-US" sz="1200" b="1" kern="1200" dirty="0" smtClean="0"/>
              <a:t> FFR</a:t>
            </a:r>
            <a:endParaRPr lang="en-US" sz="1200" b="1" kern="1200" dirty="0"/>
          </a:p>
        </p:txBody>
      </p:sp>
      <p:sp>
        <p:nvSpPr>
          <p:cNvPr id="37" name="Freeform 36"/>
          <p:cNvSpPr/>
          <p:nvPr/>
        </p:nvSpPr>
        <p:spPr>
          <a:xfrm>
            <a:off x="381000" y="2922791"/>
            <a:ext cx="1066800" cy="900827"/>
          </a:xfrm>
          <a:custGeom>
            <a:avLst/>
            <a:gdLst>
              <a:gd name="connsiteX0" fmla="*/ 0 w 919309"/>
              <a:gd name="connsiteY0" fmla="*/ 459599 h 919198"/>
              <a:gd name="connsiteX1" fmla="*/ 459655 w 919309"/>
              <a:gd name="connsiteY1" fmla="*/ 0 h 919198"/>
              <a:gd name="connsiteX2" fmla="*/ 919310 w 919309"/>
              <a:gd name="connsiteY2" fmla="*/ 459599 h 919198"/>
              <a:gd name="connsiteX3" fmla="*/ 459655 w 919309"/>
              <a:gd name="connsiteY3" fmla="*/ 919198 h 919198"/>
              <a:gd name="connsiteX4" fmla="*/ 0 w 919309"/>
              <a:gd name="connsiteY4" fmla="*/ 459599 h 91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309" h="919198">
                <a:moveTo>
                  <a:pt x="0" y="459599"/>
                </a:moveTo>
                <a:cubicBezTo>
                  <a:pt x="0" y="205769"/>
                  <a:pt x="205795" y="0"/>
                  <a:pt x="459655" y="0"/>
                </a:cubicBezTo>
                <a:cubicBezTo>
                  <a:pt x="713515" y="0"/>
                  <a:pt x="919310" y="205769"/>
                  <a:pt x="919310" y="459599"/>
                </a:cubicBezTo>
                <a:cubicBezTo>
                  <a:pt x="919310" y="713429"/>
                  <a:pt x="713515" y="919198"/>
                  <a:pt x="459655" y="919198"/>
                </a:cubicBezTo>
                <a:cubicBezTo>
                  <a:pt x="205795" y="919198"/>
                  <a:pt x="0" y="713429"/>
                  <a:pt x="0" y="45959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87970" tIns="187953" rIns="187970" bIns="187953" numCol="1" spcCol="1270" anchor="ctr" anchorCtr="0">
            <a:noAutofit/>
          </a:bodyPr>
          <a:lstStyle/>
          <a:p>
            <a:pPr lvl="0" algn="ctr" defTabSz="622300">
              <a:lnSpc>
                <a:spcPct val="90000"/>
              </a:lnSpc>
              <a:spcBef>
                <a:spcPct val="0"/>
              </a:spcBef>
              <a:spcAft>
                <a:spcPct val="35000"/>
              </a:spcAft>
            </a:pPr>
            <a:r>
              <a:rPr lang="en-US" sz="1200" b="1" kern="1200" dirty="0" smtClean="0"/>
              <a:t>Single Audit</a:t>
            </a:r>
            <a:endParaRPr lang="en-US" sz="1200" b="1" kern="1200" dirty="0"/>
          </a:p>
        </p:txBody>
      </p:sp>
      <p:sp>
        <p:nvSpPr>
          <p:cNvPr id="38" name="Freeform 37"/>
          <p:cNvSpPr/>
          <p:nvPr/>
        </p:nvSpPr>
        <p:spPr>
          <a:xfrm>
            <a:off x="1905000" y="2922932"/>
            <a:ext cx="1048200" cy="900545"/>
          </a:xfrm>
          <a:custGeom>
            <a:avLst/>
            <a:gdLst>
              <a:gd name="connsiteX0" fmla="*/ 0 w 919309"/>
              <a:gd name="connsiteY0" fmla="*/ 459599 h 919198"/>
              <a:gd name="connsiteX1" fmla="*/ 459655 w 919309"/>
              <a:gd name="connsiteY1" fmla="*/ 0 h 919198"/>
              <a:gd name="connsiteX2" fmla="*/ 919310 w 919309"/>
              <a:gd name="connsiteY2" fmla="*/ 459599 h 919198"/>
              <a:gd name="connsiteX3" fmla="*/ 459655 w 919309"/>
              <a:gd name="connsiteY3" fmla="*/ 919198 h 919198"/>
              <a:gd name="connsiteX4" fmla="*/ 0 w 919309"/>
              <a:gd name="connsiteY4" fmla="*/ 459599 h 91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309" h="919198">
                <a:moveTo>
                  <a:pt x="0" y="459599"/>
                </a:moveTo>
                <a:cubicBezTo>
                  <a:pt x="0" y="205769"/>
                  <a:pt x="205795" y="0"/>
                  <a:pt x="459655" y="0"/>
                </a:cubicBezTo>
                <a:cubicBezTo>
                  <a:pt x="713515" y="0"/>
                  <a:pt x="919310" y="205769"/>
                  <a:pt x="919310" y="459599"/>
                </a:cubicBezTo>
                <a:cubicBezTo>
                  <a:pt x="919310" y="713429"/>
                  <a:pt x="713515" y="919198"/>
                  <a:pt x="459655" y="919198"/>
                </a:cubicBezTo>
                <a:cubicBezTo>
                  <a:pt x="205795" y="919198"/>
                  <a:pt x="0" y="713429"/>
                  <a:pt x="0" y="459599"/>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187970" tIns="187953" rIns="187970" bIns="187953" numCol="1" spcCol="1270" anchor="ctr" anchorCtr="0">
            <a:noAutofit/>
          </a:bodyPr>
          <a:lstStyle/>
          <a:p>
            <a:pPr lvl="0" algn="ctr" defTabSz="622300">
              <a:lnSpc>
                <a:spcPct val="90000"/>
              </a:lnSpc>
              <a:spcBef>
                <a:spcPct val="0"/>
              </a:spcBef>
              <a:spcAft>
                <a:spcPct val="35000"/>
              </a:spcAft>
            </a:pPr>
            <a:r>
              <a:rPr lang="en-US" sz="1200" b="1" kern="1200" dirty="0" smtClean="0"/>
              <a:t>Learn Grants</a:t>
            </a:r>
            <a:endParaRPr lang="en-US" sz="1200" b="1" kern="1200" dirty="0"/>
          </a:p>
        </p:txBody>
      </p:sp>
      <p:sp>
        <p:nvSpPr>
          <p:cNvPr id="39" name="Right Arrow 38"/>
          <p:cNvSpPr/>
          <p:nvPr/>
        </p:nvSpPr>
        <p:spPr>
          <a:xfrm>
            <a:off x="634437" y="5230252"/>
            <a:ext cx="7576417" cy="1475348"/>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i="1" dirty="0" smtClean="0">
                <a:solidFill>
                  <a:schemeClr val="tx1"/>
                </a:solidFill>
              </a:rPr>
              <a:t>Standardize Reporting, Eliminate Duplication, and Reduce Reporting Burden</a:t>
            </a:r>
            <a:endParaRPr lang="en-US" sz="2400" b="1" i="1" dirty="0">
              <a:solidFill>
                <a:schemeClr val="tx1"/>
              </a:solidFill>
            </a:endParaRPr>
          </a:p>
        </p:txBody>
      </p:sp>
      <p:sp>
        <p:nvSpPr>
          <p:cNvPr id="5" name="TextBox 4"/>
          <p:cNvSpPr txBox="1"/>
          <p:nvPr/>
        </p:nvSpPr>
        <p:spPr>
          <a:xfrm rot="16200000">
            <a:off x="4322742" y="3544469"/>
            <a:ext cx="817853" cy="253916"/>
          </a:xfrm>
          <a:prstGeom prst="rect">
            <a:avLst/>
          </a:prstGeom>
          <a:noFill/>
        </p:spPr>
        <p:txBody>
          <a:bodyPr wrap="none" rtlCol="0">
            <a:spAutoFit/>
          </a:bodyPr>
          <a:lstStyle/>
          <a:p>
            <a:r>
              <a:rPr lang="en-US" sz="1050" dirty="0" smtClean="0"/>
              <a:t>Partnership</a:t>
            </a:r>
            <a:endParaRPr lang="en-US" sz="1050" dirty="0"/>
          </a:p>
        </p:txBody>
      </p:sp>
    </p:spTree>
    <p:extLst>
      <p:ext uri="{BB962C8B-B14F-4D97-AF65-F5344CB8AC3E}">
        <p14:creationId xmlns:p14="http://schemas.microsoft.com/office/powerpoint/2010/main" val="753483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18</a:t>
            </a:fld>
            <a:endParaRPr lang="en-US" dirty="0"/>
          </a:p>
        </p:txBody>
      </p:sp>
      <p:grpSp>
        <p:nvGrpSpPr>
          <p:cNvPr id="4" name="Group 3"/>
          <p:cNvGrpSpPr/>
          <p:nvPr/>
        </p:nvGrpSpPr>
        <p:grpSpPr>
          <a:xfrm>
            <a:off x="457200" y="609600"/>
            <a:ext cx="8382000" cy="5257800"/>
            <a:chOff x="457200" y="609600"/>
            <a:chExt cx="8382000" cy="5257800"/>
          </a:xfrm>
        </p:grpSpPr>
        <p:sp>
          <p:nvSpPr>
            <p:cNvPr id="5" name="Rectangle 4"/>
            <p:cNvSpPr/>
            <p:nvPr/>
          </p:nvSpPr>
          <p:spPr>
            <a:xfrm>
              <a:off x="457200" y="609600"/>
              <a:ext cx="8382000" cy="5257800"/>
            </a:xfrm>
            <a:prstGeom prst="rect">
              <a:avLst/>
            </a:prstGeom>
            <a:noFill/>
          </p:spPr>
        </p:sp>
        <p:sp>
          <p:nvSpPr>
            <p:cNvPr id="6" name="Freeform 5"/>
            <p:cNvSpPr/>
            <p:nvPr/>
          </p:nvSpPr>
          <p:spPr>
            <a:xfrm>
              <a:off x="457200" y="1295400"/>
              <a:ext cx="2619374" cy="1797106"/>
            </a:xfrm>
            <a:custGeom>
              <a:avLst/>
              <a:gdLst>
                <a:gd name="connsiteX0" fmla="*/ 0 w 2619374"/>
                <a:gd name="connsiteY0" fmla="*/ 0 h 1797106"/>
                <a:gd name="connsiteX1" fmla="*/ 2619374 w 2619374"/>
                <a:gd name="connsiteY1" fmla="*/ 0 h 1797106"/>
                <a:gd name="connsiteX2" fmla="*/ 2619374 w 2619374"/>
                <a:gd name="connsiteY2" fmla="*/ 1797106 h 1797106"/>
                <a:gd name="connsiteX3" fmla="*/ 0 w 2619374"/>
                <a:gd name="connsiteY3" fmla="*/ 1797106 h 1797106"/>
                <a:gd name="connsiteX4" fmla="*/ 0 w 2619374"/>
                <a:gd name="connsiteY4" fmla="*/ 0 h 1797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4" h="1797106">
                  <a:moveTo>
                    <a:pt x="0" y="0"/>
                  </a:moveTo>
                  <a:lnTo>
                    <a:pt x="2619374" y="0"/>
                  </a:lnTo>
                  <a:lnTo>
                    <a:pt x="2619374" y="1797106"/>
                  </a:lnTo>
                  <a:lnTo>
                    <a:pt x="0" y="1797106"/>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u="none" kern="1200" dirty="0" smtClean="0">
                <a:latin typeface="+mn-lt"/>
                <a:cs typeface="Arial" panose="020B0604020202020204" pitchFamily="34" charset="0"/>
              </a:endParaRPr>
            </a:p>
            <a:p>
              <a:pPr lvl="0" algn="ctr" defTabSz="622300">
                <a:lnSpc>
                  <a:spcPct val="90000"/>
                </a:lnSpc>
                <a:spcBef>
                  <a:spcPct val="0"/>
                </a:spcBef>
                <a:spcAft>
                  <a:spcPct val="35000"/>
                </a:spcAft>
              </a:pPr>
              <a:endParaRPr lang="en-US" sz="1400" b="1" kern="1200" dirty="0" smtClean="0">
                <a:cs typeface="Arial" panose="020B0604020202020204" pitchFamily="34" charset="0"/>
              </a:endParaRPr>
            </a:p>
            <a:p>
              <a:pPr lvl="0" algn="ctr" defTabSz="622300">
                <a:lnSpc>
                  <a:spcPct val="90000"/>
                </a:lnSpc>
                <a:spcBef>
                  <a:spcPct val="0"/>
                </a:spcBef>
                <a:spcAft>
                  <a:spcPct val="35000"/>
                </a:spcAft>
              </a:pPr>
              <a:r>
                <a:rPr lang="en-US" sz="1400" b="1" kern="1200" dirty="0" smtClean="0">
                  <a:cs typeface="Arial" panose="020B0604020202020204" pitchFamily="34" charset="0"/>
                </a:rPr>
                <a:t>Send inquiries and feedback to </a:t>
              </a:r>
              <a:r>
                <a:rPr lang="en-US" sz="1400" kern="1200" dirty="0" smtClean="0">
                  <a:cs typeface="Arial" panose="020B0604020202020204" pitchFamily="34" charset="0"/>
                  <a:hlinkClick r:id="rId3"/>
                </a:rPr>
                <a:t>DATAActPMO@hhs.gov</a:t>
              </a:r>
              <a:r>
                <a:rPr lang="en-US" sz="1400" kern="1200" dirty="0" smtClean="0">
                  <a:cs typeface="Arial" panose="020B0604020202020204" pitchFamily="34" charset="0"/>
                </a:rPr>
                <a:t>. </a:t>
              </a:r>
              <a:endParaRPr lang="en-US" sz="1400" b="1" kern="1200" dirty="0" smtClean="0">
                <a:latin typeface="+mn-lt"/>
                <a:cs typeface="Arial" panose="020B0604020202020204" pitchFamily="34" charset="0"/>
              </a:endParaRPr>
            </a:p>
          </p:txBody>
        </p:sp>
        <p:sp>
          <p:nvSpPr>
            <p:cNvPr id="7" name="Freeform 6"/>
            <p:cNvSpPr/>
            <p:nvPr/>
          </p:nvSpPr>
          <p:spPr>
            <a:xfrm>
              <a:off x="3338512" y="1310425"/>
              <a:ext cx="2619374" cy="1797106"/>
            </a:xfrm>
            <a:custGeom>
              <a:avLst/>
              <a:gdLst>
                <a:gd name="connsiteX0" fmla="*/ 0 w 2619374"/>
                <a:gd name="connsiteY0" fmla="*/ 0 h 1797106"/>
                <a:gd name="connsiteX1" fmla="*/ 2619374 w 2619374"/>
                <a:gd name="connsiteY1" fmla="*/ 0 h 1797106"/>
                <a:gd name="connsiteX2" fmla="*/ 2619374 w 2619374"/>
                <a:gd name="connsiteY2" fmla="*/ 1797106 h 1797106"/>
                <a:gd name="connsiteX3" fmla="*/ 0 w 2619374"/>
                <a:gd name="connsiteY3" fmla="*/ 1797106 h 1797106"/>
                <a:gd name="connsiteX4" fmla="*/ 0 w 2619374"/>
                <a:gd name="connsiteY4" fmla="*/ 0 h 1797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4" h="1797106">
                  <a:moveTo>
                    <a:pt x="0" y="0"/>
                  </a:moveTo>
                  <a:lnTo>
                    <a:pt x="2619374" y="0"/>
                  </a:lnTo>
                  <a:lnTo>
                    <a:pt x="2619374" y="1797106"/>
                  </a:lnTo>
                  <a:lnTo>
                    <a:pt x="0" y="1797106"/>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cs typeface="Arial" panose="020B0604020202020204" pitchFamily="34" charset="0"/>
              </a:endParaRPr>
            </a:p>
            <a:p>
              <a:pPr lvl="0" algn="ctr" defTabSz="622300">
                <a:lnSpc>
                  <a:spcPct val="90000"/>
                </a:lnSpc>
                <a:spcBef>
                  <a:spcPct val="0"/>
                </a:spcBef>
                <a:spcAft>
                  <a:spcPct val="35000"/>
                </a:spcAft>
              </a:pPr>
              <a:endParaRPr lang="en-US" sz="1400" b="1" kern="1200" dirty="0" smtClean="0">
                <a:cs typeface="Arial" panose="020B0604020202020204" pitchFamily="34" charset="0"/>
              </a:endParaRPr>
            </a:p>
            <a:p>
              <a:pPr lvl="0" algn="ctr" defTabSz="622300">
                <a:lnSpc>
                  <a:spcPct val="90000"/>
                </a:lnSpc>
                <a:spcBef>
                  <a:spcPct val="0"/>
                </a:spcBef>
                <a:spcAft>
                  <a:spcPct val="35000"/>
                </a:spcAft>
              </a:pPr>
              <a:r>
                <a:rPr lang="en-US" sz="1400" b="1" kern="1200" dirty="0" smtClean="0">
                  <a:cs typeface="Arial" panose="020B0604020202020204" pitchFamily="34" charset="0"/>
                </a:rPr>
                <a:t>Visit the DAP Website at</a:t>
              </a:r>
              <a:br>
                <a:rPr lang="en-US" sz="1400" b="1" kern="1200" dirty="0" smtClean="0">
                  <a:cs typeface="Arial" panose="020B0604020202020204" pitchFamily="34" charset="0"/>
                </a:rPr>
              </a:br>
              <a:r>
                <a:rPr lang="en-US" sz="1400" kern="1200" dirty="0" smtClean="0">
                  <a:cs typeface="Arial" panose="020B0604020202020204" pitchFamily="34" charset="0"/>
                  <a:hlinkClick r:id="rId4"/>
                </a:rPr>
                <a:t>www.hhs.gov/dataactpmo</a:t>
              </a:r>
              <a:r>
                <a:rPr lang="en-US" sz="1400" dirty="0">
                  <a:cs typeface="Arial" panose="020B0604020202020204" pitchFamily="34" charset="0"/>
                </a:rPr>
                <a:t>.</a:t>
              </a:r>
              <a:r>
                <a:rPr lang="en-US" sz="1400" kern="1200" dirty="0" smtClean="0">
                  <a:cs typeface="Arial" panose="020B0604020202020204" pitchFamily="34" charset="0"/>
                </a:rPr>
                <a:t> </a:t>
              </a:r>
              <a:endParaRPr lang="en-US" sz="1400" kern="1200" dirty="0" smtClean="0">
                <a:latin typeface="Arial" panose="020B0604020202020204" pitchFamily="34" charset="0"/>
                <a:cs typeface="Arial" panose="020B0604020202020204" pitchFamily="34" charset="0"/>
              </a:endParaRPr>
            </a:p>
          </p:txBody>
        </p:sp>
        <p:sp>
          <p:nvSpPr>
            <p:cNvPr id="8" name="Freeform 7"/>
            <p:cNvSpPr/>
            <p:nvPr/>
          </p:nvSpPr>
          <p:spPr>
            <a:xfrm>
              <a:off x="6219825" y="1310425"/>
              <a:ext cx="2619374" cy="1797106"/>
            </a:xfrm>
            <a:custGeom>
              <a:avLst/>
              <a:gdLst>
                <a:gd name="connsiteX0" fmla="*/ 0 w 2619374"/>
                <a:gd name="connsiteY0" fmla="*/ 0 h 1797106"/>
                <a:gd name="connsiteX1" fmla="*/ 2619374 w 2619374"/>
                <a:gd name="connsiteY1" fmla="*/ 0 h 1797106"/>
                <a:gd name="connsiteX2" fmla="*/ 2619374 w 2619374"/>
                <a:gd name="connsiteY2" fmla="*/ 1797106 h 1797106"/>
                <a:gd name="connsiteX3" fmla="*/ 0 w 2619374"/>
                <a:gd name="connsiteY3" fmla="*/ 1797106 h 1797106"/>
                <a:gd name="connsiteX4" fmla="*/ 0 w 2619374"/>
                <a:gd name="connsiteY4" fmla="*/ 0 h 1797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4" h="1797106">
                  <a:moveTo>
                    <a:pt x="0" y="0"/>
                  </a:moveTo>
                  <a:lnTo>
                    <a:pt x="2619374" y="0"/>
                  </a:lnTo>
                  <a:lnTo>
                    <a:pt x="2619374" y="1797106"/>
                  </a:lnTo>
                  <a:lnTo>
                    <a:pt x="0" y="1797106"/>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cs typeface="Arial" panose="020B0604020202020204" pitchFamily="34" charset="0"/>
              </a:endParaRPr>
            </a:p>
            <a:p>
              <a:pPr lvl="0" algn="ctr" defTabSz="622300">
                <a:lnSpc>
                  <a:spcPct val="90000"/>
                </a:lnSpc>
                <a:spcBef>
                  <a:spcPct val="0"/>
                </a:spcBef>
                <a:spcAft>
                  <a:spcPct val="35000"/>
                </a:spcAft>
              </a:pPr>
              <a:endParaRPr lang="en-US" sz="1400" b="1" kern="1200" dirty="0" smtClean="0">
                <a:cs typeface="Arial" panose="020B0604020202020204" pitchFamily="34" charset="0"/>
              </a:endParaRPr>
            </a:p>
            <a:p>
              <a:pPr lvl="0" algn="ctr" defTabSz="622300">
                <a:lnSpc>
                  <a:spcPct val="90000"/>
                </a:lnSpc>
                <a:spcBef>
                  <a:spcPct val="0"/>
                </a:spcBef>
                <a:spcAft>
                  <a:spcPct val="35000"/>
                </a:spcAft>
              </a:pPr>
              <a:r>
                <a:rPr lang="en-US" sz="1400" b="1" kern="1200" dirty="0" smtClean="0"/>
                <a:t>Follow DAP on Twitter at </a:t>
              </a:r>
              <a:r>
                <a:rPr lang="en-US" sz="1400" b="0" kern="1200" dirty="0" smtClean="0">
                  <a:hlinkClick r:id="rId5"/>
                </a:rPr>
                <a:t>www.twitter.com/HHS_DAP</a:t>
              </a:r>
              <a:r>
                <a:rPr lang="en-US" sz="1400" b="0" kern="1200" dirty="0" smtClean="0"/>
                <a:t>. </a:t>
              </a:r>
              <a:endParaRPr lang="en-US" sz="1400" b="1" kern="1200" dirty="0" smtClean="0">
                <a:latin typeface="Arial" panose="020B0604020202020204" pitchFamily="34" charset="0"/>
                <a:cs typeface="Arial" panose="020B0604020202020204" pitchFamily="34" charset="0"/>
              </a:endParaRPr>
            </a:p>
          </p:txBody>
        </p:sp>
        <p:sp>
          <p:nvSpPr>
            <p:cNvPr id="9" name="Freeform 8"/>
            <p:cNvSpPr/>
            <p:nvPr/>
          </p:nvSpPr>
          <p:spPr>
            <a:xfrm>
              <a:off x="457200" y="3369468"/>
              <a:ext cx="2619374" cy="1797106"/>
            </a:xfrm>
            <a:custGeom>
              <a:avLst/>
              <a:gdLst>
                <a:gd name="connsiteX0" fmla="*/ 0 w 2619374"/>
                <a:gd name="connsiteY0" fmla="*/ 0 h 1797106"/>
                <a:gd name="connsiteX1" fmla="*/ 2619374 w 2619374"/>
                <a:gd name="connsiteY1" fmla="*/ 0 h 1797106"/>
                <a:gd name="connsiteX2" fmla="*/ 2619374 w 2619374"/>
                <a:gd name="connsiteY2" fmla="*/ 1797106 h 1797106"/>
                <a:gd name="connsiteX3" fmla="*/ 0 w 2619374"/>
                <a:gd name="connsiteY3" fmla="*/ 1797106 h 1797106"/>
                <a:gd name="connsiteX4" fmla="*/ 0 w 2619374"/>
                <a:gd name="connsiteY4" fmla="*/ 0 h 1797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4" h="1797106">
                  <a:moveTo>
                    <a:pt x="0" y="0"/>
                  </a:moveTo>
                  <a:lnTo>
                    <a:pt x="2619374" y="0"/>
                  </a:lnTo>
                  <a:lnTo>
                    <a:pt x="2619374" y="1797106"/>
                  </a:lnTo>
                  <a:lnTo>
                    <a:pt x="0" y="1797106"/>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mn-lt"/>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mn-lt"/>
                <a:cs typeface="Arial" panose="020B0604020202020204" pitchFamily="34" charset="0"/>
              </a:endParaRPr>
            </a:p>
            <a:p>
              <a:pPr lvl="0" algn="ctr" defTabSz="622300">
                <a:lnSpc>
                  <a:spcPct val="90000"/>
                </a:lnSpc>
                <a:spcBef>
                  <a:spcPct val="0"/>
                </a:spcBef>
                <a:spcAft>
                  <a:spcPct val="35000"/>
                </a:spcAft>
              </a:pPr>
              <a:r>
                <a:rPr lang="en-US" sz="1400" b="1" kern="1200" dirty="0" smtClean="0">
                  <a:latin typeface="+mn-lt"/>
                  <a:cs typeface="Arial" panose="020B0604020202020204" pitchFamily="34" charset="0"/>
                </a:rPr>
                <a:t>Access Learn Grants at </a:t>
              </a:r>
              <a:r>
                <a:rPr lang="en-US" sz="1400" kern="1200" dirty="0" smtClean="0">
                  <a:latin typeface="+mn-lt"/>
                  <a:cs typeface="Arial" panose="020B0604020202020204" pitchFamily="34" charset="0"/>
                  <a:hlinkClick r:id="rId6"/>
                </a:rPr>
                <a:t>http://www.grants.gov/web/grants/learn-grants.html</a:t>
              </a:r>
              <a:r>
                <a:rPr lang="en-US" sz="1400" kern="1200" dirty="0" smtClean="0">
                  <a:latin typeface="+mn-lt"/>
                  <a:cs typeface="Arial" panose="020B0604020202020204" pitchFamily="34" charset="0"/>
                </a:rPr>
                <a:t>.</a:t>
              </a:r>
              <a:endParaRPr lang="en-US" sz="1400" b="1" kern="1200" dirty="0" smtClean="0">
                <a:latin typeface="+mn-lt"/>
                <a:cs typeface="Arial" panose="020B0604020202020204" pitchFamily="34" charset="0"/>
              </a:endParaRPr>
            </a:p>
          </p:txBody>
        </p:sp>
        <p:sp>
          <p:nvSpPr>
            <p:cNvPr id="12" name="Freeform 11"/>
            <p:cNvSpPr/>
            <p:nvPr/>
          </p:nvSpPr>
          <p:spPr>
            <a:xfrm>
              <a:off x="3338512" y="3369468"/>
              <a:ext cx="2619374" cy="1797106"/>
            </a:xfrm>
            <a:custGeom>
              <a:avLst/>
              <a:gdLst>
                <a:gd name="connsiteX0" fmla="*/ 0 w 2619374"/>
                <a:gd name="connsiteY0" fmla="*/ 0 h 1797106"/>
                <a:gd name="connsiteX1" fmla="*/ 2619374 w 2619374"/>
                <a:gd name="connsiteY1" fmla="*/ 0 h 1797106"/>
                <a:gd name="connsiteX2" fmla="*/ 2619374 w 2619374"/>
                <a:gd name="connsiteY2" fmla="*/ 1797106 h 1797106"/>
                <a:gd name="connsiteX3" fmla="*/ 0 w 2619374"/>
                <a:gd name="connsiteY3" fmla="*/ 1797106 h 1797106"/>
                <a:gd name="connsiteX4" fmla="*/ 0 w 2619374"/>
                <a:gd name="connsiteY4" fmla="*/ 0 h 1797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4" h="1797106">
                  <a:moveTo>
                    <a:pt x="0" y="0"/>
                  </a:moveTo>
                  <a:lnTo>
                    <a:pt x="2619374" y="0"/>
                  </a:lnTo>
                  <a:lnTo>
                    <a:pt x="2619374" y="1797106"/>
                  </a:lnTo>
                  <a:lnTo>
                    <a:pt x="0" y="1797106"/>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0"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mn-lt"/>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mn-lt"/>
                <a:cs typeface="Arial" panose="020B0604020202020204" pitchFamily="34" charset="0"/>
              </a:endParaRPr>
            </a:p>
            <a:p>
              <a:pPr lvl="0" algn="ctr" defTabSz="622300">
                <a:lnSpc>
                  <a:spcPct val="90000"/>
                </a:lnSpc>
                <a:spcBef>
                  <a:spcPct val="0"/>
                </a:spcBef>
                <a:spcAft>
                  <a:spcPct val="35000"/>
                </a:spcAft>
              </a:pPr>
              <a:r>
                <a:rPr lang="en-US" sz="1400" b="1" kern="1200" dirty="0" smtClean="0">
                  <a:latin typeface="+mn-lt"/>
                  <a:cs typeface="Arial" panose="020B0604020202020204" pitchFamily="34" charset="0"/>
                </a:rPr>
                <a:t>Visit the CDER Library at </a:t>
              </a:r>
              <a:r>
                <a:rPr lang="en-US" sz="1400" u="sng" kern="1200" dirty="0" smtClean="0">
                  <a:latin typeface="+mn-lt"/>
                  <a:cs typeface="Arial" panose="020B0604020202020204" pitchFamily="34" charset="0"/>
                  <a:hlinkClick r:id="rId7"/>
                </a:rPr>
                <a:t>https://repository.usaspending.gov/poc-tool/</a:t>
              </a:r>
              <a:r>
                <a:rPr lang="en-US" sz="1400" u="none" kern="1200" dirty="0" smtClean="0">
                  <a:latin typeface="+mn-lt"/>
                  <a:cs typeface="Arial" panose="020B0604020202020204" pitchFamily="34" charset="0"/>
                </a:rPr>
                <a:t>.</a:t>
              </a:r>
              <a:endParaRPr lang="en-US" sz="1400" b="1" u="none" kern="1200" dirty="0" smtClean="0">
                <a:latin typeface="Arial" panose="020B0604020202020204" pitchFamily="34" charset="0"/>
                <a:cs typeface="Arial" panose="020B0604020202020204" pitchFamily="34" charset="0"/>
              </a:endParaRPr>
            </a:p>
          </p:txBody>
        </p:sp>
        <p:sp>
          <p:nvSpPr>
            <p:cNvPr id="13" name="Freeform 12"/>
            <p:cNvSpPr/>
            <p:nvPr/>
          </p:nvSpPr>
          <p:spPr>
            <a:xfrm>
              <a:off x="6219825" y="3369468"/>
              <a:ext cx="2619374" cy="1797106"/>
            </a:xfrm>
            <a:custGeom>
              <a:avLst/>
              <a:gdLst>
                <a:gd name="connsiteX0" fmla="*/ 0 w 2619374"/>
                <a:gd name="connsiteY0" fmla="*/ 0 h 1797106"/>
                <a:gd name="connsiteX1" fmla="*/ 2619374 w 2619374"/>
                <a:gd name="connsiteY1" fmla="*/ 0 h 1797106"/>
                <a:gd name="connsiteX2" fmla="*/ 2619374 w 2619374"/>
                <a:gd name="connsiteY2" fmla="*/ 1797106 h 1797106"/>
                <a:gd name="connsiteX3" fmla="*/ 0 w 2619374"/>
                <a:gd name="connsiteY3" fmla="*/ 1797106 h 1797106"/>
                <a:gd name="connsiteX4" fmla="*/ 0 w 2619374"/>
                <a:gd name="connsiteY4" fmla="*/ 0 h 1797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9374" h="1797106">
                  <a:moveTo>
                    <a:pt x="0" y="0"/>
                  </a:moveTo>
                  <a:lnTo>
                    <a:pt x="2619374" y="0"/>
                  </a:lnTo>
                  <a:lnTo>
                    <a:pt x="2619374" y="1797106"/>
                  </a:lnTo>
                  <a:lnTo>
                    <a:pt x="0" y="1797106"/>
                  </a:lnTo>
                  <a:lnTo>
                    <a:pt x="0" y="0"/>
                  </a:lnTo>
                  <a:close/>
                </a:path>
              </a:pathLst>
            </a:cu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Arial" panose="020B0604020202020204" pitchFamily="34" charset="0"/>
                <a:cs typeface="Arial" panose="020B0604020202020204" pitchFamily="34" charset="0"/>
              </a:endParaRPr>
            </a:p>
            <a:p>
              <a:pPr lvl="0" algn="ctr" defTabSz="622300">
                <a:lnSpc>
                  <a:spcPct val="90000"/>
                </a:lnSpc>
                <a:spcBef>
                  <a:spcPct val="0"/>
                </a:spcBef>
                <a:spcAft>
                  <a:spcPct val="35000"/>
                </a:spcAft>
              </a:pPr>
              <a:endParaRPr lang="en-US" sz="1400" b="1" kern="1200" dirty="0" smtClean="0">
                <a:latin typeface="+mn-lt"/>
                <a:cs typeface="Arial" panose="020B0604020202020204" pitchFamily="34" charset="0"/>
              </a:endParaRPr>
            </a:p>
            <a:p>
              <a:pPr lvl="0" algn="ctr" defTabSz="622300">
                <a:lnSpc>
                  <a:spcPct val="90000"/>
                </a:lnSpc>
                <a:spcBef>
                  <a:spcPct val="0"/>
                </a:spcBef>
                <a:spcAft>
                  <a:spcPct val="35000"/>
                </a:spcAft>
              </a:pPr>
              <a:r>
                <a:rPr lang="en-US" sz="1400" b="1" kern="1200" dirty="0" smtClean="0">
                  <a:latin typeface="+mn-lt"/>
                  <a:cs typeface="Arial" panose="020B0604020202020204" pitchFamily="34" charset="0"/>
                </a:rPr>
                <a:t>Join the National Dialogue at </a:t>
              </a:r>
              <a:r>
                <a:rPr lang="en-US" sz="1400" kern="1200" dirty="0" smtClean="0">
                  <a:latin typeface="+mn-lt"/>
                  <a:cs typeface="Arial" panose="020B0604020202020204" pitchFamily="34" charset="0"/>
                  <a:hlinkClick r:id="rId8" invalidUrl="https:///"/>
                </a:rPr>
                <a:t>https</a:t>
              </a:r>
              <a:r>
                <a:rPr lang="en-US" sz="1400" kern="1200" dirty="0" smtClean="0">
                  <a:latin typeface="+mn-lt"/>
                  <a:cs typeface="Arial" panose="020B0604020202020204" pitchFamily="34" charset="0"/>
                  <a:hlinkClick r:id="rId9" invalidUrl="https:///"/>
                </a:rPr>
                <a:t>://</a:t>
              </a:r>
              <a:r>
                <a:rPr lang="en-US" sz="1400" kern="1200" dirty="0" smtClean="0">
                  <a:latin typeface="+mn-lt"/>
                  <a:cs typeface="Arial" panose="020B0604020202020204" pitchFamily="34" charset="0"/>
                  <a:hlinkClick r:id="rId10"/>
                </a:rPr>
                <a:t>cxo.dialogue2.cao.gov</a:t>
              </a:r>
              <a:r>
                <a:rPr lang="en-US" sz="1400" kern="1200" dirty="0" smtClean="0">
                  <a:latin typeface="+mn-lt"/>
                  <a:cs typeface="Arial" panose="020B0604020202020204" pitchFamily="34" charset="0"/>
                </a:rPr>
                <a:t>. </a:t>
              </a:r>
              <a:endParaRPr lang="en-US" sz="1400" b="1" kern="1200" dirty="0" smtClean="0">
                <a:latin typeface="+mn-lt"/>
                <a:cs typeface="Arial" panose="020B0604020202020204" pitchFamily="34" charset="0"/>
              </a:endParaRPr>
            </a:p>
          </p:txBody>
        </p:sp>
      </p:grpSp>
      <p:sp>
        <p:nvSpPr>
          <p:cNvPr id="10" name="TextBox 9"/>
          <p:cNvSpPr txBox="1"/>
          <p:nvPr/>
        </p:nvSpPr>
        <p:spPr>
          <a:xfrm>
            <a:off x="0" y="0"/>
            <a:ext cx="80010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Opportunities for Involvement</a:t>
            </a:r>
            <a:endParaRPr lang="en-US" sz="2400" b="1" dirty="0">
              <a:solidFill>
                <a:srgbClr val="FF0000"/>
              </a:solidFill>
              <a:cs typeface="Arial" panose="020B0604020202020204" pitchFamily="34" charset="0"/>
            </a:endParaRPr>
          </a:p>
        </p:txBody>
      </p:sp>
      <p:sp>
        <p:nvSpPr>
          <p:cNvPr id="11" name="TextBox 10"/>
          <p:cNvSpPr txBox="1"/>
          <p:nvPr/>
        </p:nvSpPr>
        <p:spPr bwMode="invGray">
          <a:xfrm>
            <a:off x="152400" y="685460"/>
            <a:ext cx="8153400" cy="369332"/>
          </a:xfrm>
          <a:prstGeom prst="rect">
            <a:avLst/>
          </a:prstGeom>
          <a:noFill/>
        </p:spPr>
        <p:txBody>
          <a:bodyPr wrap="square" rtlCol="0">
            <a:spAutoFit/>
          </a:bodyPr>
          <a:lstStyle/>
          <a:p>
            <a:r>
              <a:rPr lang="en-US" b="1" dirty="0" smtClean="0">
                <a:cs typeface="Arial" panose="020B0604020202020204" pitchFamily="34" charset="0"/>
              </a:rPr>
              <a:t>There are several ways to participate in DATA Act activities.</a:t>
            </a:r>
            <a:endParaRPr lang="en-US" dirty="0">
              <a:cs typeface="Arial" panose="020B0604020202020204" pitchFamily="34" charset="0"/>
            </a:endParaRPr>
          </a:p>
        </p:txBody>
      </p:sp>
      <p:sp>
        <p:nvSpPr>
          <p:cNvPr id="15" name="TextBox 14"/>
          <p:cNvSpPr txBox="1"/>
          <p:nvPr/>
        </p:nvSpPr>
        <p:spPr>
          <a:xfrm>
            <a:off x="1827977" y="5410200"/>
            <a:ext cx="5488046" cy="954107"/>
          </a:xfrm>
          <a:prstGeom prst="rect">
            <a:avLst/>
          </a:prstGeom>
        </p:spPr>
        <p:style>
          <a:lnRef idx="2">
            <a:schemeClr val="accent1"/>
          </a:lnRef>
          <a:fillRef idx="1">
            <a:schemeClr val="lt1"/>
          </a:fillRef>
          <a:effectRef idx="0">
            <a:schemeClr val="accent1"/>
          </a:effectRef>
          <a:fontRef idx="minor">
            <a:schemeClr val="dk1"/>
          </a:fontRef>
        </p:style>
        <p:txBody>
          <a:bodyPr wrap="square" rtlCol="0" anchor="ctr">
            <a:spAutoFit/>
          </a:bodyPr>
          <a:lstStyle/>
          <a:p>
            <a:pPr lvl="3" algn="ctr"/>
            <a:endParaRPr lang="en-US" sz="1400" b="1" dirty="0" smtClean="0">
              <a:cs typeface="Arial" panose="020B0604020202020204" pitchFamily="34" charset="0"/>
            </a:endParaRPr>
          </a:p>
          <a:p>
            <a:pPr lvl="3" algn="ctr"/>
            <a:r>
              <a:rPr lang="en-US" sz="1400" b="1" dirty="0" smtClean="0">
                <a:cs typeface="Arial" panose="020B0604020202020204" pitchFamily="34" charset="0"/>
              </a:rPr>
              <a:t>For </a:t>
            </a:r>
            <a:r>
              <a:rPr lang="en-US" sz="1400" b="1" dirty="0">
                <a:cs typeface="Arial" panose="020B0604020202020204" pitchFamily="34" charset="0"/>
              </a:rPr>
              <a:t>more information on the DATA Act, visit </a:t>
            </a:r>
            <a:r>
              <a:rPr lang="en-US" sz="1400" dirty="0">
                <a:cs typeface="Arial" panose="020B0604020202020204" pitchFamily="34" charset="0"/>
                <a:hlinkClick r:id="rId11"/>
              </a:rPr>
              <a:t>https://www.usaspending.gov/Pages/Data-Act.aspx</a:t>
            </a:r>
            <a:r>
              <a:rPr lang="en-US" sz="1400" dirty="0" smtClean="0">
                <a:cs typeface="Arial" panose="020B0604020202020204" pitchFamily="34" charset="0"/>
              </a:rPr>
              <a:t>.</a:t>
            </a:r>
          </a:p>
          <a:p>
            <a:pPr lvl="3" algn="ctr"/>
            <a:endParaRPr lang="en-US" sz="1400" dirty="0" smtClean="0">
              <a:cs typeface="Arial" panose="020B0604020202020204" pitchFamily="34" charset="0"/>
            </a:endParaRPr>
          </a:p>
        </p:txBody>
      </p:sp>
      <p:pic>
        <p:nvPicPr>
          <p:cNvPr id="19" name="Picture 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369955" y="3667607"/>
            <a:ext cx="838199" cy="662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19"/>
          <p:cNvPicPr>
            <a:picLocks noChangeAspect="1"/>
          </p:cNvPicPr>
          <p:nvPr/>
        </p:nvPicPr>
        <p:blipFill>
          <a:blip r:embed="rId13"/>
          <a:stretch>
            <a:fillRect/>
          </a:stretch>
        </p:blipFill>
        <p:spPr>
          <a:xfrm>
            <a:off x="3897478" y="3703227"/>
            <a:ext cx="1398421" cy="627233"/>
          </a:xfrm>
          <a:prstGeom prst="rect">
            <a:avLst/>
          </a:prstGeom>
        </p:spPr>
      </p:pic>
      <p:pic>
        <p:nvPicPr>
          <p:cNvPr id="21" name="Picture 20"/>
          <p:cNvPicPr>
            <a:picLocks noChangeAspect="1"/>
          </p:cNvPicPr>
          <p:nvPr/>
        </p:nvPicPr>
        <p:blipFill>
          <a:blip r:embed="rId14" cstate="print">
            <a:duotone>
              <a:schemeClr val="accent3">
                <a:shade val="45000"/>
                <a:satMod val="135000"/>
              </a:schemeClr>
              <a:prstClr val="white"/>
            </a:duotone>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234540" y="3703227"/>
            <a:ext cx="709199" cy="641074"/>
          </a:xfrm>
          <a:prstGeom prst="rect">
            <a:avLst/>
          </a:prstGeom>
        </p:spPr>
      </p:pic>
      <p:pic>
        <p:nvPicPr>
          <p:cNvPr id="22" name="Picture 21"/>
          <p:cNvPicPr>
            <a:picLocks noChangeAspect="1"/>
          </p:cNvPicPr>
          <p:nvPr/>
        </p:nvPicPr>
        <p:blipFill>
          <a:blip r:embed="rId16" cstate="print">
            <a:duotone>
              <a:schemeClr val="accent5">
                <a:shade val="45000"/>
                <a:satMod val="135000"/>
              </a:schemeClr>
              <a:prstClr val="white"/>
            </a:duotone>
            <a:extLst>
              <a:ext uri="{BEBA8EAE-BF5A-486C-A8C5-ECC9F3942E4B}">
                <a14:imgProps xmlns:a14="http://schemas.microsoft.com/office/drawing/2010/main">
                  <a14:imgLayer r:embed="rId17">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flipV="1">
            <a:off x="2362200" y="5579252"/>
            <a:ext cx="648061" cy="531774"/>
          </a:xfrm>
          <a:prstGeom prst="rect">
            <a:avLst/>
          </a:prstGeom>
        </p:spPr>
      </p:pic>
      <p:pic>
        <p:nvPicPr>
          <p:cNvPr id="23" name="Picture 22"/>
          <p:cNvPicPr>
            <a:picLocks noChangeAspect="1"/>
          </p:cNvPicPr>
          <p:nvPr/>
        </p:nvPicPr>
        <p:blipFill>
          <a:blip r:embed="rId18"/>
          <a:stretch>
            <a:fillRect/>
          </a:stretch>
        </p:blipFill>
        <p:spPr>
          <a:xfrm>
            <a:off x="7167120" y="1559272"/>
            <a:ext cx="844040" cy="727260"/>
          </a:xfrm>
          <a:prstGeom prst="rect">
            <a:avLst/>
          </a:prstGeom>
        </p:spPr>
      </p:pic>
      <p:pic>
        <p:nvPicPr>
          <p:cNvPr id="24" name="Picture 23"/>
          <p:cNvPicPr>
            <a:picLocks noChangeAspect="1"/>
          </p:cNvPicPr>
          <p:nvPr/>
        </p:nvPicPr>
        <p:blipFill>
          <a:blip r:embed="rId19" cstate="print">
            <a:duotone>
              <a:schemeClr val="accent6">
                <a:shade val="45000"/>
                <a:satMod val="135000"/>
              </a:schemeClr>
              <a:prstClr val="white"/>
            </a:duotone>
            <a:extLst>
              <a:ext uri="{BEBA8EAE-BF5A-486C-A8C5-ECC9F3942E4B}">
                <a14:imgProps xmlns:a14="http://schemas.microsoft.com/office/drawing/2010/main">
                  <a14:imgLayer r:embed="rId20">
                    <a14:imgEffect>
                      <a14:saturation sat="30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346706" y="1579978"/>
            <a:ext cx="761318" cy="707547"/>
          </a:xfrm>
          <a:prstGeom prst="rect">
            <a:avLst/>
          </a:prstGeom>
        </p:spPr>
      </p:pic>
      <p:pic>
        <p:nvPicPr>
          <p:cNvPr id="26" name="Picture 25"/>
          <p:cNvPicPr>
            <a:picLocks noChangeAspect="1"/>
          </p:cNvPicPr>
          <p:nvPr/>
        </p:nvPicPr>
        <p:blipFill rotWithShape="1">
          <a:blip r:embed="rId21"/>
          <a:srcRect l="43644"/>
          <a:stretch/>
        </p:blipFill>
        <p:spPr>
          <a:xfrm>
            <a:off x="4229100" y="1564805"/>
            <a:ext cx="858030" cy="703747"/>
          </a:xfrm>
          <a:prstGeom prst="rect">
            <a:avLst/>
          </a:prstGeom>
        </p:spPr>
      </p:pic>
    </p:spTree>
    <p:extLst>
      <p:ext uri="{BB962C8B-B14F-4D97-AF65-F5344CB8AC3E}">
        <p14:creationId xmlns:p14="http://schemas.microsoft.com/office/powerpoint/2010/main" val="3756232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19</a:t>
            </a:fld>
            <a:endParaRPr lang="en-US" dirty="0"/>
          </a:p>
        </p:txBody>
      </p:sp>
      <p:sp>
        <p:nvSpPr>
          <p:cNvPr id="3" name="TextBox 2"/>
          <p:cNvSpPr txBox="1"/>
          <p:nvPr/>
        </p:nvSpPr>
        <p:spPr>
          <a:xfrm>
            <a:off x="0" y="0"/>
            <a:ext cx="80010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Key Contacts Information</a:t>
            </a:r>
            <a:endParaRPr lang="en-US" sz="2400" b="1" dirty="0">
              <a:solidFill>
                <a:schemeClr val="bg1"/>
              </a:solidFill>
              <a:cs typeface="Arial" panose="020B0604020202020204" pitchFamily="34" charset="0"/>
            </a:endParaRPr>
          </a:p>
        </p:txBody>
      </p:sp>
      <p:sp>
        <p:nvSpPr>
          <p:cNvPr id="4" name="Text Placeholder 3"/>
          <p:cNvSpPr txBox="1">
            <a:spLocks/>
          </p:cNvSpPr>
          <p:nvPr/>
        </p:nvSpPr>
        <p:spPr>
          <a:xfrm>
            <a:off x="704850" y="794829"/>
            <a:ext cx="7734300" cy="5268343"/>
          </a:xfrm>
          <a:prstGeom prst="rect">
            <a:avLst/>
          </a:prstGeom>
        </p:spPr>
        <p:txBody>
          <a:bodyPr>
            <a:noAutofit/>
          </a:bodyPr>
          <a:lstStyle>
            <a:lvl1pPr marL="342900" indent="-342900" algn="l" rtl="0" eaLnBrk="0" fontAlgn="base" hangingPunct="0">
              <a:lnSpc>
                <a:spcPct val="95000"/>
              </a:lnSpc>
              <a:spcBef>
                <a:spcPts val="1200"/>
              </a:spcBef>
              <a:spcAft>
                <a:spcPct val="0"/>
              </a:spcAft>
              <a:buChar char="•"/>
              <a:defRPr sz="2400">
                <a:solidFill>
                  <a:schemeClr val="tx1"/>
                </a:solidFill>
                <a:latin typeface="Cambria" pitchFamily="18" charset="0"/>
                <a:ea typeface="+mn-ea"/>
                <a:cs typeface="+mn-cs"/>
              </a:defRPr>
            </a:lvl1pPr>
            <a:lvl2pPr marL="742950" indent="-285750" algn="l" rtl="0" eaLnBrk="0" fontAlgn="base" hangingPunct="0">
              <a:lnSpc>
                <a:spcPct val="95000"/>
              </a:lnSpc>
              <a:spcBef>
                <a:spcPts val="300"/>
              </a:spcBef>
              <a:spcAft>
                <a:spcPct val="0"/>
              </a:spcAft>
              <a:buChar char="–"/>
              <a:defRPr sz="2000">
                <a:solidFill>
                  <a:schemeClr val="tx1"/>
                </a:solidFill>
                <a:latin typeface="Cambria" pitchFamily="18" charset="0"/>
              </a:defRPr>
            </a:lvl2pPr>
            <a:lvl3pPr marL="1143000" indent="-228600" algn="l" rtl="0" eaLnBrk="0" fontAlgn="base" hangingPunct="0">
              <a:lnSpc>
                <a:spcPct val="95000"/>
              </a:lnSpc>
              <a:spcBef>
                <a:spcPts val="300"/>
              </a:spcBef>
              <a:spcAft>
                <a:spcPct val="0"/>
              </a:spcAft>
              <a:buChar char="•"/>
              <a:defRPr>
                <a:solidFill>
                  <a:schemeClr val="tx1"/>
                </a:solidFill>
                <a:latin typeface="Cambria" pitchFamily="18" charset="0"/>
              </a:defRPr>
            </a:lvl3pPr>
            <a:lvl4pPr marL="1600200" indent="-228600" algn="l" rtl="0" eaLnBrk="0" fontAlgn="base" hangingPunct="0">
              <a:lnSpc>
                <a:spcPct val="95000"/>
              </a:lnSpc>
              <a:spcBef>
                <a:spcPts val="200"/>
              </a:spcBef>
              <a:spcAft>
                <a:spcPct val="0"/>
              </a:spcAft>
              <a:buChar char="–"/>
              <a:defRPr sz="1600">
                <a:solidFill>
                  <a:schemeClr val="tx1"/>
                </a:solidFill>
                <a:latin typeface="Cambria" pitchFamily="18" charset="0"/>
              </a:defRPr>
            </a:lvl4pPr>
            <a:lvl5pPr marL="2057400" indent="-228600" algn="l" rtl="0" eaLnBrk="0" fontAlgn="base" hangingPunct="0">
              <a:lnSpc>
                <a:spcPct val="95000"/>
              </a:lnSpc>
              <a:spcBef>
                <a:spcPts val="100"/>
              </a:spcBef>
              <a:spcAft>
                <a:spcPct val="0"/>
              </a:spcAft>
              <a:buChar char="»"/>
              <a:defRPr sz="1600">
                <a:solidFill>
                  <a:schemeClr val="tx1"/>
                </a:solidFill>
                <a:latin typeface="Cambria"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457200" lvl="1" indent="0">
              <a:lnSpc>
                <a:spcPct val="100000"/>
              </a:lnSpc>
              <a:spcBef>
                <a:spcPts val="0"/>
              </a:spcBef>
              <a:spcAft>
                <a:spcPts val="600"/>
              </a:spcAft>
              <a:buNone/>
            </a:pPr>
            <a:r>
              <a:rPr lang="en-US" sz="1800" i="1" kern="0" dirty="0">
                <a:solidFill>
                  <a:srgbClr val="000000"/>
                </a:solidFill>
                <a:latin typeface="+mn-lt"/>
                <a:cs typeface="Arial" panose="020B0604020202020204" pitchFamily="34" charset="0"/>
              </a:rPr>
              <a:t>Karen Lee, </a:t>
            </a:r>
            <a:r>
              <a:rPr lang="en-US" sz="1800" kern="0" dirty="0">
                <a:solidFill>
                  <a:srgbClr val="000000"/>
                </a:solidFill>
                <a:latin typeface="+mn-lt"/>
                <a:cs typeface="Arial" panose="020B0604020202020204" pitchFamily="34" charset="0"/>
              </a:rPr>
              <a:t>Office of Management and Budget:</a:t>
            </a:r>
          </a:p>
          <a:p>
            <a:pPr marL="457200" lvl="1" indent="0">
              <a:lnSpc>
                <a:spcPct val="100000"/>
              </a:lnSpc>
              <a:spcBef>
                <a:spcPts val="0"/>
              </a:spcBef>
              <a:spcAft>
                <a:spcPts val="600"/>
              </a:spcAft>
              <a:buNone/>
            </a:pPr>
            <a:r>
              <a:rPr lang="en-US" sz="1800" kern="0" dirty="0">
                <a:solidFill>
                  <a:srgbClr val="000000"/>
                </a:solidFill>
                <a:latin typeface="+mn-lt"/>
                <a:cs typeface="Arial" panose="020B0604020202020204" pitchFamily="34" charset="0"/>
              </a:rPr>
              <a:t>	</a:t>
            </a:r>
            <a:r>
              <a:rPr lang="en-US" sz="1800" u="sng" kern="0" dirty="0">
                <a:solidFill>
                  <a:schemeClr val="accent5">
                    <a:lumMod val="75000"/>
                  </a:schemeClr>
                </a:solidFill>
                <a:latin typeface="+mn-lt"/>
                <a:cs typeface="Arial" panose="020B0604020202020204" pitchFamily="34" charset="0"/>
              </a:rPr>
              <a:t>Karen_F._</a:t>
            </a:r>
            <a:r>
              <a:rPr lang="en-US" sz="1800" u="sng" kern="0" dirty="0" smtClean="0">
                <a:solidFill>
                  <a:schemeClr val="accent5">
                    <a:lumMod val="75000"/>
                  </a:schemeClr>
                </a:solidFill>
                <a:latin typeface="+mn-lt"/>
                <a:cs typeface="Arial" panose="020B0604020202020204" pitchFamily="34" charset="0"/>
              </a:rPr>
              <a:t>Lee@omb.eop.gov</a:t>
            </a:r>
            <a:r>
              <a:rPr lang="en-US" sz="1800" kern="0" dirty="0" smtClean="0">
                <a:solidFill>
                  <a:srgbClr val="000000"/>
                </a:solidFill>
                <a:latin typeface="+mn-lt"/>
                <a:cs typeface="Arial" panose="020B0604020202020204" pitchFamily="34" charset="0"/>
              </a:rPr>
              <a:t>, </a:t>
            </a:r>
            <a:r>
              <a:rPr lang="en-US" sz="1800" kern="0" dirty="0">
                <a:solidFill>
                  <a:srgbClr val="000000"/>
                </a:solidFill>
                <a:latin typeface="+mn-lt"/>
                <a:cs typeface="Arial" panose="020B0604020202020204" pitchFamily="34" charset="0"/>
              </a:rPr>
              <a:t>and (202) 395-8083</a:t>
            </a:r>
          </a:p>
          <a:p>
            <a:pPr marL="457200" lvl="1" indent="0">
              <a:lnSpc>
                <a:spcPct val="100000"/>
              </a:lnSpc>
              <a:spcBef>
                <a:spcPts val="0"/>
              </a:spcBef>
              <a:spcAft>
                <a:spcPts val="600"/>
              </a:spcAft>
              <a:buNone/>
            </a:pPr>
            <a:r>
              <a:rPr lang="en-US" sz="1800" i="1" kern="0" dirty="0" smtClean="0">
                <a:solidFill>
                  <a:srgbClr val="000000"/>
                </a:solidFill>
                <a:latin typeface="+mn-lt"/>
                <a:cs typeface="Arial" panose="020B0604020202020204" pitchFamily="34" charset="0"/>
              </a:rPr>
              <a:t>Nicole Martinez Moore, </a:t>
            </a:r>
            <a:r>
              <a:rPr lang="en-US" sz="1800" kern="0" dirty="0">
                <a:solidFill>
                  <a:srgbClr val="000000"/>
                </a:solidFill>
                <a:latin typeface="+mn-lt"/>
                <a:cs typeface="Arial" panose="020B0604020202020204" pitchFamily="34" charset="0"/>
              </a:rPr>
              <a:t>Office of Management and Budget:</a:t>
            </a:r>
          </a:p>
          <a:p>
            <a:pPr marL="457200" lvl="1" indent="0">
              <a:lnSpc>
                <a:spcPct val="100000"/>
              </a:lnSpc>
              <a:spcBef>
                <a:spcPts val="0"/>
              </a:spcBef>
              <a:spcAft>
                <a:spcPts val="600"/>
              </a:spcAft>
              <a:buNone/>
            </a:pPr>
            <a:r>
              <a:rPr lang="en-US" sz="1800" kern="0" dirty="0">
                <a:solidFill>
                  <a:srgbClr val="000000"/>
                </a:solidFill>
                <a:latin typeface="+mn-lt"/>
                <a:cs typeface="Arial" panose="020B0604020202020204" pitchFamily="34" charset="0"/>
              </a:rPr>
              <a:t>	</a:t>
            </a:r>
            <a:r>
              <a:rPr lang="en-US" sz="1800" u="sng" kern="0" dirty="0" smtClean="0">
                <a:solidFill>
                  <a:schemeClr val="accent5">
                    <a:lumMod val="75000"/>
                  </a:schemeClr>
                </a:solidFill>
                <a:latin typeface="+mn-lt"/>
                <a:cs typeface="Arial" panose="020B0604020202020204" pitchFamily="34" charset="0"/>
              </a:rPr>
              <a:t>Nicole_M_Martinez-Moore@omb.eop.gov</a:t>
            </a:r>
            <a:r>
              <a:rPr lang="en-US" sz="1800" kern="0" dirty="0" smtClean="0">
                <a:solidFill>
                  <a:srgbClr val="000000"/>
                </a:solidFill>
                <a:latin typeface="+mn-lt"/>
                <a:cs typeface="Arial" panose="020B0604020202020204" pitchFamily="34" charset="0"/>
              </a:rPr>
              <a:t>, </a:t>
            </a:r>
            <a:r>
              <a:rPr lang="en-US" sz="1800" kern="0" dirty="0">
                <a:solidFill>
                  <a:srgbClr val="000000"/>
                </a:solidFill>
                <a:latin typeface="+mn-lt"/>
                <a:cs typeface="Arial" panose="020B0604020202020204" pitchFamily="34" charset="0"/>
              </a:rPr>
              <a:t>and (202) </a:t>
            </a:r>
            <a:r>
              <a:rPr lang="en-US" sz="1800" kern="0" dirty="0" smtClean="0">
                <a:solidFill>
                  <a:srgbClr val="000000"/>
                </a:solidFill>
                <a:latin typeface="+mn-lt"/>
                <a:cs typeface="Arial" panose="020B0604020202020204" pitchFamily="34" charset="0"/>
              </a:rPr>
              <a:t>395-7552</a:t>
            </a:r>
            <a:endParaRPr lang="en-US" sz="1800" i="1" kern="0" dirty="0">
              <a:solidFill>
                <a:srgbClr val="000000"/>
              </a:solidFill>
              <a:latin typeface="+mn-lt"/>
              <a:cs typeface="Arial" panose="020B0604020202020204" pitchFamily="34" charset="0"/>
            </a:endParaRPr>
          </a:p>
          <a:p>
            <a:pPr marL="457200" lvl="1" indent="0">
              <a:lnSpc>
                <a:spcPct val="100000"/>
              </a:lnSpc>
              <a:spcBef>
                <a:spcPts val="0"/>
              </a:spcBef>
              <a:spcAft>
                <a:spcPts val="600"/>
              </a:spcAft>
              <a:buNone/>
            </a:pPr>
            <a:r>
              <a:rPr lang="en-US" sz="1800" i="1" kern="0" dirty="0" smtClean="0">
                <a:solidFill>
                  <a:srgbClr val="000000"/>
                </a:solidFill>
                <a:latin typeface="+mn-lt"/>
                <a:cs typeface="Arial" panose="020B0604020202020204" pitchFamily="34" charset="0"/>
              </a:rPr>
              <a:t>Michael Peckham, </a:t>
            </a:r>
            <a:r>
              <a:rPr lang="en-US" sz="1800" kern="0" dirty="0" smtClean="0">
                <a:solidFill>
                  <a:srgbClr val="000000"/>
                </a:solidFill>
                <a:latin typeface="+mn-lt"/>
                <a:cs typeface="Arial" panose="020B0604020202020204" pitchFamily="34" charset="0"/>
              </a:rPr>
              <a:t>DAP Executive Director:</a:t>
            </a:r>
          </a:p>
          <a:p>
            <a:pPr marL="457200" lvl="1" indent="0">
              <a:lnSpc>
                <a:spcPct val="100000"/>
              </a:lnSpc>
              <a:spcBef>
                <a:spcPts val="0"/>
              </a:spcBef>
              <a:spcAft>
                <a:spcPts val="600"/>
              </a:spcAft>
              <a:buNone/>
            </a:pPr>
            <a:r>
              <a:rPr lang="en-US" sz="1800" kern="0" dirty="0">
                <a:solidFill>
                  <a:srgbClr val="000000"/>
                </a:solidFill>
                <a:latin typeface="+mn-lt"/>
                <a:cs typeface="Arial" panose="020B0604020202020204" pitchFamily="34" charset="0"/>
              </a:rPr>
              <a:t>	</a:t>
            </a:r>
            <a:r>
              <a:rPr lang="en-US" sz="1800" u="sng" kern="0" dirty="0" smtClean="0">
                <a:solidFill>
                  <a:schemeClr val="accent5">
                    <a:lumMod val="75000"/>
                  </a:schemeClr>
                </a:solidFill>
                <a:latin typeface="+mn-lt"/>
                <a:cs typeface="Arial" panose="020B0604020202020204" pitchFamily="34" charset="0"/>
              </a:rPr>
              <a:t>Michael.Peckham@hhs.gov</a:t>
            </a:r>
            <a:r>
              <a:rPr lang="en-US" sz="1800" kern="0" dirty="0" smtClean="0">
                <a:solidFill>
                  <a:srgbClr val="000000"/>
                </a:solidFill>
                <a:latin typeface="+mn-lt"/>
                <a:cs typeface="Arial" panose="020B0604020202020204" pitchFamily="34" charset="0"/>
              </a:rPr>
              <a:t>, </a:t>
            </a:r>
            <a:r>
              <a:rPr lang="en-US" sz="1800" kern="0" dirty="0">
                <a:solidFill>
                  <a:srgbClr val="000000"/>
                </a:solidFill>
                <a:latin typeface="+mn-lt"/>
                <a:cs typeface="Arial" panose="020B0604020202020204" pitchFamily="34" charset="0"/>
              </a:rPr>
              <a:t>and </a:t>
            </a:r>
            <a:r>
              <a:rPr lang="en-US" sz="1800" kern="0" dirty="0" smtClean="0">
                <a:solidFill>
                  <a:srgbClr val="000000"/>
                </a:solidFill>
                <a:latin typeface="+mn-lt"/>
                <a:cs typeface="Arial" panose="020B0604020202020204" pitchFamily="34" charset="0"/>
              </a:rPr>
              <a:t>(202) 205-9452</a:t>
            </a:r>
          </a:p>
          <a:p>
            <a:pPr marL="457200" lvl="1" indent="0">
              <a:lnSpc>
                <a:spcPct val="100000"/>
              </a:lnSpc>
              <a:spcBef>
                <a:spcPts val="0"/>
              </a:spcBef>
              <a:spcAft>
                <a:spcPts val="600"/>
              </a:spcAft>
              <a:buNone/>
            </a:pPr>
            <a:r>
              <a:rPr lang="en-US" sz="1800" i="1" kern="0" dirty="0" smtClean="0">
                <a:solidFill>
                  <a:srgbClr val="000000"/>
                </a:solidFill>
                <a:latin typeface="+mn-lt"/>
                <a:cs typeface="Arial" panose="020B0604020202020204" pitchFamily="34" charset="0"/>
              </a:rPr>
              <a:t>Christopher Zeleznik, </a:t>
            </a:r>
            <a:r>
              <a:rPr lang="en-US" sz="1800" kern="0" dirty="0" smtClean="0">
                <a:solidFill>
                  <a:srgbClr val="000000"/>
                </a:solidFill>
                <a:latin typeface="+mn-lt"/>
                <a:cs typeface="Arial" panose="020B0604020202020204" pitchFamily="34" charset="0"/>
              </a:rPr>
              <a:t>Intergovernmental and Public Engagement Lead:</a:t>
            </a:r>
            <a:endParaRPr lang="en-US" sz="1800" kern="0" dirty="0">
              <a:solidFill>
                <a:srgbClr val="000000"/>
              </a:solidFill>
              <a:latin typeface="+mn-lt"/>
              <a:cs typeface="Arial" panose="020B0604020202020204" pitchFamily="34" charset="0"/>
            </a:endParaRPr>
          </a:p>
          <a:p>
            <a:pPr marL="457200" lvl="1" indent="0">
              <a:lnSpc>
                <a:spcPct val="100000"/>
              </a:lnSpc>
              <a:spcBef>
                <a:spcPts val="0"/>
              </a:spcBef>
              <a:spcAft>
                <a:spcPts val="600"/>
              </a:spcAft>
              <a:buNone/>
            </a:pPr>
            <a:r>
              <a:rPr lang="en-US" sz="1800" kern="0" dirty="0">
                <a:solidFill>
                  <a:srgbClr val="000000"/>
                </a:solidFill>
                <a:latin typeface="+mn-lt"/>
                <a:cs typeface="Arial" panose="020B0604020202020204" pitchFamily="34" charset="0"/>
              </a:rPr>
              <a:t>	</a:t>
            </a:r>
            <a:r>
              <a:rPr lang="en-US" sz="1800" u="sng" kern="0" dirty="0" smtClean="0">
                <a:solidFill>
                  <a:schemeClr val="accent5">
                    <a:lumMod val="75000"/>
                  </a:schemeClr>
                </a:solidFill>
                <a:latin typeface="+mn-lt"/>
                <a:cs typeface="Arial" panose="020B0604020202020204" pitchFamily="34" charset="0"/>
              </a:rPr>
              <a:t>Christopher.Zeleznik@hhs.gov</a:t>
            </a:r>
            <a:r>
              <a:rPr lang="en-US" sz="1800" kern="0" dirty="0">
                <a:solidFill>
                  <a:srgbClr val="000000"/>
                </a:solidFill>
                <a:latin typeface="+mn-lt"/>
                <a:cs typeface="Arial" panose="020B0604020202020204" pitchFamily="34" charset="0"/>
              </a:rPr>
              <a:t>, and (202) </a:t>
            </a:r>
            <a:r>
              <a:rPr lang="en-US" sz="1800" kern="0" dirty="0" smtClean="0">
                <a:solidFill>
                  <a:srgbClr val="000000"/>
                </a:solidFill>
                <a:latin typeface="+mn-lt"/>
                <a:cs typeface="Arial" panose="020B0604020202020204" pitchFamily="34" charset="0"/>
              </a:rPr>
              <a:t>205-3514</a:t>
            </a:r>
            <a:endParaRPr lang="en-US" sz="1800" kern="0" dirty="0">
              <a:solidFill>
                <a:srgbClr val="000000"/>
              </a:solidFill>
              <a:latin typeface="+mn-lt"/>
              <a:cs typeface="Arial" panose="020B0604020202020204" pitchFamily="34" charset="0"/>
            </a:endParaRPr>
          </a:p>
          <a:p>
            <a:pPr marL="457200" lvl="1" indent="0">
              <a:lnSpc>
                <a:spcPct val="100000"/>
              </a:lnSpc>
              <a:spcBef>
                <a:spcPts val="0"/>
              </a:spcBef>
              <a:spcAft>
                <a:spcPts val="600"/>
              </a:spcAft>
              <a:buNone/>
            </a:pPr>
            <a:r>
              <a:rPr lang="en-US" sz="1800" i="1" kern="0" dirty="0" smtClean="0">
                <a:solidFill>
                  <a:srgbClr val="000000"/>
                </a:solidFill>
                <a:latin typeface="+mn-lt"/>
                <a:cs typeface="Arial" panose="020B0604020202020204" pitchFamily="34" charset="0"/>
              </a:rPr>
              <a:t>Debbie Kramer, </a:t>
            </a:r>
            <a:r>
              <a:rPr lang="en-US" sz="1800" kern="0" dirty="0" smtClean="0">
                <a:solidFill>
                  <a:srgbClr val="000000"/>
                </a:solidFill>
                <a:latin typeface="+mn-lt"/>
                <a:cs typeface="Arial" panose="020B0604020202020204" pitchFamily="34" charset="0"/>
              </a:rPr>
              <a:t>CDER Library Technical Lead:</a:t>
            </a:r>
            <a:endParaRPr lang="en-US" sz="1800" kern="0" dirty="0">
              <a:solidFill>
                <a:srgbClr val="000000"/>
              </a:solidFill>
              <a:latin typeface="+mn-lt"/>
              <a:cs typeface="Arial" panose="020B0604020202020204" pitchFamily="34" charset="0"/>
            </a:endParaRPr>
          </a:p>
          <a:p>
            <a:pPr marL="457200" lvl="1" indent="0">
              <a:lnSpc>
                <a:spcPct val="100000"/>
              </a:lnSpc>
              <a:spcBef>
                <a:spcPts val="0"/>
              </a:spcBef>
              <a:spcAft>
                <a:spcPts val="600"/>
              </a:spcAft>
              <a:buNone/>
            </a:pPr>
            <a:r>
              <a:rPr lang="en-US" sz="1800" kern="0" dirty="0" smtClean="0">
                <a:solidFill>
                  <a:srgbClr val="000000"/>
                </a:solidFill>
                <a:latin typeface="+mn-lt"/>
                <a:cs typeface="Arial" panose="020B0604020202020204" pitchFamily="34" charset="0"/>
              </a:rPr>
              <a:t>	</a:t>
            </a:r>
            <a:r>
              <a:rPr lang="en-US" sz="1800" u="sng" kern="0" dirty="0" smtClean="0">
                <a:solidFill>
                  <a:schemeClr val="accent5">
                    <a:lumMod val="75000"/>
                  </a:schemeClr>
                </a:solidFill>
                <a:latin typeface="+mn-lt"/>
                <a:cs typeface="Arial" panose="020B0604020202020204" pitchFamily="34" charset="0"/>
              </a:rPr>
              <a:t>Debbie.Kramer@hhs.gov</a:t>
            </a:r>
            <a:r>
              <a:rPr lang="en-US" sz="1800" kern="0" dirty="0" smtClean="0">
                <a:solidFill>
                  <a:srgbClr val="000000"/>
                </a:solidFill>
                <a:latin typeface="+mn-lt"/>
                <a:cs typeface="Arial" panose="020B0604020202020204" pitchFamily="34" charset="0"/>
              </a:rPr>
              <a:t>, and </a:t>
            </a:r>
            <a:r>
              <a:rPr lang="en-US" sz="1800" kern="0" dirty="0">
                <a:latin typeface="+mn-lt"/>
                <a:cs typeface="Arial" panose="020B0604020202020204" pitchFamily="34" charset="0"/>
              </a:rPr>
              <a:t>(202) </a:t>
            </a:r>
            <a:r>
              <a:rPr lang="en-US" sz="1800" kern="0" dirty="0" smtClean="0">
                <a:latin typeface="+mn-lt"/>
                <a:cs typeface="Arial" panose="020B0604020202020204" pitchFamily="34" charset="0"/>
              </a:rPr>
              <a:t>260-6184</a:t>
            </a:r>
            <a:endParaRPr lang="en-US" sz="1800" kern="0" dirty="0">
              <a:solidFill>
                <a:srgbClr val="000000"/>
              </a:solidFill>
              <a:latin typeface="+mn-lt"/>
              <a:cs typeface="Arial" panose="020B0604020202020204" pitchFamily="34" charset="0"/>
            </a:endParaRPr>
          </a:p>
          <a:p>
            <a:pPr marL="457200" lvl="1" indent="0">
              <a:lnSpc>
                <a:spcPct val="100000"/>
              </a:lnSpc>
              <a:spcBef>
                <a:spcPts val="0"/>
              </a:spcBef>
              <a:spcAft>
                <a:spcPts val="600"/>
              </a:spcAft>
              <a:buNone/>
            </a:pPr>
            <a:r>
              <a:rPr lang="en-US" sz="1800" i="1" kern="0" dirty="0" smtClean="0">
                <a:solidFill>
                  <a:srgbClr val="000000"/>
                </a:solidFill>
                <a:latin typeface="+mn-lt"/>
                <a:cs typeface="Arial" panose="020B0604020202020204" pitchFamily="34" charset="0"/>
              </a:rPr>
              <a:t>Ada Adams</a:t>
            </a:r>
            <a:r>
              <a:rPr lang="en-US" sz="1800" kern="0" dirty="0" smtClean="0">
                <a:solidFill>
                  <a:srgbClr val="000000"/>
                </a:solidFill>
                <a:latin typeface="+mn-lt"/>
                <a:cs typeface="Arial" panose="020B0604020202020204" pitchFamily="34" charset="0"/>
              </a:rPr>
              <a:t>, Program Analyst / Section 5 Pilot Communications Lead:</a:t>
            </a:r>
          </a:p>
          <a:p>
            <a:pPr marL="457200" lvl="1" indent="0">
              <a:lnSpc>
                <a:spcPct val="100000"/>
              </a:lnSpc>
              <a:spcBef>
                <a:spcPts val="0"/>
              </a:spcBef>
              <a:spcAft>
                <a:spcPts val="600"/>
              </a:spcAft>
              <a:buNone/>
            </a:pPr>
            <a:r>
              <a:rPr lang="en-US" sz="1800" kern="0" dirty="0" smtClean="0">
                <a:solidFill>
                  <a:srgbClr val="000000"/>
                </a:solidFill>
                <a:latin typeface="+mn-lt"/>
                <a:cs typeface="Arial" panose="020B0604020202020204" pitchFamily="34" charset="0"/>
              </a:rPr>
              <a:t>	</a:t>
            </a:r>
            <a:r>
              <a:rPr lang="en-US" sz="1800" u="sng" kern="0" dirty="0" smtClean="0">
                <a:solidFill>
                  <a:srgbClr val="31859C"/>
                </a:solidFill>
                <a:latin typeface="+mn-lt"/>
                <a:cs typeface="Arial" panose="020B0604020202020204" pitchFamily="34" charset="0"/>
              </a:rPr>
              <a:t>Ada.Adams@hhs.gov</a:t>
            </a:r>
            <a:r>
              <a:rPr lang="en-US" sz="1800" kern="0" dirty="0">
                <a:solidFill>
                  <a:srgbClr val="000000"/>
                </a:solidFill>
                <a:latin typeface="+mn-lt"/>
                <a:cs typeface="Arial" panose="020B0604020202020204" pitchFamily="34" charset="0"/>
              </a:rPr>
              <a:t>, and </a:t>
            </a:r>
            <a:r>
              <a:rPr lang="en-US" sz="1800" kern="0" dirty="0" smtClean="0">
                <a:solidFill>
                  <a:srgbClr val="000000"/>
                </a:solidFill>
                <a:latin typeface="+mn-lt"/>
                <a:cs typeface="Arial" panose="020B0604020202020204" pitchFamily="34" charset="0"/>
              </a:rPr>
              <a:t>(202) 401-2767</a:t>
            </a:r>
          </a:p>
          <a:p>
            <a:pPr marL="457200" lvl="1" indent="0">
              <a:lnSpc>
                <a:spcPct val="100000"/>
              </a:lnSpc>
              <a:spcBef>
                <a:spcPts val="0"/>
              </a:spcBef>
              <a:spcAft>
                <a:spcPts val="600"/>
              </a:spcAft>
              <a:buNone/>
            </a:pPr>
            <a:endParaRPr lang="en-US" sz="1800" i="1" kern="0" dirty="0" smtClean="0">
              <a:solidFill>
                <a:srgbClr val="000000"/>
              </a:solidFill>
              <a:cs typeface="Arial" panose="020B0604020202020204" pitchFamily="34" charset="0"/>
            </a:endParaRPr>
          </a:p>
          <a:p>
            <a:pPr marL="457200" lvl="1" indent="0">
              <a:lnSpc>
                <a:spcPct val="100000"/>
              </a:lnSpc>
              <a:spcBef>
                <a:spcPts val="0"/>
              </a:spcBef>
              <a:spcAft>
                <a:spcPts val="600"/>
              </a:spcAft>
              <a:buNone/>
            </a:pPr>
            <a:endParaRPr lang="en-US" sz="1800" b="1" kern="0" dirty="0" smtClean="0">
              <a:solidFill>
                <a:srgbClr val="000000"/>
              </a:solidFill>
              <a:latin typeface="+mn-lt"/>
              <a:cs typeface="Arial" panose="020B0604020202020204" pitchFamily="34" charset="0"/>
            </a:endParaRPr>
          </a:p>
          <a:p>
            <a:pPr marL="457200" lvl="1" indent="0">
              <a:lnSpc>
                <a:spcPct val="100000"/>
              </a:lnSpc>
              <a:spcBef>
                <a:spcPts val="0"/>
              </a:spcBef>
              <a:spcAft>
                <a:spcPts val="600"/>
              </a:spcAft>
              <a:buNone/>
            </a:pPr>
            <a:endParaRPr lang="en-US" sz="1800" kern="0" dirty="0" smtClean="0">
              <a:solidFill>
                <a:schemeClr val="accent5">
                  <a:lumMod val="75000"/>
                </a:schemeClr>
              </a:solidFill>
              <a:latin typeface="+mn-lt"/>
              <a:cs typeface="Arial" panose="020B0604020202020204" pitchFamily="34" charset="0"/>
            </a:endParaRPr>
          </a:p>
        </p:txBody>
      </p:sp>
    </p:spTree>
    <p:extLst>
      <p:ext uri="{BB962C8B-B14F-4D97-AF65-F5344CB8AC3E}">
        <p14:creationId xmlns:p14="http://schemas.microsoft.com/office/powerpoint/2010/main" val="3451655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5EBFD16-345D-054A-A7EB-E22246D41C01}" type="slidenum">
              <a:rPr lang="en-US" sz="1400" smtClean="0">
                <a:solidFill>
                  <a:schemeClr val="bg1">
                    <a:lumMod val="65000"/>
                  </a:schemeClr>
                </a:solidFill>
              </a:rPr>
              <a:pPr/>
              <a:t>2</a:t>
            </a:fld>
            <a:endParaRPr lang="en-US" sz="1400" dirty="0">
              <a:solidFill>
                <a:schemeClr val="bg1">
                  <a:lumMod val="65000"/>
                </a:schemeClr>
              </a:solidFill>
            </a:endParaRPr>
          </a:p>
        </p:txBody>
      </p:sp>
      <p:sp>
        <p:nvSpPr>
          <p:cNvPr id="12" name="TextBox 11"/>
          <p:cNvSpPr txBox="1"/>
          <p:nvPr/>
        </p:nvSpPr>
        <p:spPr>
          <a:xfrm>
            <a:off x="0" y="0"/>
            <a:ext cx="72390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Presenters</a:t>
            </a:r>
            <a:endParaRPr lang="en-US" sz="2400" b="1" dirty="0">
              <a:solidFill>
                <a:schemeClr val="bg1"/>
              </a:solidFill>
              <a:cs typeface="Arial" panose="020B0604020202020204" pitchFamily="34" charset="0"/>
            </a:endParaRPr>
          </a:p>
        </p:txBody>
      </p:sp>
      <p:grpSp>
        <p:nvGrpSpPr>
          <p:cNvPr id="2" name="Group 1"/>
          <p:cNvGrpSpPr/>
          <p:nvPr/>
        </p:nvGrpSpPr>
        <p:grpSpPr>
          <a:xfrm>
            <a:off x="1981200" y="2113131"/>
            <a:ext cx="5486400" cy="2587752"/>
            <a:chOff x="1752600" y="1752600"/>
            <a:chExt cx="5486400" cy="2587752"/>
          </a:xfrm>
        </p:grpSpPr>
        <p:sp>
          <p:nvSpPr>
            <p:cNvPr id="5" name="Rounded Rectangle 4"/>
            <p:cNvSpPr/>
            <p:nvPr/>
          </p:nvSpPr>
          <p:spPr>
            <a:xfrm>
              <a:off x="1752600" y="1752600"/>
              <a:ext cx="5486400" cy="1219200"/>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i="1" dirty="0" smtClean="0"/>
                <a:t>Karen Lee</a:t>
              </a:r>
            </a:p>
            <a:p>
              <a:pPr algn="ctr"/>
              <a:r>
                <a:rPr lang="en-US" b="1" i="1" dirty="0" smtClean="0"/>
                <a:t>Nicole Martinez Moore</a:t>
              </a:r>
            </a:p>
            <a:p>
              <a:pPr algn="ctr"/>
              <a:r>
                <a:rPr lang="en-US" dirty="0" smtClean="0"/>
                <a:t>Office of Management and Budget (OMB)</a:t>
              </a:r>
              <a:endParaRPr lang="en-US" dirty="0"/>
            </a:p>
          </p:txBody>
        </p:sp>
        <p:sp>
          <p:nvSpPr>
            <p:cNvPr id="13" name="Rounded Rectangle 12"/>
            <p:cNvSpPr/>
            <p:nvPr/>
          </p:nvSpPr>
          <p:spPr>
            <a:xfrm>
              <a:off x="1752600" y="3124200"/>
              <a:ext cx="5486400" cy="121615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i="1" dirty="0" smtClean="0"/>
                <a:t>Christopher Zeleznik</a:t>
              </a:r>
            </a:p>
            <a:p>
              <a:pPr algn="ctr"/>
              <a:r>
                <a:rPr lang="en-US" dirty="0" smtClean="0"/>
                <a:t>Department </a:t>
              </a:r>
              <a:r>
                <a:rPr lang="en-US" dirty="0"/>
                <a:t>of Health and Human Services</a:t>
              </a:r>
            </a:p>
            <a:p>
              <a:pPr algn="ctr"/>
              <a:r>
                <a:rPr lang="en-US" dirty="0"/>
                <a:t>DATA Act Program Management Office (DAP</a:t>
              </a:r>
              <a:r>
                <a:rPr lang="en-US" dirty="0" smtClean="0"/>
                <a:t>)</a:t>
              </a:r>
              <a:endParaRPr lang="en-US" dirty="0"/>
            </a:p>
          </p:txBody>
        </p:sp>
      </p:grpSp>
    </p:spTree>
    <p:extLst>
      <p:ext uri="{BB962C8B-B14F-4D97-AF65-F5344CB8AC3E}">
        <p14:creationId xmlns:p14="http://schemas.microsoft.com/office/powerpoint/2010/main" val="728982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solidFill>
                  <a:srgbClr val="898989"/>
                </a:solidFill>
              </a:rPr>
              <a:t>3</a:t>
            </a:fld>
            <a:endParaRPr lang="en-US" dirty="0">
              <a:solidFill>
                <a:srgbClr val="898989"/>
              </a:solidFill>
            </a:endParaRPr>
          </a:p>
        </p:txBody>
      </p:sp>
      <p:sp>
        <p:nvSpPr>
          <p:cNvPr id="3" name="TextBox 2"/>
          <p:cNvSpPr txBox="1"/>
          <p:nvPr/>
        </p:nvSpPr>
        <p:spPr>
          <a:xfrm>
            <a:off x="152400" y="1981200"/>
            <a:ext cx="5334000" cy="369332"/>
          </a:xfrm>
          <a:prstGeom prst="rect">
            <a:avLst/>
          </a:prstGeom>
          <a:noFill/>
        </p:spPr>
        <p:txBody>
          <a:bodyPr wrap="square" rtlCol="0">
            <a:spAutoFit/>
          </a:bodyPr>
          <a:lstStyle/>
          <a:p>
            <a:r>
              <a:rPr lang="en-US" b="1" dirty="0" smtClean="0">
                <a:solidFill>
                  <a:schemeClr val="tx2">
                    <a:lumMod val="75000"/>
                  </a:schemeClr>
                </a:solidFill>
                <a:cs typeface="Arial" panose="020B0604020202020204" pitchFamily="34" charset="0"/>
              </a:rPr>
              <a:t>Discussion Topics</a:t>
            </a:r>
            <a:endParaRPr lang="en-US" b="1" dirty="0">
              <a:solidFill>
                <a:schemeClr val="tx2">
                  <a:lumMod val="75000"/>
                </a:schemeClr>
              </a:solidFill>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447555859"/>
              </p:ext>
            </p:extLst>
          </p:nvPr>
        </p:nvGraphicFramePr>
        <p:xfrm>
          <a:off x="609600" y="2639250"/>
          <a:ext cx="5867400" cy="3685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152400" y="685800"/>
            <a:ext cx="5334000" cy="369332"/>
          </a:xfrm>
          <a:prstGeom prst="rect">
            <a:avLst/>
          </a:prstGeom>
          <a:noFill/>
        </p:spPr>
        <p:txBody>
          <a:bodyPr wrap="square" rtlCol="0">
            <a:spAutoFit/>
          </a:bodyPr>
          <a:lstStyle/>
          <a:p>
            <a:r>
              <a:rPr lang="en-US" b="1" dirty="0" smtClean="0">
                <a:solidFill>
                  <a:schemeClr val="tx2">
                    <a:lumMod val="75000"/>
                  </a:schemeClr>
                </a:solidFill>
                <a:cs typeface="Arial" panose="020B0604020202020204" pitchFamily="34" charset="0"/>
              </a:rPr>
              <a:t>Purpose</a:t>
            </a:r>
            <a:endParaRPr lang="en-US" b="1" dirty="0">
              <a:solidFill>
                <a:schemeClr val="tx2">
                  <a:lumMod val="75000"/>
                </a:schemeClr>
              </a:solidFill>
              <a:cs typeface="Arial" panose="020B0604020202020204" pitchFamily="34" charset="0"/>
            </a:endParaRPr>
          </a:p>
        </p:txBody>
      </p:sp>
      <p:sp>
        <p:nvSpPr>
          <p:cNvPr id="6" name="TextBox 5"/>
          <p:cNvSpPr txBox="1"/>
          <p:nvPr/>
        </p:nvSpPr>
        <p:spPr>
          <a:xfrm>
            <a:off x="0" y="0"/>
            <a:ext cx="72390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Purpose &amp; Discussion Topics</a:t>
            </a:r>
            <a:endParaRPr lang="en-US" sz="2400" b="1" dirty="0">
              <a:solidFill>
                <a:schemeClr val="bg1"/>
              </a:solidFill>
              <a:cs typeface="Arial" panose="020B0604020202020204" pitchFamily="34" charset="0"/>
            </a:endParaRPr>
          </a:p>
        </p:txBody>
      </p:sp>
      <p:sp>
        <p:nvSpPr>
          <p:cNvPr id="7" name="Rectangle 6"/>
          <p:cNvSpPr/>
          <p:nvPr/>
        </p:nvSpPr>
        <p:spPr>
          <a:xfrm>
            <a:off x="533399" y="1147465"/>
            <a:ext cx="7772399" cy="369332"/>
          </a:xfrm>
          <a:prstGeom prst="rect">
            <a:avLst/>
          </a:prstGeom>
        </p:spPr>
        <p:txBody>
          <a:bodyPr wrap="square">
            <a:spAutoFit/>
          </a:bodyPr>
          <a:lstStyle/>
          <a:p>
            <a:r>
              <a:rPr lang="en-US" dirty="0" smtClean="0"/>
              <a:t>To provide </a:t>
            </a:r>
            <a:r>
              <a:rPr lang="en-US" dirty="0"/>
              <a:t> </a:t>
            </a:r>
            <a:r>
              <a:rPr lang="en-US" dirty="0" smtClean="0"/>
              <a:t>a summary of the DATA Act and Section 5 Grants Pilot.</a:t>
            </a:r>
          </a:p>
        </p:txBody>
      </p:sp>
    </p:spTree>
    <p:extLst>
      <p:ext uri="{BB962C8B-B14F-4D97-AF65-F5344CB8AC3E}">
        <p14:creationId xmlns:p14="http://schemas.microsoft.com/office/powerpoint/2010/main" val="32522353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4</a:t>
            </a:fld>
            <a:endParaRPr lang="en-US" dirty="0"/>
          </a:p>
        </p:txBody>
      </p:sp>
      <p:sp>
        <p:nvSpPr>
          <p:cNvPr id="11" name="TextBox 10"/>
          <p:cNvSpPr txBox="1"/>
          <p:nvPr/>
        </p:nvSpPr>
        <p:spPr>
          <a:xfrm>
            <a:off x="0" y="0"/>
            <a:ext cx="53340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DATA Act Overview</a:t>
            </a:r>
          </a:p>
        </p:txBody>
      </p:sp>
      <p:sp>
        <p:nvSpPr>
          <p:cNvPr id="14" name="TextBox 13"/>
          <p:cNvSpPr txBox="1"/>
          <p:nvPr/>
        </p:nvSpPr>
        <p:spPr>
          <a:xfrm>
            <a:off x="579170" y="1958506"/>
            <a:ext cx="3611830" cy="2585323"/>
          </a:xfrm>
          <a:prstGeom prst="rect">
            <a:avLst/>
          </a:prstGeom>
          <a:noFill/>
        </p:spPr>
        <p:txBody>
          <a:bodyPr wrap="square" rtlCol="0">
            <a:spAutoFit/>
          </a:bodyPr>
          <a:lstStyle/>
          <a:p>
            <a:r>
              <a:rPr lang="en-US" dirty="0">
                <a:solidFill>
                  <a:srgbClr val="000000"/>
                </a:solidFill>
                <a:latin typeface="Calibri" panose="020F0502020204030204" pitchFamily="34" charset="0"/>
                <a:cs typeface="Arial" panose="020B0604020202020204" pitchFamily="34" charset="0"/>
              </a:rPr>
              <a:t>In May 2014, Public Law 113-101 Digital Accountability and Transparency Act of 2014 (DATA Act) was signed into law with the purpose to establish government-wide financial data standards and increase the availability, accuracy, and usefulness of federal spending information.</a:t>
            </a:r>
          </a:p>
        </p:txBody>
      </p:sp>
      <p:graphicFrame>
        <p:nvGraphicFramePr>
          <p:cNvPr id="15" name="Diagram 14"/>
          <p:cNvGraphicFramePr/>
          <p:nvPr>
            <p:extLst>
              <p:ext uri="{D42A27DB-BD31-4B8C-83A1-F6EECF244321}">
                <p14:modId xmlns:p14="http://schemas.microsoft.com/office/powerpoint/2010/main" val="2398348823"/>
              </p:ext>
            </p:extLst>
          </p:nvPr>
        </p:nvGraphicFramePr>
        <p:xfrm>
          <a:off x="4343400" y="1537862"/>
          <a:ext cx="4400348" cy="3415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02342" y="4114800"/>
            <a:ext cx="416954" cy="416954"/>
          </a:xfrm>
          <a:prstGeom prst="rect">
            <a:avLst/>
          </a:prstGeom>
        </p:spPr>
      </p:pic>
      <p:pic>
        <p:nvPicPr>
          <p:cNvPr id="17" name="Picture 16"/>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66505" y="2991805"/>
            <a:ext cx="507929" cy="507929"/>
          </a:xfrm>
          <a:prstGeom prst="rect">
            <a:avLst/>
          </a:prstGeom>
        </p:spPr>
      </p:pic>
      <p:pic>
        <p:nvPicPr>
          <p:cNvPr id="18" name="Picture 17"/>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43674" y="1958506"/>
            <a:ext cx="576796" cy="576796"/>
          </a:xfrm>
          <a:prstGeom prst="rect">
            <a:avLst/>
          </a:prstGeom>
        </p:spPr>
      </p:pic>
    </p:spTree>
    <p:extLst>
      <p:ext uri="{BB962C8B-B14F-4D97-AF65-F5344CB8AC3E}">
        <p14:creationId xmlns:p14="http://schemas.microsoft.com/office/powerpoint/2010/main" val="31841268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687050"/>
            <a:ext cx="8382000" cy="1200329"/>
          </a:xfrm>
          <a:prstGeom prst="rect">
            <a:avLst/>
          </a:prstGeom>
          <a:noFill/>
        </p:spPr>
        <p:txBody>
          <a:bodyPr wrap="square" rtlCol="0">
            <a:spAutoFit/>
          </a:bodyPr>
          <a:lstStyle/>
          <a:p>
            <a:r>
              <a:rPr lang="en-US" b="1" dirty="0">
                <a:solidFill>
                  <a:srgbClr val="003300"/>
                </a:solidFill>
                <a:latin typeface="Calibri" panose="020F0502020204030204" pitchFamily="34" charset="0"/>
                <a:cs typeface="Arial" panose="020B0604020202020204" pitchFamily="34" charset="0"/>
              </a:rPr>
              <a:t>The goal of the Pilot is to implement Section 5 of the Digital Accountability and Transparency Act (DATA Act) of 2014, Pub. L. No. 113-101, which requires the Federal Government to, </a:t>
            </a:r>
            <a:r>
              <a:rPr lang="en-US" b="1" dirty="0" smtClean="0">
                <a:solidFill>
                  <a:srgbClr val="003300"/>
                </a:solidFill>
                <a:latin typeface="Calibri" panose="020F0502020204030204" pitchFamily="34" charset="0"/>
                <a:cs typeface="Arial" panose="020B0604020202020204" pitchFamily="34" charset="0"/>
              </a:rPr>
              <a:t>“establish </a:t>
            </a:r>
            <a:r>
              <a:rPr lang="en-US" b="1" dirty="0">
                <a:solidFill>
                  <a:srgbClr val="003300"/>
                </a:solidFill>
                <a:latin typeface="Calibri" panose="020F0502020204030204" pitchFamily="34" charset="0"/>
                <a:cs typeface="Arial" panose="020B0604020202020204" pitchFamily="34" charset="0"/>
              </a:rPr>
              <a:t>a pilot program with the participation of appropriate Federal agencies to facilitate the development of recommendations for: </a:t>
            </a:r>
          </a:p>
        </p:txBody>
      </p:sp>
      <p:sp>
        <p:nvSpPr>
          <p:cNvPr id="2" name="Slide Number Placeholder 1"/>
          <p:cNvSpPr>
            <a:spLocks noGrp="1"/>
          </p:cNvSpPr>
          <p:nvPr>
            <p:ph type="sldNum" sz="quarter" idx="12"/>
          </p:nvPr>
        </p:nvSpPr>
        <p:spPr/>
        <p:txBody>
          <a:bodyPr/>
          <a:lstStyle/>
          <a:p>
            <a:fld id="{C2D9E353-FF3B-42D0-B944-9BB66310DC08}" type="slidenum">
              <a:rPr lang="en-US" smtClean="0"/>
              <a:t>5</a:t>
            </a:fld>
            <a:endParaRPr lang="en-US" dirty="0"/>
          </a:p>
        </p:txBody>
      </p:sp>
      <p:sp>
        <p:nvSpPr>
          <p:cNvPr id="3" name="TextBox 2"/>
          <p:cNvSpPr txBox="1"/>
          <p:nvPr/>
        </p:nvSpPr>
        <p:spPr>
          <a:xfrm>
            <a:off x="0" y="0"/>
            <a:ext cx="77724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DATA Act Overview - Section 5 Pilot Requirements</a:t>
            </a:r>
            <a:endParaRPr lang="en-US" sz="2400" b="1" dirty="0">
              <a:solidFill>
                <a:schemeClr val="bg1"/>
              </a:solidFill>
              <a:cs typeface="Arial" panose="020B0604020202020204" pitchFamily="34" charset="0"/>
            </a:endParaRPr>
          </a:p>
        </p:txBody>
      </p:sp>
      <p:graphicFrame>
        <p:nvGraphicFramePr>
          <p:cNvPr id="5" name="Diagram 4"/>
          <p:cNvGraphicFramePr/>
          <p:nvPr>
            <p:extLst/>
          </p:nvPr>
        </p:nvGraphicFramePr>
        <p:xfrm>
          <a:off x="1273332" y="1905000"/>
          <a:ext cx="6597337" cy="383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828977" y="3551685"/>
            <a:ext cx="507332" cy="507332"/>
          </a:xfrm>
          <a:prstGeom prst="rect">
            <a:avLst/>
          </a:prstGeom>
        </p:spPr>
      </p:pic>
      <p:pic>
        <p:nvPicPr>
          <p:cNvPr id="8" name="Picture 7"/>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19825" y="2362200"/>
            <a:ext cx="618304" cy="618304"/>
          </a:xfrm>
          <a:prstGeom prst="rect">
            <a:avLst/>
          </a:prstGeom>
        </p:spPr>
      </p:pic>
      <p:pic>
        <p:nvPicPr>
          <p:cNvPr id="9" name="Picture 8"/>
          <p:cNvPicPr>
            <a:picLocks noChangeAspect="1"/>
          </p:cNvPicPr>
          <p:nvPr/>
        </p:nvPicPr>
        <p:blipFill>
          <a:blip r:embed="rId10"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19825" y="4724400"/>
            <a:ext cx="562818" cy="562818"/>
          </a:xfrm>
          <a:prstGeom prst="rect">
            <a:avLst/>
          </a:prstGeom>
        </p:spPr>
      </p:pic>
      <p:sp>
        <p:nvSpPr>
          <p:cNvPr id="6" name="Rectangle 5"/>
          <p:cNvSpPr/>
          <p:nvPr/>
        </p:nvSpPr>
        <p:spPr>
          <a:xfrm>
            <a:off x="381000" y="5879903"/>
            <a:ext cx="8381999" cy="584775"/>
          </a:xfrm>
          <a:prstGeom prst="rect">
            <a:avLst/>
          </a:prstGeom>
        </p:spPr>
        <p:txBody>
          <a:bodyPr wrap="square">
            <a:spAutoFit/>
          </a:bodyPr>
          <a:lstStyle/>
          <a:p>
            <a:r>
              <a:rPr lang="en-US" sz="1600" b="1" i="1" dirty="0">
                <a:solidFill>
                  <a:srgbClr val="000000"/>
                </a:solidFill>
                <a:latin typeface="Calibri" panose="020F0502020204030204" pitchFamily="34" charset="0"/>
                <a:cs typeface="Arial" panose="020B0604020202020204" pitchFamily="34" charset="0"/>
              </a:rPr>
              <a:t>The Office of Management and Budget (OMB) has </a:t>
            </a:r>
            <a:r>
              <a:rPr lang="en-US" sz="1600" b="1" i="1" dirty="0" smtClean="0">
                <a:solidFill>
                  <a:srgbClr val="000000"/>
                </a:solidFill>
                <a:latin typeface="Calibri" panose="020F0502020204030204" pitchFamily="34" charset="0"/>
                <a:cs typeface="Arial" panose="020B0604020202020204" pitchFamily="34" charset="0"/>
              </a:rPr>
              <a:t>partnered with HHS </a:t>
            </a:r>
            <a:r>
              <a:rPr lang="en-US" sz="1600" b="1" i="1" dirty="0">
                <a:solidFill>
                  <a:srgbClr val="000000"/>
                </a:solidFill>
                <a:latin typeface="Calibri" panose="020F0502020204030204" pitchFamily="34" charset="0"/>
                <a:cs typeface="Arial" panose="020B0604020202020204" pitchFamily="34" charset="0"/>
              </a:rPr>
              <a:t>to serve as the executing agent for the Section 5 Grants Pilot. </a:t>
            </a:r>
          </a:p>
        </p:txBody>
      </p:sp>
    </p:spTree>
    <p:extLst>
      <p:ext uri="{BB962C8B-B14F-4D97-AF65-F5344CB8AC3E}">
        <p14:creationId xmlns:p14="http://schemas.microsoft.com/office/powerpoint/2010/main" val="1216775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6</a:t>
            </a:fld>
            <a:endParaRPr lang="en-US" dirty="0"/>
          </a:p>
        </p:txBody>
      </p:sp>
      <p:sp>
        <p:nvSpPr>
          <p:cNvPr id="3" name="TextBox 2"/>
          <p:cNvSpPr txBox="1"/>
          <p:nvPr/>
        </p:nvSpPr>
        <p:spPr>
          <a:xfrm>
            <a:off x="0" y="0"/>
            <a:ext cx="77724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DATA Act Overview - Section 5 Legislative Timeline</a:t>
            </a:r>
            <a:endParaRPr lang="en-US" sz="2400" b="1" dirty="0">
              <a:solidFill>
                <a:schemeClr val="bg1"/>
              </a:solidFill>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000162834"/>
              </p:ext>
            </p:extLst>
          </p:nvPr>
        </p:nvGraphicFramePr>
        <p:xfrm>
          <a:off x="685800" y="1575464"/>
          <a:ext cx="7772400" cy="4520536"/>
        </p:xfrm>
        <a:graphic>
          <a:graphicData uri="http://schemas.openxmlformats.org/drawingml/2006/table">
            <a:tbl>
              <a:tblPr firstRow="1" firstCol="1" bandRow="1">
                <a:tableStyleId>{B301B821-A1FF-4177-AEE7-76D212191A09}</a:tableStyleId>
              </a:tblPr>
              <a:tblGrid>
                <a:gridCol w="4518284"/>
                <a:gridCol w="3254116"/>
              </a:tblGrid>
              <a:tr h="607896">
                <a:tc>
                  <a:txBody>
                    <a:bodyPr/>
                    <a:lstStyle/>
                    <a:p>
                      <a:pPr marL="0" marR="0" algn="ctr">
                        <a:lnSpc>
                          <a:spcPct val="115000"/>
                        </a:lnSpc>
                        <a:spcBef>
                          <a:spcPts val="0"/>
                        </a:spcBef>
                        <a:spcAft>
                          <a:spcPts val="0"/>
                        </a:spcAft>
                      </a:pPr>
                      <a:r>
                        <a:rPr lang="en-US" sz="1600" dirty="0">
                          <a:effectLst/>
                          <a:latin typeface="Arial" panose="020B0604020202020204" pitchFamily="34" charset="0"/>
                          <a:cs typeface="Arial" panose="020B0604020202020204" pitchFamily="34" charset="0"/>
                        </a:rPr>
                        <a:t>Activity</a:t>
                      </a:r>
                      <a:endParaRPr lang="en-US" sz="1600" b="1"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rgbClr val="1F497D"/>
                      </a:solidFill>
                      <a:prstDash val="solid"/>
                      <a:round/>
                      <a:headEnd type="none" w="med" len="med"/>
                      <a:tailEnd type="none" w="med" len="med"/>
                    </a:lnR>
                  </a:tcPr>
                </a:tc>
                <a:tc>
                  <a:txBody>
                    <a:bodyPr/>
                    <a:lstStyle/>
                    <a:p>
                      <a:pPr marL="0" marR="0" algn="ctr">
                        <a:lnSpc>
                          <a:spcPct val="115000"/>
                        </a:lnSpc>
                        <a:spcBef>
                          <a:spcPts val="0"/>
                        </a:spcBef>
                        <a:spcAft>
                          <a:spcPts val="0"/>
                        </a:spcAft>
                      </a:pPr>
                      <a:r>
                        <a:rPr lang="en-US" sz="1600" dirty="0" smtClean="0">
                          <a:effectLst/>
                          <a:latin typeface="Arial" panose="020B0604020202020204" pitchFamily="34" charset="0"/>
                          <a:cs typeface="Arial" panose="020B0604020202020204" pitchFamily="34" charset="0"/>
                        </a:rPr>
                        <a:t>Deadline</a:t>
                      </a:r>
                      <a:endParaRPr lang="en-US" sz="1600" b="1" dirty="0">
                        <a:solidFill>
                          <a:schemeClr val="tx1"/>
                        </a:solidFill>
                        <a:effectLst/>
                        <a:latin typeface="Arial" panose="020B0604020202020204" pitchFamily="34" charset="0"/>
                        <a:ea typeface="Calibri"/>
                        <a:cs typeface="Arial" panose="020B0604020202020204" pitchFamily="34" charset="0"/>
                      </a:endParaRPr>
                    </a:p>
                  </a:txBody>
                  <a:tcPr marL="68580" marR="68580" marT="0" marB="0" anchor="ctr">
                    <a:lnL w="12700" cap="flat" cmpd="sng" algn="ctr">
                      <a:solidFill>
                        <a:srgbClr val="1F497D"/>
                      </a:solidFill>
                      <a:prstDash val="solid"/>
                      <a:round/>
                      <a:headEnd type="none" w="med" len="med"/>
                      <a:tailEnd type="none" w="med" len="med"/>
                    </a:lnL>
                  </a:tcPr>
                </a:tc>
              </a:tr>
              <a:tr h="1678103">
                <a:tc>
                  <a:txBody>
                    <a:bodyPr/>
                    <a:lstStyle/>
                    <a:p>
                      <a:pPr marL="0" marR="0" algn="l">
                        <a:lnSpc>
                          <a:spcPct val="115000"/>
                        </a:lnSpc>
                        <a:spcBef>
                          <a:spcPts val="0"/>
                        </a:spcBef>
                        <a:spcAft>
                          <a:spcPts val="0"/>
                        </a:spcAft>
                      </a:pPr>
                      <a:r>
                        <a:rPr lang="en-US" sz="1400" dirty="0" smtClean="0">
                          <a:solidFill>
                            <a:srgbClr val="000000"/>
                          </a:solidFill>
                          <a:effectLst/>
                          <a:latin typeface="Arial" panose="020B0604020202020204" pitchFamily="34" charset="0"/>
                          <a:cs typeface="Arial" panose="020B0604020202020204" pitchFamily="34" charset="0"/>
                        </a:rPr>
                        <a:t>Section 5: </a:t>
                      </a:r>
                    </a:p>
                    <a:p>
                      <a:pPr marL="0" marR="0" algn="l">
                        <a:lnSpc>
                          <a:spcPct val="115000"/>
                        </a:lnSpc>
                        <a:spcBef>
                          <a:spcPts val="0"/>
                        </a:spcBef>
                        <a:spcAft>
                          <a:spcPts val="0"/>
                        </a:spcAft>
                      </a:pPr>
                      <a:r>
                        <a:rPr lang="en-US" sz="1400" dirty="0" smtClean="0">
                          <a:solidFill>
                            <a:srgbClr val="000000"/>
                          </a:solidFill>
                          <a:effectLst/>
                          <a:latin typeface="Arial" panose="020B0604020202020204" pitchFamily="34" charset="0"/>
                          <a:cs typeface="Arial" panose="020B0604020202020204" pitchFamily="34" charset="0"/>
                        </a:rPr>
                        <a:t>Establish Pilot program</a:t>
                      </a:r>
                      <a:r>
                        <a:rPr lang="en-US" sz="1400" baseline="0" dirty="0" smtClean="0">
                          <a:solidFill>
                            <a:srgbClr val="000000"/>
                          </a:solidFill>
                          <a:effectLst/>
                          <a:latin typeface="Arial" panose="020B0604020202020204" pitchFamily="34" charset="0"/>
                          <a:cs typeface="Arial" panose="020B0604020202020204" pitchFamily="34" charset="0"/>
                        </a:rPr>
                        <a:t> that will generate recommendations to standardize reporting, eliminate duplication and unnecessary reports, and reduce compliance costs.</a:t>
                      </a:r>
                      <a:endParaRPr lang="en-US" sz="1400" b="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rgbClr val="1F497D"/>
                      </a:solidFill>
                      <a:prstDash val="solid"/>
                      <a:round/>
                      <a:headEnd type="none" w="med" len="med"/>
                      <a:tailEnd type="none" w="med" len="med"/>
                    </a:lnR>
                  </a:tcPr>
                </a:tc>
                <a:tc>
                  <a:txBody>
                    <a:bodyPr/>
                    <a:lstStyle/>
                    <a:p>
                      <a:pPr marL="519113" marR="0" indent="-285750">
                        <a:lnSpc>
                          <a:spcPct val="115000"/>
                        </a:lnSpc>
                        <a:spcBef>
                          <a:spcPts val="0"/>
                        </a:spcBef>
                        <a:spcAft>
                          <a:spcPts val="0"/>
                        </a:spcAft>
                        <a:buFont typeface="Arial" panose="020B0604020202020204" pitchFamily="34" charset="0"/>
                        <a:buChar char="•"/>
                      </a:pPr>
                      <a:r>
                        <a:rPr lang="en-US" sz="1400" dirty="0" smtClean="0">
                          <a:solidFill>
                            <a:srgbClr val="000000"/>
                          </a:solidFill>
                          <a:effectLst/>
                          <a:latin typeface="Arial" panose="020B0604020202020204" pitchFamily="34" charset="0"/>
                          <a:cs typeface="Arial" panose="020B0604020202020204" pitchFamily="34" charset="0"/>
                        </a:rPr>
                        <a:t>Establish 1 year after</a:t>
                      </a:r>
                      <a:r>
                        <a:rPr lang="en-US" sz="1400" baseline="0" dirty="0" smtClean="0">
                          <a:solidFill>
                            <a:srgbClr val="000000"/>
                          </a:solidFill>
                          <a:effectLst/>
                          <a:latin typeface="Arial" panose="020B0604020202020204" pitchFamily="34" charset="0"/>
                          <a:cs typeface="Arial" panose="020B0604020202020204" pitchFamily="34" charset="0"/>
                        </a:rPr>
                        <a:t> enactment</a:t>
                      </a:r>
                    </a:p>
                    <a:p>
                      <a:pPr marL="519113" marR="0" indent="-285750">
                        <a:lnSpc>
                          <a:spcPct val="115000"/>
                        </a:lnSpc>
                        <a:spcBef>
                          <a:spcPts val="0"/>
                        </a:spcBef>
                        <a:spcAft>
                          <a:spcPts val="0"/>
                        </a:spcAft>
                        <a:buFont typeface="Arial" panose="020B0604020202020204" pitchFamily="34" charset="0"/>
                        <a:buChar char="•"/>
                      </a:pPr>
                      <a:r>
                        <a:rPr lang="en-US" sz="1400" baseline="0" dirty="0" smtClean="0">
                          <a:solidFill>
                            <a:srgbClr val="000000"/>
                          </a:solidFill>
                          <a:effectLst/>
                          <a:latin typeface="Arial" panose="020B0604020202020204" pitchFamily="34" charset="0"/>
                          <a:cs typeface="Arial" panose="020B0604020202020204" pitchFamily="34" charset="0"/>
                        </a:rPr>
                        <a:t>Complete within 2 years after Pilot established</a:t>
                      </a:r>
                    </a:p>
                    <a:p>
                      <a:pPr marL="519113" marR="0" indent="-285750">
                        <a:lnSpc>
                          <a:spcPct val="115000"/>
                        </a:lnSpc>
                        <a:spcBef>
                          <a:spcPts val="0"/>
                        </a:spcBef>
                        <a:spcAft>
                          <a:spcPts val="0"/>
                        </a:spcAft>
                        <a:buFont typeface="Arial" panose="020B0604020202020204" pitchFamily="34" charset="0"/>
                        <a:buChar char="•"/>
                      </a:pPr>
                      <a:r>
                        <a:rPr lang="en-US" sz="1400" baseline="0" dirty="0" smtClean="0">
                          <a:solidFill>
                            <a:srgbClr val="000000"/>
                          </a:solidFill>
                          <a:effectLst/>
                          <a:latin typeface="Arial" panose="020B0604020202020204" pitchFamily="34" charset="0"/>
                          <a:cs typeface="Arial" panose="020B0604020202020204" pitchFamily="34" charset="0"/>
                        </a:rPr>
                        <a:t>May 2015 – May 2017 </a:t>
                      </a:r>
                      <a:endParaRPr lang="en-US" sz="1400" b="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nchor="ctr">
                    <a:lnL w="12700" cap="flat" cmpd="sng" algn="ctr">
                      <a:solidFill>
                        <a:srgbClr val="1F497D"/>
                      </a:solidFill>
                      <a:prstDash val="solid"/>
                      <a:round/>
                      <a:headEnd type="none" w="med" len="med"/>
                      <a:tailEnd type="none" w="med" len="med"/>
                    </a:lnL>
                  </a:tcPr>
                </a:tc>
              </a:tr>
              <a:tr h="893815">
                <a:tc>
                  <a:txBody>
                    <a:bodyPr/>
                    <a:lstStyle/>
                    <a:p>
                      <a:pPr marL="0" marR="0" algn="l">
                        <a:lnSpc>
                          <a:spcPct val="115000"/>
                        </a:lnSpc>
                        <a:spcBef>
                          <a:spcPts val="0"/>
                        </a:spcBef>
                        <a:spcAft>
                          <a:spcPts val="0"/>
                        </a:spcAft>
                      </a:pPr>
                      <a:r>
                        <a:rPr lang="en-US" sz="1400" dirty="0" smtClean="0">
                          <a:solidFill>
                            <a:srgbClr val="000000"/>
                          </a:solidFill>
                          <a:effectLst/>
                          <a:latin typeface="Arial" panose="020B0604020202020204" pitchFamily="34" charset="0"/>
                          <a:cs typeface="Arial" panose="020B0604020202020204" pitchFamily="34" charset="0"/>
                        </a:rPr>
                        <a:t>Section 5: </a:t>
                      </a:r>
                    </a:p>
                    <a:p>
                      <a:pPr marL="0" marR="0" algn="l">
                        <a:lnSpc>
                          <a:spcPct val="115000"/>
                        </a:lnSpc>
                        <a:spcBef>
                          <a:spcPts val="0"/>
                        </a:spcBef>
                        <a:spcAft>
                          <a:spcPts val="0"/>
                        </a:spcAft>
                      </a:pPr>
                      <a:r>
                        <a:rPr lang="en-US" sz="1400" dirty="0" smtClean="0">
                          <a:solidFill>
                            <a:srgbClr val="000000"/>
                          </a:solidFill>
                          <a:effectLst/>
                          <a:latin typeface="Arial" panose="020B0604020202020204" pitchFamily="34" charset="0"/>
                          <a:cs typeface="Arial" panose="020B0604020202020204" pitchFamily="34" charset="0"/>
                        </a:rPr>
                        <a:t>Report on results of Pilot.</a:t>
                      </a:r>
                      <a:endParaRPr lang="en-US" sz="1400" b="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rgbClr val="1F497D"/>
                      </a:solidFill>
                      <a:prstDash val="solid"/>
                      <a:round/>
                      <a:headEnd type="none" w="med" len="med"/>
                      <a:tailEnd type="none" w="med" len="med"/>
                    </a:lnR>
                  </a:tcPr>
                </a:tc>
                <a:tc>
                  <a:txBody>
                    <a:bodyPr/>
                    <a:lstStyle/>
                    <a:p>
                      <a:pPr marL="519113" marR="0" indent="-285750">
                        <a:lnSpc>
                          <a:spcPct val="115000"/>
                        </a:lnSpc>
                        <a:spcBef>
                          <a:spcPts val="0"/>
                        </a:spcBef>
                        <a:spcAft>
                          <a:spcPts val="0"/>
                        </a:spcAft>
                        <a:buFont typeface="Arial" panose="020B0604020202020204" pitchFamily="34" charset="0"/>
                        <a:buChar char="•"/>
                      </a:pPr>
                      <a:r>
                        <a:rPr lang="en-US" sz="1400" baseline="0" dirty="0" smtClean="0">
                          <a:solidFill>
                            <a:srgbClr val="000000"/>
                          </a:solidFill>
                          <a:effectLst/>
                          <a:latin typeface="Arial" panose="020B0604020202020204" pitchFamily="34" charset="0"/>
                          <a:cs typeface="Arial" panose="020B0604020202020204" pitchFamily="34" charset="0"/>
                        </a:rPr>
                        <a:t>90 days after Pilot completion</a:t>
                      </a:r>
                    </a:p>
                    <a:p>
                      <a:pPr marL="519113" marR="0" indent="-285750">
                        <a:lnSpc>
                          <a:spcPct val="115000"/>
                        </a:lnSpc>
                        <a:spcBef>
                          <a:spcPts val="0"/>
                        </a:spcBef>
                        <a:spcAft>
                          <a:spcPts val="0"/>
                        </a:spcAft>
                        <a:buFont typeface="Arial" panose="020B0604020202020204" pitchFamily="34" charset="0"/>
                        <a:buChar char="•"/>
                      </a:pPr>
                      <a:r>
                        <a:rPr lang="en-US" sz="1400" baseline="0" dirty="0" smtClean="0">
                          <a:solidFill>
                            <a:srgbClr val="000000"/>
                          </a:solidFill>
                          <a:effectLst/>
                          <a:latin typeface="Arial" panose="020B0604020202020204" pitchFamily="34" charset="0"/>
                          <a:cs typeface="Arial" panose="020B0604020202020204" pitchFamily="34" charset="0"/>
                        </a:rPr>
                        <a:t>August 2017</a:t>
                      </a:r>
                      <a:endParaRPr lang="en-US" sz="1400" b="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nchor="ctr">
                    <a:lnL w="12700" cap="flat" cmpd="sng" algn="ctr">
                      <a:solidFill>
                        <a:srgbClr val="1F497D"/>
                      </a:solidFill>
                      <a:prstDash val="solid"/>
                      <a:round/>
                      <a:headEnd type="none" w="med" len="med"/>
                      <a:tailEnd type="none" w="med" len="med"/>
                    </a:lnL>
                  </a:tcPr>
                </a:tc>
              </a:tr>
              <a:tr h="1340722">
                <a:tc>
                  <a:txBody>
                    <a:bodyPr/>
                    <a:lstStyle/>
                    <a:p>
                      <a:pPr marL="0" marR="0" algn="l">
                        <a:lnSpc>
                          <a:spcPct val="115000"/>
                        </a:lnSpc>
                        <a:spcBef>
                          <a:spcPts val="0"/>
                        </a:spcBef>
                        <a:spcAft>
                          <a:spcPts val="0"/>
                        </a:spcAft>
                      </a:pPr>
                      <a:r>
                        <a:rPr lang="en-US" sz="1400" dirty="0" smtClean="0">
                          <a:solidFill>
                            <a:srgbClr val="000000"/>
                          </a:solidFill>
                          <a:effectLst/>
                          <a:latin typeface="Arial" panose="020B0604020202020204" pitchFamily="34" charset="0"/>
                          <a:cs typeface="Arial" panose="020B0604020202020204" pitchFamily="34" charset="0"/>
                        </a:rPr>
                        <a:t>Section 5:</a:t>
                      </a:r>
                      <a:r>
                        <a:rPr lang="en-US" sz="1400" baseline="0" dirty="0" smtClean="0">
                          <a:solidFill>
                            <a:srgbClr val="000000"/>
                          </a:solidFill>
                          <a:effectLst/>
                          <a:latin typeface="Arial" panose="020B0604020202020204" pitchFamily="34" charset="0"/>
                          <a:cs typeface="Arial" panose="020B0604020202020204" pitchFamily="34" charset="0"/>
                        </a:rPr>
                        <a:t> </a:t>
                      </a:r>
                    </a:p>
                    <a:p>
                      <a:pPr marL="0" marR="0" algn="l">
                        <a:lnSpc>
                          <a:spcPct val="115000"/>
                        </a:lnSpc>
                        <a:spcBef>
                          <a:spcPts val="0"/>
                        </a:spcBef>
                        <a:spcAft>
                          <a:spcPts val="0"/>
                        </a:spcAft>
                      </a:pPr>
                      <a:r>
                        <a:rPr lang="en-US" sz="1400" baseline="0" dirty="0" smtClean="0">
                          <a:solidFill>
                            <a:srgbClr val="000000"/>
                          </a:solidFill>
                          <a:effectLst/>
                          <a:latin typeface="Arial" panose="020B0604020202020204" pitchFamily="34" charset="0"/>
                          <a:cs typeface="Arial" panose="020B0604020202020204" pitchFamily="34" charset="0"/>
                        </a:rPr>
                        <a:t>Guidance to agencies on how data standards can reduce burden and simplify reporting requirements/eliminate duplication.</a:t>
                      </a:r>
                      <a:endParaRPr lang="en-US" sz="1400" b="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nchor="ctr">
                    <a:lnR w="12700" cap="flat" cmpd="sng" algn="ctr">
                      <a:solidFill>
                        <a:srgbClr val="1F497D"/>
                      </a:solidFill>
                      <a:prstDash val="solid"/>
                      <a:round/>
                      <a:headEnd type="none" w="med" len="med"/>
                      <a:tailEnd type="none" w="med" len="med"/>
                    </a:lnR>
                  </a:tcPr>
                </a:tc>
                <a:tc>
                  <a:txBody>
                    <a:bodyPr/>
                    <a:lstStyle/>
                    <a:p>
                      <a:pPr marL="519113" marR="0" indent="-285750">
                        <a:lnSpc>
                          <a:spcPct val="115000"/>
                        </a:lnSpc>
                        <a:spcBef>
                          <a:spcPts val="0"/>
                        </a:spcBef>
                        <a:spcAft>
                          <a:spcPts val="0"/>
                        </a:spcAft>
                        <a:buFont typeface="Arial" panose="020B0604020202020204" pitchFamily="34" charset="0"/>
                        <a:buChar char="•"/>
                      </a:pPr>
                      <a:r>
                        <a:rPr lang="en-US" sz="1400" dirty="0" smtClean="0">
                          <a:solidFill>
                            <a:srgbClr val="000000"/>
                          </a:solidFill>
                          <a:effectLst/>
                          <a:latin typeface="Arial" panose="020B0604020202020204" pitchFamily="34" charset="0"/>
                          <a:cs typeface="Arial" panose="020B0604020202020204" pitchFamily="34" charset="0"/>
                        </a:rPr>
                        <a:t>1 year after Report</a:t>
                      </a:r>
                    </a:p>
                    <a:p>
                      <a:pPr marL="519113" marR="0" indent="-285750">
                        <a:lnSpc>
                          <a:spcPct val="115000"/>
                        </a:lnSpc>
                        <a:spcBef>
                          <a:spcPts val="0"/>
                        </a:spcBef>
                        <a:spcAft>
                          <a:spcPts val="0"/>
                        </a:spcAft>
                        <a:buFont typeface="Arial" panose="020B0604020202020204" pitchFamily="34" charset="0"/>
                        <a:buChar char="•"/>
                      </a:pPr>
                      <a:r>
                        <a:rPr lang="en-US" sz="1400" dirty="0" smtClean="0">
                          <a:solidFill>
                            <a:srgbClr val="000000"/>
                          </a:solidFill>
                          <a:effectLst/>
                          <a:latin typeface="Arial" panose="020B0604020202020204" pitchFamily="34" charset="0"/>
                          <a:cs typeface="Arial" panose="020B0604020202020204" pitchFamily="34" charset="0"/>
                        </a:rPr>
                        <a:t>August 2018</a:t>
                      </a:r>
                      <a:endParaRPr lang="en-US" sz="1400" b="0" dirty="0">
                        <a:solidFill>
                          <a:srgbClr val="000000"/>
                        </a:solidFill>
                        <a:effectLst/>
                        <a:latin typeface="Arial" panose="020B0604020202020204" pitchFamily="34" charset="0"/>
                        <a:ea typeface="Calibri"/>
                        <a:cs typeface="Arial" panose="020B0604020202020204" pitchFamily="34" charset="0"/>
                      </a:endParaRPr>
                    </a:p>
                  </a:txBody>
                  <a:tcPr marL="68580" marR="68580" marT="0" marB="0" anchor="ctr">
                    <a:lnL w="12700" cap="flat" cmpd="sng" algn="ctr">
                      <a:solidFill>
                        <a:srgbClr val="1F497D"/>
                      </a:solidFill>
                      <a:prstDash val="solid"/>
                      <a:round/>
                      <a:headEnd type="none" w="med" len="med"/>
                      <a:tailEnd type="none" w="med" len="med"/>
                    </a:lnL>
                  </a:tcPr>
                </a:tc>
              </a:tr>
            </a:tbl>
          </a:graphicData>
        </a:graphic>
      </p:graphicFrame>
      <p:sp>
        <p:nvSpPr>
          <p:cNvPr id="5" name="TextBox 4"/>
          <p:cNvSpPr txBox="1"/>
          <p:nvPr/>
        </p:nvSpPr>
        <p:spPr>
          <a:xfrm>
            <a:off x="152400" y="687050"/>
            <a:ext cx="8382000" cy="646331"/>
          </a:xfrm>
          <a:prstGeom prst="rect">
            <a:avLst/>
          </a:prstGeom>
          <a:noFill/>
        </p:spPr>
        <p:txBody>
          <a:bodyPr wrap="square" rtlCol="0">
            <a:spAutoFit/>
          </a:bodyPr>
          <a:lstStyle/>
          <a:p>
            <a:r>
              <a:rPr lang="en-US" b="1" dirty="0" smtClean="0">
                <a:solidFill>
                  <a:srgbClr val="003300"/>
                </a:solidFill>
                <a:latin typeface="Calibri" panose="020F0502020204030204" pitchFamily="34" charset="0"/>
                <a:cs typeface="Arial" panose="020B0604020202020204" pitchFamily="34" charset="0"/>
              </a:rPr>
              <a:t>The following is a list of key activities and deadlines outlined in Section 5 of the DATA Act legislation.</a:t>
            </a:r>
            <a:endParaRPr lang="en-US" b="1" dirty="0">
              <a:solidFill>
                <a:srgbClr val="003300"/>
              </a:solidFill>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14025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Box 91"/>
          <p:cNvSpPr txBox="1"/>
          <p:nvPr/>
        </p:nvSpPr>
        <p:spPr>
          <a:xfrm>
            <a:off x="914400" y="1295400"/>
            <a:ext cx="8001000" cy="923330"/>
          </a:xfrm>
          <a:prstGeom prst="rect">
            <a:avLst/>
          </a:prstGeom>
          <a:noFill/>
        </p:spPr>
        <p:txBody>
          <a:bodyPr wrap="square" rtlCol="0">
            <a:spAutoFit/>
          </a:bodyPr>
          <a:lstStyle/>
          <a:p>
            <a:r>
              <a:rPr lang="en-US" b="1" dirty="0"/>
              <a:t>While Federal awarding and reporting processes have similarities, there are unique burden areas that merit exploration for burden reduction</a:t>
            </a:r>
            <a:r>
              <a:rPr lang="en-US" b="1" dirty="0" smtClean="0"/>
              <a:t>. </a:t>
            </a:r>
            <a:r>
              <a:rPr lang="en-US" b="1" dirty="0"/>
              <a:t>To accommodate those award-specific areas, two tracks are </a:t>
            </a:r>
            <a:r>
              <a:rPr lang="en-US" b="1" dirty="0" smtClean="0"/>
              <a:t>underway:</a:t>
            </a:r>
            <a:endParaRPr lang="en-US" b="1" dirty="0"/>
          </a:p>
        </p:txBody>
      </p:sp>
      <p:sp>
        <p:nvSpPr>
          <p:cNvPr id="9" name="TextBox 8"/>
          <p:cNvSpPr txBox="1"/>
          <p:nvPr/>
        </p:nvSpPr>
        <p:spPr>
          <a:xfrm>
            <a:off x="0" y="0"/>
            <a:ext cx="7772400" cy="461665"/>
          </a:xfrm>
          <a:prstGeom prst="rect">
            <a:avLst/>
          </a:prstGeom>
          <a:noFill/>
        </p:spPr>
        <p:txBody>
          <a:bodyPr wrap="square" rtlCol="0">
            <a:spAutoFit/>
          </a:bodyPr>
          <a:lstStyle/>
          <a:p>
            <a:r>
              <a:rPr lang="en-US" sz="2400" b="1" dirty="0" smtClean="0">
                <a:solidFill>
                  <a:schemeClr val="bg1"/>
                </a:solidFill>
                <a:cs typeface="Arial" panose="020B0604020202020204" pitchFamily="34" charset="0"/>
              </a:rPr>
              <a:t>DATA Act Overview - One Pilot, Two Tracks</a:t>
            </a:r>
            <a:endParaRPr lang="en-US" sz="2400" b="1" dirty="0">
              <a:solidFill>
                <a:schemeClr val="bg1"/>
              </a:solidFill>
              <a:cs typeface="Arial" panose="020B0604020202020204" pitchFamily="34" charset="0"/>
            </a:endParaRPr>
          </a:p>
        </p:txBody>
      </p:sp>
      <p:grpSp>
        <p:nvGrpSpPr>
          <p:cNvPr id="3" name="Group 2"/>
          <p:cNvGrpSpPr/>
          <p:nvPr/>
        </p:nvGrpSpPr>
        <p:grpSpPr>
          <a:xfrm>
            <a:off x="1599833" y="3090565"/>
            <a:ext cx="5944333" cy="1305699"/>
            <a:chOff x="1422717" y="3342501"/>
            <a:chExt cx="5944333" cy="1305699"/>
          </a:xfrm>
        </p:grpSpPr>
        <p:sp>
          <p:nvSpPr>
            <p:cNvPr id="2" name="Rectangle 1"/>
            <p:cNvSpPr/>
            <p:nvPr/>
          </p:nvSpPr>
          <p:spPr>
            <a:xfrm>
              <a:off x="1422717" y="3342501"/>
              <a:ext cx="2514600" cy="13056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Federal </a:t>
              </a:r>
            </a:p>
            <a:p>
              <a:pPr algn="ctr"/>
              <a:r>
                <a:rPr lang="en-US" sz="2800" b="1" dirty="0" smtClean="0"/>
                <a:t>Grants</a:t>
              </a:r>
              <a:endParaRPr lang="en-US" sz="2800" b="1" dirty="0"/>
            </a:p>
          </p:txBody>
        </p:sp>
        <p:sp>
          <p:nvSpPr>
            <p:cNvPr id="11" name="Rectangle 10"/>
            <p:cNvSpPr/>
            <p:nvPr/>
          </p:nvSpPr>
          <p:spPr>
            <a:xfrm>
              <a:off x="4852450" y="3342501"/>
              <a:ext cx="2514600" cy="13056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t>Federal Procurement</a:t>
              </a:r>
              <a:endParaRPr lang="en-US" sz="2800" b="1" dirty="0"/>
            </a:p>
          </p:txBody>
        </p:sp>
      </p:grpSp>
      <p:sp>
        <p:nvSpPr>
          <p:cNvPr id="12" name="Rounded Rectangle 11"/>
          <p:cNvSpPr/>
          <p:nvPr/>
        </p:nvSpPr>
        <p:spPr>
          <a:xfrm>
            <a:off x="1315293" y="5443870"/>
            <a:ext cx="6513415" cy="85445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The Office of Management and Budget (OMB) has partnered with HHS to serve as the executing agent for the Section 5 Grants Pilot. </a:t>
            </a:r>
          </a:p>
        </p:txBody>
      </p:sp>
      <p:sp>
        <p:nvSpPr>
          <p:cNvPr id="4" name="Slide Number Placeholder 3"/>
          <p:cNvSpPr>
            <a:spLocks noGrp="1"/>
          </p:cNvSpPr>
          <p:nvPr>
            <p:ph type="sldNum" sz="quarter" idx="12"/>
          </p:nvPr>
        </p:nvSpPr>
        <p:spPr/>
        <p:txBody>
          <a:bodyPr/>
          <a:lstStyle/>
          <a:p>
            <a:fld id="{C2D9E353-FF3B-42D0-B944-9BB66310DC08}" type="slidenum">
              <a:rPr lang="en-US" smtClean="0"/>
              <a:t>7</a:t>
            </a:fld>
            <a:endParaRPr lang="en-US" dirty="0"/>
          </a:p>
        </p:txBody>
      </p:sp>
    </p:spTree>
    <p:extLst>
      <p:ext uri="{BB962C8B-B14F-4D97-AF65-F5344CB8AC3E}">
        <p14:creationId xmlns:p14="http://schemas.microsoft.com/office/powerpoint/2010/main" val="3160146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solidFill>
                  <a:prstClr val="black">
                    <a:tint val="75000"/>
                  </a:prstClr>
                </a:solidFill>
              </a:rPr>
              <a:pPr/>
              <a:t>8</a:t>
            </a:fld>
            <a:endParaRPr lang="en-US" dirty="0">
              <a:solidFill>
                <a:prstClr val="black">
                  <a:tint val="75000"/>
                </a:prstClr>
              </a:solidFill>
            </a:endParaRPr>
          </a:p>
        </p:txBody>
      </p:sp>
      <p:sp>
        <p:nvSpPr>
          <p:cNvPr id="3" name="TextBox 2"/>
          <p:cNvSpPr txBox="1"/>
          <p:nvPr/>
        </p:nvSpPr>
        <p:spPr>
          <a:xfrm>
            <a:off x="13232" y="0"/>
            <a:ext cx="8825968" cy="461665"/>
          </a:xfrm>
          <a:prstGeom prst="rect">
            <a:avLst/>
          </a:prstGeom>
          <a:noFill/>
        </p:spPr>
        <p:txBody>
          <a:bodyPr wrap="square" rtlCol="0">
            <a:spAutoFit/>
          </a:bodyPr>
          <a:lstStyle/>
          <a:p>
            <a:r>
              <a:rPr lang="en-US" sz="2400" b="1" dirty="0" smtClean="0">
                <a:solidFill>
                  <a:prstClr val="white"/>
                </a:solidFill>
                <a:cs typeface="Arial" panose="020B0604020202020204" pitchFamily="34" charset="0"/>
              </a:rPr>
              <a:t>Section 5 Grants Pilot – Approach &amp; Framework</a:t>
            </a:r>
            <a:endParaRPr lang="en-US" sz="2400" b="1" dirty="0">
              <a:solidFill>
                <a:prstClr val="white"/>
              </a:solidFill>
              <a:cs typeface="Arial" panose="020B0604020202020204" pitchFamily="34" charset="0"/>
            </a:endParaRPr>
          </a:p>
        </p:txBody>
      </p:sp>
      <p:sp>
        <p:nvSpPr>
          <p:cNvPr id="11" name="TextBox 10"/>
          <p:cNvSpPr txBox="1"/>
          <p:nvPr/>
        </p:nvSpPr>
        <p:spPr>
          <a:xfrm>
            <a:off x="5257800" y="5295100"/>
            <a:ext cx="3473301" cy="116955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400" b="1" dirty="0" smtClean="0">
                <a:solidFill>
                  <a:srgbClr val="4F81BD">
                    <a:lumMod val="50000"/>
                  </a:srgbClr>
                </a:solidFill>
              </a:rPr>
              <a:t>Section 5 Pilot Goals</a:t>
            </a:r>
          </a:p>
          <a:p>
            <a:pPr marL="342900" indent="-342900">
              <a:buFont typeface="Wingdings" panose="05000000000000000000" pitchFamily="2" charset="2"/>
              <a:buChar char="ü"/>
            </a:pPr>
            <a:r>
              <a:rPr lang="en-US" sz="1400" dirty="0" smtClean="0">
                <a:solidFill>
                  <a:srgbClr val="4F81BD">
                    <a:lumMod val="50000"/>
                  </a:srgbClr>
                </a:solidFill>
              </a:rPr>
              <a:t>Standardize reporting elements.</a:t>
            </a:r>
          </a:p>
          <a:p>
            <a:pPr marL="342900" indent="-342900">
              <a:buFont typeface="Wingdings" panose="05000000000000000000" pitchFamily="2" charset="2"/>
              <a:buChar char="ü"/>
            </a:pPr>
            <a:r>
              <a:rPr lang="en-US" sz="1400" dirty="0" smtClean="0">
                <a:solidFill>
                  <a:srgbClr val="4F81BD">
                    <a:lumMod val="50000"/>
                  </a:srgbClr>
                </a:solidFill>
              </a:rPr>
              <a:t>Eliminate unnecessary duplication.</a:t>
            </a:r>
          </a:p>
          <a:p>
            <a:pPr marL="342900" indent="-342900">
              <a:buFont typeface="Wingdings" panose="05000000000000000000" pitchFamily="2" charset="2"/>
              <a:buChar char="ü"/>
            </a:pPr>
            <a:r>
              <a:rPr lang="en-US" sz="1400" dirty="0" smtClean="0">
                <a:solidFill>
                  <a:srgbClr val="4F81BD">
                    <a:lumMod val="50000"/>
                  </a:srgbClr>
                </a:solidFill>
              </a:rPr>
              <a:t>Reduce compliance costs for Federal award recipients.</a:t>
            </a:r>
            <a:endParaRPr lang="en-US" sz="1400" dirty="0">
              <a:solidFill>
                <a:srgbClr val="4F81BD">
                  <a:lumMod val="50000"/>
                </a:srgbClr>
              </a:solidFill>
            </a:endParaRPr>
          </a:p>
        </p:txBody>
      </p:sp>
      <p:sp>
        <p:nvSpPr>
          <p:cNvPr id="12" name="Rectangle 11"/>
          <p:cNvSpPr/>
          <p:nvPr/>
        </p:nvSpPr>
        <p:spPr>
          <a:xfrm>
            <a:off x="152400" y="684247"/>
            <a:ext cx="8153400" cy="646331"/>
          </a:xfrm>
          <a:prstGeom prst="rect">
            <a:avLst/>
          </a:prstGeom>
        </p:spPr>
        <p:txBody>
          <a:bodyPr wrap="square">
            <a:spAutoFit/>
          </a:bodyPr>
          <a:lstStyle/>
          <a:p>
            <a:pPr>
              <a:spcAft>
                <a:spcPts val="200"/>
              </a:spcAft>
            </a:pPr>
            <a:r>
              <a:rPr lang="en-US" b="1" dirty="0">
                <a:solidFill>
                  <a:srgbClr val="003300"/>
                </a:solidFill>
                <a:latin typeface="Calibri" panose="020F0502020204030204" pitchFamily="34" charset="0"/>
                <a:cs typeface="Arial" panose="020B0604020202020204" pitchFamily="34" charset="0"/>
              </a:rPr>
              <a:t>HHS DAP created the Section 5 Grants Pilot Framework, which takes a holistic approach to meeting the Section 5 Pilot Goals by:</a:t>
            </a:r>
          </a:p>
        </p:txBody>
      </p:sp>
      <p:sp>
        <p:nvSpPr>
          <p:cNvPr id="4" name="Rectangle 3"/>
          <p:cNvSpPr/>
          <p:nvPr/>
        </p:nvSpPr>
        <p:spPr>
          <a:xfrm>
            <a:off x="316006" y="1664017"/>
            <a:ext cx="3913094" cy="4431983"/>
          </a:xfrm>
          <a:prstGeom prst="rect">
            <a:avLst/>
          </a:prstGeom>
        </p:spPr>
        <p:txBody>
          <a:bodyPr wrap="square">
            <a:spAutoFit/>
          </a:bodyPr>
          <a:lstStyle/>
          <a:p>
            <a:pPr marL="285750" lvl="0" indent="-285750">
              <a:spcAft>
                <a:spcPts val="600"/>
              </a:spcAft>
              <a:buFont typeface="Arial" panose="020B0604020202020204" pitchFamily="34" charset="0"/>
              <a:buChar char="•"/>
            </a:pPr>
            <a:r>
              <a:rPr lang="en-US" i="1" dirty="0">
                <a:solidFill>
                  <a:srgbClr val="003300"/>
                </a:solidFill>
                <a:latin typeface="Calibri" panose="020F0502020204030204" pitchFamily="34" charset="0"/>
                <a:cs typeface="Arial" panose="020B0604020202020204" pitchFamily="34" charset="0"/>
              </a:rPr>
              <a:t>Collecting</a:t>
            </a:r>
            <a:r>
              <a:rPr lang="en-US" dirty="0">
                <a:solidFill>
                  <a:srgbClr val="003300"/>
                </a:solidFill>
                <a:latin typeface="Calibri" panose="020F0502020204030204" pitchFamily="34" charset="0"/>
                <a:cs typeface="Arial" panose="020B0604020202020204" pitchFamily="34" charset="0"/>
              </a:rPr>
              <a:t> feedback through the National Dialogue (</a:t>
            </a:r>
            <a:r>
              <a:rPr lang="en-US" u="sng" dirty="0">
                <a:solidFill>
                  <a:srgbClr val="003300"/>
                </a:solidFill>
                <a:latin typeface="Calibri" panose="020F0502020204030204" pitchFamily="34" charset="0"/>
                <a:hlinkClick r:id="rId3"/>
              </a:rPr>
              <a:t>https://cxo.dialogue2.cao.gov/</a:t>
            </a:r>
            <a:r>
              <a:rPr lang="en-US" dirty="0">
                <a:solidFill>
                  <a:srgbClr val="003300"/>
                </a:solidFill>
                <a:latin typeface="Calibri" panose="020F0502020204030204" pitchFamily="34" charset="0"/>
              </a:rPr>
              <a:t>)</a:t>
            </a:r>
            <a:r>
              <a:rPr lang="en-US" dirty="0">
                <a:solidFill>
                  <a:srgbClr val="003300"/>
                </a:solidFill>
                <a:latin typeface="Calibri" panose="020F0502020204030204" pitchFamily="34" charset="0"/>
                <a:cs typeface="Arial" panose="020B0604020202020204" pitchFamily="34" charset="0"/>
              </a:rPr>
              <a:t>. </a:t>
            </a:r>
            <a:endParaRPr lang="en-US" dirty="0" smtClean="0">
              <a:solidFill>
                <a:srgbClr val="003300"/>
              </a:solidFill>
              <a:latin typeface="Calibri" panose="020F0502020204030204" pitchFamily="34" charset="0"/>
              <a:cs typeface="Arial" panose="020B0604020202020204" pitchFamily="34" charset="0"/>
            </a:endParaRPr>
          </a:p>
          <a:p>
            <a:pPr marL="285750" indent="-285750">
              <a:spcAft>
                <a:spcPts val="600"/>
              </a:spcAft>
              <a:buFont typeface="Arial" panose="020B0604020202020204" pitchFamily="34" charset="0"/>
              <a:buChar char="•"/>
            </a:pPr>
            <a:endParaRPr lang="en-US" i="1" dirty="0">
              <a:solidFill>
                <a:srgbClr val="003300"/>
              </a:solidFill>
              <a:latin typeface="Calibri" panose="020F050202020403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i="1" dirty="0" smtClean="0">
                <a:solidFill>
                  <a:srgbClr val="003300"/>
                </a:solidFill>
                <a:latin typeface="Calibri" panose="020F0502020204030204" pitchFamily="34" charset="0"/>
                <a:cs typeface="Arial" panose="020B0604020202020204" pitchFamily="34" charset="0"/>
              </a:rPr>
              <a:t>Analyzing</a:t>
            </a:r>
            <a:r>
              <a:rPr lang="en-US" dirty="0" smtClean="0">
                <a:solidFill>
                  <a:srgbClr val="003300"/>
                </a:solidFill>
                <a:latin typeface="Calibri" panose="020F0502020204030204" pitchFamily="34" charset="0"/>
                <a:cs typeface="Arial" panose="020B0604020202020204" pitchFamily="34" charset="0"/>
              </a:rPr>
              <a:t> </a:t>
            </a:r>
            <a:r>
              <a:rPr lang="en-US" dirty="0">
                <a:solidFill>
                  <a:srgbClr val="003300"/>
                </a:solidFill>
                <a:latin typeface="Calibri" panose="020F0502020204030204" pitchFamily="34" charset="0"/>
                <a:cs typeface="Arial" panose="020B0604020202020204" pitchFamily="34" charset="0"/>
              </a:rPr>
              <a:t>data centric forms.</a:t>
            </a:r>
          </a:p>
          <a:p>
            <a:pPr marL="285750" indent="-285750">
              <a:spcAft>
                <a:spcPts val="600"/>
              </a:spcAft>
              <a:buFont typeface="Arial" panose="020B0604020202020204" pitchFamily="34" charset="0"/>
              <a:buChar char="•"/>
            </a:pPr>
            <a:endParaRPr lang="en-US" i="1" dirty="0" smtClean="0">
              <a:solidFill>
                <a:srgbClr val="003300"/>
              </a:solidFill>
              <a:latin typeface="Calibri" panose="020F050202020403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i="1" dirty="0" smtClean="0">
                <a:solidFill>
                  <a:srgbClr val="003300"/>
                </a:solidFill>
                <a:latin typeface="Calibri" panose="020F0502020204030204" pitchFamily="34" charset="0"/>
                <a:cs typeface="Arial" panose="020B0604020202020204" pitchFamily="34" charset="0"/>
              </a:rPr>
              <a:t>Testing </a:t>
            </a:r>
            <a:r>
              <a:rPr lang="en-US" dirty="0">
                <a:solidFill>
                  <a:srgbClr val="003300"/>
                </a:solidFill>
                <a:latin typeface="Calibri" panose="020F0502020204030204" pitchFamily="34" charset="0"/>
                <a:cs typeface="Arial" panose="020B0604020202020204" pitchFamily="34" charset="0"/>
              </a:rPr>
              <a:t>models like the CDER Library, Consolidated FFR, Single Audit, NOA – POC, Learn Grants, and other models as appropriate.</a:t>
            </a:r>
          </a:p>
          <a:p>
            <a:pPr marL="285750" indent="-285750">
              <a:spcAft>
                <a:spcPts val="600"/>
              </a:spcAft>
              <a:buFont typeface="Arial" panose="020B0604020202020204" pitchFamily="34" charset="0"/>
              <a:buChar char="•"/>
            </a:pPr>
            <a:endParaRPr lang="en-US" dirty="0" smtClean="0">
              <a:solidFill>
                <a:srgbClr val="003300"/>
              </a:solidFill>
              <a:latin typeface="Calibri" panose="020F050202020403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dirty="0" smtClean="0">
                <a:solidFill>
                  <a:srgbClr val="003300"/>
                </a:solidFill>
                <a:latin typeface="Calibri" panose="020F0502020204030204" pitchFamily="34" charset="0"/>
                <a:cs typeface="Arial" panose="020B0604020202020204" pitchFamily="34" charset="0"/>
              </a:rPr>
              <a:t>Each </a:t>
            </a:r>
            <a:r>
              <a:rPr lang="en-US" dirty="0">
                <a:solidFill>
                  <a:srgbClr val="003300"/>
                </a:solidFill>
                <a:latin typeface="Calibri" panose="020F0502020204030204" pitchFamily="34" charset="0"/>
                <a:cs typeface="Arial" panose="020B0604020202020204" pitchFamily="34" charset="0"/>
              </a:rPr>
              <a:t>component of the Framework </a:t>
            </a:r>
            <a:r>
              <a:rPr lang="en-US" i="1" dirty="0">
                <a:solidFill>
                  <a:srgbClr val="003300"/>
                </a:solidFill>
                <a:latin typeface="Calibri" panose="020F0502020204030204" pitchFamily="34" charset="0"/>
                <a:cs typeface="Arial" panose="020B0604020202020204" pitchFamily="34" charset="0"/>
              </a:rPr>
              <a:t>interacts</a:t>
            </a:r>
            <a:r>
              <a:rPr lang="en-US" dirty="0">
                <a:solidFill>
                  <a:srgbClr val="003300"/>
                </a:solidFill>
                <a:latin typeface="Calibri" panose="020F0502020204030204" pitchFamily="34" charset="0"/>
                <a:cs typeface="Arial" panose="020B0604020202020204" pitchFamily="34" charset="0"/>
              </a:rPr>
              <a:t> with and informs the others</a:t>
            </a:r>
            <a:r>
              <a:rPr lang="en-US" dirty="0" smtClean="0">
                <a:solidFill>
                  <a:srgbClr val="003300"/>
                </a:solidFill>
                <a:latin typeface="Calibri" panose="020F0502020204030204" pitchFamily="34" charset="0"/>
                <a:cs typeface="Arial" panose="020B0604020202020204" pitchFamily="34" charset="0"/>
              </a:rPr>
              <a:t>.</a:t>
            </a:r>
            <a:endParaRPr lang="en-US" dirty="0">
              <a:solidFill>
                <a:srgbClr val="003300"/>
              </a:solidFill>
              <a:latin typeface="Calibri" panose="020F0502020204030204" pitchFamily="34" charset="0"/>
              <a:cs typeface="Arial" panose="020B0604020202020204" pitchFamily="34" charset="0"/>
            </a:endParaRPr>
          </a:p>
        </p:txBody>
      </p:sp>
      <p:sp>
        <p:nvSpPr>
          <p:cNvPr id="10" name="TextBox 9"/>
          <p:cNvSpPr txBox="1"/>
          <p:nvPr/>
        </p:nvSpPr>
        <p:spPr>
          <a:xfrm>
            <a:off x="5257800" y="1601780"/>
            <a:ext cx="3352800" cy="338554"/>
          </a:xfrm>
          <a:prstGeom prst="rect">
            <a:avLst/>
          </a:prstGeom>
          <a:noFill/>
        </p:spPr>
        <p:txBody>
          <a:bodyPr wrap="square" rtlCol="0">
            <a:spAutoFit/>
          </a:bodyPr>
          <a:lstStyle/>
          <a:p>
            <a:pPr algn="ctr"/>
            <a:r>
              <a:rPr lang="en-US" sz="1600" b="1" u="sng" dirty="0" smtClean="0"/>
              <a:t>Section 5 Grants Pilot Framework</a:t>
            </a:r>
            <a:endParaRPr lang="en-US" sz="1600" b="1" u="sng"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4450" y="1909762"/>
            <a:ext cx="4256150" cy="3348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997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D9E353-FF3B-42D0-B944-9BB66310DC08}" type="slidenum">
              <a:rPr lang="en-US" smtClean="0"/>
              <a:t>9</a:t>
            </a:fld>
            <a:endParaRPr lang="en-US" dirty="0"/>
          </a:p>
        </p:txBody>
      </p:sp>
      <p:sp>
        <p:nvSpPr>
          <p:cNvPr id="3" name="TextBox 2"/>
          <p:cNvSpPr txBox="1"/>
          <p:nvPr/>
        </p:nvSpPr>
        <p:spPr>
          <a:xfrm>
            <a:off x="0" y="11927"/>
            <a:ext cx="6052842" cy="461665"/>
          </a:xfrm>
          <a:prstGeom prst="rect">
            <a:avLst/>
          </a:prstGeom>
          <a:noFill/>
        </p:spPr>
        <p:txBody>
          <a:bodyPr wrap="square" rtlCol="0">
            <a:spAutoFit/>
          </a:bodyPr>
          <a:lstStyle/>
          <a:p>
            <a:r>
              <a:rPr lang="en-US" sz="2400" b="1" dirty="0" smtClean="0">
                <a:solidFill>
                  <a:schemeClr val="bg1"/>
                </a:solidFill>
                <a:latin typeface="Calibri" panose="020F0502020204030204" pitchFamily="34" charset="0"/>
              </a:rPr>
              <a:t>Section 5 Grants Pilot - Test Model Topics</a:t>
            </a:r>
            <a:endParaRPr lang="en-US" sz="2400" b="1" dirty="0">
              <a:solidFill>
                <a:schemeClr val="bg1"/>
              </a:solidFill>
              <a:latin typeface="Calibri" panose="020F0502020204030204" pitchFamily="34" charset="0"/>
            </a:endParaRPr>
          </a:p>
        </p:txBody>
      </p:sp>
      <p:grpSp>
        <p:nvGrpSpPr>
          <p:cNvPr id="4" name="Group 3"/>
          <p:cNvGrpSpPr/>
          <p:nvPr/>
        </p:nvGrpSpPr>
        <p:grpSpPr>
          <a:xfrm>
            <a:off x="708053" y="838200"/>
            <a:ext cx="7727893" cy="1527048"/>
            <a:chOff x="770860" y="1143000"/>
            <a:chExt cx="6746154" cy="1367295"/>
          </a:xfrm>
        </p:grpSpPr>
        <p:sp>
          <p:nvSpPr>
            <p:cNvPr id="23" name="Rectangle 22"/>
            <p:cNvSpPr/>
            <p:nvPr/>
          </p:nvSpPr>
          <p:spPr>
            <a:xfrm>
              <a:off x="770860" y="1409967"/>
              <a:ext cx="6746154" cy="1100328"/>
            </a:xfrm>
            <a:prstGeom prst="rect">
              <a:avLst/>
            </a:prstGeom>
            <a:solidFill>
              <a:schemeClr val="tx2">
                <a:lumMod val="20000"/>
                <a:lumOff val="80000"/>
              </a:schemeClr>
            </a:solidFill>
            <a:ln w="25400" cap="flat" cmpd="sng" algn="ctr">
              <a:solidFill>
                <a:schemeClr val="tx2"/>
              </a:solidFill>
              <a:prstDash val="solid"/>
            </a:ln>
            <a:effectLst/>
          </p:spPr>
          <p:txBody>
            <a:bodyPr rtlCol="0" anchor="t"/>
            <a:lstStyle/>
            <a:p>
              <a:pPr algn="ctr">
                <a:defRPr/>
              </a:pPr>
              <a:endParaRPr lang="en-US" b="1" kern="0" dirty="0" smtClean="0">
                <a:solidFill>
                  <a:prstClr val="black"/>
                </a:solidFill>
              </a:endParaRPr>
            </a:p>
            <a:p>
              <a:pPr algn="ctr">
                <a:defRPr/>
              </a:pPr>
              <a:r>
                <a:rPr lang="en-US" b="1" kern="0" dirty="0" smtClean="0">
                  <a:solidFill>
                    <a:prstClr val="black"/>
                  </a:solidFill>
                </a:rPr>
                <a:t>Single </a:t>
              </a:r>
              <a:r>
                <a:rPr lang="en-US" b="1" kern="0" dirty="0">
                  <a:solidFill>
                    <a:prstClr val="black"/>
                  </a:solidFill>
                </a:rPr>
                <a:t>Audit is </a:t>
              </a:r>
              <a:r>
                <a:rPr lang="en-US" b="1" kern="0" dirty="0" smtClean="0">
                  <a:solidFill>
                    <a:prstClr val="black"/>
                  </a:solidFill>
                </a:rPr>
                <a:t>an </a:t>
              </a:r>
              <a:r>
                <a:rPr lang="en-US" b="1" kern="0" dirty="0">
                  <a:solidFill>
                    <a:prstClr val="black"/>
                  </a:solidFill>
                </a:rPr>
                <a:t>organization-wide financial statement and federal awards’ audit</a:t>
              </a:r>
              <a:r>
                <a:rPr lang="en-US" b="1" kern="0" dirty="0" smtClean="0">
                  <a:solidFill>
                    <a:prstClr val="black"/>
                  </a:solidFill>
                </a:rPr>
                <a:t>.</a:t>
              </a:r>
              <a:endParaRPr lang="en-US" b="1" kern="0" dirty="0">
                <a:solidFill>
                  <a:prstClr val="black"/>
                </a:solidFill>
              </a:endParaRPr>
            </a:p>
          </p:txBody>
        </p:sp>
        <p:sp>
          <p:nvSpPr>
            <p:cNvPr id="24" name="Rounded Rectangle 23"/>
            <p:cNvSpPr/>
            <p:nvPr/>
          </p:nvSpPr>
          <p:spPr>
            <a:xfrm>
              <a:off x="1644337" y="1143000"/>
              <a:ext cx="5137463" cy="381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white"/>
                  </a:solidFill>
                  <a:effectLst/>
                  <a:uLnTx/>
                  <a:uFillTx/>
                  <a:latin typeface="Calibri"/>
                  <a:ea typeface="+mn-ea"/>
                  <a:cs typeface="+mn-cs"/>
                </a:rPr>
                <a:t>Single Audit</a:t>
              </a:r>
            </a:p>
          </p:txBody>
        </p:sp>
      </p:grpSp>
      <p:grpSp>
        <p:nvGrpSpPr>
          <p:cNvPr id="5" name="Group 4"/>
          <p:cNvGrpSpPr/>
          <p:nvPr/>
        </p:nvGrpSpPr>
        <p:grpSpPr>
          <a:xfrm>
            <a:off x="708052" y="2743200"/>
            <a:ext cx="7727894" cy="1527048"/>
            <a:chOff x="770860" y="2743200"/>
            <a:chExt cx="6746154" cy="1363714"/>
          </a:xfrm>
        </p:grpSpPr>
        <p:sp>
          <p:nvSpPr>
            <p:cNvPr id="25" name="Rectangle 24"/>
            <p:cNvSpPr/>
            <p:nvPr/>
          </p:nvSpPr>
          <p:spPr>
            <a:xfrm>
              <a:off x="770860" y="3006586"/>
              <a:ext cx="6746154" cy="1100328"/>
            </a:xfrm>
            <a:prstGeom prst="rect">
              <a:avLst/>
            </a:prstGeom>
            <a:solidFill>
              <a:schemeClr val="tx2">
                <a:lumMod val="20000"/>
                <a:lumOff val="80000"/>
              </a:schemeClr>
            </a:solidFill>
            <a:ln w="25400" cap="flat" cmpd="sng" algn="ctr">
              <a:solidFill>
                <a:schemeClr val="tx2"/>
              </a:solidFill>
              <a:prstDash val="solid"/>
            </a:ln>
            <a:effectLst/>
          </p:spPr>
          <p:txBody>
            <a:bodyPr rtlCol="0" anchor="ctr"/>
            <a:lstStyle/>
            <a:p>
              <a:pPr lvl="0" algn="ctr">
                <a:defRPr/>
              </a:pPr>
              <a:r>
                <a:rPr lang="en-US" b="1" kern="0" dirty="0">
                  <a:solidFill>
                    <a:prstClr val="black"/>
                  </a:solidFill>
                </a:rPr>
                <a:t>Learn Grants is </a:t>
              </a:r>
              <a:r>
                <a:rPr lang="en-US" b="1" kern="0" dirty="0" smtClean="0">
                  <a:solidFill>
                    <a:prstClr val="black"/>
                  </a:solidFill>
                </a:rPr>
                <a:t>a </a:t>
              </a:r>
              <a:r>
                <a:rPr lang="en-US" b="1" kern="0" dirty="0">
                  <a:solidFill>
                    <a:prstClr val="black"/>
                  </a:solidFill>
                </a:rPr>
                <a:t>tab on the Grants.gov website that provides grant recipients access to federal grants lifecycle information</a:t>
              </a:r>
              <a:r>
                <a:rPr lang="en-US" b="1" kern="0" dirty="0" smtClean="0">
                  <a:solidFill>
                    <a:prstClr val="black"/>
                  </a:solidFill>
                </a:rPr>
                <a:t>.</a:t>
              </a:r>
            </a:p>
          </p:txBody>
        </p:sp>
        <p:sp>
          <p:nvSpPr>
            <p:cNvPr id="26" name="Rounded Rectangle 25"/>
            <p:cNvSpPr/>
            <p:nvPr/>
          </p:nvSpPr>
          <p:spPr>
            <a:xfrm>
              <a:off x="1644337" y="2743200"/>
              <a:ext cx="5137463" cy="381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white"/>
                  </a:solidFill>
                  <a:effectLst/>
                  <a:uLnTx/>
                  <a:uFillTx/>
                  <a:latin typeface="Calibri"/>
                  <a:ea typeface="+mn-ea"/>
                  <a:cs typeface="+mn-cs"/>
                </a:rPr>
                <a:t>Learn Grants</a:t>
              </a:r>
            </a:p>
          </p:txBody>
        </p:sp>
      </p:grpSp>
      <p:grpSp>
        <p:nvGrpSpPr>
          <p:cNvPr id="19" name="Group 18"/>
          <p:cNvGrpSpPr/>
          <p:nvPr/>
        </p:nvGrpSpPr>
        <p:grpSpPr>
          <a:xfrm>
            <a:off x="708052" y="4724400"/>
            <a:ext cx="7727894" cy="1524000"/>
            <a:chOff x="762000" y="4341504"/>
            <a:chExt cx="6746155" cy="1373496"/>
          </a:xfrm>
        </p:grpSpPr>
        <p:sp>
          <p:nvSpPr>
            <p:cNvPr id="20" name="Rectangle 19"/>
            <p:cNvSpPr/>
            <p:nvPr/>
          </p:nvSpPr>
          <p:spPr>
            <a:xfrm>
              <a:off x="762000" y="4614672"/>
              <a:ext cx="6746155" cy="1100328"/>
            </a:xfrm>
            <a:prstGeom prst="rect">
              <a:avLst/>
            </a:prstGeom>
            <a:solidFill>
              <a:schemeClr val="tx2">
                <a:lumMod val="20000"/>
                <a:lumOff val="80000"/>
              </a:schemeClr>
            </a:solidFill>
            <a:ln w="25400" cap="flat" cmpd="sng" algn="ctr">
              <a:solidFill>
                <a:schemeClr val="tx2"/>
              </a:solidFill>
              <a:prstDash val="solid"/>
            </a:ln>
            <a:effectLst/>
          </p:spPr>
          <p:txBody>
            <a:bodyPr rtlCol="0" anchor="t"/>
            <a:lstStyle/>
            <a:p>
              <a:pPr lvl="0" algn="ctr">
                <a:defRPr/>
              </a:pPr>
              <a:endParaRPr lang="en-US" b="1" kern="0" dirty="0" smtClean="0">
                <a:solidFill>
                  <a:prstClr val="black"/>
                </a:solidFill>
              </a:endParaRPr>
            </a:p>
            <a:p>
              <a:pPr lvl="0" algn="ctr">
                <a:defRPr/>
              </a:pPr>
              <a:r>
                <a:rPr lang="en-US" b="1" kern="0" dirty="0" smtClean="0">
                  <a:solidFill>
                    <a:prstClr val="black"/>
                  </a:solidFill>
                </a:rPr>
                <a:t>Federal </a:t>
              </a:r>
              <a:r>
                <a:rPr lang="en-US" b="1" kern="0" dirty="0">
                  <a:solidFill>
                    <a:prstClr val="black"/>
                  </a:solidFill>
                </a:rPr>
                <a:t>Financial Report (FFR) </a:t>
              </a:r>
              <a:r>
                <a:rPr lang="en-US" b="1" kern="0" dirty="0" smtClean="0">
                  <a:solidFill>
                    <a:prstClr val="black"/>
                  </a:solidFill>
                </a:rPr>
                <a:t>is a form that federal grant recipients are required to fill out and </a:t>
              </a:r>
              <a:r>
                <a:rPr lang="en-US" b="1" kern="0" dirty="0">
                  <a:solidFill>
                    <a:prstClr val="black"/>
                  </a:solidFill>
                </a:rPr>
                <a:t>submit </a:t>
              </a:r>
              <a:r>
                <a:rPr lang="en-US" b="1" kern="0" dirty="0" smtClean="0">
                  <a:solidFill>
                    <a:prstClr val="black"/>
                  </a:solidFill>
                </a:rPr>
                <a:t>to </a:t>
              </a:r>
              <a:r>
                <a:rPr lang="en-US" b="1" kern="0" dirty="0">
                  <a:solidFill>
                    <a:prstClr val="black"/>
                  </a:solidFill>
                </a:rPr>
                <a:t>their grant-awarding agency. </a:t>
              </a:r>
              <a:endParaRPr kumimoji="0" lang="en-US" b="0" i="0" u="none" strike="noStrike" kern="0" cap="none" spc="0" normalizeH="0" baseline="0" noProof="0" dirty="0" smtClean="0">
                <a:ln>
                  <a:noFill/>
                </a:ln>
                <a:solidFill>
                  <a:prstClr val="black">
                    <a:lumMod val="75000"/>
                    <a:lumOff val="25000"/>
                  </a:prstClr>
                </a:solidFill>
                <a:effectLst/>
                <a:uLnTx/>
                <a:uFillTx/>
                <a:latin typeface="Calibri"/>
              </a:endParaRPr>
            </a:p>
          </p:txBody>
        </p:sp>
        <p:sp>
          <p:nvSpPr>
            <p:cNvPr id="21" name="Rounded Rectangle 20"/>
            <p:cNvSpPr/>
            <p:nvPr/>
          </p:nvSpPr>
          <p:spPr>
            <a:xfrm>
              <a:off x="1644337" y="4341504"/>
              <a:ext cx="5137463" cy="38100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prstClr val="white"/>
                  </a:solidFill>
                  <a:effectLst/>
                  <a:uLnTx/>
                  <a:uFillTx/>
                  <a:latin typeface="Calibri"/>
                  <a:ea typeface="+mn-ea"/>
                  <a:cs typeface="+mn-cs"/>
                </a:rPr>
                <a:t>Consolidated Federal Financial Reporting (FFR)</a:t>
              </a:r>
            </a:p>
          </p:txBody>
        </p:sp>
      </p:grpSp>
    </p:spTree>
    <p:extLst>
      <p:ext uri="{BB962C8B-B14F-4D97-AF65-F5344CB8AC3E}">
        <p14:creationId xmlns:p14="http://schemas.microsoft.com/office/powerpoint/2010/main" val="2676472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HHS CFO Modern Presentation Protoype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HHS CFO Modern Presentation Protoype Template 1</Template>
  <TotalTime>19636</TotalTime>
  <Words>1977</Words>
  <Application>Microsoft Office PowerPoint</Application>
  <PresentationFormat>On-screen Show (4:3)</PresentationFormat>
  <Paragraphs>269</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HHS CFO Modern Presentation Protoype Template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DHHS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Debra Hoffman</cp:lastModifiedBy>
  <cp:revision>1172</cp:revision>
  <cp:lastPrinted>2015-10-19T14:31:25Z</cp:lastPrinted>
  <dcterms:created xsi:type="dcterms:W3CDTF">2015-03-18T13:52:33Z</dcterms:created>
  <dcterms:modified xsi:type="dcterms:W3CDTF">2016-05-05T23:49:54Z</dcterms:modified>
</cp:coreProperties>
</file>