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rts/chart1.xml" ContentType="application/vnd.openxmlformats-officedocument.drawingml.chart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271" r:id="rId3"/>
    <p:sldId id="309" r:id="rId4"/>
    <p:sldId id="259" r:id="rId5"/>
    <p:sldId id="279" r:id="rId6"/>
    <p:sldId id="272" r:id="rId7"/>
    <p:sldId id="288" r:id="rId8"/>
    <p:sldId id="273" r:id="rId9"/>
    <p:sldId id="289" r:id="rId10"/>
    <p:sldId id="290" r:id="rId11"/>
    <p:sldId id="291" r:id="rId12"/>
    <p:sldId id="280" r:id="rId13"/>
    <p:sldId id="260" r:id="rId14"/>
    <p:sldId id="261" r:id="rId15"/>
    <p:sldId id="262" r:id="rId16"/>
    <p:sldId id="263" r:id="rId17"/>
    <p:sldId id="281" r:id="rId18"/>
    <p:sldId id="292" r:id="rId19"/>
    <p:sldId id="293" r:id="rId20"/>
    <p:sldId id="294" r:id="rId21"/>
    <p:sldId id="296" r:id="rId22"/>
    <p:sldId id="297" r:id="rId23"/>
    <p:sldId id="282" r:id="rId24"/>
    <p:sldId id="264" r:id="rId25"/>
    <p:sldId id="265" r:id="rId26"/>
    <p:sldId id="299" r:id="rId27"/>
    <p:sldId id="298" r:id="rId28"/>
    <p:sldId id="287" r:id="rId29"/>
    <p:sldId id="283" r:id="rId30"/>
    <p:sldId id="278" r:id="rId31"/>
    <p:sldId id="300" r:id="rId32"/>
    <p:sldId id="284" r:id="rId33"/>
    <p:sldId id="286" r:id="rId34"/>
    <p:sldId id="285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277" r:id="rId4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9"/>
    </mc:Choice>
    <mc:Fallback>
      <c:style val="29"/>
    </mc:Fallback>
  </mc:AlternateContent>
  <c:chart>
    <c:title>
      <c:tx>
        <c:rich>
          <a:bodyPr/>
          <a:lstStyle/>
          <a:p>
            <a:pPr algn="l"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Largest Tax Expenditures -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FY2016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defRPr/>
            </a:pPr>
            <a:r>
              <a:rPr lang="en-US" sz="2400" b="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 Millions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1.3080172665253945E-3"/>
          <c:y val="3.8289484416340142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2.7897684204128411E-2"/>
          <c:y val="0.28817806043025695"/>
          <c:w val="0.94934291499780921"/>
          <c:h val="0.3924136005205489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dLbls>
            <c:txPr>
              <a:bodyPr/>
              <a:lstStyle/>
              <a:p>
                <a:pPr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Sheet1!$A$1:$A$9</c:f>
              <c:strCache>
                <c:ptCount val="9"/>
                <c:pt idx="0">
                  <c:v>Exclusion - health insurance</c:v>
                </c:pt>
                <c:pt idx="1">
                  <c:v>Reduced capital gains tax rates</c:v>
                </c:pt>
                <c:pt idx="2">
                  <c:v>Deferral of income from controlled foreign corp</c:v>
                </c:pt>
                <c:pt idx="3">
                  <c:v>Defined benefit employer plans</c:v>
                </c:pt>
                <c:pt idx="4">
                  <c:v>Defined contribution pension plans</c:v>
                </c:pt>
                <c:pt idx="5">
                  <c:v>Deductibility of mortgage interest </c:v>
                </c:pt>
                <c:pt idx="6">
                  <c:v>Step-up basis of capital gains at death </c:v>
                </c:pt>
                <c:pt idx="7">
                  <c:v>Deductibility of State and local taxes</c:v>
                </c:pt>
                <c:pt idx="8">
                  <c:v>Deductibility of charitable contributions</c:v>
                </c:pt>
              </c:strCache>
            </c:strRef>
          </c:cat>
          <c:val>
            <c:numRef>
              <c:f>Sheet1!$B$1:$B$9</c:f>
              <c:numCache>
                <c:formatCode>#,##0</c:formatCode>
                <c:ptCount val="9"/>
                <c:pt idx="0">
                  <c:v>210980</c:v>
                </c:pt>
                <c:pt idx="1">
                  <c:v>92820</c:v>
                </c:pt>
                <c:pt idx="2">
                  <c:v>67780</c:v>
                </c:pt>
                <c:pt idx="3">
                  <c:v>66600</c:v>
                </c:pt>
                <c:pt idx="4">
                  <c:v>64710</c:v>
                </c:pt>
                <c:pt idx="5">
                  <c:v>62440</c:v>
                </c:pt>
                <c:pt idx="6">
                  <c:v>58270</c:v>
                </c:pt>
                <c:pt idx="7">
                  <c:v>51380</c:v>
                </c:pt>
                <c:pt idx="8">
                  <c:v>44240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28852736"/>
        <c:axId val="128854272"/>
      </c:barChart>
      <c:catAx>
        <c:axId val="12885273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28854272"/>
        <c:crosses val="autoZero"/>
        <c:auto val="1"/>
        <c:lblAlgn val="ctr"/>
        <c:lblOffset val="100"/>
        <c:noMultiLvlLbl val="0"/>
      </c:catAx>
      <c:valAx>
        <c:axId val="12885427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2885273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D2614F27-C73D-497F-ACD3-DABAD4A0C3DD}" type="datetimeFigureOut">
              <a:rPr lang="en-US" smtClean="0"/>
              <a:t>5/5/2016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9BD5C274-34D2-456B-AFBF-AB4B32A5F3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0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4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71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927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06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5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88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78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Added period</a:t>
            </a:r>
            <a:r>
              <a:rPr lang="en-US" baseline="0" dirty="0" smtClean="0"/>
              <a:t> to end of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9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7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47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73B39-CD00-48A3-A382-1ABE3A8DD4D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8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07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715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24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42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71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98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503">
              <a:defRPr/>
            </a:pPr>
            <a:r>
              <a:rPr lang="en-US" dirty="0" smtClean="0"/>
              <a:t>Removed Dom’s additional certifications to match with everyone else’s intro</a:t>
            </a:r>
            <a:r>
              <a:rPr lang="en-US" baseline="0" dirty="0" smtClean="0"/>
              <a:t> slide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6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67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bullet of second grouping – removed colon after appropriate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0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bullet of second grouping – removed colon after appropriate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50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45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28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82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35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Also note</a:t>
            </a:r>
            <a:r>
              <a:rPr lang="en-US" altLang="en-US" baseline="0" dirty="0" smtClean="0"/>
              <a:t> how one of the examples would be measured against a “normal baseline system” … this will allow for transition into discussing estimates in later slides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3:00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36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Note</a:t>
            </a:r>
            <a:r>
              <a:rPr lang="en-US" altLang="en-US" baseline="0" dirty="0" smtClean="0"/>
              <a:t> that change in 1997 coincides with the government’s first comprehensive set of F/S to be audited in 1997.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dirty="0" smtClean="0"/>
              <a:t>4:30</a:t>
            </a:r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37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Quick</a:t>
            </a:r>
            <a:r>
              <a:rPr lang="en-US" altLang="en-US" baseline="0" dirty="0" smtClean="0"/>
              <a:t> overview of progress to-date – this slide should not take more than 15-20 seconds… serves as an outline for subsequent slides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dirty="0" smtClean="0"/>
              <a:t>5:00</a:t>
            </a:r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38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4697" indent="-174697">
              <a:spcBef>
                <a:spcPct val="0"/>
              </a:spcBef>
              <a:buFontTx/>
              <a:buChar char="-"/>
            </a:pPr>
            <a:r>
              <a:rPr lang="en-US" altLang="en-US" b="1" dirty="0" smtClean="0"/>
              <a:t>Item 2:</a:t>
            </a:r>
            <a:r>
              <a:rPr lang="en-US" altLang="en-US" dirty="0" smtClean="0"/>
              <a:t> There</a:t>
            </a:r>
            <a:r>
              <a:rPr lang="en-US" altLang="en-US" baseline="0" dirty="0" smtClean="0"/>
              <a:t> is a wealth of information available to the public that will never fit in the CFR</a:t>
            </a:r>
          </a:p>
          <a:p>
            <a:pPr marL="174697" indent="-174697">
              <a:spcBef>
                <a:spcPct val="0"/>
              </a:spcBef>
              <a:buFontTx/>
              <a:buChar char="-"/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dirty="0" smtClean="0"/>
              <a:t>7:30</a:t>
            </a:r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39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4697" indent="-174697">
              <a:spcBef>
                <a:spcPct val="0"/>
              </a:spcBef>
              <a:buFontTx/>
              <a:buChar char="-"/>
            </a:pPr>
            <a:r>
              <a:rPr lang="en-US" altLang="en-US" baseline="0" dirty="0" smtClean="0"/>
              <a:t>The Board accepted the task force’s recommendations for the most part, which served to guide the Exposure Draft development process. I will get into the contents of the ED momentarily…</a:t>
            </a:r>
          </a:p>
          <a:p>
            <a:pPr marL="174697" indent="-174697">
              <a:spcBef>
                <a:spcPct val="0"/>
              </a:spcBef>
              <a:buFontTx/>
              <a:buChar char="-"/>
            </a:pPr>
            <a:r>
              <a:rPr lang="en-US" altLang="en-US" dirty="0" smtClean="0"/>
              <a:t>Exposure</a:t>
            </a:r>
            <a:r>
              <a:rPr lang="en-US" altLang="en-US" baseline="0" dirty="0" smtClean="0"/>
              <a:t> draft release this summer, 90 to 120 day comment period, review and address comments, and ultimately issue a Statement. The image is not a complete reflection of FASAB’s due process, only a simple illustration.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dirty="0" smtClean="0"/>
              <a:t>10:00</a:t>
            </a:r>
          </a:p>
          <a:p>
            <a:pPr>
              <a:spcBef>
                <a:spcPct val="0"/>
              </a:spcBef>
            </a:pPr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15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40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Now</a:t>
            </a:r>
            <a:r>
              <a:rPr lang="en-US" altLang="en-US" baseline="0" dirty="0" smtClean="0"/>
              <a:t> there is only one question left to answer: Just how large are some of the largest tax expenditure estimates out there?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dirty="0" smtClean="0"/>
              <a:t>13:00</a:t>
            </a:r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defTabSz="92865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1653" indent="-285251" defTabSz="9286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1004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597406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3808" indent="-228201" defTabSz="92865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0209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66610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3012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79413" indent="-228201" defTabSz="928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B5D356C2-DD98-4F9A-BC6A-4C3906A70EBF}" type="slidenum">
              <a:rPr lang="en-US" altLang="en-US">
                <a:solidFill>
                  <a:prstClr val="black"/>
                </a:solidFill>
                <a:latin typeface="Calibri" pitchFamily="34" charset="0"/>
              </a:rPr>
              <a:pPr/>
              <a:t>41</a:t>
            </a:fld>
            <a:endParaRPr lang="en-US" altLang="en-US">
              <a:solidFill>
                <a:prstClr val="black"/>
              </a:solidFill>
              <a:latin typeface="Calibri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en-US" dirty="0" smtClean="0"/>
              <a:t>The</a:t>
            </a:r>
            <a:r>
              <a:rPr lang="en-US" altLang="en-US" baseline="0" dirty="0" smtClean="0"/>
              <a:t> magnitude of many of the largest tax expenditures is significant</a:t>
            </a:r>
          </a:p>
          <a:p>
            <a:pPr>
              <a:spcBef>
                <a:spcPct val="0"/>
              </a:spcBef>
            </a:pPr>
            <a:endParaRPr lang="en-US" altLang="en-US" baseline="0" dirty="0" smtClean="0"/>
          </a:p>
          <a:p>
            <a:pPr>
              <a:spcBef>
                <a:spcPct val="0"/>
              </a:spcBef>
            </a:pPr>
            <a:r>
              <a:rPr lang="en-US" altLang="en-US" b="1" baseline="0" smtClean="0"/>
              <a:t>14:00</a:t>
            </a:r>
            <a:endParaRPr lang="en-US" alt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1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4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3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50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6503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5C274-34D2-456B-AFBF-AB4B32A5F34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08C7B-5B04-4AA3-836E-685160CDF788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AAC-8649-48ED-88A6-AFF4BA35EEC9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2221-78F7-45DF-858E-C7A5DA66DF91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CBA2C-BB8D-4B8D-889F-2A2C7987B775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E6E5-1458-43C9-AA72-E14326B41D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9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4E41-9AB0-48FC-AAC4-89C2E0F2EE32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7B38E-376A-4389-8F37-487D7CE66B8B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B6C2E63-FB78-4412-9A53-BF89B7A504E4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5F6C-D379-40C1-A95F-D146E0910E09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0A4C-7EBF-4A7D-970E-6B43CB90F502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473-29E9-48D9-99F3-3227A8124E15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DD8-4C0F-4A99-A9E7-4EF6706A34B7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D0C81E8-CD21-48D6-9B48-F44E9F8F4DE9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C9012A0-8591-4680-9C5F-B90DD0A46093}" type="datetime1">
              <a:rPr lang="en-US" smtClean="0"/>
              <a:t>5/5/2016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899DAA95-9248-4BFD-B3D0-E02FC2807D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wmf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fasab.gov/active-projects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D16349"/>
                </a:solidFill>
                <a:latin typeface="Arial" pitchFamily="-64" charset="0"/>
                <a:ea typeface="ヒラギノ角ゴ Pro W3" pitchFamily="-64" charset="-128"/>
                <a:cs typeface="ヒラギノ角ゴ Pro W3" pitchFamily="-64" charset="-128"/>
              </a:rPr>
              <a:t>JFMIP </a:t>
            </a:r>
            <a:r>
              <a:rPr lang="en-US" dirty="0" smtClean="0">
                <a:solidFill>
                  <a:srgbClr val="D16349"/>
                </a:solidFill>
                <a:latin typeface="Arial" pitchFamily="-64" charset="0"/>
                <a:ea typeface="ヒラギノ角ゴ Pro W3" pitchFamily="-64" charset="-128"/>
                <a:cs typeface="ヒラギノ角ゴ Pro W3" pitchFamily="-64" charset="-128"/>
              </a:rPr>
              <a:t>CONFERENCE 2016 </a:t>
            </a:r>
            <a:br>
              <a:rPr lang="en-US" dirty="0" smtClean="0">
                <a:solidFill>
                  <a:srgbClr val="D16349"/>
                </a:solidFill>
                <a:latin typeface="Arial" pitchFamily="-64" charset="0"/>
                <a:ea typeface="ヒラギノ角ゴ Pro W3" pitchFamily="-64" charset="-128"/>
                <a:cs typeface="ヒラギノ角ゴ Pro W3" pitchFamily="-64" charset="-128"/>
              </a:rPr>
            </a:br>
            <a:r>
              <a:rPr dirty="0" smtClean="0">
                <a:latin typeface="Arial" pitchFamily="-64" charset="0"/>
                <a:ea typeface="ヒラギノ角ゴ Pro W3" pitchFamily="-64" charset="-128"/>
                <a:cs typeface="ヒラギノ角ゴ Pro W3" pitchFamily="-64" charset="-128"/>
              </a:rPr>
              <a:t>FASAB</a:t>
            </a:r>
            <a:r>
              <a:rPr lang="en-US" dirty="0" smtClean="0">
                <a:latin typeface="Arial" pitchFamily="-64" charset="0"/>
                <a:ea typeface="ヒラギノ角ゴ Pro W3" pitchFamily="-64" charset="-128"/>
                <a:cs typeface="ヒラギノ角ゴ Pro W3" pitchFamily="-64" charset="-128"/>
              </a:rPr>
              <a:t> Update</a:t>
            </a:r>
            <a:endParaRPr dirty="0">
              <a:latin typeface="Arial" pitchFamily="-64" charset="0"/>
              <a:ea typeface="ヒラギノ角ゴ Pro W3" pitchFamily="-64" charset="-128"/>
              <a:cs typeface="ヒラギノ角ゴ Pro W3" pitchFamily="-64" charset="-128"/>
            </a:endParaRPr>
          </a:p>
        </p:txBody>
      </p:sp>
      <p:sp>
        <p:nvSpPr>
          <p:cNvPr id="8195" name="Subtitle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dirty="0">
              <a:latin typeface="Arial" pitchFamily="-64" charset="0"/>
              <a:ea typeface="ＭＳ Ｐゴシック" pitchFamily="-64" charset="-128"/>
            </a:endParaRPr>
          </a:p>
          <a:p>
            <a:r>
              <a:rPr lang="en-US" sz="2000" dirty="0" smtClean="0">
                <a:latin typeface="Arial" pitchFamily="-64" charset="0"/>
                <a:ea typeface="ＭＳ Ｐゴシック" pitchFamily="-64" charset="-128"/>
              </a:rPr>
              <a:t>MAY 9, 2016</a:t>
            </a:r>
          </a:p>
          <a:p>
            <a:r>
              <a:rPr lang="en-US" sz="2000" dirty="0" smtClean="0">
                <a:latin typeface="Arial" pitchFamily="-64" charset="0"/>
                <a:ea typeface="ＭＳ Ｐゴシック" pitchFamily="-64" charset="-128"/>
              </a:rPr>
              <a:t>10:50 AM – 12:00 PM</a:t>
            </a:r>
            <a:endParaRPr sz="2000" dirty="0">
              <a:latin typeface="Arial" pitchFamily="-64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9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Reporting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>
                <a:solidFill>
                  <a:prstClr val="black"/>
                </a:solidFill>
              </a:rPr>
              <a:t>Board developing conceptual </a:t>
            </a:r>
            <a:r>
              <a:rPr lang="en-US" sz="3200" dirty="0" smtClean="0">
                <a:solidFill>
                  <a:prstClr val="black"/>
                </a:solidFill>
              </a:rPr>
              <a:t>guidance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2400" dirty="0"/>
              <a:t>Reporting concepts regarding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component budgetary information</a:t>
            </a:r>
          </a:p>
          <a:p>
            <a:pPr lvl="1"/>
            <a:r>
              <a:rPr lang="en-US" dirty="0"/>
              <a:t>the relationship among different financial </a:t>
            </a:r>
            <a:r>
              <a:rPr lang="en-US" dirty="0" smtClean="0"/>
              <a:t>statements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isaggregation of cost and budgetary information </a:t>
            </a:r>
          </a:p>
          <a:p>
            <a:pPr lvl="1"/>
            <a:r>
              <a:rPr lang="en-US" dirty="0" smtClean="0"/>
              <a:t>performance </a:t>
            </a:r>
            <a:r>
              <a:rPr lang="en-US" dirty="0"/>
              <a:t>information</a:t>
            </a:r>
          </a:p>
          <a:p>
            <a:pPr lvl="1"/>
            <a:r>
              <a:rPr lang="en-US" dirty="0"/>
              <a:t>summary reporting </a:t>
            </a:r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Reporting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200" dirty="0" smtClean="0">
                <a:solidFill>
                  <a:prstClr val="black"/>
                </a:solidFill>
              </a:rPr>
              <a:t>Potential impact on standards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sz="2400" dirty="0" smtClean="0"/>
              <a:t>Guidance </a:t>
            </a:r>
            <a:r>
              <a:rPr lang="en-US" sz="2400" dirty="0"/>
              <a:t>regarding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resentation of component </a:t>
            </a:r>
            <a:r>
              <a:rPr lang="en-US" dirty="0"/>
              <a:t>budgetary information</a:t>
            </a:r>
          </a:p>
          <a:p>
            <a:pPr lvl="1"/>
            <a:r>
              <a:rPr lang="en-US" dirty="0" smtClean="0"/>
              <a:t>disaggregating and classifying cost and budget information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he presentation of trends</a:t>
            </a:r>
          </a:p>
          <a:p>
            <a:pPr lvl="1"/>
            <a:r>
              <a:rPr lang="en-US" dirty="0"/>
              <a:t>financial information to include in summary </a:t>
            </a:r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performance reporting </a:t>
            </a:r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39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64" charset="-128"/>
              </a:rPr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3200" dirty="0"/>
              <a:t>FASAB </a:t>
            </a:r>
            <a:r>
              <a:rPr lang="en-US" sz="3200" dirty="0" smtClean="0"/>
              <a:t>is collaborating </a:t>
            </a:r>
            <a:r>
              <a:rPr lang="en-US" sz="3200" dirty="0"/>
              <a:t>with GASB to develop standards for governmental </a:t>
            </a:r>
            <a:r>
              <a:rPr lang="en-US" sz="3200" dirty="0" smtClean="0"/>
              <a:t>organizations. </a:t>
            </a:r>
          </a:p>
          <a:p>
            <a:pPr>
              <a:spcAft>
                <a:spcPts val="600"/>
              </a:spcAft>
            </a:pPr>
            <a:r>
              <a:rPr lang="en-US" sz="3200" dirty="0" smtClean="0"/>
              <a:t>Each Board will issue separate exposure drafts and final standards.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17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64" charset="-128"/>
              </a:rPr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200" dirty="0" smtClean="0"/>
              <a:t>Tentative </a:t>
            </a:r>
            <a:r>
              <a:rPr lang="en-US" sz="3200" dirty="0"/>
              <a:t>decision to establish a single model (with exceptions for short-term </a:t>
            </a:r>
            <a:r>
              <a:rPr lang="en-US" sz="3200" dirty="0" smtClean="0"/>
              <a:t>arrangements – 24 months for federal).</a:t>
            </a:r>
            <a:endParaRPr lang="en-US" sz="3200" dirty="0"/>
          </a:p>
          <a:p>
            <a:pPr lvl="1">
              <a:spcAft>
                <a:spcPts val="600"/>
              </a:spcAft>
            </a:pPr>
            <a:r>
              <a:rPr lang="en-US" sz="2400" dirty="0"/>
              <a:t>Leases create assets consisting of the “right to use” a resource.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Leases create liabilities consisting </a:t>
            </a:r>
            <a:r>
              <a:rPr lang="en-US" sz="2400" dirty="0" smtClean="0"/>
              <a:t>of payments to be made for the lease term for a resource.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3200" dirty="0" smtClean="0"/>
              <a:t>Treatment should help identify the </a:t>
            </a:r>
            <a:r>
              <a:rPr lang="en-US" sz="3200" dirty="0"/>
              <a:t>interest cost associated with leases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85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Leases-Intragovernmental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Proposal will also establish </a:t>
            </a:r>
            <a:r>
              <a:rPr lang="en-US" sz="3200" dirty="0"/>
              <a:t>distinct standards for intragovernmental </a:t>
            </a:r>
            <a:r>
              <a:rPr lang="en-US" sz="3200" dirty="0" smtClean="0"/>
              <a:t>leases – within or between two or more consolidation entities (as defined in SFFAS 47) </a:t>
            </a:r>
          </a:p>
          <a:p>
            <a:r>
              <a:rPr lang="en-US" sz="3200" dirty="0" smtClean="0"/>
              <a:t>Leases would be expensed by the lessee in </a:t>
            </a:r>
            <a:r>
              <a:rPr lang="en-US" sz="3200" dirty="0"/>
              <a:t>the appropriate period based on the specifics of the lease provisions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Minimal disclosure requirements.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8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83563" cy="418782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dirty="0"/>
              <a:t>Tentative </a:t>
            </a:r>
            <a:r>
              <a:rPr lang="en-US" sz="3600" dirty="0" smtClean="0"/>
              <a:t>Timelines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sz="2600" dirty="0" smtClean="0"/>
          </a:p>
          <a:p>
            <a:r>
              <a:rPr lang="en-US" sz="3000" dirty="0"/>
              <a:t>FASB/IASB </a:t>
            </a:r>
            <a:r>
              <a:rPr lang="en-US" sz="3000" dirty="0" smtClean="0"/>
              <a:t>–Final </a:t>
            </a:r>
            <a:r>
              <a:rPr lang="en-US" sz="3000" dirty="0"/>
              <a:t>s</a:t>
            </a:r>
            <a:r>
              <a:rPr lang="en-US" sz="3000" dirty="0" smtClean="0"/>
              <a:t>tandards released early 2016</a:t>
            </a:r>
            <a:endParaRPr lang="en-US" sz="3000" dirty="0"/>
          </a:p>
          <a:p>
            <a:endParaRPr lang="en-US" sz="3000" dirty="0" smtClean="0"/>
          </a:p>
          <a:p>
            <a:r>
              <a:rPr lang="en-US" sz="3000" dirty="0" smtClean="0"/>
              <a:t>GASB </a:t>
            </a:r>
            <a:r>
              <a:rPr lang="en-US" sz="3000" dirty="0"/>
              <a:t>– ED </a:t>
            </a:r>
            <a:r>
              <a:rPr lang="en-US" sz="3000" dirty="0" smtClean="0"/>
              <a:t>released early </a:t>
            </a:r>
            <a:r>
              <a:rPr lang="en-US" sz="3000" dirty="0"/>
              <a:t>2016 and final </a:t>
            </a:r>
            <a:r>
              <a:rPr lang="en-US" sz="3000" dirty="0" smtClean="0"/>
              <a:t>early 2017</a:t>
            </a:r>
          </a:p>
          <a:p>
            <a:endParaRPr lang="en-US" sz="3000" dirty="0"/>
          </a:p>
          <a:p>
            <a:r>
              <a:rPr lang="en-US" sz="3000" dirty="0"/>
              <a:t>FASAB – ED </a:t>
            </a:r>
            <a:r>
              <a:rPr lang="en-US" sz="3000" dirty="0" smtClean="0"/>
              <a:t>mid-2016 </a:t>
            </a:r>
            <a:r>
              <a:rPr lang="en-US" sz="3000" dirty="0"/>
              <a:t>and final </a:t>
            </a:r>
            <a:r>
              <a:rPr lang="en-US" sz="3000" dirty="0" smtClean="0"/>
              <a:t>in 2017</a:t>
            </a:r>
            <a:endParaRPr lang="en-US" sz="3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670560"/>
          </a:xfrm>
        </p:spPr>
        <p:txBody>
          <a:bodyPr/>
          <a:lstStyle/>
          <a:p>
            <a:r>
              <a:rPr lang="en-US" dirty="0" smtClean="0"/>
              <a:t>Leases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83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Insurance 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7288">
            <a:off x="3407124" y="2949384"/>
            <a:ext cx="4963957" cy="2586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66" y="1066800"/>
            <a:ext cx="8183880" cy="4724400"/>
          </a:xfrm>
        </p:spPr>
        <p:txBody>
          <a:bodyPr>
            <a:noAutofit/>
          </a:bodyPr>
          <a:lstStyle/>
          <a:p>
            <a:endParaRPr lang="en-US" sz="22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In this first phase of the Risk Assumed Project FASAB is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seeking to improve federal financial reporting and to better inform readers </a:t>
            </a:r>
            <a:r>
              <a:rPr lang="en-US" sz="2400" dirty="0">
                <a:solidFill>
                  <a:srgbClr val="002060"/>
                </a:solidFill>
              </a:rPr>
              <a:t>about the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operating </a:t>
            </a:r>
            <a:r>
              <a:rPr lang="en-US" sz="2400" dirty="0">
                <a:solidFill>
                  <a:srgbClr val="002060"/>
                </a:solidFill>
              </a:rPr>
              <a:t>performance of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insurance programs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risk of </a:t>
            </a:r>
            <a:r>
              <a:rPr lang="en-US" sz="2400" dirty="0" smtClean="0">
                <a:solidFill>
                  <a:srgbClr val="002060"/>
                </a:solidFill>
              </a:rPr>
              <a:t>loss to </a:t>
            </a:r>
            <a:r>
              <a:rPr lang="en-US" sz="2400" dirty="0">
                <a:solidFill>
                  <a:srgbClr val="002060"/>
                </a:solidFill>
              </a:rPr>
              <a:t>the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federal </a:t>
            </a:r>
            <a:r>
              <a:rPr lang="en-US" sz="2400" dirty="0">
                <a:solidFill>
                  <a:srgbClr val="002060"/>
                </a:solidFill>
              </a:rPr>
              <a:t>government </a:t>
            </a:r>
            <a:endParaRPr lang="en-US" sz="24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from adverse events.</a:t>
            </a:r>
          </a:p>
          <a:p>
            <a:pPr marL="82296" indent="0" algn="ctr">
              <a:buNone/>
            </a:pPr>
            <a:endParaRPr lang="en-US" sz="2200" dirty="0"/>
          </a:p>
          <a:p>
            <a:pPr marL="82296" indent="0" algn="ctr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6574-9217-4243-96EA-1329F17B025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1000" y="39414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spcBef>
                <a:spcPct val="0"/>
              </a:spcBef>
            </a:pPr>
            <a:r>
              <a:rPr lang="en-US" sz="3300" dirty="0" smtClean="0">
                <a:solidFill>
                  <a:srgbClr val="8CADAE">
                    <a:shade val="75000"/>
                  </a:srgbClr>
                </a:solidFill>
                <a:ea typeface="+mj-ea"/>
                <a:cs typeface="+mj-cs"/>
              </a:rPr>
              <a:t>Insurance Programs</a:t>
            </a:r>
            <a:endParaRPr lang="en-US" sz="32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1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-47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511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05800" cy="1143000"/>
          </a:xfrm>
        </p:spPr>
        <p:txBody>
          <a:bodyPr>
            <a:normAutofit/>
          </a:bodyPr>
          <a:lstStyle/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CADAE">
                    <a:shade val="75000"/>
                  </a:srgbClr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Insurance Programs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/>
            </a:r>
            <a:b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</a:b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498080" cy="4495800"/>
          </a:xfrm>
        </p:spPr>
        <p:txBody>
          <a:bodyPr>
            <a:normAutofit/>
          </a:bodyPr>
          <a:lstStyle/>
          <a:p>
            <a:pPr marL="82296" lvl="1" indent="0">
              <a:spcBef>
                <a:spcPts val="600"/>
              </a:spcBef>
              <a:buSzPct val="80000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3200" dirty="0">
                <a:solidFill>
                  <a:schemeClr val="bg1"/>
                </a:solidFill>
              </a:rPr>
              <a:t>Each </a:t>
            </a:r>
            <a:r>
              <a:rPr lang="en-US" sz="3200" dirty="0" smtClean="0">
                <a:solidFill>
                  <a:schemeClr val="bg1"/>
                </a:solidFill>
              </a:rPr>
              <a:t>program: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365760" lvl="1" indent="-283464">
              <a:spcBef>
                <a:spcPts val="600"/>
              </a:spcBef>
              <a:buClr>
                <a:schemeClr val="bg1"/>
              </a:buClr>
              <a:buSzPct val="80000"/>
              <a:buFont typeface="Wingdings 2"/>
              <a:buChar char=""/>
            </a:pPr>
            <a:r>
              <a:rPr lang="en-US" sz="2400" b="1" dirty="0" smtClean="0">
                <a:solidFill>
                  <a:schemeClr val="bg1"/>
                </a:solidFill>
              </a:rPr>
              <a:t>Has </a:t>
            </a:r>
            <a:r>
              <a:rPr lang="en-US" sz="2400" b="1" dirty="0">
                <a:solidFill>
                  <a:schemeClr val="bg1"/>
                </a:solidFill>
              </a:rPr>
              <a:t>a unique mission related to the  risk factors </a:t>
            </a:r>
            <a:r>
              <a:rPr lang="en-US" sz="2400" b="1" dirty="0" smtClean="0">
                <a:solidFill>
                  <a:schemeClr val="bg1"/>
                </a:solidFill>
              </a:rPr>
              <a:t>it </a:t>
            </a:r>
            <a:r>
              <a:rPr lang="en-US" sz="2400" b="1" dirty="0">
                <a:solidFill>
                  <a:schemeClr val="bg1"/>
                </a:solidFill>
              </a:rPr>
              <a:t>must </a:t>
            </a:r>
            <a:r>
              <a:rPr lang="en-US" sz="2400" b="1" dirty="0" smtClean="0">
                <a:solidFill>
                  <a:schemeClr val="bg1"/>
                </a:solidFill>
              </a:rPr>
              <a:t>manage</a:t>
            </a:r>
          </a:p>
          <a:p>
            <a:pPr marL="365760" lvl="1" indent="-283464">
              <a:spcBef>
                <a:spcPts val="600"/>
              </a:spcBef>
              <a:buClr>
                <a:schemeClr val="bg1"/>
              </a:buClr>
              <a:buSzPct val="80000"/>
              <a:buFont typeface="Wingdings 2"/>
              <a:buChar char=""/>
            </a:pPr>
            <a:r>
              <a:rPr lang="en-US" sz="2400" b="1" dirty="0" smtClean="0">
                <a:solidFill>
                  <a:schemeClr val="bg1"/>
                </a:solidFill>
              </a:rPr>
              <a:t>Usually </a:t>
            </a:r>
            <a:r>
              <a:rPr lang="en-US" sz="2400" b="1" dirty="0">
                <a:solidFill>
                  <a:schemeClr val="bg1"/>
                </a:solidFill>
              </a:rPr>
              <a:t>fills a gap for a certain amount of time or money, where the insurance industry is not willing or able to manage certain risk factors</a:t>
            </a:r>
          </a:p>
          <a:p>
            <a:pPr marL="365760" lvl="1" indent="-283464">
              <a:spcBef>
                <a:spcPts val="600"/>
              </a:spcBef>
              <a:buClr>
                <a:schemeClr val="bg1"/>
              </a:buClr>
              <a:buSzPct val="80000"/>
              <a:buFont typeface="Wingdings 2"/>
              <a:buChar char=""/>
            </a:pPr>
            <a:r>
              <a:rPr lang="en-US" sz="2400" b="1" dirty="0">
                <a:solidFill>
                  <a:schemeClr val="bg1"/>
                </a:solidFill>
              </a:rPr>
              <a:t>Is complicated due to many uncertainties</a:t>
            </a:r>
          </a:p>
          <a:p>
            <a:pPr marL="365760" lvl="1" indent="-283464">
              <a:spcBef>
                <a:spcPts val="600"/>
              </a:spcBef>
              <a:buClr>
                <a:schemeClr val="bg1"/>
              </a:buClr>
              <a:buSzPct val="80000"/>
              <a:buFont typeface="Wingdings 2"/>
              <a:buChar char=""/>
            </a:pPr>
            <a:endParaRPr lang="en-US" sz="2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6574-9217-4243-96EA-1329F17B025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srgbClr val="D16349"/>
              </a:buClr>
            </a:pPr>
            <a:r>
              <a:rPr lang="en-US" sz="2800" b="1" i="1" dirty="0">
                <a:solidFill>
                  <a:prstClr val="black"/>
                </a:solidFill>
                <a:latin typeface="Calibri"/>
              </a:rPr>
              <a:t>Moderator: Mark </a:t>
            </a:r>
            <a:r>
              <a:rPr lang="en-US" sz="2800" b="1" i="1" dirty="0" err="1">
                <a:solidFill>
                  <a:prstClr val="black"/>
                </a:solidFill>
                <a:latin typeface="Calibri"/>
              </a:rPr>
              <a:t>Reger</a:t>
            </a:r>
            <a:r>
              <a:rPr lang="en-US" sz="2800" b="1" i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Deputy Controller of the United States, Oﬃce of Management and Budget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endParaRPr lang="en-US" sz="2800" b="1" i="1" dirty="0" smtClean="0">
              <a:latin typeface="Calibri"/>
            </a:endParaRPr>
          </a:p>
          <a:p>
            <a:r>
              <a:rPr lang="en-US" sz="2800" b="1" i="1" dirty="0" smtClean="0">
                <a:latin typeface="Calibri"/>
              </a:rPr>
              <a:t>Melissa </a:t>
            </a:r>
            <a:r>
              <a:rPr lang="en-US" sz="2800" b="1" i="1" dirty="0">
                <a:latin typeface="Calibri"/>
              </a:rPr>
              <a:t>Batchelor, </a:t>
            </a:r>
            <a:r>
              <a:rPr lang="en-US" sz="2800" i="1" dirty="0">
                <a:latin typeface="Calibri"/>
              </a:rPr>
              <a:t>Assistant Director, Federal Accounting Standards Advisory Board</a:t>
            </a:r>
            <a:endParaRPr lang="en-US" sz="2800" dirty="0">
              <a:latin typeface="Calibri"/>
            </a:endParaRPr>
          </a:p>
          <a:p>
            <a:r>
              <a:rPr lang="en-US" sz="2800" b="1" i="1" dirty="0">
                <a:latin typeface="Calibri"/>
              </a:rPr>
              <a:t>Ricky A. Perry Jr., </a:t>
            </a:r>
            <a:r>
              <a:rPr lang="en-US" sz="2800" i="1" dirty="0">
                <a:latin typeface="Calibri"/>
              </a:rPr>
              <a:t>Senior Auditor, Financial Management and Assurance, Government Accountability Oﬃce</a:t>
            </a:r>
            <a:endParaRPr lang="en-US" sz="2800" dirty="0">
              <a:latin typeface="Calibri"/>
            </a:endParaRPr>
          </a:p>
          <a:p>
            <a:r>
              <a:rPr lang="en-US" sz="2800" b="1" i="1" dirty="0">
                <a:latin typeface="Calibri"/>
              </a:rPr>
              <a:t>Ross Simms, </a:t>
            </a:r>
            <a:r>
              <a:rPr lang="en-US" sz="2800" i="1" dirty="0">
                <a:latin typeface="Calibri"/>
              </a:rPr>
              <a:t>Assistant Director, Federal Accounting Standards Advisory Board</a:t>
            </a:r>
            <a:endParaRPr lang="en-US" sz="2800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077200" cy="5128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6574-9217-4243-96EA-1329F17B025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81000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spcBef>
                <a:spcPct val="0"/>
              </a:spcBef>
            </a:pPr>
            <a:r>
              <a:rPr lang="en-US" sz="2400" b="1" kern="0" dirty="0" smtClean="0">
                <a:solidFill>
                  <a:srgbClr val="002060"/>
                </a:solidFill>
              </a:rPr>
              <a:t/>
            </a:r>
            <a:br>
              <a:rPr lang="en-US" sz="2400" b="1" kern="0" dirty="0" smtClean="0">
                <a:solidFill>
                  <a:srgbClr val="002060"/>
                </a:solidFill>
              </a:rPr>
            </a:br>
            <a:endParaRPr lang="en-US" sz="2400" b="1" kern="0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4702" y="1295400"/>
            <a:ext cx="7743497" cy="46482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To provide concise, meaningful, and transparent </a:t>
            </a:r>
            <a:r>
              <a:rPr lang="en-US" sz="2400" b="1" dirty="0" smtClean="0">
                <a:solidFill>
                  <a:schemeClr val="bg1"/>
                </a:solidFill>
              </a:rPr>
              <a:t>information regarding insurance program </a:t>
            </a:r>
            <a:r>
              <a:rPr lang="en-US" sz="2400" b="1" dirty="0">
                <a:solidFill>
                  <a:schemeClr val="bg1"/>
                </a:solidFill>
              </a:rPr>
              <a:t>costs and liabilities, </a:t>
            </a:r>
            <a:r>
              <a:rPr lang="en-US" sz="2400" b="1" dirty="0" smtClean="0">
                <a:solidFill>
                  <a:schemeClr val="bg1"/>
                </a:solidFill>
              </a:rPr>
              <a:t>the exposure draft </a:t>
            </a:r>
            <a:r>
              <a:rPr lang="en-US" sz="2400" b="1" dirty="0">
                <a:solidFill>
                  <a:schemeClr val="bg1"/>
                </a:solidFill>
              </a:rPr>
              <a:t>proposes to </a:t>
            </a:r>
            <a:r>
              <a:rPr lang="en-US" sz="2400" b="1" dirty="0" smtClean="0">
                <a:solidFill>
                  <a:schemeClr val="bg1"/>
                </a:solidFill>
              </a:rPr>
              <a:t> establish three categories </a:t>
            </a:r>
            <a:r>
              <a:rPr lang="en-US" sz="2400" b="1" dirty="0">
                <a:solidFill>
                  <a:schemeClr val="bg1"/>
                </a:solidFill>
              </a:rPr>
              <a:t>of insurance </a:t>
            </a:r>
            <a:r>
              <a:rPr lang="en-US" sz="2400" b="1" dirty="0" smtClean="0">
                <a:solidFill>
                  <a:schemeClr val="bg1"/>
                </a:solidFill>
              </a:rPr>
              <a:t>and related </a:t>
            </a:r>
            <a:r>
              <a:rPr lang="en-US" sz="2400" b="1" dirty="0">
                <a:solidFill>
                  <a:schemeClr val="bg1"/>
                </a:solidFill>
              </a:rPr>
              <a:t>guidance: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exchange </a:t>
            </a:r>
            <a:r>
              <a:rPr lang="en-US" sz="2400" b="1" dirty="0">
                <a:solidFill>
                  <a:schemeClr val="bg1"/>
                </a:solidFill>
              </a:rPr>
              <a:t>transaction </a:t>
            </a:r>
            <a:r>
              <a:rPr lang="en-US" sz="2400" b="1" dirty="0" smtClean="0">
                <a:solidFill>
                  <a:schemeClr val="bg1"/>
                </a:solidFill>
              </a:rPr>
              <a:t> insurance programs </a:t>
            </a:r>
            <a:r>
              <a:rPr lang="en-US" sz="2400" b="1" dirty="0">
                <a:solidFill>
                  <a:schemeClr val="bg1"/>
                </a:solidFill>
              </a:rPr>
              <a:t>other than life </a:t>
            </a:r>
            <a:r>
              <a:rPr lang="en-US" sz="2400" b="1" dirty="0" smtClean="0">
                <a:solidFill>
                  <a:schemeClr val="bg1"/>
                </a:solidFill>
              </a:rPr>
              <a:t>insurance,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nonexchange transaction insurance </a:t>
            </a:r>
            <a:r>
              <a:rPr lang="en-US" sz="2400" b="1" dirty="0">
                <a:solidFill>
                  <a:schemeClr val="bg1"/>
                </a:solidFill>
              </a:rPr>
              <a:t>programs, </a:t>
            </a:r>
            <a:r>
              <a:rPr lang="en-US" sz="2400" b="1" dirty="0" smtClean="0">
                <a:solidFill>
                  <a:schemeClr val="bg1"/>
                </a:solidFill>
              </a:rPr>
              <a:t>and </a:t>
            </a:r>
          </a:p>
          <a:p>
            <a:pPr lvl="1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life </a:t>
            </a:r>
            <a:r>
              <a:rPr lang="en-US" sz="2400" b="1" dirty="0">
                <a:solidFill>
                  <a:schemeClr val="bg1"/>
                </a:solidFill>
              </a:rPr>
              <a:t>insurance programs</a:t>
            </a:r>
            <a:r>
              <a:rPr lang="en-US" sz="1500" dirty="0">
                <a:solidFill>
                  <a:schemeClr val="bg1"/>
                </a:solidFill>
              </a:rPr>
              <a:t>. </a:t>
            </a:r>
            <a:endParaRPr lang="en-US" sz="1500" dirty="0" smtClean="0">
              <a:solidFill>
                <a:schemeClr val="bg1"/>
              </a:solidFill>
            </a:endParaRPr>
          </a:p>
          <a:p>
            <a:pPr marL="0" indent="0"/>
            <a:endParaRPr lang="en-US" sz="24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82513" y="352336"/>
            <a:ext cx="397897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ct val="0"/>
              </a:spcBef>
            </a:pPr>
            <a:r>
              <a:rPr lang="en-US" sz="3300" dirty="0">
                <a:solidFill>
                  <a:srgbClr val="8CADAE">
                    <a:shade val="75000"/>
                  </a:srgbClr>
                </a:solidFill>
              </a:rPr>
              <a:t>Insurance Programs</a:t>
            </a:r>
            <a:endParaRPr lang="en-US" sz="32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4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69" y="1600201"/>
            <a:ext cx="7902241" cy="487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7498080" cy="4800600"/>
          </a:xfrm>
        </p:spPr>
        <p:txBody>
          <a:bodyPr>
            <a:normAutofit/>
          </a:bodyPr>
          <a:lstStyle/>
          <a:p>
            <a:endParaRPr lang="en-US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The exposure draft proposes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to </a:t>
            </a:r>
            <a:r>
              <a:rPr lang="en-US" sz="2400" b="1" dirty="0">
                <a:solidFill>
                  <a:schemeClr val="bg1"/>
                </a:solidFill>
              </a:rPr>
              <a:t>capture all current and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future </a:t>
            </a:r>
            <a:r>
              <a:rPr lang="en-US" sz="2400" b="1" dirty="0">
                <a:solidFill>
                  <a:schemeClr val="bg1"/>
                </a:solidFill>
              </a:rPr>
              <a:t>insurance programs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through </a:t>
            </a:r>
            <a:r>
              <a:rPr lang="en-US" sz="2400" b="1" dirty="0">
                <a:solidFill>
                  <a:schemeClr val="bg1"/>
                </a:solidFill>
              </a:rPr>
              <a:t>updated </a:t>
            </a:r>
            <a:r>
              <a:rPr lang="en-US" sz="2400" b="1" dirty="0" smtClean="0">
                <a:solidFill>
                  <a:schemeClr val="bg1"/>
                </a:solidFill>
              </a:rPr>
              <a:t>definitions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bg1"/>
                </a:solidFill>
              </a:rPr>
              <a:t>and terminology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and would </a:t>
            </a:r>
            <a:r>
              <a:rPr lang="en-US" sz="2400" b="1" dirty="0">
                <a:solidFill>
                  <a:schemeClr val="bg1"/>
                </a:solidFill>
              </a:rPr>
              <a:t>rescind existing standards </a:t>
            </a:r>
            <a:r>
              <a:rPr lang="en-US" sz="2400" b="1" dirty="0" smtClean="0">
                <a:solidFill>
                  <a:schemeClr val="bg1"/>
                </a:solidFill>
              </a:rPr>
              <a:t>for  insurance </a:t>
            </a:r>
            <a:r>
              <a:rPr lang="en-US" sz="2400" b="1" dirty="0">
                <a:solidFill>
                  <a:schemeClr val="bg1"/>
                </a:solidFill>
              </a:rPr>
              <a:t>and guarantee programs in SFFAS 5</a:t>
            </a:r>
            <a:r>
              <a:rPr lang="en-US" sz="1800" b="1" dirty="0">
                <a:solidFill>
                  <a:schemeClr val="bg1"/>
                </a:solidFill>
              </a:rPr>
              <a:t>, </a:t>
            </a:r>
            <a:r>
              <a:rPr lang="en-US" sz="1800" b="1" dirty="0" smtClean="0"/>
              <a:t> </a:t>
            </a:r>
            <a:r>
              <a:rPr lang="en-US" sz="1800" b="1" i="1" dirty="0">
                <a:solidFill>
                  <a:schemeClr val="bg1"/>
                </a:solidFill>
              </a:rPr>
              <a:t>Accounting for Liabilities of The Federal Government</a:t>
            </a:r>
            <a:r>
              <a:rPr lang="en-US" sz="1800" b="1" dirty="0" smtClean="0">
                <a:solidFill>
                  <a:schemeClr val="bg1"/>
                </a:solidFill>
              </a:rPr>
              <a:t>, paragraphs </a:t>
            </a:r>
            <a:r>
              <a:rPr lang="en-US" sz="1800" b="1" dirty="0">
                <a:solidFill>
                  <a:schemeClr val="bg1"/>
                </a:solidFill>
              </a:rPr>
              <a:t>97-121.</a:t>
            </a:r>
            <a:r>
              <a:rPr lang="en-US" sz="1800" b="1" dirty="0"/>
              <a:t> </a:t>
            </a:r>
            <a:endParaRPr lang="en-US" sz="1800" b="1" dirty="0" smtClean="0">
              <a:solidFill>
                <a:schemeClr val="bg1"/>
              </a:solidFill>
            </a:endParaRPr>
          </a:p>
          <a:p>
            <a:pPr marL="0" indent="0"/>
            <a:endParaRPr lang="en-US" sz="2400" b="1" dirty="0">
              <a:solidFill>
                <a:schemeClr val="bg1"/>
              </a:solidFill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6574-9217-4243-96EA-1329F17B025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1510" y="5255"/>
            <a:ext cx="8305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 rtl="0">
              <a:spcBef>
                <a:spcPct val="0"/>
              </a:spcBef>
            </a:pPr>
            <a:endParaRPr lang="en-US" sz="2800" b="1" kern="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2513" y="381000"/>
            <a:ext cx="397897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ct val="0"/>
              </a:spcBef>
            </a:pPr>
            <a:r>
              <a:rPr lang="en-US" sz="3300" dirty="0">
                <a:solidFill>
                  <a:srgbClr val="8CADAE">
                    <a:shade val="75000"/>
                  </a:srgbClr>
                </a:solidFill>
              </a:rPr>
              <a:t>Insurance Programs</a:t>
            </a:r>
            <a:endParaRPr lang="en-US" sz="32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07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153400" cy="480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336280" cy="3429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Status: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ED released for comment December 30, 2015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Comments were requested by March 29, 2016</a:t>
            </a:r>
          </a:p>
          <a:p>
            <a:pPr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18 comment letters  were received and summarized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Staff analyzed the comments and  provided recommended updates to the Board</a:t>
            </a:r>
            <a:r>
              <a:rPr lang="en-US" sz="2200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66574-9217-4243-96EA-1329F17B025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381000"/>
            <a:ext cx="3978974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ctr">
              <a:spcBef>
                <a:spcPct val="0"/>
              </a:spcBef>
            </a:pPr>
            <a:r>
              <a:rPr lang="en-US" sz="3300" dirty="0">
                <a:solidFill>
                  <a:srgbClr val="8CADAE">
                    <a:shade val="75000"/>
                  </a:srgbClr>
                </a:solidFill>
              </a:rPr>
              <a:t>Insurance Programs</a:t>
            </a:r>
            <a:endParaRPr lang="en-US" sz="32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4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Balances for General PP&amp;E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758952"/>
          </a:xfrm>
        </p:spPr>
        <p:txBody>
          <a:bodyPr>
            <a:noAutofit/>
          </a:bodyPr>
          <a:lstStyle/>
          <a:p>
            <a:r>
              <a:rPr lang="en-US" sz="3000" dirty="0">
                <a:ea typeface="ＭＳ Ｐゴシック" pitchFamily="-64" charset="-128"/>
              </a:rPr>
              <a:t>Department of Defense – </a:t>
            </a:r>
            <a:r>
              <a:rPr lang="en-US" sz="3000" dirty="0" smtClean="0">
                <a:ea typeface="ＭＳ Ｐゴシック" pitchFamily="-64" charset="-128"/>
              </a:rPr>
              <a:t/>
            </a:r>
            <a:br>
              <a:rPr lang="en-US" sz="3000" dirty="0" smtClean="0">
                <a:ea typeface="ＭＳ Ｐゴシック" pitchFamily="-64" charset="-128"/>
              </a:rPr>
            </a:br>
            <a:r>
              <a:rPr lang="en-US" sz="3000" dirty="0" smtClean="0">
                <a:ea typeface="ＭＳ Ｐゴシック" pitchFamily="-64" charset="-128"/>
              </a:rPr>
              <a:t>Implementation Issues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+mj-lt"/>
                <a:ea typeface="ＭＳ Ｐゴシック" pitchFamily="-64" charset="-128"/>
              </a:rPr>
              <a:t>Opening Balances for Inventory, Operating Materials and Supplies, and Stockpile Materials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Issued January 2016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Effective FY17, but earlier implementation encouraged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Amended SFFAS 3, </a:t>
            </a:r>
            <a:r>
              <a:rPr lang="en-US" i="1" dirty="0" smtClean="0">
                <a:latin typeface="+mj-lt"/>
                <a:ea typeface="ＭＳ Ｐゴシック" pitchFamily="-64" charset="-128"/>
              </a:rPr>
              <a:t>Accounting for Inventory and Related Property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Deemed Cost 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Several valuation methods permitted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Flexible dates to allow components to establish opening balances at different dates</a:t>
            </a:r>
          </a:p>
          <a:p>
            <a:pPr lvl="1"/>
            <a:r>
              <a:rPr lang="en-US" dirty="0" smtClean="0">
                <a:latin typeface="+mj-lt"/>
                <a:ea typeface="ＭＳ Ｐゴシック" pitchFamily="-64" charset="-128"/>
              </a:rPr>
              <a:t>Once established, considered GAAP</a:t>
            </a:r>
            <a:endParaRPr lang="en-US" dirty="0">
              <a:latin typeface="+mj-lt"/>
              <a:ea typeface="ＭＳ Ｐゴシック" pitchFamily="-64" charset="-128"/>
            </a:endParaRPr>
          </a:p>
          <a:p>
            <a:endParaRPr lang="en-US" dirty="0" smtClean="0">
              <a:latin typeface="Arial" pitchFamily="-64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22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64" charset="-128"/>
              </a:rPr>
              <a:t>Department of Defense – </a:t>
            </a:r>
            <a:r>
              <a:rPr lang="en-US" dirty="0" smtClean="0">
                <a:ea typeface="ＭＳ Ｐゴシック" pitchFamily="-64" charset="-128"/>
              </a:rPr>
              <a:t/>
            </a:r>
            <a:br>
              <a:rPr lang="en-US" dirty="0" smtClean="0">
                <a:ea typeface="ＭＳ Ｐゴシック" pitchFamily="-64" charset="-128"/>
              </a:rPr>
            </a:br>
            <a:r>
              <a:rPr lang="en-US" dirty="0" smtClean="0">
                <a:ea typeface="ＭＳ Ｐゴシック" pitchFamily="-64" charset="-128"/>
              </a:rPr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/>
          </a:bodyPr>
          <a:lstStyle/>
          <a:p>
            <a:r>
              <a:rPr lang="en-US" sz="3200" i="1" dirty="0" smtClean="0">
                <a:latin typeface="+mj-lt"/>
                <a:ea typeface="ＭＳ Ｐゴシック" pitchFamily="-64" charset="-128"/>
              </a:rPr>
              <a:t>Establishing Opening Balances for General Property, Plant, and Equipment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DoD sought guidance on improvements to real property and this expanded to other areas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Alternative valuation methods in establishing opening balances for general PP&amp;E accomplished through comprehensive implementation guidance in SFFAS 6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Amends SFFAS 6, SFFAS 10, SFFAS 23 and rescinds SFFAS 35</a:t>
            </a:r>
          </a:p>
          <a:p>
            <a:pPr lvl="1"/>
            <a:endParaRPr lang="en-US" dirty="0" smtClean="0">
              <a:latin typeface="+mj-lt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7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9144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ＭＳ Ｐゴシック" pitchFamily="-64" charset="-128"/>
              </a:rPr>
              <a:t>Department of Defense – </a:t>
            </a:r>
            <a:r>
              <a:rPr lang="en-US" dirty="0" smtClean="0">
                <a:ea typeface="ＭＳ Ｐゴシック" pitchFamily="-64" charset="-128"/>
              </a:rPr>
              <a:t/>
            </a:r>
            <a:br>
              <a:rPr lang="en-US" dirty="0" smtClean="0">
                <a:ea typeface="ＭＳ Ｐゴシック" pitchFamily="-64" charset="-128"/>
              </a:rPr>
            </a:br>
            <a:r>
              <a:rPr lang="en-US" dirty="0" smtClean="0">
                <a:ea typeface="ＭＳ Ｐゴシック" pitchFamily="-64" charset="-128"/>
              </a:rPr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797552"/>
          </a:xfrm>
        </p:spPr>
        <p:txBody>
          <a:bodyPr>
            <a:normAutofit lnSpcReduction="10000"/>
          </a:bodyPr>
          <a:lstStyle/>
          <a:p>
            <a:pPr lvl="1"/>
            <a:endParaRPr lang="en-US" dirty="0" smtClean="0">
              <a:latin typeface="+mj-lt"/>
              <a:ea typeface="ＭＳ Ｐゴシック" pitchFamily="-64" charset="-128"/>
            </a:endParaRPr>
          </a:p>
          <a:p>
            <a:r>
              <a:rPr lang="en-US" sz="3200" dirty="0" smtClean="0">
                <a:latin typeface="+mj-lt"/>
                <a:ea typeface="ＭＳ Ｐゴシック" pitchFamily="-64" charset="-128"/>
              </a:rPr>
              <a:t>Exposure Draft Issued December 22, 2015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Using deemed cost (same </a:t>
            </a:r>
            <a:r>
              <a:rPr lang="en-US" sz="2800" dirty="0">
                <a:latin typeface="+mj-lt"/>
                <a:ea typeface="ＭＳ Ｐゴシック" pitchFamily="-64" charset="-128"/>
              </a:rPr>
              <a:t>as SFFAS 48-replacement </a:t>
            </a:r>
            <a:r>
              <a:rPr lang="en-US" sz="2800" dirty="0" smtClean="0">
                <a:latin typeface="+mj-lt"/>
                <a:ea typeface="ＭＳ Ｐゴシック" pitchFamily="-64" charset="-128"/>
              </a:rPr>
              <a:t>cost, estimated historical cost, and fair value) for establishing opening balances of all general PP&amp;E.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Selecting between deemed cost and prospective capitalization of internal use software </a:t>
            </a:r>
          </a:p>
          <a:p>
            <a:pPr lvl="1"/>
            <a:r>
              <a:rPr lang="en-US" sz="2800" dirty="0" smtClean="0">
                <a:latin typeface="+mj-lt"/>
                <a:ea typeface="ＭＳ Ｐゴシック" pitchFamily="-64" charset="-128"/>
              </a:rPr>
              <a:t>Allowing an exclusion of land and land rights with disclosure of acreage information and expensing of future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3228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/>
              <a:t>Department of Defense – </a:t>
            </a:r>
            <a:br>
              <a:rPr lang="en-US" dirty="0"/>
            </a:br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Due Process </a:t>
            </a:r>
            <a:r>
              <a:rPr lang="en-US" dirty="0"/>
              <a:t>I</a:t>
            </a:r>
            <a:r>
              <a:rPr lang="en-US" dirty="0" smtClean="0"/>
              <a:t>ssues</a:t>
            </a:r>
          </a:p>
          <a:p>
            <a:pPr lvl="1"/>
            <a:r>
              <a:rPr lang="en-US" dirty="0" smtClean="0"/>
              <a:t>Respondents disagreed with land proposal</a:t>
            </a:r>
          </a:p>
          <a:p>
            <a:pPr lvl="2"/>
            <a:r>
              <a:rPr lang="en-US" dirty="0" smtClean="0"/>
              <a:t>Key reasons- inconsistency &amp; added cost</a:t>
            </a:r>
          </a:p>
          <a:p>
            <a:pPr lvl="2"/>
            <a:r>
              <a:rPr lang="en-US" dirty="0" smtClean="0"/>
              <a:t>Land project</a:t>
            </a:r>
            <a:endParaRPr lang="en-US" dirty="0"/>
          </a:p>
          <a:p>
            <a:pPr marL="274320" lvl="1" indent="0">
              <a:buNone/>
            </a:pPr>
            <a:endParaRPr lang="en-US" dirty="0" smtClean="0"/>
          </a:p>
          <a:p>
            <a:pPr lvl="1"/>
            <a:r>
              <a:rPr lang="en-US" dirty="0"/>
              <a:t>Reasonable estimates and the </a:t>
            </a:r>
            <a:r>
              <a:rPr lang="en-US" dirty="0" smtClean="0"/>
              <a:t>rescission </a:t>
            </a:r>
            <a:r>
              <a:rPr lang="en-US" dirty="0"/>
              <a:t>of SFFAS 35. </a:t>
            </a:r>
          </a:p>
          <a:p>
            <a:pPr lvl="2"/>
            <a:r>
              <a:rPr lang="en-US" dirty="0"/>
              <a:t>SFFAS 6 was revised to include </a:t>
            </a:r>
            <a:r>
              <a:rPr lang="en-US" dirty="0" smtClean="0"/>
              <a:t>the following in par. 26:</a:t>
            </a:r>
            <a:endParaRPr lang="en-US" dirty="0"/>
          </a:p>
          <a:p>
            <a:pPr marL="274320" lvl="1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26</a:t>
            </a:r>
            <a:r>
              <a:rPr lang="en-US" sz="18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. All general PP&amp;E shall be recorded at cost. </a:t>
            </a:r>
            <a:r>
              <a:rPr lang="en-US" sz="1800" u="sng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Although the measurement basis for valuing general PP&amp;E remains historical cost, reasonable estimates may be used to establish the historical cost of general PP&amp;E, in accordance with the asset recognition and measurement provisions herein.</a:t>
            </a:r>
            <a:r>
              <a:rPr lang="en-US" sz="1800" dirty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 Cost shall include all costs incurred to bring the </a:t>
            </a:r>
            <a:r>
              <a:rPr lang="en-US" sz="1800" dirty="0" smtClean="0">
                <a:solidFill>
                  <a:schemeClr val="tx1"/>
                </a:solidFill>
                <a:latin typeface="Arial"/>
                <a:ea typeface="Times New Roman"/>
                <a:cs typeface="Times New Roman"/>
              </a:rPr>
              <a:t>PP&amp;E….</a:t>
            </a:r>
            <a:endParaRPr lang="en-US" sz="1800" dirty="0">
              <a:solidFill>
                <a:schemeClr val="tx1"/>
              </a:solidFill>
            </a:endParaRPr>
          </a:p>
          <a:p>
            <a:pPr marL="891540" lvl="2" indent="-342900"/>
            <a:r>
              <a:rPr lang="en-US" dirty="0" smtClean="0"/>
              <a:t>Similar change made in SFFAS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23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Department of Defense – 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500872" cy="5257800"/>
          </a:xfrm>
        </p:spPr>
        <p:txBody>
          <a:bodyPr>
            <a:noAutofit/>
          </a:bodyPr>
          <a:lstStyle/>
          <a:p>
            <a:pPr lvl="0">
              <a:buClr>
                <a:srgbClr val="D16349"/>
              </a:buClr>
            </a:pPr>
            <a:r>
              <a:rPr lang="en-US" sz="2000" dirty="0" smtClean="0">
                <a:latin typeface="+mj-lt"/>
                <a:cs typeface="Arial" panose="020B0604020202020204" pitchFamily="34" charset="0"/>
              </a:rPr>
              <a:t>Disclosures</a:t>
            </a:r>
          </a:p>
          <a:p>
            <a:pPr lvl="1"/>
            <a:r>
              <a:rPr lang="en-US" sz="1600" dirty="0" smtClean="0">
                <a:latin typeface="+mj-lt"/>
                <a:cs typeface="Arial" panose="020B0604020202020204" pitchFamily="34" charset="0"/>
              </a:rPr>
              <a:t>Component Reporting Entity Disclosures</a:t>
            </a:r>
          </a:p>
          <a:p>
            <a:pPr lvl="2"/>
            <a:r>
              <a:rPr lang="en-US" sz="1400" dirty="0" smtClean="0">
                <a:latin typeface="+mj-lt"/>
                <a:cs typeface="Arial" panose="020B0604020202020204" pitchFamily="34" charset="0"/>
              </a:rPr>
              <a:t>Similar to SFFAS 48-describe the method used, but no disclosure of amounts of deemed cost</a:t>
            </a:r>
          </a:p>
          <a:p>
            <a:pPr lvl="2"/>
            <a:r>
              <a:rPr lang="en-US" sz="1400" dirty="0" smtClean="0">
                <a:latin typeface="+mj-lt"/>
                <a:ea typeface="Times New Roman"/>
                <a:cs typeface="Times New Roman"/>
              </a:rPr>
              <a:t>Election </a:t>
            </a:r>
            <a:r>
              <a:rPr lang="en-US" sz="1400" dirty="0">
                <a:latin typeface="+mj-lt"/>
                <a:ea typeface="Times New Roman"/>
                <a:cs typeface="Times New Roman"/>
              </a:rPr>
              <a:t>to exclude land and land rights </a:t>
            </a:r>
            <a:r>
              <a:rPr lang="en-US" sz="1400" dirty="0" smtClean="0">
                <a:latin typeface="+mj-lt"/>
                <a:ea typeface="Times New Roman"/>
                <a:cs typeface="Times New Roman"/>
              </a:rPr>
              <a:t>should be disclosed, with acreage information </a:t>
            </a:r>
          </a:p>
          <a:p>
            <a:pPr lvl="2"/>
            <a:r>
              <a:rPr lang="en-US" sz="1400" dirty="0" smtClean="0">
                <a:latin typeface="+mj-lt"/>
                <a:cs typeface="Times New Roman"/>
              </a:rPr>
              <a:t>Election to apply </a:t>
            </a:r>
            <a:r>
              <a:rPr lang="en-US" sz="1400" dirty="0">
                <a:latin typeface="+mj-lt"/>
                <a:cs typeface="Times New Roman"/>
              </a:rPr>
              <a:t>prospective </a:t>
            </a:r>
            <a:r>
              <a:rPr lang="en-US" sz="1400" dirty="0" smtClean="0">
                <a:latin typeface="+mj-lt"/>
                <a:cs typeface="Times New Roman"/>
              </a:rPr>
              <a:t>capitalization of IUS should be disclosed</a:t>
            </a:r>
          </a:p>
          <a:p>
            <a:pPr lvl="2"/>
            <a:r>
              <a:rPr lang="en-US" sz="1400" dirty="0" smtClean="0">
                <a:latin typeface="+mj-lt"/>
                <a:cs typeface="Arial" panose="020B0604020202020204" pitchFamily="34" charset="0"/>
              </a:rPr>
              <a:t>Different alternative methods (for land &amp; land rights and prospective capitalization of IUS) applied by sub-component reporting entities consolidated into a larger reporting should be disclosed </a:t>
            </a:r>
          </a:p>
          <a:p>
            <a:pPr lvl="2"/>
            <a:endParaRPr lang="en-US" sz="1000" dirty="0" smtClean="0">
              <a:latin typeface="+mj-lt"/>
              <a:cs typeface="Arial" panose="020B0604020202020204" pitchFamily="34" charset="0"/>
            </a:endParaRPr>
          </a:p>
          <a:p>
            <a:pPr lvl="2"/>
            <a:endParaRPr lang="en-US" sz="1000" dirty="0" smtClean="0">
              <a:latin typeface="+mj-lt"/>
              <a:cs typeface="Arial" panose="020B0604020202020204" pitchFamily="34" charset="0"/>
            </a:endParaRPr>
          </a:p>
          <a:p>
            <a:pPr lvl="1"/>
            <a:r>
              <a:rPr lang="en-US" sz="1600" dirty="0" smtClean="0">
                <a:latin typeface="+mj-lt"/>
                <a:cs typeface="Arial" panose="020B0604020202020204" pitchFamily="34" charset="0"/>
              </a:rPr>
              <a:t>Financial Report of the U.S. Government Disclosures</a:t>
            </a:r>
          </a:p>
          <a:p>
            <a:pPr lvl="2"/>
            <a:r>
              <a:rPr lang="en-US" sz="1400" dirty="0" smtClean="0">
                <a:latin typeface="+mj-lt"/>
                <a:cs typeface="Arial" panose="020B0604020202020204" pitchFamily="34" charset="0"/>
              </a:rPr>
              <a:t>Identify component reporting entities that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apply deemed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cost,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elected to exclude land &amp; land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rights (also the number of acres),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elected prospective capitalization of IUS and </a:t>
            </a:r>
            <a:r>
              <a:rPr lang="en-US" sz="1400" dirty="0" smtClean="0">
                <a:solidFill>
                  <a:prstClr val="black"/>
                </a:solidFill>
                <a:cs typeface="Arial" panose="020B0604020202020204" pitchFamily="34" charset="0"/>
              </a:rPr>
              <a:t>include a </a:t>
            </a:r>
            <a:r>
              <a:rPr lang="en-US" sz="1400" dirty="0">
                <a:solidFill>
                  <a:prstClr val="black"/>
                </a:solidFill>
                <a:cs typeface="Arial" panose="020B0604020202020204" pitchFamily="34" charset="0"/>
              </a:rPr>
              <a:t>reference to the component reporting entity’s financial report</a:t>
            </a:r>
            <a:endParaRPr lang="en-US" sz="1400" dirty="0" smtClean="0">
              <a:latin typeface="+mj-lt"/>
              <a:cs typeface="Arial" panose="020B0604020202020204" pitchFamily="34" charset="0"/>
            </a:endParaRPr>
          </a:p>
          <a:p>
            <a:pPr marL="868680" lvl="3" indent="0">
              <a:buNone/>
            </a:pPr>
            <a:endParaRPr lang="en-US" sz="1000" dirty="0" smtClean="0">
              <a:latin typeface="+mj-lt"/>
              <a:cs typeface="Arial" panose="020B0604020202020204" pitchFamily="34" charset="0"/>
            </a:endParaRPr>
          </a:p>
          <a:p>
            <a:pPr marL="868680" lvl="3" indent="0">
              <a:buNone/>
            </a:pPr>
            <a:endParaRPr lang="en-US" sz="1000" dirty="0" smtClean="0">
              <a:latin typeface="+mj-lt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+mj-lt"/>
                <a:cs typeface="Arial" panose="020B0604020202020204" pitchFamily="34" charset="0"/>
              </a:rPr>
              <a:t>Approved by Board --Expect Issuance by September 2016</a:t>
            </a:r>
          </a:p>
          <a:p>
            <a:pPr lvl="1"/>
            <a:r>
              <a:rPr lang="en-US" sz="1600" dirty="0" smtClean="0">
                <a:latin typeface="+mj-lt"/>
                <a:cs typeface="Arial" panose="020B0604020202020204" pitchFamily="34" charset="0"/>
              </a:rPr>
              <a:t>Effective FY17, but earlier implementation encouraged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1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8CADAE">
                    <a:shade val="75000"/>
                  </a:srgbClr>
                </a:solidFill>
              </a:rPr>
              <a:t>DISCLAIMER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Clr>
                <a:srgbClr val="D16349"/>
              </a:buClr>
            </a:pPr>
            <a:r>
              <a:rPr lang="en-US" dirty="0">
                <a:solidFill>
                  <a:prstClr val="black"/>
                </a:solidFill>
              </a:rPr>
              <a:t>Views expressed are those of the speaker.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5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Project goal: </a:t>
            </a:r>
            <a:r>
              <a:rPr lang="en-US" sz="3200" dirty="0"/>
              <a:t>I</a:t>
            </a:r>
            <a:r>
              <a:rPr lang="en-US" sz="3200" dirty="0" smtClean="0"/>
              <a:t>mprove accounting/reporting </a:t>
            </a:r>
            <a:r>
              <a:rPr lang="en-US" sz="3200" dirty="0"/>
              <a:t>for land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SFFAS </a:t>
            </a:r>
            <a:r>
              <a:rPr lang="en-US" sz="2800" dirty="0">
                <a:solidFill>
                  <a:schemeClr val="tx1"/>
                </a:solidFill>
              </a:rPr>
              <a:t>6 requires </a:t>
            </a:r>
            <a:r>
              <a:rPr lang="en-US" sz="2800" dirty="0" smtClean="0">
                <a:solidFill>
                  <a:schemeClr val="tx1"/>
                </a:solidFill>
              </a:rPr>
              <a:t>capitalization of </a:t>
            </a:r>
            <a:r>
              <a:rPr lang="en-US" sz="2800" dirty="0">
                <a:solidFill>
                  <a:srgbClr val="FF0000"/>
                </a:solidFill>
              </a:rPr>
              <a:t>land </a:t>
            </a:r>
            <a:r>
              <a:rPr lang="en-US" sz="2800" dirty="0" smtClean="0">
                <a:solidFill>
                  <a:srgbClr val="FF0000"/>
                </a:solidFill>
              </a:rPr>
              <a:t>&amp; land rights </a:t>
            </a:r>
            <a:r>
              <a:rPr lang="en-US" sz="2800" dirty="0">
                <a:solidFill>
                  <a:schemeClr val="tx1"/>
                </a:solidFill>
              </a:rPr>
              <a:t>acquired </a:t>
            </a:r>
            <a:r>
              <a:rPr lang="en-US" sz="2800" dirty="0" smtClean="0">
                <a:solidFill>
                  <a:schemeClr val="tx1"/>
                </a:solidFill>
              </a:rPr>
              <a:t>in </a:t>
            </a:r>
            <a:r>
              <a:rPr lang="en-US" sz="2800" dirty="0">
                <a:solidFill>
                  <a:schemeClr val="tx1"/>
                </a:solidFill>
              </a:rPr>
              <a:t>connection </a:t>
            </a:r>
            <a:r>
              <a:rPr lang="en-US" sz="2800" dirty="0" smtClean="0">
                <a:solidFill>
                  <a:schemeClr val="tx1"/>
                </a:solidFill>
              </a:rPr>
              <a:t>with GPP&amp;E at </a:t>
            </a:r>
            <a:r>
              <a:rPr lang="en-US" sz="2800" dirty="0">
                <a:solidFill>
                  <a:schemeClr val="tx1"/>
                </a:solidFill>
              </a:rPr>
              <a:t>the cost </a:t>
            </a:r>
            <a:r>
              <a:rPr lang="en-US" sz="2800" dirty="0" smtClean="0">
                <a:solidFill>
                  <a:schemeClr val="tx1"/>
                </a:solidFill>
              </a:rPr>
              <a:t>incurred.</a:t>
            </a:r>
          </a:p>
          <a:p>
            <a:pPr lvl="1">
              <a:spcAft>
                <a:spcPts val="1200"/>
              </a:spcAft>
            </a:pPr>
            <a:r>
              <a:rPr lang="en-US" sz="2800" dirty="0">
                <a:solidFill>
                  <a:schemeClr val="tx1"/>
                </a:solidFill>
              </a:rPr>
              <a:t>SFFAS 29 defines </a:t>
            </a:r>
            <a:r>
              <a:rPr lang="en-US" sz="2800" dirty="0">
                <a:solidFill>
                  <a:srgbClr val="FF0000"/>
                </a:solidFill>
              </a:rPr>
              <a:t>“stewardship land” 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as land </a:t>
            </a:r>
            <a:r>
              <a:rPr lang="en-US" sz="2800" dirty="0" smtClean="0">
                <a:solidFill>
                  <a:srgbClr val="FF0000"/>
                </a:solidFill>
              </a:rPr>
              <a:t>other than GPP&amp;E </a:t>
            </a:r>
            <a:r>
              <a:rPr lang="en-US" sz="2800" dirty="0" smtClean="0">
                <a:solidFill>
                  <a:schemeClr val="tx1"/>
                </a:solidFill>
              </a:rPr>
              <a:t>land. </a:t>
            </a:r>
            <a:r>
              <a:rPr lang="en-US" sz="2800" dirty="0">
                <a:solidFill>
                  <a:schemeClr val="tx1"/>
                </a:solidFill>
              </a:rPr>
              <a:t>It requires disclosures regarding policies for managing land, categories of land, and physical quantity information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108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49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Project objectives</a:t>
            </a:r>
            <a:r>
              <a:rPr lang="en-US" dirty="0"/>
              <a:t>: R</a:t>
            </a:r>
            <a:r>
              <a:rPr lang="en-US" dirty="0" smtClean="0"/>
              <a:t>ecommend recognition, measurement</a:t>
            </a:r>
            <a:r>
              <a:rPr lang="en-US" dirty="0"/>
              <a:t>, and disclosure </a:t>
            </a:r>
            <a:r>
              <a:rPr lang="en-US" dirty="0" smtClean="0"/>
              <a:t>requirements as appropriate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is the most appropriate </a:t>
            </a:r>
            <a:r>
              <a:rPr lang="en-US" dirty="0">
                <a:solidFill>
                  <a:schemeClr val="tx1"/>
                </a:solidFill>
              </a:rPr>
              <a:t>reporting </a:t>
            </a:r>
            <a:r>
              <a:rPr lang="en-US" dirty="0" smtClean="0">
                <a:solidFill>
                  <a:schemeClr val="tx1"/>
                </a:solidFill>
              </a:rPr>
              <a:t>objective?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Does predominant </a:t>
            </a:r>
            <a:r>
              <a:rPr lang="en-US" dirty="0">
                <a:solidFill>
                  <a:schemeClr val="tx1"/>
                </a:solidFill>
              </a:rPr>
              <a:t>use or managerial </a:t>
            </a:r>
            <a:r>
              <a:rPr lang="en-US" dirty="0" smtClean="0">
                <a:solidFill>
                  <a:schemeClr val="tx1"/>
                </a:solidFill>
              </a:rPr>
              <a:t>intent influence the accounting and/or reporting?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Which measurement </a:t>
            </a:r>
            <a:r>
              <a:rPr lang="en-US" dirty="0">
                <a:solidFill>
                  <a:schemeClr val="tx1"/>
                </a:solidFill>
              </a:rPr>
              <a:t>attribute(s</a:t>
            </a:r>
            <a:r>
              <a:rPr lang="en-US" dirty="0" smtClean="0">
                <a:solidFill>
                  <a:schemeClr val="tx1"/>
                </a:solidFill>
              </a:rPr>
              <a:t>) should be considered for recognition purposes?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Which non-financial attributes, if any, should be presented?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What are </a:t>
            </a:r>
            <a:r>
              <a:rPr lang="en-US" dirty="0">
                <a:solidFill>
                  <a:schemeClr val="tx1"/>
                </a:solidFill>
              </a:rPr>
              <a:t>agency </a:t>
            </a:r>
            <a:r>
              <a:rPr lang="en-US" dirty="0" smtClean="0">
                <a:solidFill>
                  <a:schemeClr val="tx1"/>
                </a:solidFill>
              </a:rPr>
              <a:t>best practices and practical limitations? 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Join our Task Force </a:t>
            </a:r>
            <a:r>
              <a:rPr lang="en-US" dirty="0" smtClean="0"/>
              <a:t>- “</a:t>
            </a:r>
            <a:r>
              <a:rPr lang="en-US" i="1" dirty="0" smtClean="0"/>
              <a:t>This land is your land, this land is my land, from California to FASAB Standards”</a:t>
            </a:r>
            <a:r>
              <a:rPr lang="en-US" dirty="0" smtClean="0"/>
              <a:t>……</a:t>
            </a:r>
            <a:r>
              <a:rPr lang="en-US" i="1" dirty="0" smtClean="0">
                <a:solidFill>
                  <a:srgbClr val="FF0000"/>
                </a:solidFill>
              </a:rPr>
              <a:t>This land was meant for YOU</a:t>
            </a:r>
            <a:r>
              <a:rPr lang="en-US" i="1" dirty="0" smtClean="0"/>
              <a:t> and me!!</a:t>
            </a:r>
            <a:endParaRPr lang="en-US" i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7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and Accrual Reconciliation</a:t>
            </a:r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and Accrual Reconciliation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295400"/>
            <a:ext cx="8503920" cy="5105400"/>
          </a:xfrm>
        </p:spPr>
        <p:txBody>
          <a:bodyPr>
            <a:normAutofit fontScale="55000" lnSpcReduction="20000"/>
          </a:bodyPr>
          <a:lstStyle/>
          <a:p>
            <a:endParaRPr lang="en-US" sz="3800" dirty="0" smtClean="0"/>
          </a:p>
          <a:p>
            <a:r>
              <a:rPr lang="en-US" sz="3800" dirty="0" smtClean="0"/>
              <a:t>Project </a:t>
            </a:r>
            <a:r>
              <a:rPr lang="en-US" sz="3800" dirty="0"/>
              <a:t>Goal</a:t>
            </a:r>
            <a:r>
              <a:rPr lang="en-US" sz="3800" dirty="0" smtClean="0"/>
              <a:t>: </a:t>
            </a:r>
          </a:p>
          <a:p>
            <a:pPr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3800" dirty="0">
                <a:solidFill>
                  <a:schemeClr val="tx1"/>
                </a:solidFill>
              </a:rPr>
              <a:t>Improve the component reporting entity’s budgetary and net cost reconciliation </a:t>
            </a:r>
          </a:p>
          <a:p>
            <a:pPr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3800" dirty="0">
                <a:solidFill>
                  <a:schemeClr val="tx1"/>
                </a:solidFill>
              </a:rPr>
              <a:t>Support the Government-Wide Accounting (GWA) reconciliation </a:t>
            </a:r>
            <a:endParaRPr lang="en-US" sz="3800" dirty="0" smtClean="0">
              <a:solidFill>
                <a:schemeClr val="tx1"/>
              </a:solidFill>
            </a:endParaRPr>
          </a:p>
          <a:p>
            <a:pPr marL="347472" lvl="1" indent="0">
              <a:spcBef>
                <a:spcPts val="250"/>
              </a:spcBef>
              <a:buClr>
                <a:schemeClr val="accent1"/>
              </a:buClr>
              <a:buSzPct val="100000"/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800" dirty="0">
                <a:solidFill>
                  <a:schemeClr val="tx1"/>
                </a:solidFill>
              </a:rPr>
              <a:t>Project Objectives:</a:t>
            </a:r>
          </a:p>
          <a:p>
            <a:pPr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3800" dirty="0">
                <a:solidFill>
                  <a:schemeClr val="tx1"/>
                </a:solidFill>
              </a:rPr>
              <a:t>Review usefulness of the current Statement of Financing note disclosure</a:t>
            </a:r>
          </a:p>
          <a:p>
            <a:pPr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3800" dirty="0">
                <a:solidFill>
                  <a:schemeClr val="tx1"/>
                </a:solidFill>
              </a:rPr>
              <a:t>Improve the component reporting entity budget and accrual reconciliation</a:t>
            </a:r>
          </a:p>
          <a:p>
            <a:pPr lvl="1" indent="-201168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</a:pPr>
            <a:r>
              <a:rPr lang="en-US" sz="3800" dirty="0">
                <a:solidFill>
                  <a:schemeClr val="tx1"/>
                </a:solidFill>
              </a:rPr>
              <a:t>Research and recommend alternative component level reconciliation that may support GWA  </a:t>
            </a:r>
            <a:r>
              <a:rPr lang="en-US" sz="3800" dirty="0" smtClean="0">
                <a:solidFill>
                  <a:schemeClr val="tx1"/>
                </a:solidFill>
              </a:rPr>
              <a:t>reconciliation</a:t>
            </a:r>
          </a:p>
          <a:p>
            <a:pPr marL="347472" lvl="1" indent="0">
              <a:spcBef>
                <a:spcPts val="250"/>
              </a:spcBef>
              <a:buClr>
                <a:schemeClr val="accent1"/>
              </a:buClr>
              <a:buSzPct val="1000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3800" dirty="0">
                <a:solidFill>
                  <a:schemeClr val="tx1"/>
                </a:solidFill>
              </a:rPr>
              <a:t>Working Group &amp; Proposed Timeline</a:t>
            </a:r>
          </a:p>
          <a:p>
            <a:pPr lvl="1"/>
            <a:endParaRPr lang="en-US" sz="1700" dirty="0">
              <a:solidFill>
                <a:schemeClr val="tx1"/>
              </a:solidFill>
              <a:latin typeface="Arial" pitchFamily="-64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3119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 Expenditures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29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4800600"/>
          </a:xfrm>
        </p:spPr>
        <p:txBody>
          <a:bodyPr>
            <a:normAutofit/>
          </a:bodyPr>
          <a:lstStyle/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are tax expenditures?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losses 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attributable to provisions of the U.S. Federal tax laws which allow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exclusion, exemption, or deduction from gross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income or which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 special credit, a preferential rate of tax, or a deferral of tax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liability. 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  <a:defRPr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(Source: Congressional Budget and Impoundment Act of 1974)</a:t>
            </a:r>
          </a:p>
          <a:p>
            <a:pPr marL="0" indent="0">
              <a:buNone/>
            </a:pPr>
            <a:endParaRPr lang="en-US" sz="16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76" lvl="0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Examples 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note that many achieve various policy objectives: 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of employer-provided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insurance premiums and medical care 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Deductibility of medical expenses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Exclusion of interest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US" sz="16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types of state and local bonds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lvl="1" indent="0" fontAlgn="auto">
              <a:spcAft>
                <a:spcPts val="0"/>
              </a:spcAft>
              <a:buNone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76" lvl="0" indent="-265176" fontAlgn="auto">
              <a:spcAft>
                <a:spcPts val="0"/>
              </a:spcAft>
              <a:buClr>
                <a:srgbClr val="0F6FC6"/>
              </a:buClr>
              <a:buFont typeface="Wingdings 2"/>
              <a:buChar char=""/>
              <a:defRPr/>
            </a:pPr>
            <a:endParaRPr lang="en-US" sz="2400" b="1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35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5122" name="Picture 2" descr="C:\Users\perryra\AppData\Local\Microsoft\Windows\Temporary Internet Files\Content.IE5\UTGOPV9X\large-Emoticons-Question-face-66.6-11146[1]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257800"/>
            <a:ext cx="1055064" cy="101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ASAB Blu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 </a:t>
            </a:r>
            <a:r>
              <a:rPr lang="en-US" sz="1400" b="0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US" dirty="0" smtClean="0">
              <a:solidFill>
                <a:schemeClr val="accent1">
                  <a:tint val="88000"/>
                  <a:satMod val="1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48006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5176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en-US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1970s – estimates reported in a prototype CFR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1995-1996: estimates and disclosures included in CFR</a:t>
            </a: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Since 1997: estimates and disclosures excluded from CFR</a:t>
            </a:r>
          </a:p>
          <a:p>
            <a:pPr marL="785876" lvl="2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Existing estimates are not measured under current accounting concepts</a:t>
            </a:r>
          </a:p>
          <a:p>
            <a:pPr marL="785876" lvl="2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is currently absent; however, tax expenditures significantly impact the federal government’s financial position, tax collections, and performance outcomes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7751" lvl="1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project </a:t>
            </a:r>
          </a:p>
          <a:p>
            <a:pPr marL="785876" lvl="2" indent="-265176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Board identified a need to improve users’ awareness and understanding of tax expenditures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36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8" name="Picture 4" descr="FASAB Blu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6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 </a:t>
            </a:r>
            <a:r>
              <a:rPr lang="en-US" sz="1400" b="0" dirty="0" smtClean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229600" cy="4038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History</a:t>
            </a:r>
          </a:p>
          <a:p>
            <a:pPr marL="804863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Task force deliberations and recommendations </a:t>
            </a:r>
          </a:p>
          <a:p>
            <a:pPr marL="804863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Board deliberations</a:t>
            </a:r>
          </a:p>
          <a:p>
            <a:pPr marL="804863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Exposure Draft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37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3082" name="Picture 10" descr="C:\Users\perryra\AppData\Local\Microsoft\Windows\Temporary Internet Files\Content.IE5\0J1ZS82Y\round_table_illo[1]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43200"/>
            <a:ext cx="29337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ASAB Blu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54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 </a:t>
            </a:r>
            <a:r>
              <a:rPr lang="en-US" sz="1400" b="0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US" dirty="0" smtClean="0">
              <a:solidFill>
                <a:schemeClr val="accent1">
                  <a:tint val="88000"/>
                  <a:satMod val="1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5638800" cy="47244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 force recommendations:</a:t>
            </a:r>
          </a:p>
          <a:p>
            <a:pPr marL="52228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arrative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disclosures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notes to the financial statements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MD&amp;A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CFR</a:t>
            </a:r>
          </a:p>
          <a:p>
            <a:pPr marL="52228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Inform readers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regarding other online sources of information where readers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obtain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detailed information </a:t>
            </a:r>
          </a:p>
          <a:p>
            <a:pPr marL="347663" lvl="1" indent="0" fontAlgn="auto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</a:t>
            </a:r>
            <a:r>
              <a:rPr lang="en-US" sz="1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sz="16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www.treasury.gov/resource-center/tax-policy/Pages/Tax-Expenditures.aspx</a:t>
            </a:r>
          </a:p>
          <a:p>
            <a:pPr marL="522288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Options for presenting tax expenditure estimates in the CFR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lvl="1" indent="0" fontAlgn="auto">
              <a:spcAft>
                <a:spcPts val="0"/>
              </a:spcAft>
              <a:buNone/>
              <a:defRPr/>
            </a:pPr>
            <a:endParaRPr lang="en-US" sz="2000" b="1" dirty="0" smtClean="0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38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2051" name="Picture 3" descr="C:\Users\perryra\AppData\Local\Microsoft\Windows\Temporary Internet Files\Content.IE5\0J1ZS82Y\memo-pictogram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2155155" cy="239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ASAB Blu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62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 </a:t>
            </a:r>
            <a:r>
              <a:rPr lang="en-US" sz="1400" b="0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US" dirty="0" smtClean="0">
              <a:solidFill>
                <a:schemeClr val="accent1">
                  <a:tint val="88000"/>
                  <a:satMod val="1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724400" cy="48006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Board deliberations</a:t>
            </a: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342900" fontAlgn="auto">
              <a:spcAft>
                <a:spcPts val="0"/>
              </a:spcAft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342900" fontAlgn="auto">
              <a:spcAft>
                <a:spcPts val="0"/>
              </a:spcAft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Board has reached preliminary consensus in most areas</a:t>
            </a:r>
          </a:p>
          <a:p>
            <a:pPr marL="625475" lvl="1" indent="-342900" fontAlgn="auto">
              <a:spcAft>
                <a:spcPts val="0"/>
              </a:spcAft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342900" fontAlgn="auto">
              <a:spcAft>
                <a:spcPts val="0"/>
              </a:spcAft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Next steps…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39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4102" name="Picture 6" descr="C:\Users\perryra\AppData\Local\Microsoft\Windows\Temporary Internet Files\Content.IE5\0J1ZS82Y\Road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00055"/>
            <a:ext cx="3962400" cy="20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:\Users\perryra\AppData\Local\Microsoft\Windows\Temporary Internet Files\Content.IE5\0J1ZS82Y\Rainbow-diagram-ROYGBIV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73" y="2514600"/>
            <a:ext cx="27432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95600" y="4977248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Exposure Draft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           Deliberations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3873" y="3985740"/>
            <a:ext cx="22929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B050"/>
                </a:solidFill>
              </a:rPr>
              <a:t>Vote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sz="1400" b="1" dirty="0" smtClean="0">
                <a:solidFill>
                  <a:srgbClr val="00B050"/>
                </a:solidFill>
              </a:rPr>
              <a:t>    Public comment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09109" y="4262739"/>
            <a:ext cx="266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        </a:t>
            </a:r>
            <a:r>
              <a:rPr lang="en-US" sz="1200" b="1" dirty="0" smtClean="0">
                <a:solidFill>
                  <a:srgbClr val="00B050"/>
                </a:solidFill>
              </a:rPr>
              <a:t>Review comments</a:t>
            </a:r>
            <a:endParaRPr lang="en-US" sz="12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7400" y="3516868"/>
            <a:ext cx="1478973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000" b="1" dirty="0" smtClean="0">
                <a:ln w="6350">
                  <a:solidFill>
                    <a:srgbClr val="59660A"/>
                  </a:solidFill>
                  <a:prstDash val="solid"/>
                </a:ln>
                <a:solidFill>
                  <a:srgbClr val="DBD600"/>
                </a:solidFill>
                <a:effectLst>
                  <a:glow rad="825500">
                    <a:srgbClr val="FFFF00">
                      <a:alpha val="60000"/>
                    </a:srgbClr>
                  </a:glow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Standard</a:t>
            </a:r>
            <a:endParaRPr lang="en-US" sz="2000" b="1" dirty="0">
              <a:ln w="6350">
                <a:solidFill>
                  <a:srgbClr val="59660A"/>
                </a:solidFill>
                <a:prstDash val="solid"/>
              </a:ln>
              <a:solidFill>
                <a:srgbClr val="DBD600"/>
              </a:solidFill>
              <a:effectLst>
                <a:glow rad="825500">
                  <a:srgbClr val="FFFF00">
                    <a:alpha val="60000"/>
                  </a:srgbClr>
                </a:glow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4" descr="FASAB Blue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73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pitchFamily="-64" charset="-128"/>
              </a:rPr>
              <a:t>Reporting Model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Leases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Insurance Programs</a:t>
            </a:r>
            <a:endParaRPr lang="en-US" dirty="0">
              <a:latin typeface="+mj-lt"/>
              <a:ea typeface="ＭＳ Ｐゴシック" pitchFamily="-64" charset="-128"/>
            </a:endParaRP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Opening Balances for General PP&amp;E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Land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Budget and Accrual Reconciliation</a:t>
            </a:r>
          </a:p>
          <a:p>
            <a:r>
              <a:rPr lang="en-US" dirty="0" smtClean="0">
                <a:latin typeface="+mj-lt"/>
                <a:ea typeface="ＭＳ Ｐゴシック" pitchFamily="-64" charset="-128"/>
              </a:rPr>
              <a:t>Tax Expenditures</a:t>
            </a:r>
          </a:p>
          <a:p>
            <a:endParaRPr lang="en-US" dirty="0" smtClean="0">
              <a:latin typeface="Arial" pitchFamily="-64" charset="0"/>
              <a:ea typeface="ＭＳ Ｐゴシック" pitchFamily="-6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9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31838"/>
          </a:xfrm>
        </p:spPr>
        <p:txBody>
          <a:bodyPr>
            <a:norm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 Expenditures </a:t>
            </a:r>
            <a:r>
              <a:rPr lang="en-US" sz="1400" b="0" dirty="0">
                <a:solidFill>
                  <a:schemeClr val="accent1">
                    <a:tint val="88000"/>
                    <a:satMod val="1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(cont’d)</a:t>
            </a:r>
            <a:endParaRPr lang="en-US" dirty="0" smtClean="0">
              <a:solidFill>
                <a:schemeClr val="accent1">
                  <a:tint val="88000"/>
                  <a:satMod val="1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7848600" cy="3733800"/>
          </a:xfrm>
        </p:spPr>
        <p:txBody>
          <a:bodyPr>
            <a:normAutofit fontScale="92500" lnSpcReduction="10000"/>
          </a:bodyPr>
          <a:lstStyle/>
          <a:p>
            <a:pPr lvl="0" fontAlgn="auto">
              <a:spcAft>
                <a:spcPts val="600"/>
              </a:spcAft>
              <a:buSzPct val="120000"/>
              <a:defRPr/>
            </a:pPr>
            <a:r>
              <a:rPr lang="en-US" sz="2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Exposure Draft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(current status)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5475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discussion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tax expenditures, their general purpose, and how they impact the government’s financial position and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  <a:p>
            <a:pPr marL="625475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of other factors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may affect tax collections in order to place tax expenditure information in an appropriate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625475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Disclosures on how </a:t>
            </a:r>
            <a:r>
              <a:rPr lang="en-US" sz="2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nonexchange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revenue, tax collections and refunds are impacted; and whether tax expenditures are presented in the consolidated financial statements</a:t>
            </a:r>
          </a:p>
          <a:p>
            <a:pPr marL="625475" lvl="1" indent="-342900" fontAlgn="auto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Encouraging the presentation of tax expenditure estimates in OAI</a:t>
            </a:r>
          </a:p>
          <a:p>
            <a:pPr marL="625475" lvl="1" indent="-3429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to release ED around June 2016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40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6" name="Picture 4" descr="FASAB Blu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10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B9202-EE18-45FD-9DBB-67547C68AAC2}" type="slidenum">
              <a:rPr lang="en-US" smtClean="0">
                <a:solidFill>
                  <a:srgbClr val="DBF5F9">
                    <a:shade val="50000"/>
                  </a:srgbClr>
                </a:solidFill>
              </a:rPr>
              <a:pPr>
                <a:defRPr/>
              </a:pPr>
              <a:t>41</a:t>
            </a:fld>
            <a:endParaRPr lang="en-US" dirty="0" smtClean="0">
              <a:solidFill>
                <a:srgbClr val="DBF5F9">
                  <a:shade val="50000"/>
                </a:srgbClr>
              </a:solidFill>
            </a:endParaRPr>
          </a:p>
        </p:txBody>
      </p:sp>
      <p:pic>
        <p:nvPicPr>
          <p:cNvPr id="6" name="Picture 4" descr="FASAB Blue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41" y="543981"/>
            <a:ext cx="1624505" cy="118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506596"/>
              </p:ext>
            </p:extLst>
          </p:nvPr>
        </p:nvGraphicFramePr>
        <p:xfrm>
          <a:off x="533400" y="250410"/>
          <a:ext cx="8028946" cy="601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2902" y="5659778"/>
            <a:ext cx="8370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FASAB analysis of Department of the Treasury estimates obtained at https://www.treasury.gov/resource-center/tax-policy/Documents/Tax-Expenditures-FY2017-11132015.pdf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8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Also, for more information on the projects discussed see FASAB’s active </a:t>
            </a:r>
            <a:r>
              <a:rPr lang="en-US" dirty="0"/>
              <a:t>project website at </a:t>
            </a:r>
            <a:r>
              <a:rPr lang="en-US" dirty="0">
                <a:hlinkClick r:id="rId3"/>
              </a:rPr>
              <a:t>http://fasab.gov/active-projects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2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Reporting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</a:t>
            </a:r>
            <a:r>
              <a:rPr lang="en-US" dirty="0" smtClean="0"/>
              <a:t>xternal users need to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the relationship among</a:t>
            </a:r>
          </a:p>
          <a:p>
            <a:pPr lvl="2"/>
            <a:r>
              <a:rPr lang="en-US" dirty="0" smtClean="0"/>
              <a:t>budgetary information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ost information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erformance information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Determine whether the government’s financial condition improved or deteriorated</a:t>
            </a:r>
          </a:p>
          <a:p>
            <a:pPr lvl="2"/>
            <a:r>
              <a:rPr lang="en-US" dirty="0" smtClean="0"/>
              <a:t>what measure(s) should be considered</a:t>
            </a:r>
          </a:p>
        </p:txBody>
      </p:sp>
    </p:spTree>
    <p:extLst>
      <p:ext uri="{BB962C8B-B14F-4D97-AF65-F5344CB8AC3E}">
        <p14:creationId xmlns:p14="http://schemas.microsoft.com/office/powerpoint/2010/main" val="572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Reporting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D16349"/>
              </a:buClr>
              <a:buNone/>
            </a:pPr>
            <a:r>
              <a:rPr lang="en-US" dirty="0">
                <a:solidFill>
                  <a:prstClr val="black"/>
                </a:solidFill>
              </a:rPr>
              <a:t>External users need </a:t>
            </a:r>
            <a:r>
              <a:rPr lang="en-US" dirty="0" smtClean="0">
                <a:solidFill>
                  <a:prstClr val="black"/>
                </a:solidFill>
              </a:rPr>
              <a:t>to</a:t>
            </a:r>
          </a:p>
          <a:p>
            <a:pPr marL="0" lvl="0" indent="0">
              <a:buClr>
                <a:srgbClr val="D16349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lvl="1">
              <a:buClr>
                <a:srgbClr val="CCB400"/>
              </a:buClr>
            </a:pPr>
            <a:r>
              <a:rPr lang="en-US" dirty="0" smtClean="0">
                <a:solidFill>
                  <a:srgbClr val="646B86"/>
                </a:solidFill>
              </a:rPr>
              <a:t>Understand </a:t>
            </a:r>
            <a:r>
              <a:rPr lang="en-US" dirty="0">
                <a:solidFill>
                  <a:srgbClr val="646B86"/>
                </a:solidFill>
              </a:rPr>
              <a:t>component reporting </a:t>
            </a:r>
          </a:p>
          <a:p>
            <a:pPr lvl="2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budgetary terms and concepts unique to federal government</a:t>
            </a:r>
          </a:p>
          <a:p>
            <a:pPr lvl="2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how the financial statements relate to the government-wide financial </a:t>
            </a:r>
            <a:r>
              <a:rPr lang="en-US" sz="1900" dirty="0" smtClean="0">
                <a:solidFill>
                  <a:prstClr val="black"/>
                </a:solidFill>
              </a:rPr>
              <a:t>statements</a:t>
            </a:r>
          </a:p>
          <a:p>
            <a:pPr lvl="2">
              <a:buClr>
                <a:srgbClr val="8CADAE"/>
              </a:buClr>
            </a:pPr>
            <a:endParaRPr lang="en-US" sz="1900" dirty="0">
              <a:solidFill>
                <a:prstClr val="black"/>
              </a:solidFill>
            </a:endParaRPr>
          </a:p>
          <a:p>
            <a:pPr lvl="1">
              <a:buClr>
                <a:srgbClr val="CCB400"/>
              </a:buClr>
            </a:pPr>
            <a:r>
              <a:rPr lang="en-US" dirty="0">
                <a:solidFill>
                  <a:srgbClr val="646B86"/>
                </a:solidFill>
              </a:rPr>
              <a:t>Understand the relationship between</a:t>
            </a:r>
          </a:p>
          <a:p>
            <a:pPr lvl="2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information required by GAAP (</a:t>
            </a:r>
            <a:r>
              <a:rPr lang="en-US" sz="1900" i="1" dirty="0">
                <a:solidFill>
                  <a:prstClr val="black"/>
                </a:solidFill>
              </a:rPr>
              <a:t>required information</a:t>
            </a:r>
            <a:r>
              <a:rPr lang="en-US" sz="1900" dirty="0">
                <a:solidFill>
                  <a:prstClr val="black"/>
                </a:solidFill>
              </a:rPr>
              <a:t>) and </a:t>
            </a:r>
          </a:p>
          <a:p>
            <a:pPr lvl="2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other </a:t>
            </a:r>
            <a:r>
              <a:rPr lang="en-US" sz="1900" dirty="0" smtClean="0">
                <a:solidFill>
                  <a:prstClr val="black"/>
                </a:solidFill>
              </a:rPr>
              <a:t>information</a:t>
            </a:r>
          </a:p>
          <a:p>
            <a:pPr lvl="3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p</a:t>
            </a:r>
            <a:r>
              <a:rPr lang="en-US" sz="1900" dirty="0" smtClean="0">
                <a:solidFill>
                  <a:prstClr val="black"/>
                </a:solidFill>
              </a:rPr>
              <a:t>resented voluntarily</a:t>
            </a:r>
          </a:p>
          <a:p>
            <a:pPr lvl="3">
              <a:buClr>
                <a:srgbClr val="8CADAE"/>
              </a:buClr>
            </a:pPr>
            <a:r>
              <a:rPr lang="en-US" sz="1900" dirty="0">
                <a:solidFill>
                  <a:prstClr val="black"/>
                </a:solidFill>
              </a:rPr>
              <a:t>p</a:t>
            </a:r>
            <a:r>
              <a:rPr lang="en-US" sz="1900" dirty="0" smtClean="0">
                <a:solidFill>
                  <a:prstClr val="black"/>
                </a:solidFill>
              </a:rPr>
              <a:t>resented to comply with legislation or administrative directives</a:t>
            </a:r>
          </a:p>
          <a:p>
            <a:pPr marL="868680" lvl="3" indent="0">
              <a:buClr>
                <a:srgbClr val="8CADAE"/>
              </a:buClr>
              <a:buNone/>
            </a:pPr>
            <a:endParaRPr lang="en-US" sz="19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3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Reporting Model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33401" y="1340528"/>
            <a:ext cx="8153400" cy="4793942"/>
          </a:xfrm>
          <a:prstGeom prst="rect">
            <a:avLst/>
          </a:prstGeom>
        </p:spPr>
        <p:txBody>
          <a:bodyPr vert="horz" lIns="182880" tIns="91440">
            <a:normAutofit fontScale="92500" lnSpcReduction="10000"/>
          </a:bodyPr>
          <a:lstStyle>
            <a:lvl1pPr marL="265176" indent="-265176" algn="l" rtl="0" eaLnBrk="1" latinLnBrk="0" hangingPunct="1">
              <a:spcBef>
                <a:spcPts val="25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48640" indent="-201168" algn="l" rtl="0" eaLnBrk="1" latinLnBrk="0" hangingPunct="1">
              <a:spcBef>
                <a:spcPts val="250"/>
              </a:spcBef>
              <a:buClr>
                <a:schemeClr val="accent1"/>
              </a:buClr>
              <a:buSzPct val="100000"/>
              <a:buFont typeface="Verdana"/>
              <a:buChar char="◦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86384" indent="-182880" algn="l" rtl="0" eaLnBrk="1" latinLnBrk="0" hangingPunct="1">
              <a:spcBef>
                <a:spcPts val="250"/>
              </a:spcBef>
              <a:buClr>
                <a:schemeClr val="accent2">
                  <a:tint val="85000"/>
                  <a:satMod val="285000"/>
                </a:schemeClr>
              </a:buClr>
              <a:buSzPct val="100000"/>
              <a:buFont typeface="Wingdings 2"/>
              <a:buChar char="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4128" indent="-182880" algn="l" rtl="0" eaLnBrk="1" latinLnBrk="0" hangingPunct="1">
              <a:spcBef>
                <a:spcPts val="230"/>
              </a:spcBef>
              <a:buClr>
                <a:schemeClr val="accent2">
                  <a:tint val="85000"/>
                  <a:satMod val="285000"/>
                </a:schemeClr>
              </a:buClr>
              <a:buSzPct val="112000"/>
              <a:buFont typeface="Verdana"/>
              <a:buChar char="◦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182880" algn="l" rtl="0" eaLnBrk="1" latinLnBrk="0" hangingPunct="1">
              <a:spcBef>
                <a:spcPts val="250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7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00784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spcBef>
                <a:spcPts val="257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Verdana"/>
              <a:buChar char="◦"/>
              <a:defRPr kumimoji="0"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182880" algn="l" rtl="0" eaLnBrk="1" latinLnBrk="0" hangingPunct="1">
              <a:spcBef>
                <a:spcPts val="255"/>
              </a:spcBef>
              <a:buClr>
                <a:schemeClr val="accent3">
                  <a:tint val="85000"/>
                  <a:satMod val="275000"/>
                </a:schemeClr>
              </a:buClr>
              <a:buSzPct val="100000"/>
              <a:buFont typeface="Wingdings 2"/>
              <a:buChar char="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3200" dirty="0" smtClean="0"/>
              <a:t>Board developing conceptual guidance</a:t>
            </a:r>
          </a:p>
          <a:p>
            <a:endParaRPr lang="en-US" dirty="0" smtClean="0"/>
          </a:p>
          <a:p>
            <a:r>
              <a:rPr lang="en-US" sz="2400" dirty="0" smtClean="0"/>
              <a:t>Concepts intended to</a:t>
            </a:r>
          </a:p>
          <a:p>
            <a:pPr lvl="1"/>
            <a:r>
              <a:rPr lang="en-US" sz="2000" dirty="0" smtClean="0"/>
              <a:t>guide the Board in developing reporting model standards</a:t>
            </a:r>
            <a:r>
              <a:rPr lang="en-US" sz="2000" dirty="0"/>
              <a:t>	</a:t>
            </a:r>
            <a:endParaRPr lang="en-US" sz="2000" dirty="0" smtClean="0"/>
          </a:p>
          <a:p>
            <a:pPr lvl="1"/>
            <a:r>
              <a:rPr lang="en-US" sz="2000" dirty="0"/>
              <a:t>h</a:t>
            </a:r>
            <a:r>
              <a:rPr lang="en-US" sz="2000" dirty="0" smtClean="0"/>
              <a:t>elp others understand the purposes for required information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Discuss the relationship between required and other information</a:t>
            </a:r>
            <a:endParaRPr lang="en-US" sz="2400" dirty="0"/>
          </a:p>
          <a:p>
            <a:pPr lvl="1"/>
            <a:r>
              <a:rPr lang="en-US" sz="1900" dirty="0"/>
              <a:t>required </a:t>
            </a:r>
            <a:r>
              <a:rPr lang="en-US" sz="1900" dirty="0" smtClean="0"/>
              <a:t>information</a:t>
            </a:r>
          </a:p>
          <a:p>
            <a:pPr lvl="2"/>
            <a:r>
              <a:rPr lang="en-US" sz="1700" dirty="0"/>
              <a:t>b</a:t>
            </a:r>
            <a:r>
              <a:rPr lang="en-US" sz="1700" dirty="0" smtClean="0"/>
              <a:t>ased on common understanding of terms</a:t>
            </a:r>
          </a:p>
          <a:p>
            <a:pPr lvl="2"/>
            <a:r>
              <a:rPr lang="en-US" sz="1700" dirty="0" smtClean="0"/>
              <a:t>complete</a:t>
            </a:r>
            <a:endParaRPr lang="en-US" sz="1700" dirty="0"/>
          </a:p>
          <a:p>
            <a:pPr lvl="1"/>
            <a:r>
              <a:rPr lang="en-US" sz="1900" dirty="0"/>
              <a:t>other information</a:t>
            </a:r>
          </a:p>
          <a:p>
            <a:pPr lvl="2"/>
            <a:r>
              <a:rPr lang="en-US" sz="1800" dirty="0"/>
              <a:t>m</a:t>
            </a:r>
            <a:r>
              <a:rPr lang="en-US" sz="1800" dirty="0" smtClean="0"/>
              <a:t>ight not meet the qualitative characteristics of required information</a:t>
            </a:r>
          </a:p>
          <a:p>
            <a:pPr lvl="2"/>
            <a:r>
              <a:rPr lang="en-US" sz="1800" dirty="0"/>
              <a:t>m</a:t>
            </a:r>
            <a:r>
              <a:rPr lang="en-US" sz="1800" dirty="0" smtClean="0"/>
              <a:t>ight not be exposed to the same level of discipline as required information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2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Reporting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lang="en-US" sz="3500" dirty="0">
                <a:solidFill>
                  <a:prstClr val="black"/>
                </a:solidFill>
              </a:rPr>
              <a:t>Board developing conceptual guidance</a:t>
            </a:r>
          </a:p>
          <a:p>
            <a:pPr lvl="1"/>
            <a:endParaRPr lang="en-US" sz="1900" dirty="0"/>
          </a:p>
          <a:p>
            <a:r>
              <a:rPr lang="en-US" sz="2600" dirty="0"/>
              <a:t>Distinguish </a:t>
            </a:r>
            <a:r>
              <a:rPr lang="en-US" sz="2600" dirty="0" smtClean="0"/>
              <a:t>between required </a:t>
            </a:r>
            <a:r>
              <a:rPr lang="en-US" sz="2600" dirty="0"/>
              <a:t>information for</a:t>
            </a:r>
          </a:p>
          <a:p>
            <a:pPr lvl="1"/>
            <a:r>
              <a:rPr lang="en-US" sz="2100" dirty="0"/>
              <a:t>t</a:t>
            </a:r>
            <a:r>
              <a:rPr lang="en-US" sz="2100" dirty="0" smtClean="0"/>
              <a:t>he government-wide </a:t>
            </a:r>
            <a:r>
              <a:rPr lang="en-US" sz="2100" dirty="0"/>
              <a:t>reporting entity</a:t>
            </a:r>
          </a:p>
          <a:p>
            <a:pPr lvl="2"/>
            <a:r>
              <a:rPr lang="en-US" sz="2100" dirty="0"/>
              <a:t>power to tax</a:t>
            </a:r>
          </a:p>
          <a:p>
            <a:pPr lvl="2"/>
            <a:r>
              <a:rPr lang="en-US" sz="2100" dirty="0"/>
              <a:t>charge fees</a:t>
            </a:r>
          </a:p>
          <a:p>
            <a:pPr lvl="2"/>
            <a:r>
              <a:rPr lang="en-US" sz="2100" dirty="0"/>
              <a:t>b</a:t>
            </a:r>
            <a:r>
              <a:rPr lang="en-US" sz="2100" dirty="0" smtClean="0"/>
              <a:t>orrow</a:t>
            </a:r>
            <a:endParaRPr lang="en-US" sz="2100" dirty="0"/>
          </a:p>
          <a:p>
            <a:pPr lvl="1"/>
            <a:r>
              <a:rPr lang="en-US" sz="1900" dirty="0" smtClean="0"/>
              <a:t>component </a:t>
            </a:r>
            <a:r>
              <a:rPr lang="en-US" sz="1900" dirty="0"/>
              <a:t>reporting entities</a:t>
            </a:r>
          </a:p>
          <a:p>
            <a:pPr lvl="2"/>
            <a:r>
              <a:rPr lang="en-US" dirty="0"/>
              <a:t>authority through appropriations</a:t>
            </a:r>
          </a:p>
          <a:p>
            <a:pPr lvl="2"/>
            <a:r>
              <a:rPr lang="en-US" dirty="0"/>
              <a:t>diverse missions and activities</a:t>
            </a:r>
          </a:p>
          <a:p>
            <a:pPr marL="274320" lvl="1" indent="0">
              <a:buNone/>
            </a:pPr>
            <a:endParaRPr lang="en-US" sz="19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876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797</TotalTime>
  <Words>1966</Words>
  <Application>Microsoft Office PowerPoint</Application>
  <PresentationFormat>On-screen Show (4:3)</PresentationFormat>
  <Paragraphs>360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Civic</vt:lpstr>
      <vt:lpstr>JFMIP CONFERENCE 2016  FASAB Update</vt:lpstr>
      <vt:lpstr>PANEL</vt:lpstr>
      <vt:lpstr>DISCLAIMER</vt:lpstr>
      <vt:lpstr>Overview</vt:lpstr>
      <vt:lpstr>Reporting Model</vt:lpstr>
      <vt:lpstr>Reporting Model</vt:lpstr>
      <vt:lpstr>Reporting Model</vt:lpstr>
      <vt:lpstr>Reporting Model</vt:lpstr>
      <vt:lpstr>Reporting Model</vt:lpstr>
      <vt:lpstr>Reporting Model</vt:lpstr>
      <vt:lpstr>Reporting Model</vt:lpstr>
      <vt:lpstr>Leases</vt:lpstr>
      <vt:lpstr>Leases</vt:lpstr>
      <vt:lpstr>Leases</vt:lpstr>
      <vt:lpstr>Leases-Intragovernmental</vt:lpstr>
      <vt:lpstr>Leases</vt:lpstr>
      <vt:lpstr>Insurance Programs</vt:lpstr>
      <vt:lpstr>PowerPoint Presentation</vt:lpstr>
      <vt:lpstr>Insurance Programs </vt:lpstr>
      <vt:lpstr>PowerPoint Presentation</vt:lpstr>
      <vt:lpstr>PowerPoint Presentation</vt:lpstr>
      <vt:lpstr>PowerPoint Presentation</vt:lpstr>
      <vt:lpstr>Opening Balances for General PP&amp;E</vt:lpstr>
      <vt:lpstr>Department of Defense –  Implementation Issues</vt:lpstr>
      <vt:lpstr>Department of Defense –  Implementation Issues</vt:lpstr>
      <vt:lpstr>Department of Defense –  Implementation Issues</vt:lpstr>
      <vt:lpstr>Department of Defense –  Implementation Issues</vt:lpstr>
      <vt:lpstr>Department of Defense –  Implementation Issues</vt:lpstr>
      <vt:lpstr>Land</vt:lpstr>
      <vt:lpstr>Land</vt:lpstr>
      <vt:lpstr>Land</vt:lpstr>
      <vt:lpstr>Budget and Accrual Reconciliation</vt:lpstr>
      <vt:lpstr>Budget and Accrual Reconciliation</vt:lpstr>
      <vt:lpstr>Tax Expenditures</vt:lpstr>
      <vt:lpstr>Tax Expenditures</vt:lpstr>
      <vt:lpstr>Tax Expenditures (cont’d)</vt:lpstr>
      <vt:lpstr>Tax Expenditures (cont’d)</vt:lpstr>
      <vt:lpstr>Tax Expenditures (cont’d)</vt:lpstr>
      <vt:lpstr>Tax Expenditures (cont’d)</vt:lpstr>
      <vt:lpstr>Tax Expenditures (cont’d)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M Payne</dc:creator>
  <cp:lastModifiedBy>Debra Hoffman</cp:lastModifiedBy>
  <cp:revision>110</cp:revision>
  <cp:lastPrinted>2016-04-28T19:27:52Z</cp:lastPrinted>
  <dcterms:created xsi:type="dcterms:W3CDTF">2015-12-04T16:36:34Z</dcterms:created>
  <dcterms:modified xsi:type="dcterms:W3CDTF">2016-05-06T00:18:02Z</dcterms:modified>
</cp:coreProperties>
</file>