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4"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Helvetica Neue" panose="02000503000000020004" pitchFamily="2" charset="0"/>
      <p:regular r:id="rId18"/>
      <p:bold r:id="rId19"/>
      <p:italic r:id="rId20"/>
      <p:boldItalic r:id="rId21"/>
    </p:embeddedFont>
    <p:embeddedFont>
      <p:font typeface="Lato" panose="020F0502020204030203" pitchFamily="34" charset="77"/>
      <p:regular r:id="rId22"/>
      <p:bold r:id="rId23"/>
      <p:italic r:id="rId24"/>
      <p:boldItalic r:id="rId25"/>
    </p:embeddedFont>
    <p:embeddedFont>
      <p:font typeface="Raleway" panose="020B0703030101060003" pitchFamily="34" charset="77"/>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27">
          <p15:clr>
            <a:srgbClr val="A4A3A4"/>
          </p15:clr>
        </p15:guide>
        <p15:guide id="3" orient="horz" pos="19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61"/>
  </p:normalViewPr>
  <p:slideViewPr>
    <p:cSldViewPr snapToGrid="0">
      <p:cViewPr varScale="1">
        <p:scale>
          <a:sx n="165" d="100"/>
          <a:sy n="165" d="100"/>
        </p:scale>
        <p:origin x="664" y="184"/>
      </p:cViewPr>
      <p:guideLst>
        <p:guide orient="horz" pos="1620"/>
        <p:guide pos="227"/>
        <p:guide orient="horz" pos="19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5ca31585d2_1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g5ca31585d2_1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ca31585d2_1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g5ca31585d2_1_1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5ca31585d2_1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g5ca31585d2_1_1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t>The public repos don’t have to be just at the team level, they can get down to the team or even project level. For example, each </a:t>
            </a:r>
            <a:r>
              <a:rPr lang="en-GB" dirty="0" err="1"/>
              <a:t>CoE</a:t>
            </a:r>
            <a:r>
              <a:rPr lang="en-GB" dirty="0"/>
              <a:t> agency partner can have a separate public repo for each </a:t>
            </a:r>
            <a:r>
              <a:rPr lang="en-GB" dirty="0" err="1"/>
              <a:t>CoE</a:t>
            </a:r>
            <a:r>
              <a:rPr lang="en-GB" dirty="0"/>
              <a:t>. It’s the use of a singular Google Form for intake purposes that allows the MPT acquisition team to keep themselves organized internally.</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5ca31585d2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2" name="Google Shape;472;g5ca31585d2_1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5" name="Google Shape;4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t>Note that that MPT process (prototype) description says it is the repo for </a:t>
            </a:r>
            <a:r>
              <a:rPr lang="en-GB" i="1" dirty="0"/>
              <a:t>a</a:t>
            </a:r>
            <a:r>
              <a:rPr lang="en-GB" dirty="0"/>
              <a:t> MPT repo, not </a:t>
            </a:r>
            <a:r>
              <a:rPr lang="en-GB" i="1" dirty="0"/>
              <a:t>the</a:t>
            </a:r>
            <a:r>
              <a:rPr lang="en-GB" dirty="0"/>
              <a:t> </a:t>
            </a:r>
            <a:r>
              <a:rPr lang="en-GB" dirty="0" err="1"/>
              <a:t>CoE</a:t>
            </a:r>
            <a:r>
              <a:rPr lang="en-GB" dirty="0"/>
              <a:t> MPT repo. Remember: this process should be repeatable and utilized by as many project teams necessary with one central repository of all the information gathered from each of those project teams.</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0" name="Google Shape;50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ca31585d2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g5ca31585d2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t>Each Acquisition shop has its own set of rules, which adapt and change based on who is managing the work (PM), who is overseeing the buys (CO/KO/1102), how finances are worked (their Finance team and ours), and agreements that need to be put in place before anything can begin (their OGC and ours). In the past, and presently, these factors have driven up PALT times and created fatigue on the project teams for accomplishing work in an agile way.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ca31585d2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g5ca31585d2_1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a31585d2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g5ca31585d2_1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t>Using the new $10k limit, we can allow teams to actively participate in the procurement process. Through the use of the MPT, their needs are met quickly while adhering to Agile principles throughout, ensuring the procurement process itself grows and iterates alongside the project team’s needs.</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ca31585d2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g5ca31585d2_1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6"/>
        <p:cNvGrpSpPr/>
        <p:nvPr/>
      </p:nvGrpSpPr>
      <p:grpSpPr>
        <a:xfrm>
          <a:off x="0" y="0"/>
          <a:ext cx="0" cy="0"/>
          <a:chOff x="0" y="0"/>
          <a:chExt cx="0" cy="0"/>
        </a:xfrm>
      </p:grpSpPr>
      <p:sp>
        <p:nvSpPr>
          <p:cNvPr id="97" name="Google Shape;97;p1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8" name="Google Shape;98;p11"/>
          <p:cNvGrpSpPr/>
          <p:nvPr/>
        </p:nvGrpSpPr>
        <p:grpSpPr>
          <a:xfrm>
            <a:off x="830392" y="1191256"/>
            <a:ext cx="745763" cy="45826"/>
            <a:chOff x="4580561" y="2589004"/>
            <a:chExt cx="1064464" cy="25200"/>
          </a:xfrm>
        </p:grpSpPr>
        <p:sp>
          <p:nvSpPr>
            <p:cNvPr id="99" name="Google Shape;99;p1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11"/>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102" name="Google Shape;102;p11"/>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03" name="Google Shape;103;p11"/>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04" name="Google Shape;104;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
        <p:nvSpPr>
          <p:cNvPr id="105" name="Google Shape;105;p11"/>
          <p:cNvSpPr/>
          <p:nvPr/>
        </p:nvSpPr>
        <p:spPr>
          <a:xfrm>
            <a:off x="8280450" y="0"/>
            <a:ext cx="863400" cy="454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06" name="Google Shape;106;p11"/>
          <p:cNvCxnSpPr/>
          <p:nvPr/>
        </p:nvCxnSpPr>
        <p:spPr>
          <a:xfrm>
            <a:off x="8598817" y="216350"/>
            <a:ext cx="216300" cy="0"/>
          </a:xfrm>
          <a:prstGeom prst="straightConnector1">
            <a:avLst/>
          </a:prstGeom>
          <a:noFill/>
          <a:ln w="9525" cap="flat" cmpd="sng">
            <a:solidFill>
              <a:srgbClr val="B7B7B7"/>
            </a:solidFill>
            <a:prstDash val="solid"/>
            <a:round/>
            <a:headEnd type="none" w="sm" len="sm"/>
            <a:tailEnd type="none" w="sm" len="sm"/>
          </a:ln>
        </p:spPr>
      </p:cxnSp>
      <p:cxnSp>
        <p:nvCxnSpPr>
          <p:cNvPr id="107" name="Google Shape;107;p11"/>
          <p:cNvCxnSpPr/>
          <p:nvPr/>
        </p:nvCxnSpPr>
        <p:spPr>
          <a:xfrm>
            <a:off x="8598817" y="250138"/>
            <a:ext cx="216300" cy="0"/>
          </a:xfrm>
          <a:prstGeom prst="straightConnector1">
            <a:avLst/>
          </a:prstGeom>
          <a:noFill/>
          <a:ln w="9525" cap="flat" cmpd="sng">
            <a:solidFill>
              <a:srgbClr val="B7B7B7"/>
            </a:solidFill>
            <a:prstDash val="solid"/>
            <a:round/>
            <a:headEnd type="none" w="sm" len="sm"/>
            <a:tailEnd type="none" w="sm" len="sm"/>
          </a:ln>
        </p:spPr>
      </p:cxnSp>
      <p:cxnSp>
        <p:nvCxnSpPr>
          <p:cNvPr id="108" name="Google Shape;108;p11"/>
          <p:cNvCxnSpPr/>
          <p:nvPr/>
        </p:nvCxnSpPr>
        <p:spPr>
          <a:xfrm>
            <a:off x="8598817" y="283925"/>
            <a:ext cx="216300" cy="0"/>
          </a:xfrm>
          <a:prstGeom prst="straightConnector1">
            <a:avLst/>
          </a:prstGeom>
          <a:noFill/>
          <a:ln w="9525" cap="flat" cmpd="sng">
            <a:solidFill>
              <a:srgbClr val="B7B7B7"/>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09"/>
        <p:cNvGrpSpPr/>
        <p:nvPr/>
      </p:nvGrpSpPr>
      <p:grpSpPr>
        <a:xfrm>
          <a:off x="0" y="0"/>
          <a:ext cx="0" cy="0"/>
          <a:chOff x="0" y="0"/>
          <a:chExt cx="0" cy="0"/>
        </a:xfrm>
      </p:grpSpPr>
      <p:grpSp>
        <p:nvGrpSpPr>
          <p:cNvPr id="110" name="Google Shape;110;p12"/>
          <p:cNvGrpSpPr/>
          <p:nvPr/>
        </p:nvGrpSpPr>
        <p:grpSpPr>
          <a:xfrm>
            <a:off x="830392" y="4169130"/>
            <a:ext cx="745763" cy="45826"/>
            <a:chOff x="4580561" y="2589004"/>
            <a:chExt cx="1064464" cy="25200"/>
          </a:xfrm>
        </p:grpSpPr>
        <p:sp>
          <p:nvSpPr>
            <p:cNvPr id="111" name="Google Shape;111;p1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3" name="Google Shape;113;p12"/>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14" name="Google Shape;114;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
        <p:nvSpPr>
          <p:cNvPr id="115" name="Google Shape;115;p12"/>
          <p:cNvSpPr/>
          <p:nvPr/>
        </p:nvSpPr>
        <p:spPr>
          <a:xfrm>
            <a:off x="8280450" y="0"/>
            <a:ext cx="863400" cy="454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6" name="Google Shape;116;p12"/>
          <p:cNvCxnSpPr/>
          <p:nvPr/>
        </p:nvCxnSpPr>
        <p:spPr>
          <a:xfrm>
            <a:off x="8598817" y="216350"/>
            <a:ext cx="216300" cy="0"/>
          </a:xfrm>
          <a:prstGeom prst="straightConnector1">
            <a:avLst/>
          </a:prstGeom>
          <a:noFill/>
          <a:ln w="9525" cap="flat" cmpd="sng">
            <a:solidFill>
              <a:schemeClr val="lt2"/>
            </a:solidFill>
            <a:prstDash val="solid"/>
            <a:round/>
            <a:headEnd type="none" w="sm" len="sm"/>
            <a:tailEnd type="none" w="sm" len="sm"/>
          </a:ln>
        </p:spPr>
      </p:cxnSp>
      <p:cxnSp>
        <p:nvCxnSpPr>
          <p:cNvPr id="117" name="Google Shape;117;p12"/>
          <p:cNvCxnSpPr/>
          <p:nvPr/>
        </p:nvCxnSpPr>
        <p:spPr>
          <a:xfrm>
            <a:off x="8598817" y="250138"/>
            <a:ext cx="216300" cy="0"/>
          </a:xfrm>
          <a:prstGeom prst="straightConnector1">
            <a:avLst/>
          </a:prstGeom>
          <a:noFill/>
          <a:ln w="9525" cap="flat" cmpd="sng">
            <a:solidFill>
              <a:schemeClr val="lt2"/>
            </a:solidFill>
            <a:prstDash val="solid"/>
            <a:round/>
            <a:headEnd type="none" w="sm" len="sm"/>
            <a:tailEnd type="none" w="sm" len="sm"/>
          </a:ln>
        </p:spPr>
      </p:cxnSp>
      <p:cxnSp>
        <p:nvCxnSpPr>
          <p:cNvPr id="118" name="Google Shape;118;p12"/>
          <p:cNvCxnSpPr/>
          <p:nvPr/>
        </p:nvCxnSpPr>
        <p:spPr>
          <a:xfrm>
            <a:off x="8598817" y="283925"/>
            <a:ext cx="216300" cy="0"/>
          </a:xfrm>
          <a:prstGeom prst="straightConnector1">
            <a:avLst/>
          </a:prstGeom>
          <a:noFill/>
          <a:ln w="9525" cap="flat" cmpd="sng">
            <a:solidFill>
              <a:schemeClr val="lt2"/>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9"/>
        <p:cNvGrpSpPr/>
        <p:nvPr/>
      </p:nvGrpSpPr>
      <p:grpSpPr>
        <a:xfrm>
          <a:off x="0" y="0"/>
          <a:ext cx="0" cy="0"/>
          <a:chOff x="0" y="0"/>
          <a:chExt cx="0" cy="0"/>
        </a:xfrm>
      </p:grpSpPr>
      <p:sp>
        <p:nvSpPr>
          <p:cNvPr id="120" name="Google Shape;120;p13"/>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1" name="Google Shape;121;p13"/>
          <p:cNvGrpSpPr/>
          <p:nvPr/>
        </p:nvGrpSpPr>
        <p:grpSpPr>
          <a:xfrm>
            <a:off x="830392" y="1191256"/>
            <a:ext cx="745763" cy="45826"/>
            <a:chOff x="4580561" y="2589004"/>
            <a:chExt cx="1064464" cy="25200"/>
          </a:xfrm>
        </p:grpSpPr>
        <p:sp>
          <p:nvSpPr>
            <p:cNvPr id="122" name="Google Shape;122;p1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4" name="Google Shape;124;p13"/>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125" name="Google Shape;125;p13"/>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26" name="Google Shape;126;p13"/>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27" name="Google Shape;127;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
        <p:nvSpPr>
          <p:cNvPr id="128" name="Google Shape;128;p13"/>
          <p:cNvSpPr/>
          <p:nvPr/>
        </p:nvSpPr>
        <p:spPr>
          <a:xfrm>
            <a:off x="8280450" y="0"/>
            <a:ext cx="863400" cy="454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9" name="Google Shape;129;p13"/>
          <p:cNvCxnSpPr/>
          <p:nvPr/>
        </p:nvCxnSpPr>
        <p:spPr>
          <a:xfrm>
            <a:off x="8598817" y="216350"/>
            <a:ext cx="216300" cy="0"/>
          </a:xfrm>
          <a:prstGeom prst="straightConnector1">
            <a:avLst/>
          </a:prstGeom>
          <a:noFill/>
          <a:ln w="9525" cap="flat" cmpd="sng">
            <a:solidFill>
              <a:srgbClr val="B7B7B7"/>
            </a:solidFill>
            <a:prstDash val="solid"/>
            <a:round/>
            <a:headEnd type="none" w="sm" len="sm"/>
            <a:tailEnd type="none" w="sm" len="sm"/>
          </a:ln>
        </p:spPr>
      </p:cxnSp>
      <p:cxnSp>
        <p:nvCxnSpPr>
          <p:cNvPr id="130" name="Google Shape;130;p13"/>
          <p:cNvCxnSpPr/>
          <p:nvPr/>
        </p:nvCxnSpPr>
        <p:spPr>
          <a:xfrm>
            <a:off x="8598817" y="250138"/>
            <a:ext cx="216300" cy="0"/>
          </a:xfrm>
          <a:prstGeom prst="straightConnector1">
            <a:avLst/>
          </a:prstGeom>
          <a:noFill/>
          <a:ln w="9525" cap="flat" cmpd="sng">
            <a:solidFill>
              <a:srgbClr val="B7B7B7"/>
            </a:solidFill>
            <a:prstDash val="solid"/>
            <a:round/>
            <a:headEnd type="none" w="sm" len="sm"/>
            <a:tailEnd type="none" w="sm" len="sm"/>
          </a:ln>
        </p:spPr>
      </p:cxnSp>
      <p:cxnSp>
        <p:nvCxnSpPr>
          <p:cNvPr id="131" name="Google Shape;131;p13"/>
          <p:cNvCxnSpPr/>
          <p:nvPr/>
        </p:nvCxnSpPr>
        <p:spPr>
          <a:xfrm>
            <a:off x="8598817" y="283925"/>
            <a:ext cx="216300" cy="0"/>
          </a:xfrm>
          <a:prstGeom prst="straightConnector1">
            <a:avLst/>
          </a:prstGeom>
          <a:noFill/>
          <a:ln w="9525" cap="flat" cmpd="sng">
            <a:solidFill>
              <a:srgbClr val="B7B7B7"/>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2"/>
        <p:cNvGrpSpPr/>
        <p:nvPr/>
      </p:nvGrpSpPr>
      <p:grpSpPr>
        <a:xfrm>
          <a:off x="0" y="0"/>
          <a:ext cx="0" cy="0"/>
          <a:chOff x="0" y="0"/>
          <a:chExt cx="0" cy="0"/>
        </a:xfrm>
      </p:grpSpPr>
      <p:sp>
        <p:nvSpPr>
          <p:cNvPr id="133" name="Google Shape;133;p14"/>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134" name="Google Shape;134;p1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
        <p:nvSpPr>
          <p:cNvPr id="135" name="Google Shape;135;p14"/>
          <p:cNvSpPr/>
          <p:nvPr/>
        </p:nvSpPr>
        <p:spPr>
          <a:xfrm>
            <a:off x="8280450" y="0"/>
            <a:ext cx="863400" cy="454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6" name="Google Shape;136;p14"/>
          <p:cNvCxnSpPr/>
          <p:nvPr/>
        </p:nvCxnSpPr>
        <p:spPr>
          <a:xfrm>
            <a:off x="8598817" y="216350"/>
            <a:ext cx="216300" cy="0"/>
          </a:xfrm>
          <a:prstGeom prst="straightConnector1">
            <a:avLst/>
          </a:prstGeom>
          <a:noFill/>
          <a:ln w="9525" cap="flat" cmpd="sng">
            <a:solidFill>
              <a:srgbClr val="B7B7B7"/>
            </a:solidFill>
            <a:prstDash val="solid"/>
            <a:round/>
            <a:headEnd type="none" w="sm" len="sm"/>
            <a:tailEnd type="none" w="sm" len="sm"/>
          </a:ln>
        </p:spPr>
      </p:cxnSp>
      <p:cxnSp>
        <p:nvCxnSpPr>
          <p:cNvPr id="137" name="Google Shape;137;p14"/>
          <p:cNvCxnSpPr/>
          <p:nvPr/>
        </p:nvCxnSpPr>
        <p:spPr>
          <a:xfrm>
            <a:off x="8598817" y="250138"/>
            <a:ext cx="216300" cy="0"/>
          </a:xfrm>
          <a:prstGeom prst="straightConnector1">
            <a:avLst/>
          </a:prstGeom>
          <a:noFill/>
          <a:ln w="9525" cap="flat" cmpd="sng">
            <a:solidFill>
              <a:srgbClr val="B7B7B7"/>
            </a:solidFill>
            <a:prstDash val="solid"/>
            <a:round/>
            <a:headEnd type="none" w="sm" len="sm"/>
            <a:tailEnd type="none" w="sm" len="sm"/>
          </a:ln>
        </p:spPr>
      </p:cxnSp>
      <p:cxnSp>
        <p:nvCxnSpPr>
          <p:cNvPr id="138" name="Google Shape;138;p14"/>
          <p:cNvCxnSpPr/>
          <p:nvPr/>
        </p:nvCxnSpPr>
        <p:spPr>
          <a:xfrm>
            <a:off x="8598817" y="283925"/>
            <a:ext cx="216300" cy="0"/>
          </a:xfrm>
          <a:prstGeom prst="straightConnector1">
            <a:avLst/>
          </a:prstGeom>
          <a:noFill/>
          <a:ln w="9525" cap="flat" cmpd="sng">
            <a:solidFill>
              <a:srgbClr val="B7B7B7"/>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39"/>
        <p:cNvGrpSpPr/>
        <p:nvPr/>
      </p:nvGrpSpPr>
      <p:grpSpPr>
        <a:xfrm>
          <a:off x="0" y="0"/>
          <a:ext cx="0" cy="0"/>
          <a:chOff x="0" y="0"/>
          <a:chExt cx="0" cy="0"/>
        </a:xfrm>
      </p:grpSpPr>
      <p:grpSp>
        <p:nvGrpSpPr>
          <p:cNvPr id="140" name="Google Shape;140;p15"/>
          <p:cNvGrpSpPr/>
          <p:nvPr/>
        </p:nvGrpSpPr>
        <p:grpSpPr>
          <a:xfrm>
            <a:off x="830392" y="4169130"/>
            <a:ext cx="745763" cy="45826"/>
            <a:chOff x="4580561" y="2589004"/>
            <a:chExt cx="1064464" cy="25200"/>
          </a:xfrm>
        </p:grpSpPr>
        <p:sp>
          <p:nvSpPr>
            <p:cNvPr id="141" name="Google Shape;141;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3" name="Google Shape;143;p15"/>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44" name="Google Shape;144;p15"/>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145" name="Google Shape;145;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
        <p:nvSpPr>
          <p:cNvPr id="146" name="Google Shape;146;p15"/>
          <p:cNvSpPr/>
          <p:nvPr/>
        </p:nvSpPr>
        <p:spPr>
          <a:xfrm>
            <a:off x="8280450" y="0"/>
            <a:ext cx="863400" cy="4542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7" name="Google Shape;147;p15"/>
          <p:cNvCxnSpPr/>
          <p:nvPr/>
        </p:nvCxnSpPr>
        <p:spPr>
          <a:xfrm>
            <a:off x="8598817" y="216350"/>
            <a:ext cx="216300" cy="0"/>
          </a:xfrm>
          <a:prstGeom prst="straightConnector1">
            <a:avLst/>
          </a:prstGeom>
          <a:noFill/>
          <a:ln w="9525" cap="flat" cmpd="sng">
            <a:solidFill>
              <a:schemeClr val="lt2"/>
            </a:solidFill>
            <a:prstDash val="solid"/>
            <a:round/>
            <a:headEnd type="none" w="sm" len="sm"/>
            <a:tailEnd type="none" w="sm" len="sm"/>
          </a:ln>
        </p:spPr>
      </p:cxnSp>
      <p:cxnSp>
        <p:nvCxnSpPr>
          <p:cNvPr id="148" name="Google Shape;148;p15"/>
          <p:cNvCxnSpPr/>
          <p:nvPr/>
        </p:nvCxnSpPr>
        <p:spPr>
          <a:xfrm>
            <a:off x="8598817" y="250138"/>
            <a:ext cx="216300" cy="0"/>
          </a:xfrm>
          <a:prstGeom prst="straightConnector1">
            <a:avLst/>
          </a:prstGeom>
          <a:noFill/>
          <a:ln w="9525" cap="flat" cmpd="sng">
            <a:solidFill>
              <a:schemeClr val="lt2"/>
            </a:solidFill>
            <a:prstDash val="solid"/>
            <a:round/>
            <a:headEnd type="none" w="sm" len="sm"/>
            <a:tailEnd type="none" w="sm" len="sm"/>
          </a:ln>
        </p:spPr>
      </p:cxnSp>
      <p:cxnSp>
        <p:nvCxnSpPr>
          <p:cNvPr id="149" name="Google Shape;149;p15"/>
          <p:cNvCxnSpPr/>
          <p:nvPr/>
        </p:nvCxnSpPr>
        <p:spPr>
          <a:xfrm>
            <a:off x="8598817" y="283925"/>
            <a:ext cx="216300" cy="0"/>
          </a:xfrm>
          <a:prstGeom prst="straightConnector1">
            <a:avLst/>
          </a:prstGeom>
          <a:noFill/>
          <a:ln w="9525" cap="flat" cmpd="sng">
            <a:solidFill>
              <a:schemeClr val="lt2"/>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0"/>
        <p:cNvGrpSpPr/>
        <p:nvPr/>
      </p:nvGrpSpPr>
      <p:grpSpPr>
        <a:xfrm>
          <a:off x="0" y="0"/>
          <a:ext cx="0" cy="0"/>
          <a:chOff x="0" y="0"/>
          <a:chExt cx="0" cy="0"/>
        </a:xfrm>
      </p:grpSpPr>
      <p:sp>
        <p:nvSpPr>
          <p:cNvPr id="151" name="Google Shape;151;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
        <p:nvSpPr>
          <p:cNvPr id="152" name="Google Shape;152;p16"/>
          <p:cNvSpPr/>
          <p:nvPr/>
        </p:nvSpPr>
        <p:spPr>
          <a:xfrm>
            <a:off x="8280450" y="0"/>
            <a:ext cx="863400" cy="454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3" name="Google Shape;153;p16"/>
          <p:cNvCxnSpPr/>
          <p:nvPr/>
        </p:nvCxnSpPr>
        <p:spPr>
          <a:xfrm>
            <a:off x="8598817" y="216350"/>
            <a:ext cx="216300" cy="0"/>
          </a:xfrm>
          <a:prstGeom prst="straightConnector1">
            <a:avLst/>
          </a:prstGeom>
          <a:noFill/>
          <a:ln w="9525" cap="flat" cmpd="sng">
            <a:solidFill>
              <a:srgbClr val="B7B7B7"/>
            </a:solidFill>
            <a:prstDash val="solid"/>
            <a:round/>
            <a:headEnd type="none" w="sm" len="sm"/>
            <a:tailEnd type="none" w="sm" len="sm"/>
          </a:ln>
        </p:spPr>
      </p:cxnSp>
      <p:cxnSp>
        <p:nvCxnSpPr>
          <p:cNvPr id="154" name="Google Shape;154;p16"/>
          <p:cNvCxnSpPr/>
          <p:nvPr/>
        </p:nvCxnSpPr>
        <p:spPr>
          <a:xfrm>
            <a:off x="8598817" y="250138"/>
            <a:ext cx="216300" cy="0"/>
          </a:xfrm>
          <a:prstGeom prst="straightConnector1">
            <a:avLst/>
          </a:prstGeom>
          <a:noFill/>
          <a:ln w="9525" cap="flat" cmpd="sng">
            <a:solidFill>
              <a:srgbClr val="B7B7B7"/>
            </a:solidFill>
            <a:prstDash val="solid"/>
            <a:round/>
            <a:headEnd type="none" w="sm" len="sm"/>
            <a:tailEnd type="none" w="sm" len="sm"/>
          </a:ln>
        </p:spPr>
      </p:cxnSp>
      <p:cxnSp>
        <p:nvCxnSpPr>
          <p:cNvPr id="155" name="Google Shape;155;p16"/>
          <p:cNvCxnSpPr/>
          <p:nvPr/>
        </p:nvCxnSpPr>
        <p:spPr>
          <a:xfrm>
            <a:off x="8598817" y="283925"/>
            <a:ext cx="216300" cy="0"/>
          </a:xfrm>
          <a:prstGeom prst="straightConnector1">
            <a:avLst/>
          </a:prstGeom>
          <a:noFill/>
          <a:ln w="9525" cap="flat" cmpd="sng">
            <a:solidFill>
              <a:srgbClr val="B7B7B7"/>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OC">
  <p:cSld name="SECTION_HEADER_1">
    <p:bg>
      <p:bgPr>
        <a:solidFill>
          <a:schemeClr val="dk1"/>
        </a:solidFill>
        <a:effectLst/>
      </p:bgPr>
    </p:bg>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1308150" y="1318650"/>
            <a:ext cx="71100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2600"/>
              <a:buNone/>
              <a:defRPr sz="2600">
                <a:solidFill>
                  <a:srgbClr val="FFFFFF"/>
                </a:solidFill>
              </a:defRPr>
            </a:lvl1pPr>
            <a:lvl2pPr lvl="1" algn="l">
              <a:lnSpc>
                <a:spcPct val="100000"/>
              </a:lnSpc>
              <a:spcBef>
                <a:spcPts val="0"/>
              </a:spcBef>
              <a:spcAft>
                <a:spcPts val="0"/>
              </a:spcAft>
              <a:buClr>
                <a:srgbClr val="FFFFFF"/>
              </a:buClr>
              <a:buSzPts val="2600"/>
              <a:buNone/>
              <a:defRPr sz="2600">
                <a:solidFill>
                  <a:srgbClr val="FFFFFF"/>
                </a:solidFill>
              </a:defRPr>
            </a:lvl2pPr>
            <a:lvl3pPr lvl="2" algn="l">
              <a:lnSpc>
                <a:spcPct val="100000"/>
              </a:lnSpc>
              <a:spcBef>
                <a:spcPts val="0"/>
              </a:spcBef>
              <a:spcAft>
                <a:spcPts val="0"/>
              </a:spcAft>
              <a:buClr>
                <a:srgbClr val="FFFFFF"/>
              </a:buClr>
              <a:buSzPts val="2600"/>
              <a:buNone/>
              <a:defRPr sz="2600">
                <a:solidFill>
                  <a:srgbClr val="FFFFFF"/>
                </a:solidFill>
              </a:defRPr>
            </a:lvl3pPr>
            <a:lvl4pPr lvl="3" algn="l">
              <a:lnSpc>
                <a:spcPct val="100000"/>
              </a:lnSpc>
              <a:spcBef>
                <a:spcPts val="0"/>
              </a:spcBef>
              <a:spcAft>
                <a:spcPts val="0"/>
              </a:spcAft>
              <a:buClr>
                <a:srgbClr val="FFFFFF"/>
              </a:buClr>
              <a:buSzPts val="2600"/>
              <a:buNone/>
              <a:defRPr sz="2600">
                <a:solidFill>
                  <a:srgbClr val="FFFFFF"/>
                </a:solidFill>
              </a:defRPr>
            </a:lvl4pPr>
            <a:lvl5pPr lvl="4" algn="l">
              <a:lnSpc>
                <a:spcPct val="100000"/>
              </a:lnSpc>
              <a:spcBef>
                <a:spcPts val="0"/>
              </a:spcBef>
              <a:spcAft>
                <a:spcPts val="0"/>
              </a:spcAft>
              <a:buClr>
                <a:srgbClr val="FFFFFF"/>
              </a:buClr>
              <a:buSzPts val="2600"/>
              <a:buNone/>
              <a:defRPr sz="2600">
                <a:solidFill>
                  <a:srgbClr val="FFFFFF"/>
                </a:solidFill>
              </a:defRPr>
            </a:lvl5pPr>
            <a:lvl6pPr lvl="5" algn="l">
              <a:lnSpc>
                <a:spcPct val="100000"/>
              </a:lnSpc>
              <a:spcBef>
                <a:spcPts val="0"/>
              </a:spcBef>
              <a:spcAft>
                <a:spcPts val="0"/>
              </a:spcAft>
              <a:buClr>
                <a:srgbClr val="FFFFFF"/>
              </a:buClr>
              <a:buSzPts val="2600"/>
              <a:buNone/>
              <a:defRPr sz="2600">
                <a:solidFill>
                  <a:srgbClr val="FFFFFF"/>
                </a:solidFill>
              </a:defRPr>
            </a:lvl6pPr>
            <a:lvl7pPr lvl="6" algn="l">
              <a:lnSpc>
                <a:spcPct val="100000"/>
              </a:lnSpc>
              <a:spcBef>
                <a:spcPts val="0"/>
              </a:spcBef>
              <a:spcAft>
                <a:spcPts val="0"/>
              </a:spcAft>
              <a:buClr>
                <a:srgbClr val="FFFFFF"/>
              </a:buClr>
              <a:buSzPts val="2600"/>
              <a:buNone/>
              <a:defRPr sz="2600">
                <a:solidFill>
                  <a:srgbClr val="FFFFFF"/>
                </a:solidFill>
              </a:defRPr>
            </a:lvl7pPr>
            <a:lvl8pPr lvl="7" algn="l">
              <a:lnSpc>
                <a:spcPct val="100000"/>
              </a:lnSpc>
              <a:spcBef>
                <a:spcPts val="0"/>
              </a:spcBef>
              <a:spcAft>
                <a:spcPts val="0"/>
              </a:spcAft>
              <a:buClr>
                <a:srgbClr val="FFFFFF"/>
              </a:buClr>
              <a:buSzPts val="2600"/>
              <a:buNone/>
              <a:defRPr sz="2600">
                <a:solidFill>
                  <a:srgbClr val="FFFFFF"/>
                </a:solidFill>
              </a:defRPr>
            </a:lvl8pPr>
            <a:lvl9pPr lvl="8" algn="l">
              <a:lnSpc>
                <a:spcPct val="100000"/>
              </a:lnSpc>
              <a:spcBef>
                <a:spcPts val="0"/>
              </a:spcBef>
              <a:spcAft>
                <a:spcPts val="0"/>
              </a:spcAft>
              <a:buClr>
                <a:srgbClr val="FFFFFF"/>
              </a:buClr>
              <a:buSzPts val="2600"/>
              <a:buNone/>
              <a:defRPr sz="2600">
                <a:solidFill>
                  <a:srgbClr val="FFFFFF"/>
                </a:solidFill>
              </a:defRPr>
            </a:lvl9pPr>
          </a:lstStyle>
          <a:p>
            <a:endParaRPr/>
          </a:p>
        </p:txBody>
      </p:sp>
      <p:sp>
        <p:nvSpPr>
          <p:cNvPr id="158" name="Google Shape;158;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
        <p:nvSpPr>
          <p:cNvPr id="159" name="Google Shape;159;p17"/>
          <p:cNvSpPr txBox="1"/>
          <p:nvPr/>
        </p:nvSpPr>
        <p:spPr>
          <a:xfrm>
            <a:off x="226550" y="78500"/>
            <a:ext cx="16392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FFFFFF"/>
                </a:solidFill>
                <a:latin typeface="Raleway"/>
                <a:ea typeface="Raleway"/>
                <a:cs typeface="Raleway"/>
                <a:sym typeface="Raleway"/>
              </a:rPr>
              <a:t>GSA Centers of Excellence</a:t>
            </a:r>
            <a:endParaRPr sz="600" b="0" i="0" u="none" strike="noStrike" cap="none">
              <a:solidFill>
                <a:srgbClr val="FFFFFF"/>
              </a:solidFill>
              <a:latin typeface="Raleway"/>
              <a:ea typeface="Raleway"/>
              <a:cs typeface="Raleway"/>
              <a:sym typeface="Raleway"/>
            </a:endParaRPr>
          </a:p>
          <a:p>
            <a:pPr marL="0" marR="0" lvl="0" indent="0" algn="l" rtl="0">
              <a:lnSpc>
                <a:spcPct val="100000"/>
              </a:lnSpc>
              <a:spcBef>
                <a:spcPts val="0"/>
              </a:spcBef>
              <a:spcAft>
                <a:spcPts val="0"/>
              </a:spcAft>
              <a:buClr>
                <a:srgbClr val="000000"/>
              </a:buClr>
              <a:buSzPts val="600"/>
              <a:buFont typeface="Arial"/>
              <a:buNone/>
            </a:pPr>
            <a:endParaRPr sz="600" b="0" i="0" u="none" strike="noStrike" cap="none">
              <a:solidFill>
                <a:srgbClr val="FFFFFF"/>
              </a:solidFill>
              <a:latin typeface="Raleway"/>
              <a:ea typeface="Raleway"/>
              <a:cs typeface="Raleway"/>
              <a:sym typeface="Raleway"/>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23" name="Google Shape;23;p3"/>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4" name="Google Shape;24;p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cxnSp>
        <p:nvCxnSpPr>
          <p:cNvPr id="25" name="Google Shape;25;p3"/>
          <p:cNvCxnSpPr/>
          <p:nvPr/>
        </p:nvCxnSpPr>
        <p:spPr>
          <a:xfrm>
            <a:off x="8598817" y="216350"/>
            <a:ext cx="216300" cy="0"/>
          </a:xfrm>
          <a:prstGeom prst="straightConnector1">
            <a:avLst/>
          </a:prstGeom>
          <a:noFill/>
          <a:ln w="9525" cap="flat" cmpd="sng">
            <a:solidFill>
              <a:srgbClr val="B7B7B7"/>
            </a:solidFill>
            <a:prstDash val="solid"/>
            <a:round/>
            <a:headEnd type="none" w="sm" len="sm"/>
            <a:tailEnd type="none" w="sm" len="sm"/>
          </a:ln>
        </p:spPr>
      </p:cxnSp>
      <p:cxnSp>
        <p:nvCxnSpPr>
          <p:cNvPr id="26" name="Google Shape;26;p3"/>
          <p:cNvCxnSpPr/>
          <p:nvPr/>
        </p:nvCxnSpPr>
        <p:spPr>
          <a:xfrm>
            <a:off x="8598817" y="250138"/>
            <a:ext cx="216300" cy="0"/>
          </a:xfrm>
          <a:prstGeom prst="straightConnector1">
            <a:avLst/>
          </a:prstGeom>
          <a:noFill/>
          <a:ln w="9525" cap="flat" cmpd="sng">
            <a:solidFill>
              <a:srgbClr val="B7B7B7"/>
            </a:solidFill>
            <a:prstDash val="solid"/>
            <a:round/>
            <a:headEnd type="none" w="sm" len="sm"/>
            <a:tailEnd type="none" w="sm" len="sm"/>
          </a:ln>
        </p:spPr>
      </p:cxnSp>
      <p:cxnSp>
        <p:nvCxnSpPr>
          <p:cNvPr id="27" name="Google Shape;27;p3"/>
          <p:cNvCxnSpPr/>
          <p:nvPr/>
        </p:nvCxnSpPr>
        <p:spPr>
          <a:xfrm>
            <a:off x="8598817" y="283925"/>
            <a:ext cx="216300" cy="0"/>
          </a:xfrm>
          <a:prstGeom prst="straightConnector1">
            <a:avLst/>
          </a:prstGeom>
          <a:noFill/>
          <a:ln w="9525" cap="flat" cmpd="sng">
            <a:solidFill>
              <a:srgbClr val="B7B7B7"/>
            </a:solidFill>
            <a:prstDash val="solid"/>
            <a:round/>
            <a:headEnd type="none" w="sm" len="sm"/>
            <a:tailEnd type="none" w="sm" len="sm"/>
          </a:ln>
        </p:spPr>
      </p:cxnSp>
      <p:sp>
        <p:nvSpPr>
          <p:cNvPr id="28" name="Google Shape;28;p3"/>
          <p:cNvSpPr/>
          <p:nvPr/>
        </p:nvSpPr>
        <p:spPr>
          <a:xfrm>
            <a:off x="8280450" y="0"/>
            <a:ext cx="863400" cy="454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 name="Google Shape;31;p4"/>
          <p:cNvGrpSpPr/>
          <p:nvPr/>
        </p:nvGrpSpPr>
        <p:grpSpPr>
          <a:xfrm>
            <a:off x="830392" y="1191256"/>
            <a:ext cx="745763" cy="45826"/>
            <a:chOff x="4580561" y="2589004"/>
            <a:chExt cx="1064464" cy="25200"/>
          </a:xfrm>
        </p:grpSpPr>
        <p:sp>
          <p:nvSpPr>
            <p:cNvPr id="32" name="Google Shape;32;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Google Shape;34;p4"/>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35" name="Google Shape;35;p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cxnSp>
        <p:nvCxnSpPr>
          <p:cNvPr id="36" name="Google Shape;36;p4"/>
          <p:cNvCxnSpPr/>
          <p:nvPr/>
        </p:nvCxnSpPr>
        <p:spPr>
          <a:xfrm>
            <a:off x="8598817" y="216350"/>
            <a:ext cx="216300" cy="0"/>
          </a:xfrm>
          <a:prstGeom prst="straightConnector1">
            <a:avLst/>
          </a:prstGeom>
          <a:noFill/>
          <a:ln w="9525" cap="flat" cmpd="sng">
            <a:solidFill>
              <a:srgbClr val="B7B7B7"/>
            </a:solidFill>
            <a:prstDash val="solid"/>
            <a:round/>
            <a:headEnd type="none" w="sm" len="sm"/>
            <a:tailEnd type="none" w="sm" len="sm"/>
          </a:ln>
        </p:spPr>
      </p:cxnSp>
      <p:cxnSp>
        <p:nvCxnSpPr>
          <p:cNvPr id="37" name="Google Shape;37;p4"/>
          <p:cNvCxnSpPr/>
          <p:nvPr/>
        </p:nvCxnSpPr>
        <p:spPr>
          <a:xfrm>
            <a:off x="8598817" y="250138"/>
            <a:ext cx="216300" cy="0"/>
          </a:xfrm>
          <a:prstGeom prst="straightConnector1">
            <a:avLst/>
          </a:prstGeom>
          <a:noFill/>
          <a:ln w="9525" cap="flat" cmpd="sng">
            <a:solidFill>
              <a:srgbClr val="B7B7B7"/>
            </a:solidFill>
            <a:prstDash val="solid"/>
            <a:round/>
            <a:headEnd type="none" w="sm" len="sm"/>
            <a:tailEnd type="none" w="sm" len="sm"/>
          </a:ln>
        </p:spPr>
      </p:cxnSp>
      <p:cxnSp>
        <p:nvCxnSpPr>
          <p:cNvPr id="38" name="Google Shape;38;p4"/>
          <p:cNvCxnSpPr/>
          <p:nvPr/>
        </p:nvCxnSpPr>
        <p:spPr>
          <a:xfrm>
            <a:off x="8598817" y="283925"/>
            <a:ext cx="216300" cy="0"/>
          </a:xfrm>
          <a:prstGeom prst="straightConnector1">
            <a:avLst/>
          </a:prstGeom>
          <a:noFill/>
          <a:ln w="9525" cap="flat" cmpd="sng">
            <a:solidFill>
              <a:srgbClr val="B7B7B7"/>
            </a:solidFill>
            <a:prstDash val="solid"/>
            <a:round/>
            <a:headEnd type="none" w="sm" len="sm"/>
            <a:tailEnd type="none" w="sm" len="sm"/>
          </a:ln>
        </p:spPr>
      </p:cxnSp>
      <p:sp>
        <p:nvSpPr>
          <p:cNvPr id="39" name="Google Shape;39;p4"/>
          <p:cNvSpPr/>
          <p:nvPr/>
        </p:nvSpPr>
        <p:spPr>
          <a:xfrm>
            <a:off x="8280450" y="0"/>
            <a:ext cx="863400" cy="454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_alt1">
  <p:cSld name="SECTION_HEADER_2">
    <p:bg>
      <p:bgPr>
        <a:solidFill>
          <a:srgbClr val="434343"/>
        </a:solidFill>
        <a:effectLst/>
      </p:bgPr>
    </p:bg>
    <p:spTree>
      <p:nvGrpSpPr>
        <p:cNvPr id="1" name="Shape 40"/>
        <p:cNvGrpSpPr/>
        <p:nvPr/>
      </p:nvGrpSpPr>
      <p:grpSpPr>
        <a:xfrm>
          <a:off x="0" y="0"/>
          <a:ext cx="0" cy="0"/>
          <a:chOff x="0" y="0"/>
          <a:chExt cx="0" cy="0"/>
        </a:xfrm>
      </p:grpSpPr>
      <p:grpSp>
        <p:nvGrpSpPr>
          <p:cNvPr id="41" name="Google Shape;41;p5"/>
          <p:cNvGrpSpPr/>
          <p:nvPr/>
        </p:nvGrpSpPr>
        <p:grpSpPr>
          <a:xfrm>
            <a:off x="830392" y="1191256"/>
            <a:ext cx="745763" cy="45826"/>
            <a:chOff x="4580561" y="2589004"/>
            <a:chExt cx="1064464" cy="25200"/>
          </a:xfrm>
        </p:grpSpPr>
        <p:sp>
          <p:nvSpPr>
            <p:cNvPr id="42" name="Google Shape;42;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4" name="Google Shape;44;p5"/>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45" name="Google Shape;45;p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_alt2">
  <p:cSld name="TITLE_AND_BODY_1_1">
    <p:spTree>
      <p:nvGrpSpPr>
        <p:cNvPr id="1" name="Shape 46"/>
        <p:cNvGrpSpPr/>
        <p:nvPr/>
      </p:nvGrpSpPr>
      <p:grpSpPr>
        <a:xfrm>
          <a:off x="0" y="0"/>
          <a:ext cx="0" cy="0"/>
          <a:chOff x="0" y="0"/>
          <a:chExt cx="0" cy="0"/>
        </a:xfrm>
      </p:grpSpPr>
      <p:sp>
        <p:nvSpPr>
          <p:cNvPr id="47" name="Google Shape;47;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
        <p:nvSpPr>
          <p:cNvPr id="49" name="Google Shape;49;p6"/>
          <p:cNvSpPr/>
          <p:nvPr/>
        </p:nvSpPr>
        <p:spPr>
          <a:xfrm>
            <a:off x="8280450" y="0"/>
            <a:ext cx="863400" cy="454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0" name="Google Shape;50;p6"/>
          <p:cNvCxnSpPr/>
          <p:nvPr/>
        </p:nvCxnSpPr>
        <p:spPr>
          <a:xfrm>
            <a:off x="8598817" y="216350"/>
            <a:ext cx="216300" cy="0"/>
          </a:xfrm>
          <a:prstGeom prst="straightConnector1">
            <a:avLst/>
          </a:prstGeom>
          <a:noFill/>
          <a:ln w="9525" cap="flat" cmpd="sng">
            <a:solidFill>
              <a:srgbClr val="B7B7B7"/>
            </a:solidFill>
            <a:prstDash val="solid"/>
            <a:round/>
            <a:headEnd type="none" w="sm" len="sm"/>
            <a:tailEnd type="none" w="sm" len="sm"/>
          </a:ln>
        </p:spPr>
      </p:cxnSp>
      <p:cxnSp>
        <p:nvCxnSpPr>
          <p:cNvPr id="51" name="Google Shape;51;p6"/>
          <p:cNvCxnSpPr/>
          <p:nvPr/>
        </p:nvCxnSpPr>
        <p:spPr>
          <a:xfrm>
            <a:off x="8598817" y="250138"/>
            <a:ext cx="216300" cy="0"/>
          </a:xfrm>
          <a:prstGeom prst="straightConnector1">
            <a:avLst/>
          </a:prstGeom>
          <a:noFill/>
          <a:ln w="9525" cap="flat" cmpd="sng">
            <a:solidFill>
              <a:srgbClr val="B7B7B7"/>
            </a:solidFill>
            <a:prstDash val="solid"/>
            <a:round/>
            <a:headEnd type="none" w="sm" len="sm"/>
            <a:tailEnd type="none" w="sm" len="sm"/>
          </a:ln>
        </p:spPr>
      </p:cxnSp>
      <p:cxnSp>
        <p:nvCxnSpPr>
          <p:cNvPr id="52" name="Google Shape;52;p6"/>
          <p:cNvCxnSpPr/>
          <p:nvPr/>
        </p:nvCxnSpPr>
        <p:spPr>
          <a:xfrm>
            <a:off x="8598817" y="283925"/>
            <a:ext cx="216300" cy="0"/>
          </a:xfrm>
          <a:prstGeom prst="straightConnector1">
            <a:avLst/>
          </a:prstGeom>
          <a:noFill/>
          <a:ln w="9525" cap="flat" cmpd="sng">
            <a:solidFill>
              <a:srgbClr val="B7B7B7"/>
            </a:solidFill>
            <a:prstDash val="solid"/>
            <a:round/>
            <a:headEnd type="none" w="sm" len="sm"/>
            <a:tailEnd type="none" w="sm" len="sm"/>
          </a:ln>
        </p:spPr>
      </p:cxnSp>
      <p:sp>
        <p:nvSpPr>
          <p:cNvPr id="53" name="Google Shape;53;p6"/>
          <p:cNvSpPr txBox="1">
            <a:spLocks noGrp="1"/>
          </p:cNvSpPr>
          <p:nvPr>
            <p:ph type="title"/>
          </p:nvPr>
        </p:nvSpPr>
        <p:spPr>
          <a:xfrm>
            <a:off x="729450" y="2056375"/>
            <a:ext cx="58875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4"/>
        <p:cNvGrpSpPr/>
        <p:nvPr/>
      </p:nvGrpSpPr>
      <p:grpSpPr>
        <a:xfrm>
          <a:off x="0" y="0"/>
          <a:ext cx="0" cy="0"/>
          <a:chOff x="0" y="0"/>
          <a:chExt cx="0" cy="0"/>
        </a:xfrm>
      </p:grpSpPr>
      <p:sp>
        <p:nvSpPr>
          <p:cNvPr id="55" name="Google Shape;55;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6" name="Google Shape;56;p7"/>
          <p:cNvGrpSpPr/>
          <p:nvPr/>
        </p:nvGrpSpPr>
        <p:grpSpPr>
          <a:xfrm>
            <a:off x="830392" y="1191256"/>
            <a:ext cx="745763" cy="45826"/>
            <a:chOff x="4580561" y="2589004"/>
            <a:chExt cx="1064464" cy="25200"/>
          </a:xfrm>
        </p:grpSpPr>
        <p:sp>
          <p:nvSpPr>
            <p:cNvPr id="57" name="Google Shape;57;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 name="Google Shape;59;p7"/>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0" name="Google Shape;60;p7"/>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1" name="Google Shape;61;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cxnSp>
        <p:nvCxnSpPr>
          <p:cNvPr id="62" name="Google Shape;62;p7"/>
          <p:cNvCxnSpPr/>
          <p:nvPr/>
        </p:nvCxnSpPr>
        <p:spPr>
          <a:xfrm>
            <a:off x="8598817" y="216350"/>
            <a:ext cx="216300" cy="0"/>
          </a:xfrm>
          <a:prstGeom prst="straightConnector1">
            <a:avLst/>
          </a:prstGeom>
          <a:noFill/>
          <a:ln w="9525" cap="flat" cmpd="sng">
            <a:solidFill>
              <a:srgbClr val="B7B7B7"/>
            </a:solidFill>
            <a:prstDash val="solid"/>
            <a:round/>
            <a:headEnd type="none" w="sm" len="sm"/>
            <a:tailEnd type="none" w="sm" len="sm"/>
          </a:ln>
        </p:spPr>
      </p:cxnSp>
      <p:cxnSp>
        <p:nvCxnSpPr>
          <p:cNvPr id="63" name="Google Shape;63;p7"/>
          <p:cNvCxnSpPr/>
          <p:nvPr/>
        </p:nvCxnSpPr>
        <p:spPr>
          <a:xfrm>
            <a:off x="8598817" y="250138"/>
            <a:ext cx="216300" cy="0"/>
          </a:xfrm>
          <a:prstGeom prst="straightConnector1">
            <a:avLst/>
          </a:prstGeom>
          <a:noFill/>
          <a:ln w="9525" cap="flat" cmpd="sng">
            <a:solidFill>
              <a:srgbClr val="B7B7B7"/>
            </a:solidFill>
            <a:prstDash val="solid"/>
            <a:round/>
            <a:headEnd type="none" w="sm" len="sm"/>
            <a:tailEnd type="none" w="sm" len="sm"/>
          </a:ln>
        </p:spPr>
      </p:cxnSp>
      <p:cxnSp>
        <p:nvCxnSpPr>
          <p:cNvPr id="64" name="Google Shape;64;p7"/>
          <p:cNvCxnSpPr/>
          <p:nvPr/>
        </p:nvCxnSpPr>
        <p:spPr>
          <a:xfrm>
            <a:off x="8598817" y="283925"/>
            <a:ext cx="216300" cy="0"/>
          </a:xfrm>
          <a:prstGeom prst="straightConnector1">
            <a:avLst/>
          </a:prstGeom>
          <a:noFill/>
          <a:ln w="9525" cap="flat" cmpd="sng">
            <a:solidFill>
              <a:srgbClr val="B7B7B7"/>
            </a:solidFill>
            <a:prstDash val="solid"/>
            <a:round/>
            <a:headEnd type="none" w="sm" len="sm"/>
            <a:tailEnd type="none" w="sm" len="sm"/>
          </a:ln>
        </p:spPr>
      </p:cxnSp>
      <p:sp>
        <p:nvSpPr>
          <p:cNvPr id="65" name="Google Shape;65;p7"/>
          <p:cNvSpPr/>
          <p:nvPr/>
        </p:nvSpPr>
        <p:spPr>
          <a:xfrm>
            <a:off x="8280450" y="0"/>
            <a:ext cx="863400" cy="454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_alt1">
  <p:cSld name="TITLE_1">
    <p:bg>
      <p:bgPr>
        <a:solidFill>
          <a:schemeClr val="lt2"/>
        </a:solidFill>
        <a:effectLst/>
      </p:bgPr>
    </p:bg>
    <p:spTree>
      <p:nvGrpSpPr>
        <p:cNvPr id="1" name="Shape 66"/>
        <p:cNvGrpSpPr/>
        <p:nvPr/>
      </p:nvGrpSpPr>
      <p:grpSpPr>
        <a:xfrm>
          <a:off x="0" y="0"/>
          <a:ext cx="0" cy="0"/>
          <a:chOff x="0" y="0"/>
          <a:chExt cx="0" cy="0"/>
        </a:xfrm>
      </p:grpSpPr>
      <p:sp>
        <p:nvSpPr>
          <p:cNvPr id="67" name="Google Shape;67;p8"/>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 name="Google Shape;68;p8"/>
          <p:cNvGrpSpPr/>
          <p:nvPr/>
        </p:nvGrpSpPr>
        <p:grpSpPr>
          <a:xfrm>
            <a:off x="830392" y="1191256"/>
            <a:ext cx="745763" cy="45826"/>
            <a:chOff x="4580561" y="2589004"/>
            <a:chExt cx="1064464" cy="25200"/>
          </a:xfrm>
        </p:grpSpPr>
        <p:sp>
          <p:nvSpPr>
            <p:cNvPr id="69" name="Google Shape;69;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1" name="Google Shape;71;p8"/>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72" name="Google Shape;72;p8"/>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73" name="Google Shape;73;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cxnSp>
        <p:nvCxnSpPr>
          <p:cNvPr id="74" name="Google Shape;74;p8"/>
          <p:cNvCxnSpPr/>
          <p:nvPr/>
        </p:nvCxnSpPr>
        <p:spPr>
          <a:xfrm>
            <a:off x="8598817" y="216350"/>
            <a:ext cx="216300" cy="0"/>
          </a:xfrm>
          <a:prstGeom prst="straightConnector1">
            <a:avLst/>
          </a:prstGeom>
          <a:noFill/>
          <a:ln w="9525" cap="flat" cmpd="sng">
            <a:solidFill>
              <a:srgbClr val="B7B7B7"/>
            </a:solidFill>
            <a:prstDash val="solid"/>
            <a:round/>
            <a:headEnd type="none" w="sm" len="sm"/>
            <a:tailEnd type="none" w="sm" len="sm"/>
          </a:ln>
        </p:spPr>
      </p:cxnSp>
      <p:cxnSp>
        <p:nvCxnSpPr>
          <p:cNvPr id="75" name="Google Shape;75;p8"/>
          <p:cNvCxnSpPr/>
          <p:nvPr/>
        </p:nvCxnSpPr>
        <p:spPr>
          <a:xfrm>
            <a:off x="8598817" y="250138"/>
            <a:ext cx="216300" cy="0"/>
          </a:xfrm>
          <a:prstGeom prst="straightConnector1">
            <a:avLst/>
          </a:prstGeom>
          <a:noFill/>
          <a:ln w="9525" cap="flat" cmpd="sng">
            <a:solidFill>
              <a:srgbClr val="B7B7B7"/>
            </a:solidFill>
            <a:prstDash val="solid"/>
            <a:round/>
            <a:headEnd type="none" w="sm" len="sm"/>
            <a:tailEnd type="none" w="sm" len="sm"/>
          </a:ln>
        </p:spPr>
      </p:cxnSp>
      <p:cxnSp>
        <p:nvCxnSpPr>
          <p:cNvPr id="76" name="Google Shape;76;p8"/>
          <p:cNvCxnSpPr/>
          <p:nvPr/>
        </p:nvCxnSpPr>
        <p:spPr>
          <a:xfrm>
            <a:off x="8598817" y="283925"/>
            <a:ext cx="216300" cy="0"/>
          </a:xfrm>
          <a:prstGeom prst="straightConnector1">
            <a:avLst/>
          </a:prstGeom>
          <a:noFill/>
          <a:ln w="9525" cap="flat" cmpd="sng">
            <a:solidFill>
              <a:srgbClr val="B7B7B7"/>
            </a:solidFill>
            <a:prstDash val="solid"/>
            <a:round/>
            <a:headEnd type="none" w="sm" len="sm"/>
            <a:tailEnd type="none" w="sm" len="sm"/>
          </a:ln>
        </p:spPr>
      </p:cxnSp>
      <p:sp>
        <p:nvSpPr>
          <p:cNvPr id="77" name="Google Shape;77;p8"/>
          <p:cNvSpPr/>
          <p:nvPr/>
        </p:nvSpPr>
        <p:spPr>
          <a:xfrm>
            <a:off x="8280450" y="0"/>
            <a:ext cx="863400" cy="454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78"/>
        <p:cNvGrpSpPr/>
        <p:nvPr/>
      </p:nvGrpSpPr>
      <p:grpSpPr>
        <a:xfrm>
          <a:off x="0" y="0"/>
          <a:ext cx="0" cy="0"/>
          <a:chOff x="0" y="0"/>
          <a:chExt cx="0" cy="0"/>
        </a:xfrm>
      </p:grpSpPr>
      <p:grpSp>
        <p:nvGrpSpPr>
          <p:cNvPr id="79" name="Google Shape;79;p9"/>
          <p:cNvGrpSpPr/>
          <p:nvPr/>
        </p:nvGrpSpPr>
        <p:grpSpPr>
          <a:xfrm>
            <a:off x="830392" y="1191256"/>
            <a:ext cx="745763" cy="45826"/>
            <a:chOff x="4580561" y="2589004"/>
            <a:chExt cx="1064464" cy="25200"/>
          </a:xfrm>
        </p:grpSpPr>
        <p:sp>
          <p:nvSpPr>
            <p:cNvPr id="80" name="Google Shape;80;p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9"/>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2" name="Google Shape;82;p9"/>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83" name="Google Shape;83;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
        <p:nvSpPr>
          <p:cNvPr id="84" name="Google Shape;84;p9"/>
          <p:cNvSpPr/>
          <p:nvPr/>
        </p:nvSpPr>
        <p:spPr>
          <a:xfrm>
            <a:off x="8280450" y="0"/>
            <a:ext cx="863400" cy="4542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5" name="Google Shape;85;p9"/>
          <p:cNvCxnSpPr/>
          <p:nvPr/>
        </p:nvCxnSpPr>
        <p:spPr>
          <a:xfrm>
            <a:off x="8598817" y="216350"/>
            <a:ext cx="216300" cy="0"/>
          </a:xfrm>
          <a:prstGeom prst="straightConnector1">
            <a:avLst/>
          </a:prstGeom>
          <a:noFill/>
          <a:ln w="9525" cap="flat" cmpd="sng">
            <a:solidFill>
              <a:schemeClr val="lt2"/>
            </a:solidFill>
            <a:prstDash val="solid"/>
            <a:round/>
            <a:headEnd type="none" w="sm" len="sm"/>
            <a:tailEnd type="none" w="sm" len="sm"/>
          </a:ln>
        </p:spPr>
      </p:cxnSp>
      <p:cxnSp>
        <p:nvCxnSpPr>
          <p:cNvPr id="86" name="Google Shape;86;p9"/>
          <p:cNvCxnSpPr/>
          <p:nvPr/>
        </p:nvCxnSpPr>
        <p:spPr>
          <a:xfrm>
            <a:off x="8598817" y="250138"/>
            <a:ext cx="216300" cy="0"/>
          </a:xfrm>
          <a:prstGeom prst="straightConnector1">
            <a:avLst/>
          </a:prstGeom>
          <a:noFill/>
          <a:ln w="9525" cap="flat" cmpd="sng">
            <a:solidFill>
              <a:schemeClr val="lt2"/>
            </a:solidFill>
            <a:prstDash val="solid"/>
            <a:round/>
            <a:headEnd type="none" w="sm" len="sm"/>
            <a:tailEnd type="none" w="sm" len="sm"/>
          </a:ln>
        </p:spPr>
      </p:cxnSp>
      <p:cxnSp>
        <p:nvCxnSpPr>
          <p:cNvPr id="87" name="Google Shape;87;p9"/>
          <p:cNvCxnSpPr/>
          <p:nvPr/>
        </p:nvCxnSpPr>
        <p:spPr>
          <a:xfrm>
            <a:off x="8598817" y="283925"/>
            <a:ext cx="216300" cy="0"/>
          </a:xfrm>
          <a:prstGeom prst="straightConnector1">
            <a:avLst/>
          </a:prstGeom>
          <a:noFill/>
          <a:ln w="9525" cap="flat" cmpd="sng">
            <a:solidFill>
              <a:schemeClr val="lt2"/>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ody only">
  <p:cSld name="TITLE_AND_BODY_1">
    <p:spTree>
      <p:nvGrpSpPr>
        <p:cNvPr id="1" name="Shape 88"/>
        <p:cNvGrpSpPr/>
        <p:nvPr/>
      </p:nvGrpSpPr>
      <p:grpSpPr>
        <a:xfrm>
          <a:off x="0" y="0"/>
          <a:ext cx="0" cy="0"/>
          <a:chOff x="0" y="0"/>
          <a:chExt cx="0" cy="0"/>
        </a:xfrm>
      </p:grpSpPr>
      <p:sp>
        <p:nvSpPr>
          <p:cNvPr id="89" name="Google Shape;89;p10"/>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cxnSp>
        <p:nvCxnSpPr>
          <p:cNvPr id="91" name="Google Shape;91;p10"/>
          <p:cNvCxnSpPr/>
          <p:nvPr/>
        </p:nvCxnSpPr>
        <p:spPr>
          <a:xfrm>
            <a:off x="8598817" y="216350"/>
            <a:ext cx="216300" cy="0"/>
          </a:xfrm>
          <a:prstGeom prst="straightConnector1">
            <a:avLst/>
          </a:prstGeom>
          <a:noFill/>
          <a:ln w="9525" cap="flat" cmpd="sng">
            <a:solidFill>
              <a:srgbClr val="B7B7B7"/>
            </a:solidFill>
            <a:prstDash val="solid"/>
            <a:round/>
            <a:headEnd type="none" w="sm" len="sm"/>
            <a:tailEnd type="none" w="sm" len="sm"/>
          </a:ln>
        </p:spPr>
      </p:cxnSp>
      <p:cxnSp>
        <p:nvCxnSpPr>
          <p:cNvPr id="92" name="Google Shape;92;p10"/>
          <p:cNvCxnSpPr/>
          <p:nvPr/>
        </p:nvCxnSpPr>
        <p:spPr>
          <a:xfrm>
            <a:off x="8598817" y="250138"/>
            <a:ext cx="216300" cy="0"/>
          </a:xfrm>
          <a:prstGeom prst="straightConnector1">
            <a:avLst/>
          </a:prstGeom>
          <a:noFill/>
          <a:ln w="9525" cap="flat" cmpd="sng">
            <a:solidFill>
              <a:srgbClr val="B7B7B7"/>
            </a:solidFill>
            <a:prstDash val="solid"/>
            <a:round/>
            <a:headEnd type="none" w="sm" len="sm"/>
            <a:tailEnd type="none" w="sm" len="sm"/>
          </a:ln>
        </p:spPr>
      </p:cxnSp>
      <p:cxnSp>
        <p:nvCxnSpPr>
          <p:cNvPr id="93" name="Google Shape;93;p10"/>
          <p:cNvCxnSpPr/>
          <p:nvPr/>
        </p:nvCxnSpPr>
        <p:spPr>
          <a:xfrm>
            <a:off x="8598817" y="283925"/>
            <a:ext cx="216300" cy="0"/>
          </a:xfrm>
          <a:prstGeom prst="straightConnector1">
            <a:avLst/>
          </a:prstGeom>
          <a:noFill/>
          <a:ln w="9525" cap="flat" cmpd="sng">
            <a:solidFill>
              <a:srgbClr val="B7B7B7"/>
            </a:solidFill>
            <a:prstDash val="solid"/>
            <a:round/>
            <a:headEnd type="none" w="sm" len="sm"/>
            <a:tailEnd type="none" w="sm" len="sm"/>
          </a:ln>
        </p:spPr>
      </p:cxnSp>
      <p:sp>
        <p:nvSpPr>
          <p:cNvPr id="94" name="Google Shape;94;p10"/>
          <p:cNvSpPr txBox="1">
            <a:spLocks noGrp="1"/>
          </p:cNvSpPr>
          <p:nvPr>
            <p:ph type="body" idx="1"/>
          </p:nvPr>
        </p:nvSpPr>
        <p:spPr>
          <a:xfrm>
            <a:off x="729450" y="1068650"/>
            <a:ext cx="7688700" cy="1034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5" name="Google Shape;95;p10"/>
          <p:cNvSpPr/>
          <p:nvPr/>
        </p:nvSpPr>
        <p:spPr>
          <a:xfrm>
            <a:off x="8280450" y="0"/>
            <a:ext cx="863400" cy="454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GSA/coe-mpt-process#4-approving-deliverables" TargetMode="External"/><Relationship Id="rId3" Type="http://schemas.openxmlformats.org/officeDocument/2006/relationships/image" Target="../media/image1.png"/><Relationship Id="rId7" Type="http://schemas.openxmlformats.org/officeDocument/2006/relationships/hyperlink" Target="https://github.com/GSA/coe-mpt-process#3-issuing-an-award"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hyperlink" Target="https://github.com/GSA/coe-mpt-process#2-advertising-the-need" TargetMode="External"/><Relationship Id="rId5" Type="http://schemas.openxmlformats.org/officeDocument/2006/relationships/hyperlink" Target="https://github.com/GSA/coe-mpt-process#1-identifying-a-user-story" TargetMode="External"/><Relationship Id="rId4" Type="http://schemas.openxmlformats.org/officeDocument/2006/relationships/image" Target="../media/image2.png"/><Relationship Id="rId9" Type="http://schemas.openxmlformats.org/officeDocument/2006/relationships/hyperlink" Target="https://github.com/GSA/coe-mpt-process#5-closing-out-the-buy"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hyperlink" Target="https://twitter.com/GSACoE" TargetMode="External"/><Relationship Id="rId3" Type="http://schemas.openxmlformats.org/officeDocument/2006/relationships/hyperlink" Target="https://coe.gsa.gov/connect/contact-us.html" TargetMode="External"/><Relationship Id="rId7" Type="http://schemas.openxmlformats.org/officeDocument/2006/relationships/hyperlink" Target="https://coe.gsa.gov/"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hyperlink" Target="https://github.com/GSA/coe-acquisitions" TargetMode="External"/><Relationship Id="rId11" Type="http://schemas.openxmlformats.org/officeDocument/2006/relationships/image" Target="../media/image14.jpg"/><Relationship Id="rId5" Type="http://schemas.openxmlformats.org/officeDocument/2006/relationships/hyperlink" Target="https://github.com/GSA/coe-mpt-process" TargetMode="External"/><Relationship Id="rId10" Type="http://schemas.openxmlformats.org/officeDocument/2006/relationships/image" Target="../media/image2.png"/><Relationship Id="rId4" Type="http://schemas.openxmlformats.org/officeDocument/2006/relationships/hyperlink" Target="https://github.com/GSA/coe-mpt-template" TargetMode="External"/><Relationship Id="rId9"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cquisition.gov/content/part-13-simplified-acquisition-procedur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department-of-veterans-affairs/VA-Micropurchase-Repo" TargetMode="External"/><Relationship Id="rId3" Type="http://schemas.openxmlformats.org/officeDocument/2006/relationships/image" Target="../media/image1.png"/><Relationship Id="rId7" Type="http://schemas.openxmlformats.org/officeDocument/2006/relationships/hyperlink" Target="https://github.com/18F/cg-product/tree/master/micro-purchases"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hyperlink" Target="https://cloud.gov/" TargetMode="External"/><Relationship Id="rId5" Type="http://schemas.openxmlformats.org/officeDocument/2006/relationships/hyperlink" Target="https://micropurchase.18f.gov/"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ctrTitle"/>
          </p:nvPr>
        </p:nvSpPr>
        <p:spPr>
          <a:xfrm>
            <a:off x="729449" y="1322450"/>
            <a:ext cx="8180057" cy="166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US" sz="4800" dirty="0">
                <a:solidFill>
                  <a:srgbClr val="1C304A"/>
                </a:solidFill>
              </a:rPr>
              <a:t>Micro-purchase Threshold</a:t>
            </a:r>
            <a:endParaRPr sz="4800" dirty="0">
              <a:solidFill>
                <a:srgbClr val="1C304A"/>
              </a:solidFill>
            </a:endParaRPr>
          </a:p>
          <a:p>
            <a:pPr marL="0" lvl="0" indent="0" algn="l" rtl="0">
              <a:lnSpc>
                <a:spcPct val="100000"/>
              </a:lnSpc>
              <a:spcBef>
                <a:spcPts val="0"/>
              </a:spcBef>
              <a:spcAft>
                <a:spcPts val="0"/>
              </a:spcAft>
              <a:buSzPts val="4200"/>
              <a:buNone/>
            </a:pPr>
            <a:r>
              <a:rPr lang="en-GB" sz="3600" dirty="0">
                <a:solidFill>
                  <a:srgbClr val="046B99"/>
                </a:solidFill>
              </a:rPr>
              <a:t>An introduction</a:t>
            </a:r>
            <a:endParaRPr sz="3600" dirty="0">
              <a:solidFill>
                <a:srgbClr val="046B99"/>
              </a:solidFill>
            </a:endParaRPr>
          </a:p>
        </p:txBody>
      </p:sp>
      <p:sp>
        <p:nvSpPr>
          <p:cNvPr id="165" name="Google Shape;165;p18"/>
          <p:cNvSpPr txBox="1">
            <a:spLocks noGrp="1"/>
          </p:cNvSpPr>
          <p:nvPr>
            <p:ph type="subTitle" idx="1"/>
          </p:nvPr>
        </p:nvSpPr>
        <p:spPr>
          <a:xfrm>
            <a:off x="729563" y="2922072"/>
            <a:ext cx="4890900" cy="541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GB" sz="1400" b="1" dirty="0">
                <a:solidFill>
                  <a:srgbClr val="1C304A"/>
                </a:solidFill>
              </a:rPr>
              <a:t>An open source procurement process</a:t>
            </a:r>
            <a:endParaRPr sz="1400" b="1" dirty="0">
              <a:solidFill>
                <a:srgbClr val="1C304A"/>
              </a:solidFill>
            </a:endParaRPr>
          </a:p>
          <a:p>
            <a:pPr marL="0" lvl="0" indent="0" algn="l" rtl="0">
              <a:lnSpc>
                <a:spcPct val="100000"/>
              </a:lnSpc>
              <a:spcBef>
                <a:spcPts val="0"/>
              </a:spcBef>
              <a:spcAft>
                <a:spcPts val="0"/>
              </a:spcAft>
              <a:buSzPts val="1600"/>
              <a:buNone/>
            </a:pPr>
            <a:r>
              <a:rPr lang="en-GB" sz="1400" b="1" dirty="0">
                <a:solidFill>
                  <a:srgbClr val="1C304A"/>
                </a:solidFill>
              </a:rPr>
              <a:t>using a purchase card.</a:t>
            </a:r>
            <a:endParaRPr sz="1400" b="1" dirty="0">
              <a:solidFill>
                <a:srgbClr val="1C304A"/>
              </a:solidFill>
            </a:endParaRPr>
          </a:p>
        </p:txBody>
      </p:sp>
      <p:pic>
        <p:nvPicPr>
          <p:cNvPr id="166" name="Google Shape;166;p18"/>
          <p:cNvPicPr preferRelativeResize="0"/>
          <p:nvPr/>
        </p:nvPicPr>
        <p:blipFill rotWithShape="1">
          <a:blip r:embed="rId3">
            <a:alphaModFix/>
          </a:blip>
          <a:srcRect/>
          <a:stretch/>
        </p:blipFill>
        <p:spPr>
          <a:xfrm>
            <a:off x="8644523" y="135150"/>
            <a:ext cx="264983" cy="265249"/>
          </a:xfrm>
          <a:prstGeom prst="rect">
            <a:avLst/>
          </a:prstGeom>
          <a:noFill/>
          <a:ln>
            <a:noFill/>
          </a:ln>
        </p:spPr>
      </p:pic>
      <p:pic>
        <p:nvPicPr>
          <p:cNvPr id="167" name="Google Shape;167;p18"/>
          <p:cNvPicPr preferRelativeResize="0"/>
          <p:nvPr/>
        </p:nvPicPr>
        <p:blipFill rotWithShape="1">
          <a:blip r:embed="rId4">
            <a:alphaModFix/>
          </a:blip>
          <a:srcRect/>
          <a:stretch/>
        </p:blipFill>
        <p:spPr>
          <a:xfrm>
            <a:off x="6907976" y="135150"/>
            <a:ext cx="1527375" cy="265250"/>
          </a:xfrm>
          <a:prstGeom prst="rect">
            <a:avLst/>
          </a:prstGeom>
          <a:noFill/>
          <a:ln>
            <a:noFill/>
          </a:ln>
        </p:spPr>
      </p:pic>
      <p:sp>
        <p:nvSpPr>
          <p:cNvPr id="168" name="Google Shape;168;p18"/>
          <p:cNvSpPr txBox="1"/>
          <p:nvPr/>
        </p:nvSpPr>
        <p:spPr>
          <a:xfrm>
            <a:off x="226550" y="78500"/>
            <a:ext cx="13878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aleway"/>
                <a:ea typeface="Raleway"/>
                <a:cs typeface="Raleway"/>
                <a:sym typeface="Raleway"/>
              </a:rPr>
              <a:t>Accelerating IT Modernization</a:t>
            </a:r>
            <a:endParaRPr sz="600" b="1" i="0" u="none" strike="noStrike" cap="none">
              <a:solidFill>
                <a:srgbClr val="000000"/>
              </a:solidFill>
              <a:latin typeface="Raleway"/>
              <a:ea typeface="Raleway"/>
              <a:cs typeface="Raleway"/>
              <a:sym typeface="Raleway"/>
            </a:endParaRPr>
          </a:p>
        </p:txBody>
      </p:sp>
      <p:sp>
        <p:nvSpPr>
          <p:cNvPr id="169" name="Google Shape;169;p18"/>
          <p:cNvSpPr/>
          <p:nvPr/>
        </p:nvSpPr>
        <p:spPr>
          <a:xfrm>
            <a:off x="786175" y="1188525"/>
            <a:ext cx="409200" cy="57300"/>
          </a:xfrm>
          <a:prstGeom prst="rect">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8"/>
          <p:cNvSpPr/>
          <p:nvPr/>
        </p:nvSpPr>
        <p:spPr>
          <a:xfrm>
            <a:off x="1195375" y="1188525"/>
            <a:ext cx="409200" cy="57300"/>
          </a:xfrm>
          <a:prstGeom prst="rect">
            <a:avLst/>
          </a:prstGeom>
          <a:solidFill>
            <a:srgbClr val="6EB1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7"/>
          <p:cNvSpPr/>
          <p:nvPr/>
        </p:nvSpPr>
        <p:spPr>
          <a:xfrm>
            <a:off x="786175" y="1188525"/>
            <a:ext cx="409200" cy="57300"/>
          </a:xfrm>
          <a:prstGeom prst="rect">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7"/>
          <p:cNvSpPr/>
          <p:nvPr/>
        </p:nvSpPr>
        <p:spPr>
          <a:xfrm>
            <a:off x="1195375" y="1188525"/>
            <a:ext cx="409200" cy="57300"/>
          </a:xfrm>
          <a:prstGeom prst="rect">
            <a:avLst/>
          </a:prstGeom>
          <a:solidFill>
            <a:srgbClr val="6EB1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27"/>
          <p:cNvSpPr txBox="1"/>
          <p:nvPr/>
        </p:nvSpPr>
        <p:spPr>
          <a:xfrm>
            <a:off x="226550" y="78500"/>
            <a:ext cx="13878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aleway"/>
                <a:ea typeface="Raleway"/>
                <a:cs typeface="Raleway"/>
                <a:sym typeface="Raleway"/>
              </a:rPr>
              <a:t>GSA Centers of Excellence</a:t>
            </a:r>
            <a:endParaRPr sz="600" b="1" i="0" u="none" strike="noStrike" cap="none">
              <a:solidFill>
                <a:srgbClr val="000000"/>
              </a:solidFill>
              <a:latin typeface="Raleway"/>
              <a:ea typeface="Raleway"/>
              <a:cs typeface="Raleway"/>
              <a:sym typeface="Raleway"/>
            </a:endParaRPr>
          </a:p>
        </p:txBody>
      </p:sp>
      <p:sp>
        <p:nvSpPr>
          <p:cNvPr id="306" name="Google Shape;306;p27"/>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7" name="Google Shape;307;p27"/>
          <p:cNvPicPr preferRelativeResize="0"/>
          <p:nvPr/>
        </p:nvPicPr>
        <p:blipFill rotWithShape="1">
          <a:blip r:embed="rId3">
            <a:alphaModFix/>
          </a:blip>
          <a:srcRect/>
          <a:stretch/>
        </p:blipFill>
        <p:spPr>
          <a:xfrm>
            <a:off x="8644523" y="135150"/>
            <a:ext cx="264983" cy="265249"/>
          </a:xfrm>
          <a:prstGeom prst="rect">
            <a:avLst/>
          </a:prstGeom>
          <a:noFill/>
          <a:ln>
            <a:noFill/>
          </a:ln>
        </p:spPr>
      </p:pic>
      <p:pic>
        <p:nvPicPr>
          <p:cNvPr id="308" name="Google Shape;308;p27"/>
          <p:cNvPicPr preferRelativeResize="0"/>
          <p:nvPr/>
        </p:nvPicPr>
        <p:blipFill rotWithShape="1">
          <a:blip r:embed="rId4">
            <a:alphaModFix/>
          </a:blip>
          <a:srcRect/>
          <a:stretch/>
        </p:blipFill>
        <p:spPr>
          <a:xfrm>
            <a:off x="6907976" y="135150"/>
            <a:ext cx="1527375" cy="265250"/>
          </a:xfrm>
          <a:prstGeom prst="rect">
            <a:avLst/>
          </a:prstGeom>
          <a:noFill/>
          <a:ln>
            <a:noFill/>
          </a:ln>
        </p:spPr>
      </p:pic>
      <p:sp>
        <p:nvSpPr>
          <p:cNvPr id="309" name="Google Shape;309;p27"/>
          <p:cNvSpPr txBox="1"/>
          <p:nvPr/>
        </p:nvSpPr>
        <p:spPr>
          <a:xfrm>
            <a:off x="226550" y="78500"/>
            <a:ext cx="13878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aleway"/>
                <a:ea typeface="Raleway"/>
                <a:cs typeface="Raleway"/>
                <a:sym typeface="Raleway"/>
              </a:rPr>
              <a:t>Accelerating IT Modernization</a:t>
            </a:r>
            <a:endParaRPr sz="600" b="0" i="0" u="none" strike="noStrike" cap="none">
              <a:solidFill>
                <a:srgbClr val="000000"/>
              </a:solidFill>
              <a:latin typeface="Raleway"/>
              <a:ea typeface="Raleway"/>
              <a:cs typeface="Raleway"/>
              <a:sym typeface="Raleway"/>
            </a:endParaRPr>
          </a:p>
        </p:txBody>
      </p:sp>
      <p:sp>
        <p:nvSpPr>
          <p:cNvPr id="310" name="Google Shape;310;p27"/>
          <p:cNvSpPr txBox="1"/>
          <p:nvPr/>
        </p:nvSpPr>
        <p:spPr>
          <a:xfrm>
            <a:off x="730725" y="1166250"/>
            <a:ext cx="7704600" cy="6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600"/>
              <a:buFont typeface="Arial"/>
              <a:buNone/>
            </a:pPr>
            <a:r>
              <a:rPr lang="en-GB" sz="2600" b="1">
                <a:solidFill>
                  <a:srgbClr val="1C304A"/>
                </a:solidFill>
                <a:latin typeface="Raleway"/>
                <a:ea typeface="Raleway"/>
                <a:cs typeface="Raleway"/>
                <a:sym typeface="Raleway"/>
              </a:rPr>
              <a:t>5 simple steps, from new idea to archived file.</a:t>
            </a:r>
            <a:endParaRPr sz="2600" b="0" i="0" u="none" strike="noStrike" cap="none">
              <a:solidFill>
                <a:srgbClr val="1A1A1A"/>
              </a:solidFill>
              <a:latin typeface="Raleway"/>
              <a:ea typeface="Raleway"/>
              <a:cs typeface="Raleway"/>
              <a:sym typeface="Raleway"/>
            </a:endParaRPr>
          </a:p>
        </p:txBody>
      </p:sp>
      <p:sp>
        <p:nvSpPr>
          <p:cNvPr id="311" name="Google Shape;311;p2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solidFill>
                  <a:srgbClr val="666666"/>
                </a:solidFill>
              </a:rPr>
              <a:t>10</a:t>
            </a:fld>
            <a:endParaRPr>
              <a:solidFill>
                <a:srgbClr val="666666"/>
              </a:solidFill>
            </a:endParaRPr>
          </a:p>
        </p:txBody>
      </p:sp>
      <p:sp>
        <p:nvSpPr>
          <p:cNvPr id="312" name="Google Shape;312;p27"/>
          <p:cNvSpPr txBox="1"/>
          <p:nvPr/>
        </p:nvSpPr>
        <p:spPr>
          <a:xfrm>
            <a:off x="709975" y="978350"/>
            <a:ext cx="1986300" cy="138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GB" sz="900" dirty="0">
                <a:latin typeface="Raleway"/>
                <a:ea typeface="Raleway"/>
                <a:cs typeface="Raleway"/>
                <a:sym typeface="Raleway"/>
              </a:rPr>
              <a:t>How does the MPT work?</a:t>
            </a:r>
            <a:endParaRPr sz="900" b="0" i="0" u="none" strike="noStrike" cap="none" dirty="0">
              <a:solidFill>
                <a:srgbClr val="000000"/>
              </a:solidFill>
              <a:latin typeface="Raleway"/>
              <a:ea typeface="Raleway"/>
              <a:cs typeface="Raleway"/>
              <a:sym typeface="Raleway"/>
            </a:endParaRPr>
          </a:p>
        </p:txBody>
      </p:sp>
      <p:sp>
        <p:nvSpPr>
          <p:cNvPr id="313" name="Google Shape;313;p27"/>
          <p:cNvSpPr/>
          <p:nvPr/>
        </p:nvSpPr>
        <p:spPr>
          <a:xfrm>
            <a:off x="829100" y="1789525"/>
            <a:ext cx="1403700" cy="2137500"/>
          </a:xfrm>
          <a:prstGeom prst="rect">
            <a:avLst/>
          </a:prstGeom>
          <a:solidFill>
            <a:srgbClr val="1C304A"/>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200" b="1">
                <a:solidFill>
                  <a:srgbClr val="6EB144"/>
                </a:solidFill>
                <a:latin typeface="Raleway"/>
                <a:ea typeface="Raleway"/>
                <a:cs typeface="Raleway"/>
                <a:sym typeface="Raleway"/>
              </a:rPr>
              <a:t>1</a:t>
            </a:r>
            <a:endParaRPr sz="7200" b="1">
              <a:solidFill>
                <a:srgbClr val="6EB144"/>
              </a:solidFill>
              <a:latin typeface="Raleway"/>
              <a:ea typeface="Raleway"/>
              <a:cs typeface="Raleway"/>
              <a:sym typeface="Raleway"/>
            </a:endParaRPr>
          </a:p>
        </p:txBody>
      </p:sp>
      <p:sp>
        <p:nvSpPr>
          <p:cNvPr id="314" name="Google Shape;314;p27"/>
          <p:cNvSpPr txBox="1"/>
          <p:nvPr/>
        </p:nvSpPr>
        <p:spPr>
          <a:xfrm>
            <a:off x="873513" y="3007750"/>
            <a:ext cx="1278900" cy="82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300" dirty="0">
                <a:solidFill>
                  <a:schemeClr val="bg1"/>
                </a:solidFill>
                <a:latin typeface="Raleway"/>
                <a:ea typeface="Raleway"/>
                <a:cs typeface="Raleway"/>
                <a:sym typeface="Raleway"/>
                <a:hlinkClick r:id="rId5">
                  <a:extLst>
                    <a:ext uri="{A12FA001-AC4F-418D-AE19-62706E023703}">
                      <ahyp:hlinkClr xmlns:ahyp="http://schemas.microsoft.com/office/drawing/2018/hyperlinkcolor" val="tx"/>
                    </a:ext>
                  </a:extLst>
                </a:hlinkClick>
              </a:rPr>
              <a:t>Identifying a user story</a:t>
            </a:r>
            <a:endParaRPr sz="1300" dirty="0">
              <a:solidFill>
                <a:schemeClr val="bg1"/>
              </a:solidFill>
              <a:latin typeface="Raleway"/>
              <a:ea typeface="Raleway"/>
              <a:cs typeface="Raleway"/>
              <a:sym typeface="Raleway"/>
            </a:endParaRPr>
          </a:p>
        </p:txBody>
      </p:sp>
      <p:sp>
        <p:nvSpPr>
          <p:cNvPr id="315" name="Google Shape;315;p27"/>
          <p:cNvSpPr/>
          <p:nvPr/>
        </p:nvSpPr>
        <p:spPr>
          <a:xfrm>
            <a:off x="2359300" y="1789525"/>
            <a:ext cx="1403700" cy="2137500"/>
          </a:xfrm>
          <a:prstGeom prst="rect">
            <a:avLst/>
          </a:prstGeom>
          <a:solidFill>
            <a:srgbClr val="1C304A"/>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200" b="1">
                <a:solidFill>
                  <a:srgbClr val="6EB144"/>
                </a:solidFill>
                <a:latin typeface="Raleway"/>
                <a:ea typeface="Raleway"/>
                <a:cs typeface="Raleway"/>
                <a:sym typeface="Raleway"/>
              </a:rPr>
              <a:t>2</a:t>
            </a:r>
            <a:endParaRPr sz="7200" b="1">
              <a:solidFill>
                <a:srgbClr val="6EB144"/>
              </a:solidFill>
              <a:latin typeface="Raleway"/>
              <a:ea typeface="Raleway"/>
              <a:cs typeface="Raleway"/>
              <a:sym typeface="Raleway"/>
            </a:endParaRPr>
          </a:p>
        </p:txBody>
      </p:sp>
      <p:sp>
        <p:nvSpPr>
          <p:cNvPr id="316" name="Google Shape;316;p27"/>
          <p:cNvSpPr txBox="1"/>
          <p:nvPr/>
        </p:nvSpPr>
        <p:spPr>
          <a:xfrm>
            <a:off x="2403713" y="3007750"/>
            <a:ext cx="1278900" cy="82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300" u="sng" dirty="0">
                <a:solidFill>
                  <a:schemeClr val="bg1"/>
                </a:solidFill>
                <a:latin typeface="Raleway"/>
                <a:ea typeface="Raleway"/>
                <a:cs typeface="Raleway"/>
                <a:sym typeface="Raleway"/>
                <a:hlinkClick r:id="rId6">
                  <a:extLst>
                    <a:ext uri="{A12FA001-AC4F-418D-AE19-62706E023703}">
                      <ahyp:hlinkClr xmlns:ahyp="http://schemas.microsoft.com/office/drawing/2018/hyperlinkcolor" val="tx"/>
                    </a:ext>
                  </a:extLst>
                </a:hlinkClick>
              </a:rPr>
              <a:t>Advertising the request</a:t>
            </a:r>
            <a:endParaRPr sz="1300" dirty="0">
              <a:solidFill>
                <a:schemeClr val="bg1"/>
              </a:solidFill>
              <a:latin typeface="Raleway"/>
              <a:ea typeface="Raleway"/>
              <a:cs typeface="Raleway"/>
              <a:sym typeface="Raleway"/>
            </a:endParaRPr>
          </a:p>
        </p:txBody>
      </p:sp>
      <p:sp>
        <p:nvSpPr>
          <p:cNvPr id="317" name="Google Shape;317;p27"/>
          <p:cNvSpPr/>
          <p:nvPr/>
        </p:nvSpPr>
        <p:spPr>
          <a:xfrm>
            <a:off x="3889500" y="1789525"/>
            <a:ext cx="1403700" cy="2137500"/>
          </a:xfrm>
          <a:prstGeom prst="rect">
            <a:avLst/>
          </a:prstGeom>
          <a:solidFill>
            <a:srgbClr val="1C304A"/>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200" b="1">
                <a:solidFill>
                  <a:srgbClr val="6EB144"/>
                </a:solidFill>
                <a:latin typeface="Raleway"/>
                <a:ea typeface="Raleway"/>
                <a:cs typeface="Raleway"/>
                <a:sym typeface="Raleway"/>
              </a:rPr>
              <a:t>3</a:t>
            </a:r>
            <a:endParaRPr sz="7200" b="1">
              <a:solidFill>
                <a:srgbClr val="6EB144"/>
              </a:solidFill>
              <a:latin typeface="Raleway"/>
              <a:ea typeface="Raleway"/>
              <a:cs typeface="Raleway"/>
              <a:sym typeface="Raleway"/>
            </a:endParaRPr>
          </a:p>
        </p:txBody>
      </p:sp>
      <p:sp>
        <p:nvSpPr>
          <p:cNvPr id="318" name="Google Shape;318;p27"/>
          <p:cNvSpPr txBox="1"/>
          <p:nvPr/>
        </p:nvSpPr>
        <p:spPr>
          <a:xfrm>
            <a:off x="3933913" y="3007750"/>
            <a:ext cx="1278900" cy="82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300" u="sng" dirty="0">
                <a:solidFill>
                  <a:schemeClr val="bg1"/>
                </a:solidFill>
                <a:latin typeface="Raleway"/>
                <a:ea typeface="Raleway"/>
                <a:cs typeface="Raleway"/>
                <a:sym typeface="Raleway"/>
                <a:hlinkClick r:id="rId7">
                  <a:extLst>
                    <a:ext uri="{A12FA001-AC4F-418D-AE19-62706E023703}">
                      <ahyp:hlinkClr xmlns:ahyp="http://schemas.microsoft.com/office/drawing/2018/hyperlinkcolor" val="tx"/>
                    </a:ext>
                  </a:extLst>
                </a:hlinkClick>
              </a:rPr>
              <a:t>Issuing an award</a:t>
            </a:r>
            <a:endParaRPr sz="1300" dirty="0">
              <a:solidFill>
                <a:schemeClr val="bg1"/>
              </a:solidFill>
              <a:latin typeface="Raleway"/>
              <a:ea typeface="Raleway"/>
              <a:cs typeface="Raleway"/>
              <a:sym typeface="Raleway"/>
            </a:endParaRPr>
          </a:p>
        </p:txBody>
      </p:sp>
      <p:sp>
        <p:nvSpPr>
          <p:cNvPr id="319" name="Google Shape;319;p27"/>
          <p:cNvSpPr/>
          <p:nvPr/>
        </p:nvSpPr>
        <p:spPr>
          <a:xfrm>
            <a:off x="5419700" y="1789525"/>
            <a:ext cx="1403700" cy="2137500"/>
          </a:xfrm>
          <a:prstGeom prst="rect">
            <a:avLst/>
          </a:prstGeom>
          <a:solidFill>
            <a:srgbClr val="1C304A"/>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200" b="1">
                <a:solidFill>
                  <a:srgbClr val="6EB144"/>
                </a:solidFill>
                <a:latin typeface="Raleway"/>
                <a:ea typeface="Raleway"/>
                <a:cs typeface="Raleway"/>
                <a:sym typeface="Raleway"/>
              </a:rPr>
              <a:t>4</a:t>
            </a:r>
            <a:endParaRPr sz="7200" b="1">
              <a:solidFill>
                <a:srgbClr val="6EB144"/>
              </a:solidFill>
              <a:latin typeface="Raleway"/>
              <a:ea typeface="Raleway"/>
              <a:cs typeface="Raleway"/>
              <a:sym typeface="Raleway"/>
            </a:endParaRPr>
          </a:p>
        </p:txBody>
      </p:sp>
      <p:sp>
        <p:nvSpPr>
          <p:cNvPr id="320" name="Google Shape;320;p27"/>
          <p:cNvSpPr txBox="1"/>
          <p:nvPr/>
        </p:nvSpPr>
        <p:spPr>
          <a:xfrm>
            <a:off x="5464113" y="3007750"/>
            <a:ext cx="1278900" cy="82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300" u="sng" dirty="0">
                <a:solidFill>
                  <a:schemeClr val="bg1"/>
                </a:solidFill>
                <a:latin typeface="Raleway"/>
                <a:ea typeface="Raleway"/>
                <a:cs typeface="Raleway"/>
                <a:sym typeface="Raleway"/>
                <a:hlinkClick r:id="rId8">
                  <a:extLst>
                    <a:ext uri="{A12FA001-AC4F-418D-AE19-62706E023703}">
                      <ahyp:hlinkClr xmlns:ahyp="http://schemas.microsoft.com/office/drawing/2018/hyperlinkcolor" val="tx"/>
                    </a:ext>
                  </a:extLst>
                </a:hlinkClick>
              </a:rPr>
              <a:t>Approving deliverables</a:t>
            </a:r>
            <a:endParaRPr sz="1300" dirty="0">
              <a:solidFill>
                <a:schemeClr val="bg1"/>
              </a:solidFill>
              <a:latin typeface="Raleway"/>
              <a:ea typeface="Raleway"/>
              <a:cs typeface="Raleway"/>
              <a:sym typeface="Raleway"/>
            </a:endParaRPr>
          </a:p>
        </p:txBody>
      </p:sp>
      <p:sp>
        <p:nvSpPr>
          <p:cNvPr id="321" name="Google Shape;321;p27"/>
          <p:cNvSpPr/>
          <p:nvPr/>
        </p:nvSpPr>
        <p:spPr>
          <a:xfrm>
            <a:off x="6949900" y="1789525"/>
            <a:ext cx="1403700" cy="2137500"/>
          </a:xfrm>
          <a:prstGeom prst="rect">
            <a:avLst/>
          </a:prstGeom>
          <a:solidFill>
            <a:srgbClr val="1C304A"/>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200" b="1">
                <a:solidFill>
                  <a:srgbClr val="6EB144"/>
                </a:solidFill>
                <a:latin typeface="Raleway"/>
                <a:ea typeface="Raleway"/>
                <a:cs typeface="Raleway"/>
                <a:sym typeface="Raleway"/>
              </a:rPr>
              <a:t>5</a:t>
            </a:r>
            <a:endParaRPr sz="7200" b="1">
              <a:solidFill>
                <a:srgbClr val="6EB144"/>
              </a:solidFill>
              <a:latin typeface="Raleway"/>
              <a:ea typeface="Raleway"/>
              <a:cs typeface="Raleway"/>
              <a:sym typeface="Raleway"/>
            </a:endParaRPr>
          </a:p>
        </p:txBody>
      </p:sp>
      <p:sp>
        <p:nvSpPr>
          <p:cNvPr id="322" name="Google Shape;322;p27"/>
          <p:cNvSpPr txBox="1"/>
          <p:nvPr/>
        </p:nvSpPr>
        <p:spPr>
          <a:xfrm>
            <a:off x="6994313" y="3007750"/>
            <a:ext cx="1278900" cy="82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300" u="sng" dirty="0">
                <a:solidFill>
                  <a:schemeClr val="bg1"/>
                </a:solidFill>
                <a:latin typeface="Raleway"/>
                <a:ea typeface="Raleway"/>
                <a:cs typeface="Raleway"/>
                <a:sym typeface="Raleway"/>
                <a:hlinkClick r:id="rId9">
                  <a:extLst>
                    <a:ext uri="{A12FA001-AC4F-418D-AE19-62706E023703}">
                      <ahyp:hlinkClr xmlns:ahyp="http://schemas.microsoft.com/office/drawing/2018/hyperlinkcolor" val="tx"/>
                    </a:ext>
                  </a:extLst>
                </a:hlinkClick>
              </a:rPr>
              <a:t>Closing out the buy</a:t>
            </a:r>
            <a:endParaRPr sz="1300" dirty="0">
              <a:solidFill>
                <a:schemeClr val="bg1"/>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8"/>
          <p:cNvSpPr/>
          <p:nvPr/>
        </p:nvSpPr>
        <p:spPr>
          <a:xfrm>
            <a:off x="786175" y="1188525"/>
            <a:ext cx="409200" cy="57300"/>
          </a:xfrm>
          <a:prstGeom prst="rect">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28"/>
          <p:cNvSpPr/>
          <p:nvPr/>
        </p:nvSpPr>
        <p:spPr>
          <a:xfrm>
            <a:off x="1195375" y="1188525"/>
            <a:ext cx="409200" cy="57300"/>
          </a:xfrm>
          <a:prstGeom prst="rect">
            <a:avLst/>
          </a:prstGeom>
          <a:solidFill>
            <a:srgbClr val="6EB1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28"/>
          <p:cNvSpPr txBox="1"/>
          <p:nvPr/>
        </p:nvSpPr>
        <p:spPr>
          <a:xfrm>
            <a:off x="226550" y="78500"/>
            <a:ext cx="13878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aleway"/>
                <a:ea typeface="Raleway"/>
                <a:cs typeface="Raleway"/>
                <a:sym typeface="Raleway"/>
              </a:rPr>
              <a:t>GSA Centers of Excellence</a:t>
            </a:r>
            <a:endParaRPr sz="600" b="1" i="0" u="none" strike="noStrike" cap="none">
              <a:solidFill>
                <a:srgbClr val="000000"/>
              </a:solidFill>
              <a:latin typeface="Raleway"/>
              <a:ea typeface="Raleway"/>
              <a:cs typeface="Raleway"/>
              <a:sym typeface="Raleway"/>
            </a:endParaRPr>
          </a:p>
        </p:txBody>
      </p:sp>
      <p:sp>
        <p:nvSpPr>
          <p:cNvPr id="330" name="Google Shape;330;p28"/>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31" name="Google Shape;331;p28"/>
          <p:cNvPicPr preferRelativeResize="0"/>
          <p:nvPr/>
        </p:nvPicPr>
        <p:blipFill rotWithShape="1">
          <a:blip r:embed="rId3">
            <a:alphaModFix/>
          </a:blip>
          <a:srcRect/>
          <a:stretch/>
        </p:blipFill>
        <p:spPr>
          <a:xfrm>
            <a:off x="8644523" y="135150"/>
            <a:ext cx="264983" cy="265249"/>
          </a:xfrm>
          <a:prstGeom prst="rect">
            <a:avLst/>
          </a:prstGeom>
          <a:noFill/>
          <a:ln>
            <a:noFill/>
          </a:ln>
        </p:spPr>
      </p:pic>
      <p:pic>
        <p:nvPicPr>
          <p:cNvPr id="332" name="Google Shape;332;p28"/>
          <p:cNvPicPr preferRelativeResize="0"/>
          <p:nvPr/>
        </p:nvPicPr>
        <p:blipFill rotWithShape="1">
          <a:blip r:embed="rId4">
            <a:alphaModFix/>
          </a:blip>
          <a:srcRect/>
          <a:stretch/>
        </p:blipFill>
        <p:spPr>
          <a:xfrm>
            <a:off x="6907976" y="135150"/>
            <a:ext cx="1527375" cy="265250"/>
          </a:xfrm>
          <a:prstGeom prst="rect">
            <a:avLst/>
          </a:prstGeom>
          <a:noFill/>
          <a:ln>
            <a:noFill/>
          </a:ln>
        </p:spPr>
      </p:pic>
      <p:sp>
        <p:nvSpPr>
          <p:cNvPr id="333" name="Google Shape;333;p28"/>
          <p:cNvSpPr txBox="1"/>
          <p:nvPr/>
        </p:nvSpPr>
        <p:spPr>
          <a:xfrm>
            <a:off x="226550" y="78500"/>
            <a:ext cx="13878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aleway"/>
                <a:ea typeface="Raleway"/>
                <a:cs typeface="Raleway"/>
                <a:sym typeface="Raleway"/>
              </a:rPr>
              <a:t>Accelerating IT Modernization</a:t>
            </a:r>
            <a:endParaRPr sz="600" b="0" i="0" u="none" strike="noStrike" cap="none">
              <a:solidFill>
                <a:srgbClr val="000000"/>
              </a:solidFill>
              <a:latin typeface="Raleway"/>
              <a:ea typeface="Raleway"/>
              <a:cs typeface="Raleway"/>
              <a:sym typeface="Raleway"/>
            </a:endParaRPr>
          </a:p>
        </p:txBody>
      </p:sp>
      <p:sp>
        <p:nvSpPr>
          <p:cNvPr id="334" name="Google Shape;334;p28"/>
          <p:cNvSpPr txBox="1"/>
          <p:nvPr/>
        </p:nvSpPr>
        <p:spPr>
          <a:xfrm>
            <a:off x="730725" y="1166250"/>
            <a:ext cx="7704600" cy="6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600"/>
              <a:buFont typeface="Arial"/>
              <a:buNone/>
            </a:pPr>
            <a:r>
              <a:rPr lang="en-GB" sz="2600" b="1">
                <a:solidFill>
                  <a:srgbClr val="1C304A"/>
                </a:solidFill>
                <a:latin typeface="Raleway"/>
                <a:ea typeface="Raleway"/>
                <a:cs typeface="Raleway"/>
                <a:sym typeface="Raleway"/>
              </a:rPr>
              <a:t>What are the components?</a:t>
            </a:r>
            <a:endParaRPr sz="2600" b="0" i="0" u="none" strike="noStrike" cap="none">
              <a:solidFill>
                <a:srgbClr val="1A1A1A"/>
              </a:solidFill>
              <a:latin typeface="Raleway"/>
              <a:ea typeface="Raleway"/>
              <a:cs typeface="Raleway"/>
              <a:sym typeface="Raleway"/>
            </a:endParaRPr>
          </a:p>
        </p:txBody>
      </p:sp>
      <p:sp>
        <p:nvSpPr>
          <p:cNvPr id="335" name="Google Shape;335;p2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solidFill>
                  <a:srgbClr val="666666"/>
                </a:solidFill>
              </a:rPr>
              <a:t>11</a:t>
            </a:fld>
            <a:endParaRPr>
              <a:solidFill>
                <a:srgbClr val="666666"/>
              </a:solidFill>
            </a:endParaRPr>
          </a:p>
        </p:txBody>
      </p:sp>
      <p:sp>
        <p:nvSpPr>
          <p:cNvPr id="336" name="Google Shape;336;p28"/>
          <p:cNvSpPr txBox="1"/>
          <p:nvPr/>
        </p:nvSpPr>
        <p:spPr>
          <a:xfrm>
            <a:off x="709975" y="978350"/>
            <a:ext cx="1986300" cy="138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GB" sz="900" dirty="0">
                <a:latin typeface="Raleway"/>
                <a:ea typeface="Raleway"/>
                <a:cs typeface="Raleway"/>
                <a:sym typeface="Raleway"/>
              </a:rPr>
              <a:t>How does the MPT work?</a:t>
            </a:r>
            <a:endParaRPr sz="900" b="0" i="0" u="none" strike="noStrike" cap="none" dirty="0">
              <a:solidFill>
                <a:srgbClr val="000000"/>
              </a:solidFill>
              <a:latin typeface="Raleway"/>
              <a:ea typeface="Raleway"/>
              <a:cs typeface="Raleway"/>
              <a:sym typeface="Raleway"/>
            </a:endParaRPr>
          </a:p>
        </p:txBody>
      </p:sp>
      <p:sp>
        <p:nvSpPr>
          <p:cNvPr id="337" name="Google Shape;337;p28"/>
          <p:cNvSpPr txBox="1"/>
          <p:nvPr/>
        </p:nvSpPr>
        <p:spPr>
          <a:xfrm>
            <a:off x="1625363" y="3223350"/>
            <a:ext cx="2743200" cy="14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Raleway"/>
                <a:ea typeface="Raleway"/>
                <a:cs typeface="Raleway"/>
                <a:sym typeface="Raleway"/>
              </a:rPr>
              <a:t>Internal management</a:t>
            </a:r>
            <a:endParaRPr b="1" dirty="0">
              <a:latin typeface="Raleway"/>
              <a:ea typeface="Raleway"/>
              <a:cs typeface="Raleway"/>
              <a:sym typeface="Raleway"/>
            </a:endParaRPr>
          </a:p>
          <a:p>
            <a:pPr marL="0" lvl="0" indent="0" algn="l" rtl="0">
              <a:spcBef>
                <a:spcPts val="0"/>
              </a:spcBef>
              <a:spcAft>
                <a:spcPts val="0"/>
              </a:spcAft>
              <a:buNone/>
            </a:pPr>
            <a:r>
              <a:rPr lang="en-GB" dirty="0">
                <a:latin typeface="Raleway"/>
                <a:ea typeface="Raleway"/>
                <a:cs typeface="Raleway"/>
                <a:sym typeface="Raleway"/>
              </a:rPr>
              <a:t>A centralized project board will be used to organize and manage buys on all MPT public repos.</a:t>
            </a:r>
            <a:endParaRPr dirty="0">
              <a:latin typeface="Raleway"/>
              <a:ea typeface="Raleway"/>
              <a:cs typeface="Raleway"/>
              <a:sym typeface="Raleway"/>
            </a:endParaRPr>
          </a:p>
        </p:txBody>
      </p:sp>
      <p:sp>
        <p:nvSpPr>
          <p:cNvPr id="338" name="Google Shape;338;p28"/>
          <p:cNvSpPr/>
          <p:nvPr/>
        </p:nvSpPr>
        <p:spPr>
          <a:xfrm>
            <a:off x="815525" y="1804118"/>
            <a:ext cx="611400" cy="611400"/>
          </a:xfrm>
          <a:prstGeom prst="ellipse">
            <a:avLst/>
          </a:prstGeom>
          <a:solidFill>
            <a:srgbClr val="6EB14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339" name="Google Shape;339;p28"/>
          <p:cNvSpPr/>
          <p:nvPr/>
        </p:nvSpPr>
        <p:spPr>
          <a:xfrm>
            <a:off x="4567000" y="3223343"/>
            <a:ext cx="611400" cy="611400"/>
          </a:xfrm>
          <a:prstGeom prst="ellipse">
            <a:avLst/>
          </a:prstGeom>
          <a:solidFill>
            <a:srgbClr val="6EB14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340" name="Google Shape;340;p28"/>
          <p:cNvSpPr/>
          <p:nvPr/>
        </p:nvSpPr>
        <p:spPr>
          <a:xfrm>
            <a:off x="4567000" y="1804118"/>
            <a:ext cx="611400" cy="611400"/>
          </a:xfrm>
          <a:prstGeom prst="ellipse">
            <a:avLst/>
          </a:prstGeom>
          <a:solidFill>
            <a:srgbClr val="6EB14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341" name="Google Shape;341;p28"/>
          <p:cNvSpPr/>
          <p:nvPr/>
        </p:nvSpPr>
        <p:spPr>
          <a:xfrm>
            <a:off x="815525" y="3223343"/>
            <a:ext cx="611400" cy="611400"/>
          </a:xfrm>
          <a:prstGeom prst="ellipse">
            <a:avLst/>
          </a:prstGeom>
          <a:solidFill>
            <a:srgbClr val="6EB14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342" name="Google Shape;342;p28"/>
          <p:cNvSpPr txBox="1"/>
          <p:nvPr/>
        </p:nvSpPr>
        <p:spPr>
          <a:xfrm>
            <a:off x="1613500" y="1804125"/>
            <a:ext cx="2743200" cy="14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Raleway"/>
                <a:ea typeface="Raleway"/>
                <a:cs typeface="Raleway"/>
                <a:sym typeface="Raleway"/>
              </a:rPr>
              <a:t>Standard formatting</a:t>
            </a:r>
            <a:endParaRPr dirty="0">
              <a:latin typeface="Raleway"/>
              <a:ea typeface="Raleway"/>
              <a:cs typeface="Raleway"/>
              <a:sym typeface="Raleway"/>
            </a:endParaRPr>
          </a:p>
          <a:p>
            <a:pPr marL="0" lvl="0" indent="0" algn="l" rtl="0">
              <a:spcBef>
                <a:spcPts val="0"/>
              </a:spcBef>
              <a:spcAft>
                <a:spcPts val="0"/>
              </a:spcAft>
              <a:buNone/>
            </a:pPr>
            <a:r>
              <a:rPr lang="en-GB" dirty="0">
                <a:latin typeface="Raleway"/>
                <a:ea typeface="Raleway"/>
                <a:cs typeface="Raleway"/>
                <a:sym typeface="Raleway"/>
              </a:rPr>
              <a:t>A standard response format will make the process easy for vendors, while mandating </a:t>
            </a:r>
            <a:r>
              <a:rPr lang="en-GB" dirty="0" err="1">
                <a:latin typeface="Raleway"/>
                <a:ea typeface="Raleway"/>
                <a:cs typeface="Raleway"/>
                <a:sym typeface="Raleway"/>
              </a:rPr>
              <a:t>SAM.gov</a:t>
            </a:r>
            <a:r>
              <a:rPr lang="en-GB" dirty="0">
                <a:latin typeface="Raleway"/>
                <a:ea typeface="Raleway"/>
                <a:cs typeface="Raleway"/>
                <a:sym typeface="Raleway"/>
              </a:rPr>
              <a:t> registration.</a:t>
            </a:r>
            <a:endParaRPr dirty="0">
              <a:latin typeface="Raleway"/>
              <a:ea typeface="Raleway"/>
              <a:cs typeface="Raleway"/>
              <a:sym typeface="Raleway"/>
            </a:endParaRPr>
          </a:p>
        </p:txBody>
      </p:sp>
      <p:sp>
        <p:nvSpPr>
          <p:cNvPr id="343" name="Google Shape;343;p28"/>
          <p:cNvSpPr txBox="1"/>
          <p:nvPr/>
        </p:nvSpPr>
        <p:spPr>
          <a:xfrm>
            <a:off x="5296800" y="1804125"/>
            <a:ext cx="2743200" cy="14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Raleway"/>
                <a:ea typeface="Raleway"/>
                <a:cs typeface="Raleway"/>
                <a:sym typeface="Raleway"/>
              </a:rPr>
              <a:t>Public GitHub repos</a:t>
            </a:r>
            <a:endParaRPr b="1" dirty="0">
              <a:latin typeface="Raleway"/>
              <a:ea typeface="Raleway"/>
              <a:cs typeface="Raleway"/>
              <a:sym typeface="Raleway"/>
            </a:endParaRPr>
          </a:p>
          <a:p>
            <a:pPr marL="0" lvl="0" indent="0" algn="l" rtl="0">
              <a:spcBef>
                <a:spcPts val="0"/>
              </a:spcBef>
              <a:spcAft>
                <a:spcPts val="0"/>
              </a:spcAft>
              <a:buNone/>
            </a:pPr>
            <a:r>
              <a:rPr lang="en-GB" dirty="0">
                <a:latin typeface="Raleway"/>
                <a:ea typeface="Raleway"/>
                <a:cs typeface="Raleway"/>
                <a:sym typeface="Raleway"/>
              </a:rPr>
              <a:t>For each project using the MPT, a public repo will keep their needs and community feedback organized.</a:t>
            </a:r>
            <a:endParaRPr dirty="0">
              <a:latin typeface="Raleway"/>
              <a:ea typeface="Raleway"/>
              <a:cs typeface="Raleway"/>
              <a:sym typeface="Raleway"/>
            </a:endParaRPr>
          </a:p>
        </p:txBody>
      </p:sp>
      <p:sp>
        <p:nvSpPr>
          <p:cNvPr id="344" name="Google Shape;344;p28"/>
          <p:cNvSpPr txBox="1"/>
          <p:nvPr/>
        </p:nvSpPr>
        <p:spPr>
          <a:xfrm>
            <a:off x="5296800" y="3223350"/>
            <a:ext cx="2743200" cy="14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Raleway"/>
                <a:ea typeface="Raleway"/>
                <a:cs typeface="Raleway"/>
                <a:sym typeface="Raleway"/>
              </a:rPr>
              <a:t>Emphasis on transparency</a:t>
            </a:r>
            <a:endParaRPr>
              <a:latin typeface="Raleway"/>
              <a:ea typeface="Raleway"/>
              <a:cs typeface="Raleway"/>
              <a:sym typeface="Raleway"/>
            </a:endParaRPr>
          </a:p>
          <a:p>
            <a:pPr marL="0" lvl="0" indent="0" algn="l" rtl="0">
              <a:spcBef>
                <a:spcPts val="0"/>
              </a:spcBef>
              <a:spcAft>
                <a:spcPts val="0"/>
              </a:spcAft>
              <a:buNone/>
            </a:pPr>
            <a:r>
              <a:rPr lang="en-GB">
                <a:latin typeface="Raleway"/>
                <a:ea typeface="Raleway"/>
                <a:cs typeface="Raleway"/>
                <a:sym typeface="Raleway"/>
              </a:rPr>
              <a:t>By doing everything in the open, continuous improvement and protest risk mitigation is built in.</a:t>
            </a:r>
            <a:endParaRPr>
              <a:latin typeface="Raleway"/>
              <a:ea typeface="Raleway"/>
              <a:cs typeface="Raleway"/>
              <a:sym typeface="Raleway"/>
            </a:endParaRPr>
          </a:p>
        </p:txBody>
      </p:sp>
      <p:pic>
        <p:nvPicPr>
          <p:cNvPr id="345" name="Google Shape;345;p28" descr="thin-0055_settings_tools_configuration_preferences.png"/>
          <p:cNvPicPr preferRelativeResize="0"/>
          <p:nvPr/>
        </p:nvPicPr>
        <p:blipFill>
          <a:blip r:embed="rId5">
            <a:alphaModFix/>
          </a:blip>
          <a:stretch>
            <a:fillRect/>
          </a:stretch>
        </p:blipFill>
        <p:spPr>
          <a:xfrm>
            <a:off x="882900" y="3259900"/>
            <a:ext cx="476650" cy="476650"/>
          </a:xfrm>
          <a:prstGeom prst="rect">
            <a:avLst/>
          </a:prstGeom>
          <a:noFill/>
          <a:ln>
            <a:noFill/>
          </a:ln>
        </p:spPr>
      </p:pic>
      <p:pic>
        <p:nvPicPr>
          <p:cNvPr id="346" name="Google Shape;346;p28" descr="thin-0207_list_checkbox_todo_done.png"/>
          <p:cNvPicPr preferRelativeResize="0"/>
          <p:nvPr/>
        </p:nvPicPr>
        <p:blipFill>
          <a:blip r:embed="rId6">
            <a:alphaModFix/>
          </a:blip>
          <a:stretch>
            <a:fillRect/>
          </a:stretch>
        </p:blipFill>
        <p:spPr>
          <a:xfrm>
            <a:off x="882900" y="1850927"/>
            <a:ext cx="476650" cy="459550"/>
          </a:xfrm>
          <a:prstGeom prst="rect">
            <a:avLst/>
          </a:prstGeom>
          <a:noFill/>
          <a:ln>
            <a:noFill/>
          </a:ln>
        </p:spPr>
      </p:pic>
      <p:pic>
        <p:nvPicPr>
          <p:cNvPr id="347" name="Google Shape;347;p28" descr="thin-0281_chat_message_discussion_bubble_reply_conversation.png"/>
          <p:cNvPicPr preferRelativeResize="0"/>
          <p:nvPr/>
        </p:nvPicPr>
        <p:blipFill>
          <a:blip r:embed="rId7">
            <a:alphaModFix/>
          </a:blip>
          <a:stretch>
            <a:fillRect/>
          </a:stretch>
        </p:blipFill>
        <p:spPr>
          <a:xfrm>
            <a:off x="4649400" y="1878223"/>
            <a:ext cx="476650" cy="459515"/>
          </a:xfrm>
          <a:prstGeom prst="rect">
            <a:avLst/>
          </a:prstGeom>
          <a:noFill/>
          <a:ln>
            <a:noFill/>
          </a:ln>
        </p:spPr>
      </p:pic>
      <p:pic>
        <p:nvPicPr>
          <p:cNvPr id="348" name="Google Shape;348;p28" descr="thin-0033_search_find_zoom.png"/>
          <p:cNvPicPr preferRelativeResize="0"/>
          <p:nvPr/>
        </p:nvPicPr>
        <p:blipFill>
          <a:blip r:embed="rId8">
            <a:alphaModFix/>
          </a:blip>
          <a:stretch>
            <a:fillRect/>
          </a:stretch>
        </p:blipFill>
        <p:spPr>
          <a:xfrm>
            <a:off x="4673125" y="3329475"/>
            <a:ext cx="399150" cy="399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9"/>
          <p:cNvSpPr/>
          <p:nvPr/>
        </p:nvSpPr>
        <p:spPr>
          <a:xfrm>
            <a:off x="786175" y="1188525"/>
            <a:ext cx="409200" cy="57300"/>
          </a:xfrm>
          <a:prstGeom prst="rect">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29"/>
          <p:cNvSpPr/>
          <p:nvPr/>
        </p:nvSpPr>
        <p:spPr>
          <a:xfrm>
            <a:off x="1195375" y="1188525"/>
            <a:ext cx="409200" cy="57300"/>
          </a:xfrm>
          <a:prstGeom prst="rect">
            <a:avLst/>
          </a:prstGeom>
          <a:solidFill>
            <a:srgbClr val="6EB1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29"/>
          <p:cNvSpPr txBox="1"/>
          <p:nvPr/>
        </p:nvSpPr>
        <p:spPr>
          <a:xfrm>
            <a:off x="226550" y="78500"/>
            <a:ext cx="13878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aleway"/>
                <a:ea typeface="Raleway"/>
                <a:cs typeface="Raleway"/>
                <a:sym typeface="Raleway"/>
              </a:rPr>
              <a:t>GSA Centers of Excellence</a:t>
            </a:r>
            <a:endParaRPr sz="600" b="1" i="0" u="none" strike="noStrike" cap="none">
              <a:solidFill>
                <a:srgbClr val="000000"/>
              </a:solidFill>
              <a:latin typeface="Raleway"/>
              <a:ea typeface="Raleway"/>
              <a:cs typeface="Raleway"/>
              <a:sym typeface="Raleway"/>
            </a:endParaRPr>
          </a:p>
        </p:txBody>
      </p:sp>
      <p:sp>
        <p:nvSpPr>
          <p:cNvPr id="356" name="Google Shape;356;p29"/>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57" name="Google Shape;357;p29"/>
          <p:cNvPicPr preferRelativeResize="0"/>
          <p:nvPr/>
        </p:nvPicPr>
        <p:blipFill rotWithShape="1">
          <a:blip r:embed="rId3">
            <a:alphaModFix/>
          </a:blip>
          <a:srcRect/>
          <a:stretch/>
        </p:blipFill>
        <p:spPr>
          <a:xfrm>
            <a:off x="8644523" y="135150"/>
            <a:ext cx="264983" cy="265249"/>
          </a:xfrm>
          <a:prstGeom prst="rect">
            <a:avLst/>
          </a:prstGeom>
          <a:noFill/>
          <a:ln>
            <a:noFill/>
          </a:ln>
        </p:spPr>
      </p:pic>
      <p:pic>
        <p:nvPicPr>
          <p:cNvPr id="358" name="Google Shape;358;p29"/>
          <p:cNvPicPr preferRelativeResize="0"/>
          <p:nvPr/>
        </p:nvPicPr>
        <p:blipFill rotWithShape="1">
          <a:blip r:embed="rId4">
            <a:alphaModFix/>
          </a:blip>
          <a:srcRect/>
          <a:stretch/>
        </p:blipFill>
        <p:spPr>
          <a:xfrm>
            <a:off x="6907976" y="135150"/>
            <a:ext cx="1527375" cy="265250"/>
          </a:xfrm>
          <a:prstGeom prst="rect">
            <a:avLst/>
          </a:prstGeom>
          <a:noFill/>
          <a:ln>
            <a:noFill/>
          </a:ln>
        </p:spPr>
      </p:pic>
      <p:sp>
        <p:nvSpPr>
          <p:cNvPr id="359" name="Google Shape;359;p29"/>
          <p:cNvSpPr txBox="1"/>
          <p:nvPr/>
        </p:nvSpPr>
        <p:spPr>
          <a:xfrm>
            <a:off x="226550" y="78500"/>
            <a:ext cx="13878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aleway"/>
                <a:ea typeface="Raleway"/>
                <a:cs typeface="Raleway"/>
                <a:sym typeface="Raleway"/>
              </a:rPr>
              <a:t>Accelerating IT Modernization</a:t>
            </a:r>
            <a:endParaRPr sz="600" b="0" i="0" u="none" strike="noStrike" cap="none">
              <a:solidFill>
                <a:srgbClr val="000000"/>
              </a:solidFill>
              <a:latin typeface="Raleway"/>
              <a:ea typeface="Raleway"/>
              <a:cs typeface="Raleway"/>
              <a:sym typeface="Raleway"/>
            </a:endParaRPr>
          </a:p>
        </p:txBody>
      </p:sp>
      <p:sp>
        <p:nvSpPr>
          <p:cNvPr id="360" name="Google Shape;360;p29"/>
          <p:cNvSpPr txBox="1"/>
          <p:nvPr/>
        </p:nvSpPr>
        <p:spPr>
          <a:xfrm>
            <a:off x="730725" y="1166250"/>
            <a:ext cx="7704600" cy="6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600"/>
              <a:buFont typeface="Arial"/>
              <a:buNone/>
            </a:pPr>
            <a:r>
              <a:rPr lang="en-GB" sz="2600" b="1">
                <a:solidFill>
                  <a:srgbClr val="1C304A"/>
                </a:solidFill>
                <a:latin typeface="Raleway"/>
                <a:ea typeface="Raleway"/>
                <a:cs typeface="Raleway"/>
                <a:sym typeface="Raleway"/>
              </a:rPr>
              <a:t>A scalable solution</a:t>
            </a:r>
            <a:endParaRPr sz="2600" b="0" i="0" u="none" strike="noStrike" cap="none">
              <a:solidFill>
                <a:srgbClr val="1A1A1A"/>
              </a:solidFill>
              <a:latin typeface="Raleway"/>
              <a:ea typeface="Raleway"/>
              <a:cs typeface="Raleway"/>
              <a:sym typeface="Raleway"/>
            </a:endParaRPr>
          </a:p>
        </p:txBody>
      </p:sp>
      <p:sp>
        <p:nvSpPr>
          <p:cNvPr id="361" name="Google Shape;361;p2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solidFill>
                  <a:srgbClr val="666666"/>
                </a:solidFill>
              </a:rPr>
              <a:t>12</a:t>
            </a:fld>
            <a:endParaRPr>
              <a:solidFill>
                <a:srgbClr val="666666"/>
              </a:solidFill>
            </a:endParaRPr>
          </a:p>
        </p:txBody>
      </p:sp>
      <p:sp>
        <p:nvSpPr>
          <p:cNvPr id="362" name="Google Shape;362;p29"/>
          <p:cNvSpPr txBox="1"/>
          <p:nvPr/>
        </p:nvSpPr>
        <p:spPr>
          <a:xfrm>
            <a:off x="709975" y="978350"/>
            <a:ext cx="1986300" cy="138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GB" sz="900" dirty="0">
                <a:latin typeface="Raleway"/>
                <a:ea typeface="Raleway"/>
                <a:cs typeface="Raleway"/>
                <a:sym typeface="Raleway"/>
              </a:rPr>
              <a:t>How does the MPT work?</a:t>
            </a:r>
            <a:endParaRPr sz="900" b="0" i="0" u="none" strike="noStrike" cap="none" dirty="0">
              <a:solidFill>
                <a:srgbClr val="000000"/>
              </a:solidFill>
              <a:latin typeface="Raleway"/>
              <a:ea typeface="Raleway"/>
              <a:cs typeface="Raleway"/>
              <a:sym typeface="Raleway"/>
            </a:endParaRPr>
          </a:p>
        </p:txBody>
      </p:sp>
      <p:sp>
        <p:nvSpPr>
          <p:cNvPr id="363" name="Google Shape;363;p29"/>
          <p:cNvSpPr/>
          <p:nvPr/>
        </p:nvSpPr>
        <p:spPr>
          <a:xfrm>
            <a:off x="2879211" y="2278968"/>
            <a:ext cx="583800" cy="558000"/>
          </a:xfrm>
          <a:prstGeom prst="ellipse">
            <a:avLst/>
          </a:prstGeom>
          <a:solidFill>
            <a:srgbClr val="9900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rgbClr val="FFFFFF"/>
                </a:solidFill>
              </a:rPr>
              <a:t>CA</a:t>
            </a:r>
            <a:endParaRPr sz="800" b="1">
              <a:solidFill>
                <a:srgbClr val="FFFFFF"/>
              </a:solidFill>
            </a:endParaRPr>
          </a:p>
        </p:txBody>
      </p:sp>
      <p:grpSp>
        <p:nvGrpSpPr>
          <p:cNvPr id="364" name="Google Shape;364;p29"/>
          <p:cNvGrpSpPr/>
          <p:nvPr/>
        </p:nvGrpSpPr>
        <p:grpSpPr>
          <a:xfrm>
            <a:off x="948501" y="2188434"/>
            <a:ext cx="929807" cy="738780"/>
            <a:chOff x="799225" y="1915575"/>
            <a:chExt cx="1031400" cy="828600"/>
          </a:xfrm>
        </p:grpSpPr>
        <p:sp>
          <p:nvSpPr>
            <p:cNvPr id="365" name="Google Shape;365;p29"/>
            <p:cNvSpPr/>
            <p:nvPr/>
          </p:nvSpPr>
          <p:spPr>
            <a:xfrm>
              <a:off x="877225" y="1915575"/>
              <a:ext cx="265800" cy="2619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955225" y="2177475"/>
              <a:ext cx="265800" cy="2619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a:off x="1221025" y="1915575"/>
              <a:ext cx="265800" cy="2619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9"/>
            <p:cNvSpPr/>
            <p:nvPr/>
          </p:nvSpPr>
          <p:spPr>
            <a:xfrm>
              <a:off x="1412425" y="2220375"/>
              <a:ext cx="265800" cy="2619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a:off x="799225" y="2440800"/>
              <a:ext cx="265800" cy="2619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a:off x="1143025" y="2352400"/>
              <a:ext cx="265800" cy="2619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9"/>
            <p:cNvSpPr/>
            <p:nvPr/>
          </p:nvSpPr>
          <p:spPr>
            <a:xfrm>
              <a:off x="1486825" y="2482275"/>
              <a:ext cx="265800" cy="2619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9"/>
            <p:cNvSpPr/>
            <p:nvPr/>
          </p:nvSpPr>
          <p:spPr>
            <a:xfrm>
              <a:off x="1564825" y="1958475"/>
              <a:ext cx="265800" cy="2619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3" name="Google Shape;373;p29"/>
          <p:cNvSpPr/>
          <p:nvPr/>
        </p:nvSpPr>
        <p:spPr>
          <a:xfrm>
            <a:off x="2879211" y="3354224"/>
            <a:ext cx="583800" cy="558000"/>
          </a:xfrm>
          <a:prstGeom prst="ellipse">
            <a:avLst/>
          </a:prstGeom>
          <a:solidFill>
            <a:srgbClr val="9900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rgbClr val="FFFFFF"/>
                </a:solidFill>
              </a:rPr>
              <a:t>CX</a:t>
            </a:r>
            <a:endParaRPr sz="800" b="1">
              <a:solidFill>
                <a:srgbClr val="FFFFFF"/>
              </a:solidFill>
            </a:endParaRPr>
          </a:p>
        </p:txBody>
      </p:sp>
      <p:grpSp>
        <p:nvGrpSpPr>
          <p:cNvPr id="374" name="Google Shape;374;p29"/>
          <p:cNvGrpSpPr/>
          <p:nvPr/>
        </p:nvGrpSpPr>
        <p:grpSpPr>
          <a:xfrm>
            <a:off x="948501" y="4338945"/>
            <a:ext cx="929807" cy="738780"/>
            <a:chOff x="799225" y="1915575"/>
            <a:chExt cx="1031400" cy="828600"/>
          </a:xfrm>
        </p:grpSpPr>
        <p:sp>
          <p:nvSpPr>
            <p:cNvPr id="375" name="Google Shape;375;p29"/>
            <p:cNvSpPr/>
            <p:nvPr/>
          </p:nvSpPr>
          <p:spPr>
            <a:xfrm>
              <a:off x="877225" y="1915575"/>
              <a:ext cx="265800" cy="2619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p:nvPr/>
          </p:nvSpPr>
          <p:spPr>
            <a:xfrm>
              <a:off x="955225" y="2177475"/>
              <a:ext cx="265800" cy="2619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9"/>
            <p:cNvSpPr/>
            <p:nvPr/>
          </p:nvSpPr>
          <p:spPr>
            <a:xfrm>
              <a:off x="1221025" y="1915575"/>
              <a:ext cx="265800" cy="2619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9"/>
            <p:cNvSpPr/>
            <p:nvPr/>
          </p:nvSpPr>
          <p:spPr>
            <a:xfrm>
              <a:off x="1412425" y="2220375"/>
              <a:ext cx="265800" cy="2619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9"/>
            <p:cNvSpPr/>
            <p:nvPr/>
          </p:nvSpPr>
          <p:spPr>
            <a:xfrm>
              <a:off x="799225" y="2440800"/>
              <a:ext cx="265800" cy="2619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9"/>
            <p:cNvSpPr/>
            <p:nvPr/>
          </p:nvSpPr>
          <p:spPr>
            <a:xfrm>
              <a:off x="1143025" y="2352400"/>
              <a:ext cx="265800" cy="2619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9"/>
            <p:cNvSpPr/>
            <p:nvPr/>
          </p:nvSpPr>
          <p:spPr>
            <a:xfrm>
              <a:off x="1486825" y="2482275"/>
              <a:ext cx="265800" cy="2619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9"/>
            <p:cNvSpPr/>
            <p:nvPr/>
          </p:nvSpPr>
          <p:spPr>
            <a:xfrm>
              <a:off x="1564825" y="1958475"/>
              <a:ext cx="265800" cy="2619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29"/>
          <p:cNvGrpSpPr/>
          <p:nvPr/>
        </p:nvGrpSpPr>
        <p:grpSpPr>
          <a:xfrm>
            <a:off x="870633" y="3165718"/>
            <a:ext cx="929807" cy="738780"/>
            <a:chOff x="799225" y="1915575"/>
            <a:chExt cx="1031400" cy="828600"/>
          </a:xfrm>
        </p:grpSpPr>
        <p:sp>
          <p:nvSpPr>
            <p:cNvPr id="384" name="Google Shape;384;p29"/>
            <p:cNvSpPr/>
            <p:nvPr/>
          </p:nvSpPr>
          <p:spPr>
            <a:xfrm>
              <a:off x="877225" y="1915575"/>
              <a:ext cx="265800" cy="2619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9"/>
            <p:cNvSpPr/>
            <p:nvPr/>
          </p:nvSpPr>
          <p:spPr>
            <a:xfrm>
              <a:off x="955225" y="2177475"/>
              <a:ext cx="265800" cy="2619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9"/>
            <p:cNvSpPr/>
            <p:nvPr/>
          </p:nvSpPr>
          <p:spPr>
            <a:xfrm>
              <a:off x="1221025" y="1915575"/>
              <a:ext cx="265800" cy="2619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a:off x="1412425" y="2220375"/>
              <a:ext cx="265800" cy="2619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9"/>
            <p:cNvSpPr/>
            <p:nvPr/>
          </p:nvSpPr>
          <p:spPr>
            <a:xfrm>
              <a:off x="799225" y="2440800"/>
              <a:ext cx="265800" cy="2619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9"/>
            <p:cNvSpPr/>
            <p:nvPr/>
          </p:nvSpPr>
          <p:spPr>
            <a:xfrm>
              <a:off x="1143025" y="2352400"/>
              <a:ext cx="265800" cy="2619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9"/>
            <p:cNvSpPr/>
            <p:nvPr/>
          </p:nvSpPr>
          <p:spPr>
            <a:xfrm>
              <a:off x="1486825" y="2482275"/>
              <a:ext cx="265800" cy="2619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9"/>
            <p:cNvSpPr/>
            <p:nvPr/>
          </p:nvSpPr>
          <p:spPr>
            <a:xfrm>
              <a:off x="1564825" y="1958475"/>
              <a:ext cx="265800" cy="2619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29"/>
          <p:cNvSpPr/>
          <p:nvPr/>
        </p:nvSpPr>
        <p:spPr>
          <a:xfrm>
            <a:off x="2879211" y="4429480"/>
            <a:ext cx="583800" cy="558000"/>
          </a:xfrm>
          <a:prstGeom prst="ellipse">
            <a:avLst/>
          </a:prstGeom>
          <a:solidFill>
            <a:srgbClr val="9900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rgbClr val="FFFFFF"/>
                </a:solidFill>
              </a:rPr>
              <a:t>DA</a:t>
            </a:r>
            <a:endParaRPr sz="800" b="1">
              <a:solidFill>
                <a:srgbClr val="FFFFFF"/>
              </a:solidFill>
            </a:endParaRPr>
          </a:p>
        </p:txBody>
      </p:sp>
      <p:sp>
        <p:nvSpPr>
          <p:cNvPr id="393" name="Google Shape;393;p29"/>
          <p:cNvSpPr/>
          <p:nvPr/>
        </p:nvSpPr>
        <p:spPr>
          <a:xfrm>
            <a:off x="4765450" y="3165838"/>
            <a:ext cx="599450" cy="558000"/>
          </a:xfrm>
          <a:prstGeom prst="ellipse">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dirty="0">
                <a:solidFill>
                  <a:srgbClr val="FFFFFF"/>
                </a:solidFill>
              </a:rPr>
              <a:t>MPT team</a:t>
            </a:r>
            <a:endParaRPr sz="800" b="1" dirty="0">
              <a:solidFill>
                <a:srgbClr val="FFFFFF"/>
              </a:solidFill>
            </a:endParaRPr>
          </a:p>
        </p:txBody>
      </p:sp>
      <p:grpSp>
        <p:nvGrpSpPr>
          <p:cNvPr id="394" name="Google Shape;394;p29"/>
          <p:cNvGrpSpPr/>
          <p:nvPr/>
        </p:nvGrpSpPr>
        <p:grpSpPr>
          <a:xfrm>
            <a:off x="1889182" y="2311110"/>
            <a:ext cx="901294" cy="493584"/>
            <a:chOff x="1805079" y="1566275"/>
            <a:chExt cx="1205100" cy="553594"/>
          </a:xfrm>
        </p:grpSpPr>
        <p:cxnSp>
          <p:nvCxnSpPr>
            <p:cNvPr id="395" name="Google Shape;395;p29"/>
            <p:cNvCxnSpPr/>
            <p:nvPr/>
          </p:nvCxnSpPr>
          <p:spPr>
            <a:xfrm>
              <a:off x="1945325" y="1566275"/>
              <a:ext cx="880800" cy="150000"/>
            </a:xfrm>
            <a:prstGeom prst="straightConnector1">
              <a:avLst/>
            </a:prstGeom>
            <a:noFill/>
            <a:ln w="9525" cap="flat" cmpd="sng">
              <a:solidFill>
                <a:srgbClr val="595959"/>
              </a:solidFill>
              <a:prstDash val="solid"/>
              <a:round/>
              <a:headEnd type="none" w="med" len="med"/>
              <a:tailEnd type="triangle" w="med" len="med"/>
            </a:ln>
          </p:spPr>
        </p:cxnSp>
        <p:cxnSp>
          <p:nvCxnSpPr>
            <p:cNvPr id="396" name="Google Shape;396;p29"/>
            <p:cNvCxnSpPr/>
            <p:nvPr/>
          </p:nvCxnSpPr>
          <p:spPr>
            <a:xfrm>
              <a:off x="1945325" y="1655938"/>
              <a:ext cx="880800" cy="150000"/>
            </a:xfrm>
            <a:prstGeom prst="straightConnector1">
              <a:avLst/>
            </a:prstGeom>
            <a:noFill/>
            <a:ln w="9525" cap="flat" cmpd="sng">
              <a:solidFill>
                <a:srgbClr val="595959"/>
              </a:solidFill>
              <a:prstDash val="solid"/>
              <a:round/>
              <a:headEnd type="none" w="med" len="med"/>
              <a:tailEnd type="triangle" w="med" len="med"/>
            </a:ln>
          </p:spPr>
        </p:cxnSp>
        <p:cxnSp>
          <p:nvCxnSpPr>
            <p:cNvPr id="397" name="Google Shape;397;p29"/>
            <p:cNvCxnSpPr/>
            <p:nvPr/>
          </p:nvCxnSpPr>
          <p:spPr>
            <a:xfrm rot="10800000" flipH="1">
              <a:off x="1805079" y="2028069"/>
              <a:ext cx="1205100" cy="91800"/>
            </a:xfrm>
            <a:prstGeom prst="straightConnector1">
              <a:avLst/>
            </a:prstGeom>
            <a:noFill/>
            <a:ln w="9525" cap="flat" cmpd="sng">
              <a:solidFill>
                <a:srgbClr val="595959"/>
              </a:solidFill>
              <a:prstDash val="solid"/>
              <a:round/>
              <a:headEnd type="none" w="med" len="med"/>
              <a:tailEnd type="triangle" w="med" len="med"/>
            </a:ln>
          </p:spPr>
        </p:cxnSp>
        <p:cxnSp>
          <p:nvCxnSpPr>
            <p:cNvPr id="398" name="Google Shape;398;p29"/>
            <p:cNvCxnSpPr/>
            <p:nvPr/>
          </p:nvCxnSpPr>
          <p:spPr>
            <a:xfrm>
              <a:off x="1830625" y="1828675"/>
              <a:ext cx="907200" cy="87000"/>
            </a:xfrm>
            <a:prstGeom prst="straightConnector1">
              <a:avLst/>
            </a:prstGeom>
            <a:noFill/>
            <a:ln w="9525" cap="flat" cmpd="sng">
              <a:solidFill>
                <a:srgbClr val="595959"/>
              </a:solidFill>
              <a:prstDash val="solid"/>
              <a:round/>
              <a:headEnd type="none" w="med" len="med"/>
              <a:tailEnd type="triangle" w="med" len="med"/>
            </a:ln>
          </p:spPr>
        </p:cxnSp>
      </p:grpSp>
      <p:sp>
        <p:nvSpPr>
          <p:cNvPr id="399" name="Google Shape;399;p29"/>
          <p:cNvSpPr txBox="1"/>
          <p:nvPr/>
        </p:nvSpPr>
        <p:spPr>
          <a:xfrm>
            <a:off x="709975" y="1468625"/>
            <a:ext cx="1407000" cy="23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endParaRPr sz="800" b="1">
              <a:solidFill>
                <a:srgbClr val="00CFFF"/>
              </a:solidFill>
              <a:latin typeface="Raleway"/>
              <a:ea typeface="Raleway"/>
              <a:cs typeface="Raleway"/>
              <a:sym typeface="Raleway"/>
            </a:endParaRPr>
          </a:p>
          <a:p>
            <a:pPr marL="0" lvl="0" indent="0" algn="ctr" rtl="0">
              <a:spcBef>
                <a:spcPts val="0"/>
              </a:spcBef>
              <a:spcAft>
                <a:spcPts val="0"/>
              </a:spcAft>
              <a:buClr>
                <a:srgbClr val="000000"/>
              </a:buClr>
              <a:buSzPts val="1100"/>
              <a:buFont typeface="Arial"/>
              <a:buNone/>
            </a:pPr>
            <a:r>
              <a:rPr lang="en-GB" b="1">
                <a:solidFill>
                  <a:srgbClr val="00CFFF"/>
                </a:solidFill>
                <a:latin typeface="Raleway"/>
                <a:ea typeface="Raleway"/>
                <a:cs typeface="Raleway"/>
                <a:sym typeface="Raleway"/>
              </a:rPr>
              <a:t>Discrete user stories</a:t>
            </a:r>
            <a:endParaRPr b="1">
              <a:solidFill>
                <a:srgbClr val="00CFFF"/>
              </a:solidFill>
              <a:latin typeface="Raleway"/>
              <a:ea typeface="Raleway"/>
              <a:cs typeface="Raleway"/>
              <a:sym typeface="Raleway"/>
            </a:endParaRPr>
          </a:p>
        </p:txBody>
      </p:sp>
      <p:sp>
        <p:nvSpPr>
          <p:cNvPr id="400" name="Google Shape;400;p29"/>
          <p:cNvSpPr txBox="1"/>
          <p:nvPr/>
        </p:nvSpPr>
        <p:spPr>
          <a:xfrm>
            <a:off x="2627958" y="1468625"/>
            <a:ext cx="1086300" cy="23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800" b="1">
              <a:solidFill>
                <a:srgbClr val="9900FF"/>
              </a:solidFill>
              <a:latin typeface="Raleway"/>
              <a:ea typeface="Raleway"/>
              <a:cs typeface="Raleway"/>
              <a:sym typeface="Raleway"/>
            </a:endParaRPr>
          </a:p>
          <a:p>
            <a:pPr marL="0" lvl="0" indent="0" algn="ctr" rtl="0">
              <a:spcBef>
                <a:spcPts val="0"/>
              </a:spcBef>
              <a:spcAft>
                <a:spcPts val="0"/>
              </a:spcAft>
              <a:buNone/>
            </a:pPr>
            <a:r>
              <a:rPr lang="en-GB" b="1">
                <a:solidFill>
                  <a:srgbClr val="9900FF"/>
                </a:solidFill>
                <a:latin typeface="Raleway"/>
                <a:ea typeface="Raleway"/>
                <a:cs typeface="Raleway"/>
                <a:sym typeface="Raleway"/>
              </a:rPr>
              <a:t>Public repos</a:t>
            </a:r>
            <a:endParaRPr b="1">
              <a:solidFill>
                <a:srgbClr val="046B99"/>
              </a:solidFill>
              <a:latin typeface="Raleway"/>
              <a:ea typeface="Raleway"/>
              <a:cs typeface="Raleway"/>
              <a:sym typeface="Raleway"/>
            </a:endParaRPr>
          </a:p>
        </p:txBody>
      </p:sp>
      <p:sp>
        <p:nvSpPr>
          <p:cNvPr id="401" name="Google Shape;401;p29"/>
          <p:cNvSpPr txBox="1"/>
          <p:nvPr/>
        </p:nvSpPr>
        <p:spPr>
          <a:xfrm>
            <a:off x="6934833" y="1468625"/>
            <a:ext cx="1086300" cy="23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800" b="1">
              <a:solidFill>
                <a:srgbClr val="046B99"/>
              </a:solidFill>
              <a:latin typeface="Raleway"/>
              <a:ea typeface="Raleway"/>
              <a:cs typeface="Raleway"/>
              <a:sym typeface="Raleway"/>
            </a:endParaRPr>
          </a:p>
          <a:p>
            <a:pPr marL="0" lvl="0" indent="0" algn="ctr" rtl="0">
              <a:spcBef>
                <a:spcPts val="0"/>
              </a:spcBef>
              <a:spcAft>
                <a:spcPts val="0"/>
              </a:spcAft>
              <a:buNone/>
            </a:pPr>
            <a:r>
              <a:rPr lang="en-GB" b="1">
                <a:solidFill>
                  <a:srgbClr val="046B99"/>
                </a:solidFill>
                <a:latin typeface="Raleway"/>
                <a:ea typeface="Raleway"/>
                <a:cs typeface="Raleway"/>
                <a:sym typeface="Raleway"/>
              </a:rPr>
              <a:t>Awards</a:t>
            </a:r>
            <a:endParaRPr b="1">
              <a:solidFill>
                <a:srgbClr val="046B99"/>
              </a:solidFill>
              <a:latin typeface="Raleway"/>
              <a:ea typeface="Raleway"/>
              <a:cs typeface="Raleway"/>
              <a:sym typeface="Raleway"/>
            </a:endParaRPr>
          </a:p>
        </p:txBody>
      </p:sp>
      <p:grpSp>
        <p:nvGrpSpPr>
          <p:cNvPr id="402" name="Google Shape;402;p29"/>
          <p:cNvGrpSpPr/>
          <p:nvPr/>
        </p:nvGrpSpPr>
        <p:grpSpPr>
          <a:xfrm>
            <a:off x="7013114" y="2188422"/>
            <a:ext cx="929807" cy="738780"/>
            <a:chOff x="799225" y="1915575"/>
            <a:chExt cx="1031400" cy="828600"/>
          </a:xfrm>
        </p:grpSpPr>
        <p:sp>
          <p:nvSpPr>
            <p:cNvPr id="403" name="Google Shape;403;p29"/>
            <p:cNvSpPr/>
            <p:nvPr/>
          </p:nvSpPr>
          <p:spPr>
            <a:xfrm>
              <a:off x="877225" y="1915575"/>
              <a:ext cx="265800" cy="2619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a:off x="955225" y="2177475"/>
              <a:ext cx="265800" cy="2619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9"/>
            <p:cNvSpPr/>
            <p:nvPr/>
          </p:nvSpPr>
          <p:spPr>
            <a:xfrm>
              <a:off x="1221025" y="1915575"/>
              <a:ext cx="265800" cy="2619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9"/>
            <p:cNvSpPr/>
            <p:nvPr/>
          </p:nvSpPr>
          <p:spPr>
            <a:xfrm>
              <a:off x="1412425" y="2220375"/>
              <a:ext cx="265800" cy="2619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9"/>
            <p:cNvSpPr/>
            <p:nvPr/>
          </p:nvSpPr>
          <p:spPr>
            <a:xfrm>
              <a:off x="799225" y="2440800"/>
              <a:ext cx="265800" cy="2619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9"/>
            <p:cNvSpPr/>
            <p:nvPr/>
          </p:nvSpPr>
          <p:spPr>
            <a:xfrm>
              <a:off x="1143025" y="2352400"/>
              <a:ext cx="265800" cy="2619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9"/>
            <p:cNvSpPr/>
            <p:nvPr/>
          </p:nvSpPr>
          <p:spPr>
            <a:xfrm>
              <a:off x="1486825" y="2482275"/>
              <a:ext cx="265800" cy="2619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9"/>
            <p:cNvSpPr/>
            <p:nvPr/>
          </p:nvSpPr>
          <p:spPr>
            <a:xfrm>
              <a:off x="1564825" y="1958475"/>
              <a:ext cx="265800" cy="2619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29"/>
          <p:cNvGrpSpPr/>
          <p:nvPr/>
        </p:nvGrpSpPr>
        <p:grpSpPr>
          <a:xfrm>
            <a:off x="7013114" y="4183038"/>
            <a:ext cx="929807" cy="738780"/>
            <a:chOff x="799225" y="1915575"/>
            <a:chExt cx="1031400" cy="828600"/>
          </a:xfrm>
        </p:grpSpPr>
        <p:sp>
          <p:nvSpPr>
            <p:cNvPr id="412" name="Google Shape;412;p29"/>
            <p:cNvSpPr/>
            <p:nvPr/>
          </p:nvSpPr>
          <p:spPr>
            <a:xfrm>
              <a:off x="877225" y="1915575"/>
              <a:ext cx="265800" cy="2619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a:off x="955225" y="2177475"/>
              <a:ext cx="265800" cy="2619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a:off x="1221025" y="1915575"/>
              <a:ext cx="265800" cy="2619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a:off x="1412425" y="2220375"/>
              <a:ext cx="265800" cy="2619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a:off x="799225" y="2440800"/>
              <a:ext cx="265800" cy="2619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a:off x="1143025" y="2352400"/>
              <a:ext cx="265800" cy="2619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a:off x="1486825" y="2482275"/>
              <a:ext cx="265800" cy="2619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a:off x="1564825" y="1958475"/>
              <a:ext cx="265800" cy="2619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29"/>
          <p:cNvGrpSpPr/>
          <p:nvPr/>
        </p:nvGrpSpPr>
        <p:grpSpPr>
          <a:xfrm>
            <a:off x="7013114" y="3146402"/>
            <a:ext cx="929807" cy="738780"/>
            <a:chOff x="799225" y="1915575"/>
            <a:chExt cx="1031400" cy="828600"/>
          </a:xfrm>
        </p:grpSpPr>
        <p:sp>
          <p:nvSpPr>
            <p:cNvPr id="421" name="Google Shape;421;p29"/>
            <p:cNvSpPr/>
            <p:nvPr/>
          </p:nvSpPr>
          <p:spPr>
            <a:xfrm>
              <a:off x="877225" y="1915575"/>
              <a:ext cx="265800" cy="2619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955225" y="2177475"/>
              <a:ext cx="265800" cy="2619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1221025" y="1915575"/>
              <a:ext cx="265800" cy="2619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1412425" y="2220375"/>
              <a:ext cx="265800" cy="2619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799225" y="2440800"/>
              <a:ext cx="265800" cy="2619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1143025" y="2352400"/>
              <a:ext cx="265800" cy="2619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1486825" y="2482275"/>
              <a:ext cx="265800" cy="2619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1564825" y="1958475"/>
              <a:ext cx="265800" cy="2619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29"/>
          <p:cNvGrpSpPr/>
          <p:nvPr/>
        </p:nvGrpSpPr>
        <p:grpSpPr>
          <a:xfrm>
            <a:off x="3571001" y="3281040"/>
            <a:ext cx="1086398" cy="469542"/>
            <a:chOff x="1830578" y="1566275"/>
            <a:chExt cx="1205100" cy="526629"/>
          </a:xfrm>
        </p:grpSpPr>
        <p:cxnSp>
          <p:nvCxnSpPr>
            <p:cNvPr id="430" name="Google Shape;430;p29"/>
            <p:cNvCxnSpPr/>
            <p:nvPr/>
          </p:nvCxnSpPr>
          <p:spPr>
            <a:xfrm>
              <a:off x="1945325" y="1566275"/>
              <a:ext cx="880800" cy="150000"/>
            </a:xfrm>
            <a:prstGeom prst="straightConnector1">
              <a:avLst/>
            </a:prstGeom>
            <a:noFill/>
            <a:ln w="9525" cap="flat" cmpd="sng">
              <a:solidFill>
                <a:srgbClr val="595959"/>
              </a:solidFill>
              <a:prstDash val="solid"/>
              <a:round/>
              <a:headEnd type="none" w="med" len="med"/>
              <a:tailEnd type="triangle" w="med" len="med"/>
            </a:ln>
          </p:spPr>
        </p:cxnSp>
        <p:cxnSp>
          <p:nvCxnSpPr>
            <p:cNvPr id="431" name="Google Shape;431;p29"/>
            <p:cNvCxnSpPr/>
            <p:nvPr/>
          </p:nvCxnSpPr>
          <p:spPr>
            <a:xfrm>
              <a:off x="1945325" y="1655938"/>
              <a:ext cx="880800" cy="150000"/>
            </a:xfrm>
            <a:prstGeom prst="straightConnector1">
              <a:avLst/>
            </a:prstGeom>
            <a:noFill/>
            <a:ln w="9525" cap="flat" cmpd="sng">
              <a:solidFill>
                <a:srgbClr val="595959"/>
              </a:solidFill>
              <a:prstDash val="solid"/>
              <a:round/>
              <a:headEnd type="none" w="med" len="med"/>
              <a:tailEnd type="triangle" w="med" len="med"/>
            </a:ln>
          </p:spPr>
        </p:cxnSp>
        <p:cxnSp>
          <p:nvCxnSpPr>
            <p:cNvPr id="432" name="Google Shape;432;p29"/>
            <p:cNvCxnSpPr/>
            <p:nvPr/>
          </p:nvCxnSpPr>
          <p:spPr>
            <a:xfrm rot="10800000" flipH="1">
              <a:off x="1830578" y="2001404"/>
              <a:ext cx="1205100" cy="91500"/>
            </a:xfrm>
            <a:prstGeom prst="straightConnector1">
              <a:avLst/>
            </a:prstGeom>
            <a:noFill/>
            <a:ln w="9525" cap="flat" cmpd="sng">
              <a:solidFill>
                <a:srgbClr val="595959"/>
              </a:solidFill>
              <a:prstDash val="solid"/>
              <a:round/>
              <a:headEnd type="none" w="med" len="med"/>
              <a:tailEnd type="triangle" w="med" len="med"/>
            </a:ln>
          </p:spPr>
        </p:cxnSp>
        <p:cxnSp>
          <p:nvCxnSpPr>
            <p:cNvPr id="433" name="Google Shape;433;p29"/>
            <p:cNvCxnSpPr/>
            <p:nvPr/>
          </p:nvCxnSpPr>
          <p:spPr>
            <a:xfrm>
              <a:off x="1830625" y="1828675"/>
              <a:ext cx="907200" cy="87000"/>
            </a:xfrm>
            <a:prstGeom prst="straightConnector1">
              <a:avLst/>
            </a:prstGeom>
            <a:noFill/>
            <a:ln w="9525" cap="flat" cmpd="sng">
              <a:solidFill>
                <a:srgbClr val="595959"/>
              </a:solidFill>
              <a:prstDash val="solid"/>
              <a:round/>
              <a:headEnd type="none" w="med" len="med"/>
              <a:tailEnd type="triangle" w="med" len="med"/>
            </a:ln>
          </p:spPr>
        </p:cxnSp>
      </p:grpSp>
      <p:grpSp>
        <p:nvGrpSpPr>
          <p:cNvPr id="434" name="Google Shape;434;p29"/>
          <p:cNvGrpSpPr/>
          <p:nvPr/>
        </p:nvGrpSpPr>
        <p:grpSpPr>
          <a:xfrm rot="-1272203">
            <a:off x="5534357" y="2523670"/>
            <a:ext cx="1084884" cy="470306"/>
            <a:chOff x="1830578" y="1566275"/>
            <a:chExt cx="1205100" cy="526629"/>
          </a:xfrm>
        </p:grpSpPr>
        <p:cxnSp>
          <p:nvCxnSpPr>
            <p:cNvPr id="435" name="Google Shape;435;p29"/>
            <p:cNvCxnSpPr/>
            <p:nvPr/>
          </p:nvCxnSpPr>
          <p:spPr>
            <a:xfrm>
              <a:off x="1945325" y="1566275"/>
              <a:ext cx="880800" cy="150000"/>
            </a:xfrm>
            <a:prstGeom prst="straightConnector1">
              <a:avLst/>
            </a:prstGeom>
            <a:noFill/>
            <a:ln w="9525" cap="flat" cmpd="sng">
              <a:solidFill>
                <a:srgbClr val="595959"/>
              </a:solidFill>
              <a:prstDash val="solid"/>
              <a:round/>
              <a:headEnd type="none" w="med" len="med"/>
              <a:tailEnd type="triangle" w="med" len="med"/>
            </a:ln>
          </p:spPr>
        </p:cxnSp>
        <p:cxnSp>
          <p:nvCxnSpPr>
            <p:cNvPr id="436" name="Google Shape;436;p29"/>
            <p:cNvCxnSpPr/>
            <p:nvPr/>
          </p:nvCxnSpPr>
          <p:spPr>
            <a:xfrm>
              <a:off x="1945325" y="1655938"/>
              <a:ext cx="880800" cy="150000"/>
            </a:xfrm>
            <a:prstGeom prst="straightConnector1">
              <a:avLst/>
            </a:prstGeom>
            <a:noFill/>
            <a:ln w="9525" cap="flat" cmpd="sng">
              <a:solidFill>
                <a:srgbClr val="595959"/>
              </a:solidFill>
              <a:prstDash val="solid"/>
              <a:round/>
              <a:headEnd type="none" w="med" len="med"/>
              <a:tailEnd type="triangle" w="med" len="med"/>
            </a:ln>
          </p:spPr>
        </p:cxnSp>
        <p:cxnSp>
          <p:nvCxnSpPr>
            <p:cNvPr id="437" name="Google Shape;437;p29"/>
            <p:cNvCxnSpPr/>
            <p:nvPr/>
          </p:nvCxnSpPr>
          <p:spPr>
            <a:xfrm rot="10800000" flipH="1">
              <a:off x="1830578" y="2001404"/>
              <a:ext cx="1205100" cy="91500"/>
            </a:xfrm>
            <a:prstGeom prst="straightConnector1">
              <a:avLst/>
            </a:prstGeom>
            <a:noFill/>
            <a:ln w="9525" cap="flat" cmpd="sng">
              <a:solidFill>
                <a:srgbClr val="595959"/>
              </a:solidFill>
              <a:prstDash val="solid"/>
              <a:round/>
              <a:headEnd type="none" w="med" len="med"/>
              <a:tailEnd type="triangle" w="med" len="med"/>
            </a:ln>
          </p:spPr>
        </p:cxnSp>
        <p:cxnSp>
          <p:nvCxnSpPr>
            <p:cNvPr id="438" name="Google Shape;438;p29"/>
            <p:cNvCxnSpPr/>
            <p:nvPr/>
          </p:nvCxnSpPr>
          <p:spPr>
            <a:xfrm>
              <a:off x="1830625" y="1828675"/>
              <a:ext cx="907200" cy="87000"/>
            </a:xfrm>
            <a:prstGeom prst="straightConnector1">
              <a:avLst/>
            </a:prstGeom>
            <a:noFill/>
            <a:ln w="9525" cap="flat" cmpd="sng">
              <a:solidFill>
                <a:srgbClr val="595959"/>
              </a:solidFill>
              <a:prstDash val="solid"/>
              <a:round/>
              <a:headEnd type="none" w="med" len="med"/>
              <a:tailEnd type="triangle" w="med" len="med"/>
            </a:ln>
          </p:spPr>
        </p:cxnSp>
      </p:grpSp>
      <p:grpSp>
        <p:nvGrpSpPr>
          <p:cNvPr id="439" name="Google Shape;439;p29"/>
          <p:cNvGrpSpPr/>
          <p:nvPr/>
        </p:nvGrpSpPr>
        <p:grpSpPr>
          <a:xfrm rot="727289">
            <a:off x="5535645" y="4113742"/>
            <a:ext cx="1082946" cy="471118"/>
            <a:chOff x="1830578" y="1566275"/>
            <a:chExt cx="1205100" cy="526629"/>
          </a:xfrm>
        </p:grpSpPr>
        <p:cxnSp>
          <p:nvCxnSpPr>
            <p:cNvPr id="440" name="Google Shape;440;p29"/>
            <p:cNvCxnSpPr/>
            <p:nvPr/>
          </p:nvCxnSpPr>
          <p:spPr>
            <a:xfrm>
              <a:off x="1945325" y="1566275"/>
              <a:ext cx="880800" cy="150000"/>
            </a:xfrm>
            <a:prstGeom prst="straightConnector1">
              <a:avLst/>
            </a:prstGeom>
            <a:noFill/>
            <a:ln w="9525" cap="flat" cmpd="sng">
              <a:solidFill>
                <a:srgbClr val="595959"/>
              </a:solidFill>
              <a:prstDash val="solid"/>
              <a:round/>
              <a:headEnd type="none" w="med" len="med"/>
              <a:tailEnd type="triangle" w="med" len="med"/>
            </a:ln>
          </p:spPr>
        </p:cxnSp>
        <p:cxnSp>
          <p:nvCxnSpPr>
            <p:cNvPr id="441" name="Google Shape;441;p29"/>
            <p:cNvCxnSpPr/>
            <p:nvPr/>
          </p:nvCxnSpPr>
          <p:spPr>
            <a:xfrm>
              <a:off x="1945325" y="1655938"/>
              <a:ext cx="880800" cy="150000"/>
            </a:xfrm>
            <a:prstGeom prst="straightConnector1">
              <a:avLst/>
            </a:prstGeom>
            <a:noFill/>
            <a:ln w="9525" cap="flat" cmpd="sng">
              <a:solidFill>
                <a:srgbClr val="595959"/>
              </a:solidFill>
              <a:prstDash val="solid"/>
              <a:round/>
              <a:headEnd type="none" w="med" len="med"/>
              <a:tailEnd type="triangle" w="med" len="med"/>
            </a:ln>
          </p:spPr>
        </p:cxnSp>
        <p:cxnSp>
          <p:nvCxnSpPr>
            <p:cNvPr id="442" name="Google Shape;442;p29"/>
            <p:cNvCxnSpPr/>
            <p:nvPr/>
          </p:nvCxnSpPr>
          <p:spPr>
            <a:xfrm rot="10800000" flipH="1">
              <a:off x="1830578" y="2001404"/>
              <a:ext cx="1205100" cy="91500"/>
            </a:xfrm>
            <a:prstGeom prst="straightConnector1">
              <a:avLst/>
            </a:prstGeom>
            <a:noFill/>
            <a:ln w="9525" cap="flat" cmpd="sng">
              <a:solidFill>
                <a:srgbClr val="595959"/>
              </a:solidFill>
              <a:prstDash val="solid"/>
              <a:round/>
              <a:headEnd type="none" w="med" len="med"/>
              <a:tailEnd type="triangle" w="med" len="med"/>
            </a:ln>
          </p:spPr>
        </p:cxnSp>
        <p:cxnSp>
          <p:nvCxnSpPr>
            <p:cNvPr id="443" name="Google Shape;443;p29"/>
            <p:cNvCxnSpPr/>
            <p:nvPr/>
          </p:nvCxnSpPr>
          <p:spPr>
            <a:xfrm>
              <a:off x="1830625" y="1828675"/>
              <a:ext cx="907200" cy="87000"/>
            </a:xfrm>
            <a:prstGeom prst="straightConnector1">
              <a:avLst/>
            </a:prstGeom>
            <a:noFill/>
            <a:ln w="9525" cap="flat" cmpd="sng">
              <a:solidFill>
                <a:srgbClr val="595959"/>
              </a:solidFill>
              <a:prstDash val="solid"/>
              <a:round/>
              <a:headEnd type="none" w="med" len="med"/>
              <a:tailEnd type="triangle" w="med" len="med"/>
            </a:ln>
          </p:spPr>
        </p:cxnSp>
      </p:grpSp>
      <p:sp>
        <p:nvSpPr>
          <p:cNvPr id="444" name="Google Shape;444;p29"/>
          <p:cNvSpPr txBox="1"/>
          <p:nvPr/>
        </p:nvSpPr>
        <p:spPr>
          <a:xfrm>
            <a:off x="4514196" y="1468625"/>
            <a:ext cx="1086300" cy="23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800" b="1">
              <a:solidFill>
                <a:srgbClr val="FF0000"/>
              </a:solidFill>
              <a:latin typeface="Raleway"/>
              <a:ea typeface="Raleway"/>
              <a:cs typeface="Raleway"/>
              <a:sym typeface="Raleway"/>
            </a:endParaRPr>
          </a:p>
          <a:p>
            <a:pPr marL="0" lvl="0" indent="0" algn="ctr" rtl="0">
              <a:spcBef>
                <a:spcPts val="0"/>
              </a:spcBef>
              <a:spcAft>
                <a:spcPts val="0"/>
              </a:spcAft>
              <a:buNone/>
            </a:pPr>
            <a:r>
              <a:rPr lang="en-GB" b="1">
                <a:solidFill>
                  <a:srgbClr val="FF0000"/>
                </a:solidFill>
                <a:latin typeface="Raleway"/>
                <a:ea typeface="Raleway"/>
                <a:cs typeface="Raleway"/>
                <a:sym typeface="Raleway"/>
              </a:rPr>
              <a:t>Internal board</a:t>
            </a:r>
            <a:endParaRPr b="1">
              <a:solidFill>
                <a:srgbClr val="046B99"/>
              </a:solidFill>
              <a:latin typeface="Raleway"/>
              <a:ea typeface="Raleway"/>
              <a:cs typeface="Raleway"/>
              <a:sym typeface="Raleway"/>
            </a:endParaRPr>
          </a:p>
        </p:txBody>
      </p:sp>
      <p:grpSp>
        <p:nvGrpSpPr>
          <p:cNvPr id="445" name="Google Shape;445;p29"/>
          <p:cNvGrpSpPr/>
          <p:nvPr/>
        </p:nvGrpSpPr>
        <p:grpSpPr>
          <a:xfrm>
            <a:off x="1889170" y="3386386"/>
            <a:ext cx="901294" cy="493584"/>
            <a:chOff x="1805079" y="1566275"/>
            <a:chExt cx="1205100" cy="553594"/>
          </a:xfrm>
        </p:grpSpPr>
        <p:cxnSp>
          <p:nvCxnSpPr>
            <p:cNvPr id="446" name="Google Shape;446;p29"/>
            <p:cNvCxnSpPr/>
            <p:nvPr/>
          </p:nvCxnSpPr>
          <p:spPr>
            <a:xfrm>
              <a:off x="1945325" y="1566275"/>
              <a:ext cx="880800" cy="150000"/>
            </a:xfrm>
            <a:prstGeom prst="straightConnector1">
              <a:avLst/>
            </a:prstGeom>
            <a:noFill/>
            <a:ln w="9525" cap="flat" cmpd="sng">
              <a:solidFill>
                <a:srgbClr val="595959"/>
              </a:solidFill>
              <a:prstDash val="solid"/>
              <a:round/>
              <a:headEnd type="none" w="med" len="med"/>
              <a:tailEnd type="triangle" w="med" len="med"/>
            </a:ln>
          </p:spPr>
        </p:cxnSp>
        <p:cxnSp>
          <p:nvCxnSpPr>
            <p:cNvPr id="447" name="Google Shape;447;p29"/>
            <p:cNvCxnSpPr/>
            <p:nvPr/>
          </p:nvCxnSpPr>
          <p:spPr>
            <a:xfrm>
              <a:off x="1945325" y="1655938"/>
              <a:ext cx="880800" cy="150000"/>
            </a:xfrm>
            <a:prstGeom prst="straightConnector1">
              <a:avLst/>
            </a:prstGeom>
            <a:noFill/>
            <a:ln w="9525" cap="flat" cmpd="sng">
              <a:solidFill>
                <a:srgbClr val="595959"/>
              </a:solidFill>
              <a:prstDash val="solid"/>
              <a:round/>
              <a:headEnd type="none" w="med" len="med"/>
              <a:tailEnd type="triangle" w="med" len="med"/>
            </a:ln>
          </p:spPr>
        </p:cxnSp>
        <p:cxnSp>
          <p:nvCxnSpPr>
            <p:cNvPr id="448" name="Google Shape;448;p29"/>
            <p:cNvCxnSpPr/>
            <p:nvPr/>
          </p:nvCxnSpPr>
          <p:spPr>
            <a:xfrm rot="10800000" flipH="1">
              <a:off x="1805079" y="2028069"/>
              <a:ext cx="1205100" cy="91800"/>
            </a:xfrm>
            <a:prstGeom prst="straightConnector1">
              <a:avLst/>
            </a:prstGeom>
            <a:noFill/>
            <a:ln w="9525" cap="flat" cmpd="sng">
              <a:solidFill>
                <a:srgbClr val="595959"/>
              </a:solidFill>
              <a:prstDash val="solid"/>
              <a:round/>
              <a:headEnd type="none" w="med" len="med"/>
              <a:tailEnd type="triangle" w="med" len="med"/>
            </a:ln>
          </p:spPr>
        </p:cxnSp>
        <p:cxnSp>
          <p:nvCxnSpPr>
            <p:cNvPr id="449" name="Google Shape;449;p29"/>
            <p:cNvCxnSpPr/>
            <p:nvPr/>
          </p:nvCxnSpPr>
          <p:spPr>
            <a:xfrm>
              <a:off x="1830625" y="1828675"/>
              <a:ext cx="907200" cy="87000"/>
            </a:xfrm>
            <a:prstGeom prst="straightConnector1">
              <a:avLst/>
            </a:prstGeom>
            <a:noFill/>
            <a:ln w="9525" cap="flat" cmpd="sng">
              <a:solidFill>
                <a:srgbClr val="595959"/>
              </a:solidFill>
              <a:prstDash val="solid"/>
              <a:round/>
              <a:headEnd type="none" w="med" len="med"/>
              <a:tailEnd type="triangle" w="med" len="med"/>
            </a:ln>
          </p:spPr>
        </p:cxnSp>
      </p:grpSp>
      <p:grpSp>
        <p:nvGrpSpPr>
          <p:cNvPr id="450" name="Google Shape;450;p29"/>
          <p:cNvGrpSpPr/>
          <p:nvPr/>
        </p:nvGrpSpPr>
        <p:grpSpPr>
          <a:xfrm>
            <a:off x="1889170" y="4473588"/>
            <a:ext cx="901294" cy="493584"/>
            <a:chOff x="1805079" y="1566275"/>
            <a:chExt cx="1205100" cy="553594"/>
          </a:xfrm>
        </p:grpSpPr>
        <p:cxnSp>
          <p:nvCxnSpPr>
            <p:cNvPr id="451" name="Google Shape;451;p29"/>
            <p:cNvCxnSpPr/>
            <p:nvPr/>
          </p:nvCxnSpPr>
          <p:spPr>
            <a:xfrm>
              <a:off x="1945325" y="1566275"/>
              <a:ext cx="880800" cy="150000"/>
            </a:xfrm>
            <a:prstGeom prst="straightConnector1">
              <a:avLst/>
            </a:prstGeom>
            <a:noFill/>
            <a:ln w="9525" cap="flat" cmpd="sng">
              <a:solidFill>
                <a:srgbClr val="595959"/>
              </a:solidFill>
              <a:prstDash val="solid"/>
              <a:round/>
              <a:headEnd type="none" w="med" len="med"/>
              <a:tailEnd type="triangle" w="med" len="med"/>
            </a:ln>
          </p:spPr>
        </p:cxnSp>
        <p:cxnSp>
          <p:nvCxnSpPr>
            <p:cNvPr id="452" name="Google Shape;452;p29"/>
            <p:cNvCxnSpPr/>
            <p:nvPr/>
          </p:nvCxnSpPr>
          <p:spPr>
            <a:xfrm>
              <a:off x="1945325" y="1655938"/>
              <a:ext cx="880800" cy="150000"/>
            </a:xfrm>
            <a:prstGeom prst="straightConnector1">
              <a:avLst/>
            </a:prstGeom>
            <a:noFill/>
            <a:ln w="9525" cap="flat" cmpd="sng">
              <a:solidFill>
                <a:srgbClr val="595959"/>
              </a:solidFill>
              <a:prstDash val="solid"/>
              <a:round/>
              <a:headEnd type="none" w="med" len="med"/>
              <a:tailEnd type="triangle" w="med" len="med"/>
            </a:ln>
          </p:spPr>
        </p:cxnSp>
        <p:cxnSp>
          <p:nvCxnSpPr>
            <p:cNvPr id="453" name="Google Shape;453;p29"/>
            <p:cNvCxnSpPr/>
            <p:nvPr/>
          </p:nvCxnSpPr>
          <p:spPr>
            <a:xfrm rot="10800000" flipH="1">
              <a:off x="1805079" y="2028069"/>
              <a:ext cx="1205100" cy="91800"/>
            </a:xfrm>
            <a:prstGeom prst="straightConnector1">
              <a:avLst/>
            </a:prstGeom>
            <a:noFill/>
            <a:ln w="9525" cap="flat" cmpd="sng">
              <a:solidFill>
                <a:srgbClr val="595959"/>
              </a:solidFill>
              <a:prstDash val="solid"/>
              <a:round/>
              <a:headEnd type="none" w="med" len="med"/>
              <a:tailEnd type="triangle" w="med" len="med"/>
            </a:ln>
          </p:spPr>
        </p:cxnSp>
        <p:cxnSp>
          <p:nvCxnSpPr>
            <p:cNvPr id="454" name="Google Shape;454;p29"/>
            <p:cNvCxnSpPr/>
            <p:nvPr/>
          </p:nvCxnSpPr>
          <p:spPr>
            <a:xfrm>
              <a:off x="1830625" y="1828675"/>
              <a:ext cx="907200" cy="87000"/>
            </a:xfrm>
            <a:prstGeom prst="straightConnector1">
              <a:avLst/>
            </a:prstGeom>
            <a:noFill/>
            <a:ln w="9525" cap="flat" cmpd="sng">
              <a:solidFill>
                <a:srgbClr val="595959"/>
              </a:solidFill>
              <a:prstDash val="solid"/>
              <a:round/>
              <a:headEnd type="none" w="med" len="med"/>
              <a:tailEnd type="triangle" w="med" len="med"/>
            </a:ln>
          </p:spPr>
        </p:cxnSp>
      </p:grpSp>
      <p:grpSp>
        <p:nvGrpSpPr>
          <p:cNvPr id="455" name="Google Shape;455;p29"/>
          <p:cNvGrpSpPr/>
          <p:nvPr/>
        </p:nvGrpSpPr>
        <p:grpSpPr>
          <a:xfrm rot="-2132305">
            <a:off x="3571714" y="4182733"/>
            <a:ext cx="1084955" cy="470318"/>
            <a:chOff x="1830578" y="1566275"/>
            <a:chExt cx="1205100" cy="526629"/>
          </a:xfrm>
        </p:grpSpPr>
        <p:cxnSp>
          <p:nvCxnSpPr>
            <p:cNvPr id="456" name="Google Shape;456;p29"/>
            <p:cNvCxnSpPr/>
            <p:nvPr/>
          </p:nvCxnSpPr>
          <p:spPr>
            <a:xfrm>
              <a:off x="1945325" y="1566275"/>
              <a:ext cx="880800" cy="150000"/>
            </a:xfrm>
            <a:prstGeom prst="straightConnector1">
              <a:avLst/>
            </a:prstGeom>
            <a:noFill/>
            <a:ln w="9525" cap="flat" cmpd="sng">
              <a:solidFill>
                <a:srgbClr val="595959"/>
              </a:solidFill>
              <a:prstDash val="solid"/>
              <a:round/>
              <a:headEnd type="none" w="med" len="med"/>
              <a:tailEnd type="triangle" w="med" len="med"/>
            </a:ln>
          </p:spPr>
        </p:cxnSp>
        <p:cxnSp>
          <p:nvCxnSpPr>
            <p:cNvPr id="457" name="Google Shape;457;p29"/>
            <p:cNvCxnSpPr/>
            <p:nvPr/>
          </p:nvCxnSpPr>
          <p:spPr>
            <a:xfrm>
              <a:off x="1945325" y="1655938"/>
              <a:ext cx="880800" cy="150000"/>
            </a:xfrm>
            <a:prstGeom prst="straightConnector1">
              <a:avLst/>
            </a:prstGeom>
            <a:noFill/>
            <a:ln w="9525" cap="flat" cmpd="sng">
              <a:solidFill>
                <a:srgbClr val="595959"/>
              </a:solidFill>
              <a:prstDash val="solid"/>
              <a:round/>
              <a:headEnd type="none" w="med" len="med"/>
              <a:tailEnd type="triangle" w="med" len="med"/>
            </a:ln>
          </p:spPr>
        </p:cxnSp>
        <p:cxnSp>
          <p:nvCxnSpPr>
            <p:cNvPr id="458" name="Google Shape;458;p29"/>
            <p:cNvCxnSpPr/>
            <p:nvPr/>
          </p:nvCxnSpPr>
          <p:spPr>
            <a:xfrm rot="10800000" flipH="1">
              <a:off x="1830578" y="2001404"/>
              <a:ext cx="1205100" cy="91500"/>
            </a:xfrm>
            <a:prstGeom prst="straightConnector1">
              <a:avLst/>
            </a:prstGeom>
            <a:noFill/>
            <a:ln w="9525" cap="flat" cmpd="sng">
              <a:solidFill>
                <a:srgbClr val="595959"/>
              </a:solidFill>
              <a:prstDash val="solid"/>
              <a:round/>
              <a:headEnd type="none" w="med" len="med"/>
              <a:tailEnd type="triangle" w="med" len="med"/>
            </a:ln>
          </p:spPr>
        </p:cxnSp>
        <p:cxnSp>
          <p:nvCxnSpPr>
            <p:cNvPr id="459" name="Google Shape;459;p29"/>
            <p:cNvCxnSpPr/>
            <p:nvPr/>
          </p:nvCxnSpPr>
          <p:spPr>
            <a:xfrm>
              <a:off x="1830625" y="1828675"/>
              <a:ext cx="907200" cy="87000"/>
            </a:xfrm>
            <a:prstGeom prst="straightConnector1">
              <a:avLst/>
            </a:prstGeom>
            <a:noFill/>
            <a:ln w="9525" cap="flat" cmpd="sng">
              <a:solidFill>
                <a:srgbClr val="595959"/>
              </a:solidFill>
              <a:prstDash val="solid"/>
              <a:round/>
              <a:headEnd type="none" w="med" len="med"/>
              <a:tailEnd type="triangle" w="med" len="med"/>
            </a:ln>
          </p:spPr>
        </p:cxnSp>
      </p:grpSp>
      <p:grpSp>
        <p:nvGrpSpPr>
          <p:cNvPr id="460" name="Google Shape;460;p29"/>
          <p:cNvGrpSpPr/>
          <p:nvPr/>
        </p:nvGrpSpPr>
        <p:grpSpPr>
          <a:xfrm>
            <a:off x="5674835" y="3210014"/>
            <a:ext cx="1086398" cy="469542"/>
            <a:chOff x="1830578" y="1566275"/>
            <a:chExt cx="1205100" cy="526629"/>
          </a:xfrm>
        </p:grpSpPr>
        <p:cxnSp>
          <p:nvCxnSpPr>
            <p:cNvPr id="461" name="Google Shape;461;p29"/>
            <p:cNvCxnSpPr/>
            <p:nvPr/>
          </p:nvCxnSpPr>
          <p:spPr>
            <a:xfrm>
              <a:off x="1945325" y="1566275"/>
              <a:ext cx="880800" cy="150000"/>
            </a:xfrm>
            <a:prstGeom prst="straightConnector1">
              <a:avLst/>
            </a:prstGeom>
            <a:noFill/>
            <a:ln w="9525" cap="flat" cmpd="sng">
              <a:solidFill>
                <a:srgbClr val="595959"/>
              </a:solidFill>
              <a:prstDash val="solid"/>
              <a:round/>
              <a:headEnd type="none" w="med" len="med"/>
              <a:tailEnd type="triangle" w="med" len="med"/>
            </a:ln>
          </p:spPr>
        </p:cxnSp>
        <p:cxnSp>
          <p:nvCxnSpPr>
            <p:cNvPr id="462" name="Google Shape;462;p29"/>
            <p:cNvCxnSpPr/>
            <p:nvPr/>
          </p:nvCxnSpPr>
          <p:spPr>
            <a:xfrm>
              <a:off x="1945325" y="1655938"/>
              <a:ext cx="880800" cy="150000"/>
            </a:xfrm>
            <a:prstGeom prst="straightConnector1">
              <a:avLst/>
            </a:prstGeom>
            <a:noFill/>
            <a:ln w="9525" cap="flat" cmpd="sng">
              <a:solidFill>
                <a:srgbClr val="595959"/>
              </a:solidFill>
              <a:prstDash val="solid"/>
              <a:round/>
              <a:headEnd type="none" w="med" len="med"/>
              <a:tailEnd type="triangle" w="med" len="med"/>
            </a:ln>
          </p:spPr>
        </p:cxnSp>
        <p:cxnSp>
          <p:nvCxnSpPr>
            <p:cNvPr id="463" name="Google Shape;463;p29"/>
            <p:cNvCxnSpPr/>
            <p:nvPr/>
          </p:nvCxnSpPr>
          <p:spPr>
            <a:xfrm rot="10800000" flipH="1">
              <a:off x="1830578" y="2001404"/>
              <a:ext cx="1205100" cy="91500"/>
            </a:xfrm>
            <a:prstGeom prst="straightConnector1">
              <a:avLst/>
            </a:prstGeom>
            <a:noFill/>
            <a:ln w="9525" cap="flat" cmpd="sng">
              <a:solidFill>
                <a:srgbClr val="595959"/>
              </a:solidFill>
              <a:prstDash val="solid"/>
              <a:round/>
              <a:headEnd type="none" w="med" len="med"/>
              <a:tailEnd type="triangle" w="med" len="med"/>
            </a:ln>
          </p:spPr>
        </p:cxnSp>
        <p:cxnSp>
          <p:nvCxnSpPr>
            <p:cNvPr id="464" name="Google Shape;464;p29"/>
            <p:cNvCxnSpPr/>
            <p:nvPr/>
          </p:nvCxnSpPr>
          <p:spPr>
            <a:xfrm>
              <a:off x="1830625" y="1828675"/>
              <a:ext cx="907200" cy="87000"/>
            </a:xfrm>
            <a:prstGeom prst="straightConnector1">
              <a:avLst/>
            </a:prstGeom>
            <a:noFill/>
            <a:ln w="9525" cap="flat" cmpd="sng">
              <a:solidFill>
                <a:srgbClr val="595959"/>
              </a:solidFill>
              <a:prstDash val="solid"/>
              <a:round/>
              <a:headEnd type="none" w="med" len="med"/>
              <a:tailEnd type="triangle" w="med" len="med"/>
            </a:ln>
          </p:spPr>
        </p:cxnSp>
      </p:grpSp>
      <p:grpSp>
        <p:nvGrpSpPr>
          <p:cNvPr id="465" name="Google Shape;465;p29"/>
          <p:cNvGrpSpPr/>
          <p:nvPr/>
        </p:nvGrpSpPr>
        <p:grpSpPr>
          <a:xfrm rot="1979491">
            <a:off x="3631586" y="2444018"/>
            <a:ext cx="1082900" cy="471134"/>
            <a:chOff x="1830578" y="1566275"/>
            <a:chExt cx="1205100" cy="526629"/>
          </a:xfrm>
        </p:grpSpPr>
        <p:cxnSp>
          <p:nvCxnSpPr>
            <p:cNvPr id="466" name="Google Shape;466;p29"/>
            <p:cNvCxnSpPr/>
            <p:nvPr/>
          </p:nvCxnSpPr>
          <p:spPr>
            <a:xfrm>
              <a:off x="1945325" y="1566275"/>
              <a:ext cx="880800" cy="150000"/>
            </a:xfrm>
            <a:prstGeom prst="straightConnector1">
              <a:avLst/>
            </a:prstGeom>
            <a:noFill/>
            <a:ln w="9525" cap="flat" cmpd="sng">
              <a:solidFill>
                <a:srgbClr val="595959"/>
              </a:solidFill>
              <a:prstDash val="solid"/>
              <a:round/>
              <a:headEnd type="none" w="med" len="med"/>
              <a:tailEnd type="triangle" w="med" len="med"/>
            </a:ln>
          </p:spPr>
        </p:cxnSp>
        <p:cxnSp>
          <p:nvCxnSpPr>
            <p:cNvPr id="467" name="Google Shape;467;p29"/>
            <p:cNvCxnSpPr/>
            <p:nvPr/>
          </p:nvCxnSpPr>
          <p:spPr>
            <a:xfrm>
              <a:off x="1945325" y="1655938"/>
              <a:ext cx="880800" cy="150000"/>
            </a:xfrm>
            <a:prstGeom prst="straightConnector1">
              <a:avLst/>
            </a:prstGeom>
            <a:noFill/>
            <a:ln w="9525" cap="flat" cmpd="sng">
              <a:solidFill>
                <a:srgbClr val="595959"/>
              </a:solidFill>
              <a:prstDash val="solid"/>
              <a:round/>
              <a:headEnd type="none" w="med" len="med"/>
              <a:tailEnd type="triangle" w="med" len="med"/>
            </a:ln>
          </p:spPr>
        </p:cxnSp>
        <p:cxnSp>
          <p:nvCxnSpPr>
            <p:cNvPr id="468" name="Google Shape;468;p29"/>
            <p:cNvCxnSpPr/>
            <p:nvPr/>
          </p:nvCxnSpPr>
          <p:spPr>
            <a:xfrm rot="10800000" flipH="1">
              <a:off x="1830578" y="2001404"/>
              <a:ext cx="1205100" cy="91500"/>
            </a:xfrm>
            <a:prstGeom prst="straightConnector1">
              <a:avLst/>
            </a:prstGeom>
            <a:noFill/>
            <a:ln w="9525" cap="flat" cmpd="sng">
              <a:solidFill>
                <a:srgbClr val="595959"/>
              </a:solidFill>
              <a:prstDash val="solid"/>
              <a:round/>
              <a:headEnd type="none" w="med" len="med"/>
              <a:tailEnd type="triangle" w="med" len="med"/>
            </a:ln>
          </p:spPr>
        </p:cxnSp>
        <p:cxnSp>
          <p:nvCxnSpPr>
            <p:cNvPr id="469" name="Google Shape;469;p29"/>
            <p:cNvCxnSpPr/>
            <p:nvPr/>
          </p:nvCxnSpPr>
          <p:spPr>
            <a:xfrm>
              <a:off x="1830625" y="1828675"/>
              <a:ext cx="907200" cy="87000"/>
            </a:xfrm>
            <a:prstGeom prst="straightConnector1">
              <a:avLst/>
            </a:prstGeom>
            <a:noFill/>
            <a:ln w="9525" cap="flat" cmpd="sng">
              <a:solidFill>
                <a:srgbClr val="595959"/>
              </a:solidFill>
              <a:prstDash val="solid"/>
              <a:round/>
              <a:headEnd type="none" w="med" len="med"/>
              <a:tailEnd type="triangle" w="med" len="med"/>
            </a:ln>
          </p:spPr>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C304A"/>
        </a:solidFill>
        <a:effectLst/>
      </p:bgPr>
    </p:bg>
    <p:spTree>
      <p:nvGrpSpPr>
        <p:cNvPr id="1" name="Shape 473"/>
        <p:cNvGrpSpPr/>
        <p:nvPr/>
      </p:nvGrpSpPr>
      <p:grpSpPr>
        <a:xfrm>
          <a:off x="0" y="0"/>
          <a:ext cx="0" cy="0"/>
          <a:chOff x="0" y="0"/>
          <a:chExt cx="0" cy="0"/>
        </a:xfrm>
      </p:grpSpPr>
      <p:sp>
        <p:nvSpPr>
          <p:cNvPr id="474" name="Google Shape;474;p30"/>
          <p:cNvSpPr txBox="1">
            <a:spLocks noGrp="1"/>
          </p:cNvSpPr>
          <p:nvPr>
            <p:ph type="body" idx="4294967295"/>
          </p:nvPr>
        </p:nvSpPr>
        <p:spPr>
          <a:xfrm>
            <a:off x="729450" y="1749350"/>
            <a:ext cx="6847800" cy="262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300"/>
              <a:buNone/>
            </a:pPr>
            <a:r>
              <a:rPr lang="en-GB" sz="4800" b="1">
                <a:solidFill>
                  <a:srgbClr val="6EB144"/>
                </a:solidFill>
              </a:rPr>
              <a:t>3.</a:t>
            </a:r>
            <a:r>
              <a:rPr lang="en-GB" sz="4800">
                <a:solidFill>
                  <a:schemeClr val="lt1"/>
                </a:solidFill>
              </a:rPr>
              <a:t> Learn more</a:t>
            </a:r>
            <a:endParaRPr sz="4800">
              <a:solidFill>
                <a:srgbClr val="FFFFFF"/>
              </a:solidFill>
            </a:endParaRPr>
          </a:p>
        </p:txBody>
      </p:sp>
      <p:sp>
        <p:nvSpPr>
          <p:cNvPr id="475" name="Google Shape;475;p30"/>
          <p:cNvSpPr txBox="1">
            <a:spLocks noGrp="1"/>
          </p:cNvSpPr>
          <p:nvPr>
            <p:ph type="title"/>
          </p:nvPr>
        </p:nvSpPr>
        <p:spPr>
          <a:xfrm>
            <a:off x="729450" y="1322450"/>
            <a:ext cx="7010100" cy="35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GB" sz="1200" dirty="0"/>
              <a:t>Dive deeper into the MPT</a:t>
            </a:r>
            <a:endParaRPr sz="1200" dirty="0"/>
          </a:p>
        </p:txBody>
      </p:sp>
      <p:sp>
        <p:nvSpPr>
          <p:cNvPr id="476" name="Google Shape;476;p30"/>
          <p:cNvSpPr/>
          <p:nvPr/>
        </p:nvSpPr>
        <p:spPr>
          <a:xfrm>
            <a:off x="786175" y="1188525"/>
            <a:ext cx="409200" cy="57300"/>
          </a:xfrm>
          <a:prstGeom prst="rect">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30"/>
          <p:cNvSpPr/>
          <p:nvPr/>
        </p:nvSpPr>
        <p:spPr>
          <a:xfrm>
            <a:off x="1195375" y="1188525"/>
            <a:ext cx="409200" cy="57300"/>
          </a:xfrm>
          <a:prstGeom prst="rect">
            <a:avLst/>
          </a:prstGeom>
          <a:solidFill>
            <a:srgbClr val="6EB1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30"/>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79" name="Google Shape;479;p30"/>
          <p:cNvPicPr preferRelativeResize="0"/>
          <p:nvPr/>
        </p:nvPicPr>
        <p:blipFill rotWithShape="1">
          <a:blip r:embed="rId3">
            <a:alphaModFix/>
          </a:blip>
          <a:srcRect/>
          <a:stretch/>
        </p:blipFill>
        <p:spPr>
          <a:xfrm>
            <a:off x="8644523" y="135150"/>
            <a:ext cx="264983" cy="265249"/>
          </a:xfrm>
          <a:prstGeom prst="rect">
            <a:avLst/>
          </a:prstGeom>
          <a:noFill/>
          <a:ln>
            <a:noFill/>
          </a:ln>
        </p:spPr>
      </p:pic>
      <p:pic>
        <p:nvPicPr>
          <p:cNvPr id="480" name="Google Shape;480;p30"/>
          <p:cNvPicPr preferRelativeResize="0"/>
          <p:nvPr/>
        </p:nvPicPr>
        <p:blipFill rotWithShape="1">
          <a:blip r:embed="rId4">
            <a:alphaModFix/>
          </a:blip>
          <a:srcRect/>
          <a:stretch/>
        </p:blipFill>
        <p:spPr>
          <a:xfrm>
            <a:off x="6907976" y="135150"/>
            <a:ext cx="1527375" cy="265250"/>
          </a:xfrm>
          <a:prstGeom prst="rect">
            <a:avLst/>
          </a:prstGeom>
          <a:noFill/>
          <a:ln>
            <a:noFill/>
          </a:ln>
        </p:spPr>
      </p:pic>
      <p:sp>
        <p:nvSpPr>
          <p:cNvPr id="481" name="Google Shape;481;p30"/>
          <p:cNvSpPr txBox="1"/>
          <p:nvPr/>
        </p:nvSpPr>
        <p:spPr>
          <a:xfrm>
            <a:off x="226550" y="78500"/>
            <a:ext cx="13878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aleway"/>
                <a:ea typeface="Raleway"/>
                <a:cs typeface="Raleway"/>
                <a:sym typeface="Raleway"/>
              </a:rPr>
              <a:t>Accelerating IT Modernization</a:t>
            </a:r>
            <a:endParaRPr sz="600" b="0" i="0" u="none" strike="noStrike" cap="none">
              <a:solidFill>
                <a:srgbClr val="000000"/>
              </a:solidFill>
              <a:latin typeface="Raleway"/>
              <a:ea typeface="Raleway"/>
              <a:cs typeface="Raleway"/>
              <a:sym typeface="Raleway"/>
            </a:endParaRPr>
          </a:p>
        </p:txBody>
      </p:sp>
      <p:sp>
        <p:nvSpPr>
          <p:cNvPr id="482" name="Google Shape;482;p3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31"/>
          <p:cNvSpPr txBox="1">
            <a:spLocks noGrp="1"/>
          </p:cNvSpPr>
          <p:nvPr>
            <p:ph type="body" idx="1"/>
          </p:nvPr>
        </p:nvSpPr>
        <p:spPr>
          <a:xfrm>
            <a:off x="730725" y="1881550"/>
            <a:ext cx="3893400" cy="2362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300"/>
              <a:buNone/>
            </a:pPr>
            <a:r>
              <a:rPr lang="en-GB" sz="1600" dirty="0">
                <a:solidFill>
                  <a:srgbClr val="000000"/>
                </a:solidFill>
                <a:latin typeface="Raleway"/>
                <a:ea typeface="Raleway"/>
                <a:cs typeface="Raleway"/>
                <a:sym typeface="Raleway"/>
              </a:rPr>
              <a:t>You can always </a:t>
            </a:r>
            <a:r>
              <a:rPr lang="en-GB" sz="1600" u="sng" dirty="0">
                <a:solidFill>
                  <a:schemeClr val="hlink"/>
                </a:solidFill>
                <a:latin typeface="Raleway"/>
                <a:ea typeface="Raleway"/>
                <a:cs typeface="Raleway"/>
                <a:sym typeface="Raleway"/>
                <a:hlinkClick r:id="rId3"/>
              </a:rPr>
              <a:t>contact us</a:t>
            </a:r>
            <a:r>
              <a:rPr lang="en-GB" sz="1600" dirty="0">
                <a:solidFill>
                  <a:srgbClr val="000000"/>
                </a:solidFill>
                <a:latin typeface="Raleway"/>
                <a:ea typeface="Raleway"/>
                <a:cs typeface="Raleway"/>
                <a:sym typeface="Raleway"/>
              </a:rPr>
              <a:t> to learn more. We also have the following </a:t>
            </a:r>
            <a:r>
              <a:rPr lang="en-GB" sz="1600" b="1" dirty="0">
                <a:solidFill>
                  <a:srgbClr val="000000"/>
                </a:solidFill>
                <a:latin typeface="Raleway"/>
                <a:ea typeface="Raleway"/>
                <a:cs typeface="Raleway"/>
                <a:sym typeface="Raleway"/>
              </a:rPr>
              <a:t>public resources available</a:t>
            </a:r>
            <a:r>
              <a:rPr lang="en-GB" sz="1600" dirty="0">
                <a:solidFill>
                  <a:srgbClr val="000000"/>
                </a:solidFill>
                <a:latin typeface="Raleway"/>
                <a:ea typeface="Raleway"/>
                <a:cs typeface="Raleway"/>
                <a:sym typeface="Raleway"/>
              </a:rPr>
              <a:t>:</a:t>
            </a:r>
            <a:endParaRPr sz="1600" dirty="0">
              <a:solidFill>
                <a:srgbClr val="000000"/>
              </a:solidFill>
              <a:latin typeface="Raleway"/>
              <a:ea typeface="Raleway"/>
              <a:cs typeface="Raleway"/>
              <a:sym typeface="Raleway"/>
            </a:endParaRPr>
          </a:p>
          <a:p>
            <a:pPr marL="457200" lvl="0" indent="-330200" algn="l" rtl="0">
              <a:lnSpc>
                <a:spcPct val="100000"/>
              </a:lnSpc>
              <a:spcBef>
                <a:spcPts val="0"/>
              </a:spcBef>
              <a:spcAft>
                <a:spcPts val="0"/>
              </a:spcAft>
              <a:buSzPts val="1600"/>
              <a:buFont typeface="Raleway"/>
              <a:buChar char="●"/>
            </a:pPr>
            <a:r>
              <a:rPr lang="en-GB" sz="1600" u="sng" dirty="0">
                <a:solidFill>
                  <a:schemeClr val="hlink"/>
                </a:solidFill>
                <a:latin typeface="Raleway"/>
                <a:ea typeface="Raleway"/>
                <a:cs typeface="Raleway"/>
                <a:sym typeface="Raleway"/>
                <a:hlinkClick r:id="rId4"/>
              </a:rPr>
              <a:t>MPT Template repo</a:t>
            </a:r>
            <a:endParaRPr sz="1600" dirty="0">
              <a:latin typeface="Raleway"/>
              <a:ea typeface="Raleway"/>
              <a:cs typeface="Raleway"/>
              <a:sym typeface="Raleway"/>
            </a:endParaRPr>
          </a:p>
          <a:p>
            <a:pPr marL="457200" lvl="0" indent="-330200" algn="l" rtl="0">
              <a:lnSpc>
                <a:spcPct val="100000"/>
              </a:lnSpc>
              <a:spcBef>
                <a:spcPts val="0"/>
              </a:spcBef>
              <a:spcAft>
                <a:spcPts val="0"/>
              </a:spcAft>
              <a:buSzPts val="1600"/>
              <a:buFont typeface="Raleway"/>
              <a:buChar char="●"/>
            </a:pPr>
            <a:r>
              <a:rPr lang="en-GB" sz="1600" u="sng" dirty="0">
                <a:solidFill>
                  <a:schemeClr val="hlink"/>
                </a:solidFill>
                <a:latin typeface="Raleway"/>
                <a:ea typeface="Raleway"/>
                <a:cs typeface="Raleway"/>
                <a:sym typeface="Raleway"/>
                <a:hlinkClick r:id="rId5"/>
              </a:rPr>
              <a:t>MPT Process repo</a:t>
            </a:r>
            <a:endParaRPr sz="1600" dirty="0">
              <a:latin typeface="Raleway"/>
              <a:ea typeface="Raleway"/>
              <a:cs typeface="Raleway"/>
              <a:sym typeface="Raleway"/>
            </a:endParaRPr>
          </a:p>
          <a:p>
            <a:pPr marL="457200" lvl="0" indent="-330200" algn="l" rtl="0">
              <a:lnSpc>
                <a:spcPct val="100000"/>
              </a:lnSpc>
              <a:spcBef>
                <a:spcPts val="0"/>
              </a:spcBef>
              <a:spcAft>
                <a:spcPts val="0"/>
              </a:spcAft>
              <a:buSzPts val="1600"/>
              <a:buFont typeface="Raleway"/>
              <a:buChar char="●"/>
            </a:pPr>
            <a:r>
              <a:rPr lang="en-GB" sz="1600" u="sng" dirty="0">
                <a:solidFill>
                  <a:schemeClr val="hlink"/>
                </a:solidFill>
                <a:latin typeface="Raleway"/>
                <a:ea typeface="Raleway"/>
                <a:cs typeface="Raleway"/>
                <a:sym typeface="Raleway"/>
                <a:hlinkClick r:id="rId6"/>
              </a:rPr>
              <a:t>CoE acquisition repo</a:t>
            </a:r>
            <a:endParaRPr sz="1600" dirty="0">
              <a:latin typeface="Raleway"/>
              <a:ea typeface="Raleway"/>
              <a:cs typeface="Raleway"/>
              <a:sym typeface="Raleway"/>
            </a:endParaRPr>
          </a:p>
          <a:p>
            <a:pPr marL="457200" lvl="0" indent="-330200" algn="l" rtl="0">
              <a:lnSpc>
                <a:spcPct val="100000"/>
              </a:lnSpc>
              <a:spcBef>
                <a:spcPts val="0"/>
              </a:spcBef>
              <a:spcAft>
                <a:spcPts val="0"/>
              </a:spcAft>
              <a:buSzPts val="1600"/>
              <a:buFont typeface="Raleway"/>
              <a:buChar char="●"/>
            </a:pPr>
            <a:r>
              <a:rPr lang="en-GB" sz="1600" u="sng" dirty="0">
                <a:solidFill>
                  <a:schemeClr val="hlink"/>
                </a:solidFill>
                <a:latin typeface="Raleway"/>
                <a:ea typeface="Raleway"/>
                <a:cs typeface="Raleway"/>
                <a:sym typeface="Raleway"/>
                <a:hlinkClick r:id="rId7"/>
              </a:rPr>
              <a:t>CoE website</a:t>
            </a:r>
            <a:endParaRPr sz="1600" dirty="0">
              <a:latin typeface="Raleway"/>
              <a:ea typeface="Raleway"/>
              <a:cs typeface="Raleway"/>
              <a:sym typeface="Raleway"/>
            </a:endParaRPr>
          </a:p>
          <a:p>
            <a:pPr marL="457200" lvl="0" indent="-330200" algn="l" rtl="0">
              <a:lnSpc>
                <a:spcPct val="100000"/>
              </a:lnSpc>
              <a:spcBef>
                <a:spcPts val="0"/>
              </a:spcBef>
              <a:spcAft>
                <a:spcPts val="0"/>
              </a:spcAft>
              <a:buSzPts val="1600"/>
              <a:buFont typeface="Raleway"/>
              <a:buChar char="●"/>
            </a:pPr>
            <a:r>
              <a:rPr lang="en-GB" sz="1600" u="sng" dirty="0">
                <a:solidFill>
                  <a:schemeClr val="hlink"/>
                </a:solidFill>
                <a:latin typeface="Raleway"/>
                <a:ea typeface="Raleway"/>
                <a:cs typeface="Raleway"/>
                <a:sym typeface="Raleway"/>
                <a:hlinkClick r:id="rId8"/>
              </a:rPr>
              <a:t>CoE Twitter</a:t>
            </a:r>
            <a:endParaRPr sz="1600" dirty="0">
              <a:latin typeface="Raleway"/>
              <a:ea typeface="Raleway"/>
              <a:cs typeface="Raleway"/>
              <a:sym typeface="Raleway"/>
            </a:endParaRPr>
          </a:p>
        </p:txBody>
      </p:sp>
      <p:sp>
        <p:nvSpPr>
          <p:cNvPr id="488" name="Google Shape;488;p31"/>
          <p:cNvSpPr txBox="1">
            <a:spLocks noGrp="1"/>
          </p:cNvSpPr>
          <p:nvPr>
            <p:ph type="title"/>
          </p:nvPr>
        </p:nvSpPr>
        <p:spPr>
          <a:xfrm>
            <a:off x="730725" y="1318650"/>
            <a:ext cx="5433000" cy="1034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GB" dirty="0">
                <a:solidFill>
                  <a:srgbClr val="1C304A"/>
                </a:solidFill>
              </a:rPr>
              <a:t>Where can you learn more?</a:t>
            </a:r>
            <a:endParaRPr b="0" dirty="0"/>
          </a:p>
        </p:txBody>
      </p:sp>
      <p:sp>
        <p:nvSpPr>
          <p:cNvPr id="489" name="Google Shape;489;p31"/>
          <p:cNvSpPr/>
          <p:nvPr/>
        </p:nvSpPr>
        <p:spPr>
          <a:xfrm>
            <a:off x="786175" y="1188525"/>
            <a:ext cx="409200" cy="57300"/>
          </a:xfrm>
          <a:prstGeom prst="rect">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31"/>
          <p:cNvSpPr/>
          <p:nvPr/>
        </p:nvSpPr>
        <p:spPr>
          <a:xfrm>
            <a:off x="1195375" y="1188525"/>
            <a:ext cx="409200" cy="57300"/>
          </a:xfrm>
          <a:prstGeom prst="rect">
            <a:avLst/>
          </a:prstGeom>
          <a:solidFill>
            <a:srgbClr val="6EB1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91" name="Google Shape;491;p31"/>
          <p:cNvPicPr preferRelativeResize="0"/>
          <p:nvPr/>
        </p:nvPicPr>
        <p:blipFill rotWithShape="1">
          <a:blip r:embed="rId9">
            <a:alphaModFix/>
          </a:blip>
          <a:srcRect/>
          <a:stretch/>
        </p:blipFill>
        <p:spPr>
          <a:xfrm>
            <a:off x="8644523" y="135150"/>
            <a:ext cx="264983" cy="265249"/>
          </a:xfrm>
          <a:prstGeom prst="rect">
            <a:avLst/>
          </a:prstGeom>
          <a:noFill/>
          <a:ln>
            <a:noFill/>
          </a:ln>
        </p:spPr>
      </p:pic>
      <p:pic>
        <p:nvPicPr>
          <p:cNvPr id="492" name="Google Shape;492;p31"/>
          <p:cNvPicPr preferRelativeResize="0"/>
          <p:nvPr/>
        </p:nvPicPr>
        <p:blipFill rotWithShape="1">
          <a:blip r:embed="rId10">
            <a:alphaModFix/>
          </a:blip>
          <a:srcRect/>
          <a:stretch/>
        </p:blipFill>
        <p:spPr>
          <a:xfrm>
            <a:off x="6907976" y="135150"/>
            <a:ext cx="1527375" cy="265250"/>
          </a:xfrm>
          <a:prstGeom prst="rect">
            <a:avLst/>
          </a:prstGeom>
          <a:noFill/>
          <a:ln>
            <a:noFill/>
          </a:ln>
        </p:spPr>
      </p:pic>
      <p:sp>
        <p:nvSpPr>
          <p:cNvPr id="493" name="Google Shape;493;p31"/>
          <p:cNvSpPr txBox="1"/>
          <p:nvPr/>
        </p:nvSpPr>
        <p:spPr>
          <a:xfrm>
            <a:off x="226550" y="78500"/>
            <a:ext cx="13878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aleway"/>
                <a:ea typeface="Raleway"/>
                <a:cs typeface="Raleway"/>
                <a:sym typeface="Raleway"/>
              </a:rPr>
              <a:t>Accelerating IT Modernization</a:t>
            </a:r>
            <a:endParaRPr sz="600" b="0" i="0" u="none" strike="noStrike" cap="none">
              <a:solidFill>
                <a:srgbClr val="000000"/>
              </a:solidFill>
              <a:latin typeface="Raleway"/>
              <a:ea typeface="Raleway"/>
              <a:cs typeface="Raleway"/>
              <a:sym typeface="Raleway"/>
            </a:endParaRPr>
          </a:p>
        </p:txBody>
      </p:sp>
      <p:sp>
        <p:nvSpPr>
          <p:cNvPr id="494" name="Google Shape;494;p3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14</a:t>
            </a:fld>
            <a:endParaRPr/>
          </a:p>
        </p:txBody>
      </p:sp>
      <p:sp>
        <p:nvSpPr>
          <p:cNvPr id="495" name="Google Shape;495;p31"/>
          <p:cNvSpPr/>
          <p:nvPr/>
        </p:nvSpPr>
        <p:spPr>
          <a:xfrm>
            <a:off x="4748075" y="2155250"/>
            <a:ext cx="4253100" cy="2607300"/>
          </a:xfrm>
          <a:prstGeom prst="rect">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96" name="Google Shape;496;p31"/>
          <p:cNvPicPr preferRelativeResize="0"/>
          <p:nvPr/>
        </p:nvPicPr>
        <p:blipFill rotWithShape="1">
          <a:blip r:embed="rId11">
            <a:alphaModFix amt="80000"/>
          </a:blip>
          <a:srcRect l="4692" t="32698" r="19261" b="5134"/>
          <a:stretch/>
        </p:blipFill>
        <p:spPr>
          <a:xfrm>
            <a:off x="4614622" y="1972050"/>
            <a:ext cx="4252954" cy="2607297"/>
          </a:xfrm>
          <a:prstGeom prst="rect">
            <a:avLst/>
          </a:prstGeom>
          <a:noFill/>
          <a:ln>
            <a:noFill/>
          </a:ln>
        </p:spPr>
      </p:pic>
      <p:sp>
        <p:nvSpPr>
          <p:cNvPr id="497" name="Google Shape;497;p31"/>
          <p:cNvSpPr txBox="1"/>
          <p:nvPr/>
        </p:nvSpPr>
        <p:spPr>
          <a:xfrm>
            <a:off x="709975" y="978350"/>
            <a:ext cx="2001000" cy="138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GB" sz="900" dirty="0">
                <a:latin typeface="Raleway"/>
                <a:ea typeface="Raleway"/>
                <a:cs typeface="Raleway"/>
                <a:sym typeface="Raleway"/>
              </a:rPr>
              <a:t>Dive deeper into the MPT</a:t>
            </a:r>
            <a:endParaRPr sz="900" b="0" i="0" u="none" strike="noStrike" cap="none" dirty="0">
              <a:solidFill>
                <a:srgbClr val="000000"/>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pic>
        <p:nvPicPr>
          <p:cNvPr id="502" name="Google Shape;502;p32"/>
          <p:cNvPicPr preferRelativeResize="0"/>
          <p:nvPr/>
        </p:nvPicPr>
        <p:blipFill rotWithShape="1">
          <a:blip r:embed="rId3">
            <a:alphaModFix/>
          </a:blip>
          <a:srcRect t="7484" b="15038"/>
          <a:stretch/>
        </p:blipFill>
        <p:spPr>
          <a:xfrm>
            <a:off x="0" y="490050"/>
            <a:ext cx="9143999" cy="4723202"/>
          </a:xfrm>
          <a:prstGeom prst="rect">
            <a:avLst/>
          </a:prstGeom>
          <a:noFill/>
          <a:ln>
            <a:noFill/>
          </a:ln>
        </p:spPr>
      </p:pic>
      <p:sp>
        <p:nvSpPr>
          <p:cNvPr id="503" name="Google Shape;503;p32"/>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GB" sz="4800">
                <a:solidFill>
                  <a:srgbClr val="000000"/>
                </a:solidFill>
              </a:rPr>
              <a:t>Thank</a:t>
            </a:r>
            <a:endParaRPr sz="4800">
              <a:solidFill>
                <a:srgbClr val="000000"/>
              </a:solidFill>
            </a:endParaRPr>
          </a:p>
          <a:p>
            <a:pPr marL="0" lvl="0" indent="0" algn="l" rtl="0">
              <a:lnSpc>
                <a:spcPct val="100000"/>
              </a:lnSpc>
              <a:spcBef>
                <a:spcPts val="0"/>
              </a:spcBef>
              <a:spcAft>
                <a:spcPts val="0"/>
              </a:spcAft>
              <a:buSzPts val="4200"/>
              <a:buNone/>
            </a:pPr>
            <a:r>
              <a:rPr lang="en-GB" sz="4800">
                <a:solidFill>
                  <a:srgbClr val="000000"/>
                </a:solidFill>
              </a:rPr>
              <a:t>you.</a:t>
            </a:r>
            <a:endParaRPr/>
          </a:p>
        </p:txBody>
      </p:sp>
      <p:sp>
        <p:nvSpPr>
          <p:cNvPr id="504" name="Google Shape;504;p32"/>
          <p:cNvSpPr/>
          <p:nvPr/>
        </p:nvSpPr>
        <p:spPr>
          <a:xfrm>
            <a:off x="786175" y="1188525"/>
            <a:ext cx="409200" cy="57300"/>
          </a:xfrm>
          <a:prstGeom prst="rect">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32"/>
          <p:cNvSpPr/>
          <p:nvPr/>
        </p:nvSpPr>
        <p:spPr>
          <a:xfrm>
            <a:off x="1195375" y="1188525"/>
            <a:ext cx="409200" cy="57300"/>
          </a:xfrm>
          <a:prstGeom prst="rect">
            <a:avLst/>
          </a:prstGeom>
          <a:solidFill>
            <a:srgbClr val="6EB1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6" name="Google Shape;506;p32"/>
          <p:cNvPicPr preferRelativeResize="0"/>
          <p:nvPr/>
        </p:nvPicPr>
        <p:blipFill rotWithShape="1">
          <a:blip r:embed="rId4">
            <a:alphaModFix/>
          </a:blip>
          <a:srcRect/>
          <a:stretch/>
        </p:blipFill>
        <p:spPr>
          <a:xfrm>
            <a:off x="8644523" y="135150"/>
            <a:ext cx="264983" cy="265249"/>
          </a:xfrm>
          <a:prstGeom prst="rect">
            <a:avLst/>
          </a:prstGeom>
          <a:noFill/>
          <a:ln>
            <a:noFill/>
          </a:ln>
        </p:spPr>
      </p:pic>
      <p:pic>
        <p:nvPicPr>
          <p:cNvPr id="507" name="Google Shape;507;p32"/>
          <p:cNvPicPr preferRelativeResize="0"/>
          <p:nvPr/>
        </p:nvPicPr>
        <p:blipFill rotWithShape="1">
          <a:blip r:embed="rId5">
            <a:alphaModFix/>
          </a:blip>
          <a:srcRect/>
          <a:stretch/>
        </p:blipFill>
        <p:spPr>
          <a:xfrm>
            <a:off x="6907976" y="135150"/>
            <a:ext cx="1527375" cy="265250"/>
          </a:xfrm>
          <a:prstGeom prst="rect">
            <a:avLst/>
          </a:prstGeom>
          <a:noFill/>
          <a:ln>
            <a:noFill/>
          </a:ln>
        </p:spPr>
      </p:pic>
      <p:sp>
        <p:nvSpPr>
          <p:cNvPr id="508" name="Google Shape;508;p32"/>
          <p:cNvSpPr txBox="1"/>
          <p:nvPr/>
        </p:nvSpPr>
        <p:spPr>
          <a:xfrm>
            <a:off x="226550" y="78500"/>
            <a:ext cx="13878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aleway"/>
                <a:ea typeface="Raleway"/>
                <a:cs typeface="Raleway"/>
                <a:sym typeface="Raleway"/>
              </a:rPr>
              <a:t>Accelerating IT Modernization</a:t>
            </a:r>
            <a:endParaRPr sz="600" b="0" i="0" u="none" strike="noStrike" cap="none">
              <a:solidFill>
                <a:srgbClr val="000000"/>
              </a:solidFill>
              <a:latin typeface="Raleway"/>
              <a:ea typeface="Raleway"/>
              <a:cs typeface="Raleway"/>
              <a:sym typeface="Raleway"/>
            </a:endParaRPr>
          </a:p>
        </p:txBody>
      </p:sp>
      <p:sp>
        <p:nvSpPr>
          <p:cNvPr id="509" name="Google Shape;509;p3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15</a:t>
            </a:fld>
            <a:endParaRPr/>
          </a:p>
        </p:txBody>
      </p:sp>
      <p:sp>
        <p:nvSpPr>
          <p:cNvPr id="510" name="Google Shape;510;p32"/>
          <p:cNvSpPr txBox="1"/>
          <p:nvPr/>
        </p:nvSpPr>
        <p:spPr>
          <a:xfrm>
            <a:off x="226550" y="4507825"/>
            <a:ext cx="3214200" cy="57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a:latin typeface="Lato"/>
              <a:ea typeface="Lato"/>
              <a:cs typeface="Lato"/>
              <a:sym typeface="Lato"/>
            </a:endParaRPr>
          </a:p>
          <a:p>
            <a:pPr marL="0" lvl="0" indent="0" algn="l" rtl="0">
              <a:spcBef>
                <a:spcPts val="0"/>
              </a:spcBef>
              <a:spcAft>
                <a:spcPts val="0"/>
              </a:spcAft>
              <a:buNone/>
            </a:pPr>
            <a:r>
              <a:rPr lang="en-GB" sz="1000">
                <a:latin typeface="Lato"/>
                <a:ea typeface="Lato"/>
                <a:cs typeface="Lato"/>
                <a:sym typeface="Lato"/>
              </a:rPr>
              <a:t>GSA Centers of Excellence</a:t>
            </a:r>
            <a:endParaRPr sz="1000">
              <a:latin typeface="Lato"/>
              <a:ea typeface="Lato"/>
              <a:cs typeface="Lato"/>
              <a:sym typeface="Lato"/>
            </a:endParaRPr>
          </a:p>
          <a:p>
            <a:pPr marL="0" lvl="0" indent="0" algn="l" rtl="0">
              <a:spcBef>
                <a:spcPts val="0"/>
              </a:spcBef>
              <a:spcAft>
                <a:spcPts val="0"/>
              </a:spcAft>
              <a:buNone/>
            </a:pPr>
            <a:r>
              <a:rPr lang="en-GB" sz="1000">
                <a:latin typeface="Lato"/>
                <a:ea typeface="Lato"/>
                <a:cs typeface="Lato"/>
                <a:sym typeface="Lato"/>
              </a:rPr>
              <a:t>connectcoe@gsa.gov</a:t>
            </a:r>
            <a:endParaRPr sz="10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GB">
                <a:solidFill>
                  <a:srgbClr val="1C304A"/>
                </a:solidFill>
              </a:rPr>
              <a:t>Our vision</a:t>
            </a:r>
            <a:endParaRPr>
              <a:solidFill>
                <a:srgbClr val="1C304A"/>
              </a:solidFill>
            </a:endParaRPr>
          </a:p>
        </p:txBody>
      </p:sp>
      <p:sp>
        <p:nvSpPr>
          <p:cNvPr id="176" name="Google Shape;176;p19"/>
          <p:cNvSpPr txBox="1">
            <a:spLocks noGrp="1"/>
          </p:cNvSpPr>
          <p:nvPr>
            <p:ph type="body" idx="1"/>
          </p:nvPr>
        </p:nvSpPr>
        <p:spPr>
          <a:xfrm>
            <a:off x="1220300" y="1774275"/>
            <a:ext cx="7688700" cy="1858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1600"/>
              </a:spcAft>
              <a:buSzPts val="1300"/>
              <a:buNone/>
            </a:pPr>
            <a:r>
              <a:rPr lang="en-GB" sz="1600" dirty="0">
                <a:solidFill>
                  <a:srgbClr val="212121"/>
                </a:solidFill>
                <a:latin typeface="Raleway"/>
                <a:ea typeface="Raleway"/>
                <a:cs typeface="Raleway"/>
                <a:sym typeface="Raleway"/>
              </a:rPr>
              <a:t>The </a:t>
            </a:r>
            <a:r>
              <a:rPr lang="en-GB" sz="1600" b="1" dirty="0">
                <a:solidFill>
                  <a:srgbClr val="212121"/>
                </a:solidFill>
                <a:latin typeface="Raleway"/>
                <a:ea typeface="Raleway"/>
                <a:cs typeface="Raleway"/>
                <a:sym typeface="Raleway"/>
              </a:rPr>
              <a:t>Micro-purchase Threshold</a:t>
            </a:r>
            <a:r>
              <a:rPr lang="en-GB" sz="1600" dirty="0">
                <a:solidFill>
                  <a:srgbClr val="212121"/>
                </a:solidFill>
                <a:latin typeface="Raleway"/>
                <a:ea typeface="Raleway"/>
                <a:cs typeface="Raleway"/>
                <a:sym typeface="Raleway"/>
              </a:rPr>
              <a:t> will allow agile project teams to </a:t>
            </a:r>
            <a:r>
              <a:rPr lang="en-GB" sz="1600" b="1" dirty="0">
                <a:solidFill>
                  <a:srgbClr val="212121"/>
                </a:solidFill>
                <a:latin typeface="Raleway"/>
                <a:ea typeface="Raleway"/>
                <a:cs typeface="Raleway"/>
                <a:sym typeface="Raleway"/>
              </a:rPr>
              <a:t>obtain professional services</a:t>
            </a:r>
            <a:r>
              <a:rPr lang="en-GB" sz="1600" dirty="0">
                <a:solidFill>
                  <a:srgbClr val="212121"/>
                </a:solidFill>
                <a:latin typeface="Raleway"/>
                <a:ea typeface="Raleway"/>
                <a:cs typeface="Raleway"/>
                <a:sym typeface="Raleway"/>
              </a:rPr>
              <a:t> from traditional and new-to-the-government vendors, completely in the open, </a:t>
            </a:r>
            <a:r>
              <a:rPr lang="en-GB" sz="1600" b="1" dirty="0">
                <a:solidFill>
                  <a:srgbClr val="212121"/>
                </a:solidFill>
                <a:latin typeface="Raleway"/>
                <a:ea typeface="Raleway"/>
                <a:cs typeface="Raleway"/>
                <a:sym typeface="Raleway"/>
              </a:rPr>
              <a:t>through a process that leverages the $10,000 micro-purchase threshold</a:t>
            </a:r>
            <a:r>
              <a:rPr lang="en-GB" sz="1600" dirty="0">
                <a:solidFill>
                  <a:srgbClr val="212121"/>
                </a:solidFill>
                <a:latin typeface="Raleway"/>
                <a:ea typeface="Raleway"/>
                <a:cs typeface="Raleway"/>
                <a:sym typeface="Raleway"/>
              </a:rPr>
              <a:t> and </a:t>
            </a:r>
            <a:r>
              <a:rPr lang="en-GB" sz="1600" u="sng" dirty="0">
                <a:solidFill>
                  <a:schemeClr val="hlink"/>
                </a:solidFill>
                <a:latin typeface="Raleway"/>
                <a:ea typeface="Raleway"/>
                <a:cs typeface="Raleway"/>
                <a:sym typeface="Raleway"/>
                <a:hlinkClick r:id="rId3"/>
              </a:rPr>
              <a:t>FAR Part 13</a:t>
            </a:r>
            <a:r>
              <a:rPr lang="en-GB" sz="1600" dirty="0">
                <a:solidFill>
                  <a:srgbClr val="212121"/>
                </a:solidFill>
                <a:latin typeface="Raleway"/>
                <a:ea typeface="Raleway"/>
                <a:cs typeface="Raleway"/>
                <a:sym typeface="Raleway"/>
              </a:rPr>
              <a:t> in a </a:t>
            </a:r>
            <a:r>
              <a:rPr lang="en-GB" sz="1600" b="1" dirty="0">
                <a:solidFill>
                  <a:srgbClr val="212121"/>
                </a:solidFill>
                <a:latin typeface="Raleway"/>
                <a:ea typeface="Raleway"/>
                <a:cs typeface="Raleway"/>
                <a:sym typeface="Raleway"/>
              </a:rPr>
              <a:t>scalable and sustainable way</a:t>
            </a:r>
            <a:r>
              <a:rPr lang="en-GB" sz="1600" dirty="0">
                <a:solidFill>
                  <a:srgbClr val="212121"/>
                </a:solidFill>
                <a:latin typeface="Raleway"/>
                <a:ea typeface="Raleway"/>
                <a:cs typeface="Raleway"/>
                <a:sym typeface="Raleway"/>
              </a:rPr>
              <a:t>. This will save the government time and money while making these types of procurements that much easier.</a:t>
            </a:r>
            <a:endParaRPr sz="1600" dirty="0">
              <a:latin typeface="Raleway"/>
              <a:ea typeface="Raleway"/>
              <a:cs typeface="Raleway"/>
              <a:sym typeface="Raleway"/>
            </a:endParaRPr>
          </a:p>
        </p:txBody>
      </p:sp>
      <p:pic>
        <p:nvPicPr>
          <p:cNvPr id="177" name="Google Shape;177;p19"/>
          <p:cNvPicPr preferRelativeResize="0"/>
          <p:nvPr/>
        </p:nvPicPr>
        <p:blipFill rotWithShape="1">
          <a:blip r:embed="rId4">
            <a:alphaModFix/>
          </a:blip>
          <a:srcRect t="54266" b="30377"/>
          <a:stretch/>
        </p:blipFill>
        <p:spPr>
          <a:xfrm>
            <a:off x="0" y="4248150"/>
            <a:ext cx="9143995" cy="935973"/>
          </a:xfrm>
          <a:prstGeom prst="rect">
            <a:avLst/>
          </a:prstGeom>
          <a:noFill/>
          <a:ln>
            <a:noFill/>
          </a:ln>
        </p:spPr>
      </p:pic>
      <p:sp>
        <p:nvSpPr>
          <p:cNvPr id="178" name="Google Shape;178;p19"/>
          <p:cNvSpPr/>
          <p:nvPr/>
        </p:nvSpPr>
        <p:spPr>
          <a:xfrm>
            <a:off x="786175" y="1188525"/>
            <a:ext cx="409200" cy="57300"/>
          </a:xfrm>
          <a:prstGeom prst="rect">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9"/>
          <p:cNvSpPr/>
          <p:nvPr/>
        </p:nvSpPr>
        <p:spPr>
          <a:xfrm>
            <a:off x="1195375" y="1188525"/>
            <a:ext cx="409200" cy="57300"/>
          </a:xfrm>
          <a:prstGeom prst="rect">
            <a:avLst/>
          </a:prstGeom>
          <a:solidFill>
            <a:srgbClr val="6EB1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9"/>
          <p:cNvSpPr txBox="1"/>
          <p:nvPr/>
        </p:nvSpPr>
        <p:spPr>
          <a:xfrm>
            <a:off x="226550" y="78500"/>
            <a:ext cx="13878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aleway"/>
                <a:ea typeface="Raleway"/>
                <a:cs typeface="Raleway"/>
                <a:sym typeface="Raleway"/>
              </a:rPr>
              <a:t>Accelerating IT Modernization</a:t>
            </a:r>
            <a:endParaRPr sz="600" b="0" i="0" u="none" strike="noStrike" cap="none">
              <a:solidFill>
                <a:srgbClr val="000000"/>
              </a:solidFill>
              <a:latin typeface="Raleway"/>
              <a:ea typeface="Raleway"/>
              <a:cs typeface="Raleway"/>
              <a:sym typeface="Raleway"/>
            </a:endParaRPr>
          </a:p>
        </p:txBody>
      </p:sp>
      <p:pic>
        <p:nvPicPr>
          <p:cNvPr id="181" name="Google Shape;181;p19"/>
          <p:cNvPicPr preferRelativeResize="0"/>
          <p:nvPr/>
        </p:nvPicPr>
        <p:blipFill rotWithShape="1">
          <a:blip r:embed="rId5">
            <a:alphaModFix/>
          </a:blip>
          <a:srcRect/>
          <a:stretch/>
        </p:blipFill>
        <p:spPr>
          <a:xfrm>
            <a:off x="8644523" y="135150"/>
            <a:ext cx="264983" cy="265249"/>
          </a:xfrm>
          <a:prstGeom prst="rect">
            <a:avLst/>
          </a:prstGeom>
          <a:noFill/>
          <a:ln>
            <a:noFill/>
          </a:ln>
        </p:spPr>
      </p:pic>
      <p:pic>
        <p:nvPicPr>
          <p:cNvPr id="182" name="Google Shape;182;p19"/>
          <p:cNvPicPr preferRelativeResize="0"/>
          <p:nvPr/>
        </p:nvPicPr>
        <p:blipFill rotWithShape="1">
          <a:blip r:embed="rId6">
            <a:alphaModFix/>
          </a:blip>
          <a:srcRect/>
          <a:stretch/>
        </p:blipFill>
        <p:spPr>
          <a:xfrm>
            <a:off x="6907976" y="135150"/>
            <a:ext cx="1527375" cy="265250"/>
          </a:xfrm>
          <a:prstGeom prst="rect">
            <a:avLst/>
          </a:prstGeom>
          <a:noFill/>
          <a:ln>
            <a:noFill/>
          </a:ln>
        </p:spPr>
      </p:pic>
      <p:sp>
        <p:nvSpPr>
          <p:cNvPr id="183" name="Google Shape;183;p1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C304A"/>
        </a:solidFill>
        <a:effectLst/>
      </p:bgPr>
    </p:bg>
    <p:spTree>
      <p:nvGrpSpPr>
        <p:cNvPr id="1" name="Shape 187"/>
        <p:cNvGrpSpPr/>
        <p:nvPr/>
      </p:nvGrpSpPr>
      <p:grpSpPr>
        <a:xfrm>
          <a:off x="0" y="0"/>
          <a:ext cx="0" cy="0"/>
          <a:chOff x="0" y="0"/>
          <a:chExt cx="0" cy="0"/>
        </a:xfrm>
      </p:grpSpPr>
      <p:sp>
        <p:nvSpPr>
          <p:cNvPr id="188" name="Google Shape;188;p20"/>
          <p:cNvSpPr txBox="1">
            <a:spLocks noGrp="1"/>
          </p:cNvSpPr>
          <p:nvPr>
            <p:ph type="body" idx="4294967295"/>
          </p:nvPr>
        </p:nvSpPr>
        <p:spPr>
          <a:xfrm>
            <a:off x="729450" y="1749350"/>
            <a:ext cx="6847800" cy="262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300"/>
              <a:buNone/>
            </a:pPr>
            <a:r>
              <a:rPr lang="en-GB" sz="4800" b="1">
                <a:solidFill>
                  <a:srgbClr val="6EB144"/>
                </a:solidFill>
              </a:rPr>
              <a:t>1.</a:t>
            </a:r>
            <a:r>
              <a:rPr lang="en-GB" sz="4800">
                <a:solidFill>
                  <a:schemeClr val="lt1"/>
                </a:solidFill>
              </a:rPr>
              <a:t> An overview</a:t>
            </a:r>
            <a:endParaRPr sz="4800">
              <a:solidFill>
                <a:srgbClr val="FFFFFF"/>
              </a:solidFill>
            </a:endParaRPr>
          </a:p>
        </p:txBody>
      </p:sp>
      <p:sp>
        <p:nvSpPr>
          <p:cNvPr id="189" name="Google Shape;189;p20"/>
          <p:cNvSpPr txBox="1">
            <a:spLocks noGrp="1"/>
          </p:cNvSpPr>
          <p:nvPr>
            <p:ph type="title"/>
          </p:nvPr>
        </p:nvSpPr>
        <p:spPr>
          <a:xfrm>
            <a:off x="729450" y="1322450"/>
            <a:ext cx="7010100" cy="35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GB" sz="1200" dirty="0"/>
              <a:t>What is the MPT?</a:t>
            </a:r>
            <a:endParaRPr sz="1200" dirty="0"/>
          </a:p>
        </p:txBody>
      </p:sp>
      <p:sp>
        <p:nvSpPr>
          <p:cNvPr id="190" name="Google Shape;190;p20"/>
          <p:cNvSpPr/>
          <p:nvPr/>
        </p:nvSpPr>
        <p:spPr>
          <a:xfrm>
            <a:off x="786175" y="1188525"/>
            <a:ext cx="409200" cy="57300"/>
          </a:xfrm>
          <a:prstGeom prst="rect">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20"/>
          <p:cNvSpPr/>
          <p:nvPr/>
        </p:nvSpPr>
        <p:spPr>
          <a:xfrm>
            <a:off x="1195375" y="1188525"/>
            <a:ext cx="409200" cy="57300"/>
          </a:xfrm>
          <a:prstGeom prst="rect">
            <a:avLst/>
          </a:prstGeom>
          <a:solidFill>
            <a:srgbClr val="6EB1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0"/>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3" name="Google Shape;193;p20"/>
          <p:cNvPicPr preferRelativeResize="0"/>
          <p:nvPr/>
        </p:nvPicPr>
        <p:blipFill rotWithShape="1">
          <a:blip r:embed="rId3">
            <a:alphaModFix/>
          </a:blip>
          <a:srcRect/>
          <a:stretch/>
        </p:blipFill>
        <p:spPr>
          <a:xfrm>
            <a:off x="8644523" y="135150"/>
            <a:ext cx="264983" cy="265249"/>
          </a:xfrm>
          <a:prstGeom prst="rect">
            <a:avLst/>
          </a:prstGeom>
          <a:noFill/>
          <a:ln>
            <a:noFill/>
          </a:ln>
        </p:spPr>
      </p:pic>
      <p:pic>
        <p:nvPicPr>
          <p:cNvPr id="194" name="Google Shape;194;p20"/>
          <p:cNvPicPr preferRelativeResize="0"/>
          <p:nvPr/>
        </p:nvPicPr>
        <p:blipFill rotWithShape="1">
          <a:blip r:embed="rId4">
            <a:alphaModFix/>
          </a:blip>
          <a:srcRect/>
          <a:stretch/>
        </p:blipFill>
        <p:spPr>
          <a:xfrm>
            <a:off x="6907976" y="135150"/>
            <a:ext cx="1527375" cy="265250"/>
          </a:xfrm>
          <a:prstGeom prst="rect">
            <a:avLst/>
          </a:prstGeom>
          <a:noFill/>
          <a:ln>
            <a:noFill/>
          </a:ln>
        </p:spPr>
      </p:pic>
      <p:sp>
        <p:nvSpPr>
          <p:cNvPr id="195" name="Google Shape;195;p20"/>
          <p:cNvSpPr txBox="1"/>
          <p:nvPr/>
        </p:nvSpPr>
        <p:spPr>
          <a:xfrm>
            <a:off x="226550" y="78500"/>
            <a:ext cx="13878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aleway"/>
                <a:ea typeface="Raleway"/>
                <a:cs typeface="Raleway"/>
                <a:sym typeface="Raleway"/>
              </a:rPr>
              <a:t>Accelerating IT Modernization</a:t>
            </a:r>
            <a:endParaRPr sz="600" b="0" i="0" u="none" strike="noStrike" cap="none">
              <a:solidFill>
                <a:srgbClr val="000000"/>
              </a:solidFill>
              <a:latin typeface="Raleway"/>
              <a:ea typeface="Raleway"/>
              <a:cs typeface="Raleway"/>
              <a:sym typeface="Raleway"/>
            </a:endParaRPr>
          </a:p>
        </p:txBody>
      </p:sp>
      <p:sp>
        <p:nvSpPr>
          <p:cNvPr id="196" name="Google Shape;196;p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1"/>
          <p:cNvSpPr/>
          <p:nvPr/>
        </p:nvSpPr>
        <p:spPr>
          <a:xfrm>
            <a:off x="5270575" y="853850"/>
            <a:ext cx="3882900" cy="4289700"/>
          </a:xfrm>
          <a:prstGeom prst="rect">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21"/>
          <p:cNvSpPr txBox="1">
            <a:spLocks noGrp="1"/>
          </p:cNvSpPr>
          <p:nvPr>
            <p:ph type="title"/>
          </p:nvPr>
        </p:nvSpPr>
        <p:spPr>
          <a:xfrm>
            <a:off x="730725" y="1318650"/>
            <a:ext cx="3893400" cy="525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GB">
                <a:solidFill>
                  <a:srgbClr val="1C304A"/>
                </a:solidFill>
              </a:rPr>
              <a:t>What is the problem?</a:t>
            </a:r>
            <a:endParaRPr b="0"/>
          </a:p>
        </p:txBody>
      </p:sp>
      <p:sp>
        <p:nvSpPr>
          <p:cNvPr id="203" name="Google Shape;203;p21"/>
          <p:cNvSpPr txBox="1">
            <a:spLocks noGrp="1"/>
          </p:cNvSpPr>
          <p:nvPr>
            <p:ph type="body" idx="1"/>
          </p:nvPr>
        </p:nvSpPr>
        <p:spPr>
          <a:xfrm>
            <a:off x="721225" y="1916475"/>
            <a:ext cx="3893400" cy="26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600"/>
              <a:buNone/>
            </a:pPr>
            <a:r>
              <a:rPr lang="en-GB" sz="1800">
                <a:solidFill>
                  <a:srgbClr val="000000"/>
                </a:solidFill>
                <a:latin typeface="Raleway"/>
                <a:ea typeface="Raleway"/>
                <a:cs typeface="Raleway"/>
                <a:sym typeface="Raleway"/>
              </a:rPr>
              <a:t>In any IT-related procurement, </a:t>
            </a:r>
            <a:r>
              <a:rPr lang="en-GB" sz="1800" b="1">
                <a:solidFill>
                  <a:srgbClr val="000000"/>
                </a:solidFill>
                <a:latin typeface="Raleway"/>
                <a:ea typeface="Raleway"/>
                <a:cs typeface="Raleway"/>
                <a:sym typeface="Raleway"/>
              </a:rPr>
              <a:t>there will be tasks that arise</a:t>
            </a:r>
            <a:r>
              <a:rPr lang="en-GB" sz="1800">
                <a:solidFill>
                  <a:srgbClr val="000000"/>
                </a:solidFill>
                <a:latin typeface="Raleway"/>
                <a:ea typeface="Raleway"/>
                <a:cs typeface="Raleway"/>
                <a:sym typeface="Raleway"/>
              </a:rPr>
              <a:t> during execution of the project </a:t>
            </a:r>
            <a:r>
              <a:rPr lang="en-GB" sz="1800" b="1">
                <a:solidFill>
                  <a:srgbClr val="000000"/>
                </a:solidFill>
                <a:latin typeface="Raleway"/>
                <a:ea typeface="Raleway"/>
                <a:cs typeface="Raleway"/>
                <a:sym typeface="Raleway"/>
              </a:rPr>
              <a:t>that could not have been predicted</a:t>
            </a:r>
            <a:r>
              <a:rPr lang="en-GB" sz="1800">
                <a:solidFill>
                  <a:srgbClr val="000000"/>
                </a:solidFill>
                <a:latin typeface="Raleway"/>
                <a:ea typeface="Raleway"/>
                <a:cs typeface="Raleway"/>
                <a:sym typeface="Raleway"/>
              </a:rPr>
              <a:t> at the start of a project.</a:t>
            </a:r>
            <a:endParaRPr sz="1800">
              <a:solidFill>
                <a:srgbClr val="000000"/>
              </a:solidFill>
              <a:latin typeface="Raleway"/>
              <a:ea typeface="Raleway"/>
              <a:cs typeface="Raleway"/>
              <a:sym typeface="Raleway"/>
            </a:endParaRPr>
          </a:p>
        </p:txBody>
      </p:sp>
      <p:sp>
        <p:nvSpPr>
          <p:cNvPr id="204" name="Google Shape;204;p21"/>
          <p:cNvSpPr/>
          <p:nvPr/>
        </p:nvSpPr>
        <p:spPr>
          <a:xfrm>
            <a:off x="786175" y="1188525"/>
            <a:ext cx="409200" cy="57300"/>
          </a:xfrm>
          <a:prstGeom prst="rect">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21"/>
          <p:cNvSpPr/>
          <p:nvPr/>
        </p:nvSpPr>
        <p:spPr>
          <a:xfrm>
            <a:off x="1195375" y="1188525"/>
            <a:ext cx="409200" cy="57300"/>
          </a:xfrm>
          <a:prstGeom prst="rect">
            <a:avLst/>
          </a:prstGeom>
          <a:solidFill>
            <a:srgbClr val="6EB1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21"/>
          <p:cNvSpPr/>
          <p:nvPr/>
        </p:nvSpPr>
        <p:spPr>
          <a:xfrm>
            <a:off x="5270575" y="853850"/>
            <a:ext cx="3882900" cy="4289700"/>
          </a:xfrm>
          <a:prstGeom prst="rect">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7" name="Google Shape;207;p21"/>
          <p:cNvPicPr preferRelativeResize="0"/>
          <p:nvPr/>
        </p:nvPicPr>
        <p:blipFill rotWithShape="1">
          <a:blip r:embed="rId3">
            <a:alphaModFix amt="80000"/>
          </a:blip>
          <a:srcRect l="14378" r="14371"/>
          <a:stretch/>
        </p:blipFill>
        <p:spPr>
          <a:xfrm>
            <a:off x="5118175" y="701450"/>
            <a:ext cx="3873427" cy="4289648"/>
          </a:xfrm>
          <a:prstGeom prst="rect">
            <a:avLst/>
          </a:prstGeom>
          <a:noFill/>
          <a:ln>
            <a:noFill/>
          </a:ln>
          <a:effectLst>
            <a:outerShdw blurRad="57150" dist="19050" dir="5400000" algn="bl" rotWithShape="0">
              <a:srgbClr val="000000">
                <a:alpha val="50000"/>
              </a:srgbClr>
            </a:outerShdw>
          </a:effectLst>
        </p:spPr>
      </p:pic>
      <p:pic>
        <p:nvPicPr>
          <p:cNvPr id="208" name="Google Shape;208;p21"/>
          <p:cNvPicPr preferRelativeResize="0"/>
          <p:nvPr/>
        </p:nvPicPr>
        <p:blipFill rotWithShape="1">
          <a:blip r:embed="rId4">
            <a:alphaModFix/>
          </a:blip>
          <a:srcRect/>
          <a:stretch/>
        </p:blipFill>
        <p:spPr>
          <a:xfrm>
            <a:off x="8644523" y="135150"/>
            <a:ext cx="264983" cy="265249"/>
          </a:xfrm>
          <a:prstGeom prst="rect">
            <a:avLst/>
          </a:prstGeom>
          <a:noFill/>
          <a:ln>
            <a:noFill/>
          </a:ln>
        </p:spPr>
      </p:pic>
      <p:pic>
        <p:nvPicPr>
          <p:cNvPr id="209" name="Google Shape;209;p21"/>
          <p:cNvPicPr preferRelativeResize="0"/>
          <p:nvPr/>
        </p:nvPicPr>
        <p:blipFill rotWithShape="1">
          <a:blip r:embed="rId5">
            <a:alphaModFix/>
          </a:blip>
          <a:srcRect/>
          <a:stretch/>
        </p:blipFill>
        <p:spPr>
          <a:xfrm>
            <a:off x="6907976" y="135150"/>
            <a:ext cx="1527375" cy="265250"/>
          </a:xfrm>
          <a:prstGeom prst="rect">
            <a:avLst/>
          </a:prstGeom>
          <a:noFill/>
          <a:ln>
            <a:noFill/>
          </a:ln>
        </p:spPr>
      </p:pic>
      <p:sp>
        <p:nvSpPr>
          <p:cNvPr id="210" name="Google Shape;210;p21"/>
          <p:cNvSpPr txBox="1"/>
          <p:nvPr/>
        </p:nvSpPr>
        <p:spPr>
          <a:xfrm>
            <a:off x="226550" y="78500"/>
            <a:ext cx="13878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aleway"/>
                <a:ea typeface="Raleway"/>
                <a:cs typeface="Raleway"/>
                <a:sym typeface="Raleway"/>
              </a:rPr>
              <a:t>Accelerating IT Modernization</a:t>
            </a:r>
            <a:endParaRPr sz="600" b="0" i="0" u="none" strike="noStrike" cap="none">
              <a:solidFill>
                <a:srgbClr val="000000"/>
              </a:solidFill>
              <a:latin typeface="Raleway"/>
              <a:ea typeface="Raleway"/>
              <a:cs typeface="Raleway"/>
              <a:sym typeface="Raleway"/>
            </a:endParaRPr>
          </a:p>
        </p:txBody>
      </p:sp>
      <p:sp>
        <p:nvSpPr>
          <p:cNvPr id="211" name="Google Shape;211;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a:t>
            </a:fld>
            <a:endParaRPr/>
          </a:p>
        </p:txBody>
      </p:sp>
      <p:sp>
        <p:nvSpPr>
          <p:cNvPr id="212" name="Google Shape;212;p21"/>
          <p:cNvSpPr txBox="1"/>
          <p:nvPr/>
        </p:nvSpPr>
        <p:spPr>
          <a:xfrm>
            <a:off x="709975" y="978338"/>
            <a:ext cx="1387800" cy="138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GB" sz="900" dirty="0">
                <a:latin typeface="Raleway"/>
                <a:ea typeface="Raleway"/>
                <a:cs typeface="Raleway"/>
                <a:sym typeface="Raleway"/>
              </a:rPr>
              <a:t>What is the MPT?</a:t>
            </a:r>
            <a:endParaRPr sz="900" b="0" i="0" u="none" strike="noStrike" cap="none" dirty="0">
              <a:solidFill>
                <a:srgbClr val="000000"/>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2"/>
          <p:cNvSpPr/>
          <p:nvPr/>
        </p:nvSpPr>
        <p:spPr>
          <a:xfrm>
            <a:off x="5270575" y="853850"/>
            <a:ext cx="3882900" cy="4289700"/>
          </a:xfrm>
          <a:prstGeom prst="rect">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22"/>
          <p:cNvSpPr txBox="1">
            <a:spLocks noGrp="1"/>
          </p:cNvSpPr>
          <p:nvPr>
            <p:ph type="title"/>
          </p:nvPr>
        </p:nvSpPr>
        <p:spPr>
          <a:xfrm>
            <a:off x="730725" y="1318650"/>
            <a:ext cx="3893400" cy="525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GB">
                <a:solidFill>
                  <a:srgbClr val="1C304A"/>
                </a:solidFill>
              </a:rPr>
              <a:t>What does this solve?</a:t>
            </a:r>
            <a:endParaRPr b="0"/>
          </a:p>
        </p:txBody>
      </p:sp>
      <p:sp>
        <p:nvSpPr>
          <p:cNvPr id="219" name="Google Shape;219;p22"/>
          <p:cNvSpPr txBox="1">
            <a:spLocks noGrp="1"/>
          </p:cNvSpPr>
          <p:nvPr>
            <p:ph type="body" idx="1"/>
          </p:nvPr>
        </p:nvSpPr>
        <p:spPr>
          <a:xfrm>
            <a:off x="721225" y="1916475"/>
            <a:ext cx="3893400" cy="260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600"/>
              <a:buNone/>
            </a:pPr>
            <a:r>
              <a:rPr lang="en-GB" sz="1800">
                <a:solidFill>
                  <a:srgbClr val="000000"/>
                </a:solidFill>
                <a:latin typeface="Raleway"/>
                <a:ea typeface="Raleway"/>
                <a:cs typeface="Raleway"/>
                <a:sym typeface="Raleway"/>
              </a:rPr>
              <a:t>As a result, </a:t>
            </a:r>
            <a:r>
              <a:rPr lang="en-GB" sz="1800" b="1">
                <a:solidFill>
                  <a:srgbClr val="000000"/>
                </a:solidFill>
                <a:latin typeface="Raleway"/>
                <a:ea typeface="Raleway"/>
                <a:cs typeface="Raleway"/>
                <a:sym typeface="Raleway"/>
              </a:rPr>
              <a:t>there will always be user stories </a:t>
            </a:r>
            <a:r>
              <a:rPr lang="en-GB" sz="1800">
                <a:solidFill>
                  <a:srgbClr val="000000"/>
                </a:solidFill>
                <a:latin typeface="Raleway"/>
                <a:ea typeface="Raleway"/>
                <a:cs typeface="Raleway"/>
                <a:sym typeface="Raleway"/>
              </a:rPr>
              <a:t>that will be </a:t>
            </a:r>
            <a:r>
              <a:rPr lang="en-GB" sz="1800" b="1">
                <a:solidFill>
                  <a:srgbClr val="000000"/>
                </a:solidFill>
                <a:latin typeface="Raleway"/>
                <a:ea typeface="Raleway"/>
                <a:cs typeface="Raleway"/>
                <a:sym typeface="Raleway"/>
              </a:rPr>
              <a:t>out of scope</a:t>
            </a:r>
            <a:r>
              <a:rPr lang="en-GB" sz="1800">
                <a:solidFill>
                  <a:srgbClr val="000000"/>
                </a:solidFill>
                <a:latin typeface="Raleway"/>
                <a:ea typeface="Raleway"/>
                <a:cs typeface="Raleway"/>
                <a:sym typeface="Raleway"/>
              </a:rPr>
              <a:t> of a supporting procurement </a:t>
            </a:r>
            <a:r>
              <a:rPr lang="en-GB" sz="1800" b="1">
                <a:solidFill>
                  <a:srgbClr val="000000"/>
                </a:solidFill>
                <a:latin typeface="Raleway"/>
                <a:ea typeface="Raleway"/>
                <a:cs typeface="Raleway"/>
                <a:sym typeface="Raleway"/>
              </a:rPr>
              <a:t>or beyond the capacity</a:t>
            </a:r>
            <a:r>
              <a:rPr lang="en-GB" sz="1800">
                <a:solidFill>
                  <a:srgbClr val="000000"/>
                </a:solidFill>
                <a:latin typeface="Raleway"/>
                <a:ea typeface="Raleway"/>
                <a:cs typeface="Raleway"/>
                <a:sym typeface="Raleway"/>
              </a:rPr>
              <a:t> of the project team.</a:t>
            </a:r>
            <a:endParaRPr sz="1800">
              <a:solidFill>
                <a:srgbClr val="000000"/>
              </a:solidFill>
              <a:latin typeface="Raleway"/>
              <a:ea typeface="Raleway"/>
              <a:cs typeface="Raleway"/>
              <a:sym typeface="Raleway"/>
            </a:endParaRPr>
          </a:p>
        </p:txBody>
      </p:sp>
      <p:sp>
        <p:nvSpPr>
          <p:cNvPr id="220" name="Google Shape;220;p22"/>
          <p:cNvSpPr/>
          <p:nvPr/>
        </p:nvSpPr>
        <p:spPr>
          <a:xfrm>
            <a:off x="786175" y="1188525"/>
            <a:ext cx="409200" cy="57300"/>
          </a:xfrm>
          <a:prstGeom prst="rect">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22"/>
          <p:cNvSpPr/>
          <p:nvPr/>
        </p:nvSpPr>
        <p:spPr>
          <a:xfrm>
            <a:off x="1195375" y="1188525"/>
            <a:ext cx="409200" cy="57300"/>
          </a:xfrm>
          <a:prstGeom prst="rect">
            <a:avLst/>
          </a:prstGeom>
          <a:solidFill>
            <a:srgbClr val="6EB1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22"/>
          <p:cNvSpPr/>
          <p:nvPr/>
        </p:nvSpPr>
        <p:spPr>
          <a:xfrm>
            <a:off x="5270575" y="853850"/>
            <a:ext cx="3882900" cy="4289700"/>
          </a:xfrm>
          <a:prstGeom prst="rect">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3" name="Google Shape;223;p22"/>
          <p:cNvPicPr preferRelativeResize="0"/>
          <p:nvPr/>
        </p:nvPicPr>
        <p:blipFill rotWithShape="1">
          <a:blip r:embed="rId3">
            <a:alphaModFix amt="80000"/>
          </a:blip>
          <a:srcRect l="16138" r="16138"/>
          <a:stretch/>
        </p:blipFill>
        <p:spPr>
          <a:xfrm>
            <a:off x="5118175" y="701450"/>
            <a:ext cx="3873427" cy="4289648"/>
          </a:xfrm>
          <a:prstGeom prst="rect">
            <a:avLst/>
          </a:prstGeom>
          <a:noFill/>
          <a:ln>
            <a:noFill/>
          </a:ln>
        </p:spPr>
      </p:pic>
      <p:pic>
        <p:nvPicPr>
          <p:cNvPr id="224" name="Google Shape;224;p22"/>
          <p:cNvPicPr preferRelativeResize="0"/>
          <p:nvPr/>
        </p:nvPicPr>
        <p:blipFill rotWithShape="1">
          <a:blip r:embed="rId4">
            <a:alphaModFix/>
          </a:blip>
          <a:srcRect/>
          <a:stretch/>
        </p:blipFill>
        <p:spPr>
          <a:xfrm>
            <a:off x="8644523" y="135150"/>
            <a:ext cx="264983" cy="265249"/>
          </a:xfrm>
          <a:prstGeom prst="rect">
            <a:avLst/>
          </a:prstGeom>
          <a:noFill/>
          <a:ln>
            <a:noFill/>
          </a:ln>
        </p:spPr>
      </p:pic>
      <p:pic>
        <p:nvPicPr>
          <p:cNvPr id="225" name="Google Shape;225;p22"/>
          <p:cNvPicPr preferRelativeResize="0"/>
          <p:nvPr/>
        </p:nvPicPr>
        <p:blipFill rotWithShape="1">
          <a:blip r:embed="rId5">
            <a:alphaModFix/>
          </a:blip>
          <a:srcRect/>
          <a:stretch/>
        </p:blipFill>
        <p:spPr>
          <a:xfrm>
            <a:off x="6907976" y="135150"/>
            <a:ext cx="1527375" cy="265250"/>
          </a:xfrm>
          <a:prstGeom prst="rect">
            <a:avLst/>
          </a:prstGeom>
          <a:noFill/>
          <a:ln>
            <a:noFill/>
          </a:ln>
        </p:spPr>
      </p:pic>
      <p:sp>
        <p:nvSpPr>
          <p:cNvPr id="226" name="Google Shape;226;p22"/>
          <p:cNvSpPr txBox="1"/>
          <p:nvPr/>
        </p:nvSpPr>
        <p:spPr>
          <a:xfrm>
            <a:off x="226550" y="78500"/>
            <a:ext cx="13878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aleway"/>
                <a:ea typeface="Raleway"/>
                <a:cs typeface="Raleway"/>
                <a:sym typeface="Raleway"/>
              </a:rPr>
              <a:t>Accelerating IT Modernization</a:t>
            </a:r>
            <a:endParaRPr sz="600" b="0" i="0" u="none" strike="noStrike" cap="none">
              <a:solidFill>
                <a:srgbClr val="000000"/>
              </a:solidFill>
              <a:latin typeface="Raleway"/>
              <a:ea typeface="Raleway"/>
              <a:cs typeface="Raleway"/>
              <a:sym typeface="Raleway"/>
            </a:endParaRPr>
          </a:p>
        </p:txBody>
      </p:sp>
      <p:sp>
        <p:nvSpPr>
          <p:cNvPr id="227" name="Google Shape;227;p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a:t>
            </a:fld>
            <a:endParaRPr/>
          </a:p>
        </p:txBody>
      </p:sp>
      <p:sp>
        <p:nvSpPr>
          <p:cNvPr id="228" name="Google Shape;228;p22"/>
          <p:cNvSpPr txBox="1"/>
          <p:nvPr/>
        </p:nvSpPr>
        <p:spPr>
          <a:xfrm>
            <a:off x="709975" y="978338"/>
            <a:ext cx="1387800" cy="138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GB" sz="900" dirty="0">
                <a:latin typeface="Raleway"/>
                <a:ea typeface="Raleway"/>
                <a:cs typeface="Raleway"/>
                <a:sym typeface="Raleway"/>
              </a:rPr>
              <a:t>What is the MPT?</a:t>
            </a:r>
            <a:endParaRPr sz="900" b="0" i="0" u="none" strike="noStrike" cap="none" dirty="0">
              <a:solidFill>
                <a:srgbClr val="000000"/>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3"/>
          <p:cNvSpPr/>
          <p:nvPr/>
        </p:nvSpPr>
        <p:spPr>
          <a:xfrm>
            <a:off x="786175" y="1188525"/>
            <a:ext cx="409200" cy="57300"/>
          </a:xfrm>
          <a:prstGeom prst="rect">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23"/>
          <p:cNvSpPr/>
          <p:nvPr/>
        </p:nvSpPr>
        <p:spPr>
          <a:xfrm>
            <a:off x="1195375" y="1188525"/>
            <a:ext cx="409200" cy="57300"/>
          </a:xfrm>
          <a:prstGeom prst="rect">
            <a:avLst/>
          </a:prstGeom>
          <a:solidFill>
            <a:srgbClr val="6EB1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23"/>
          <p:cNvSpPr txBox="1"/>
          <p:nvPr/>
        </p:nvSpPr>
        <p:spPr>
          <a:xfrm>
            <a:off x="226550" y="78500"/>
            <a:ext cx="13878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aleway"/>
                <a:ea typeface="Raleway"/>
                <a:cs typeface="Raleway"/>
                <a:sym typeface="Raleway"/>
              </a:rPr>
              <a:t>GSA Centers of Excellence</a:t>
            </a:r>
            <a:endParaRPr sz="600" b="1" i="0" u="none" strike="noStrike" cap="none">
              <a:solidFill>
                <a:srgbClr val="000000"/>
              </a:solidFill>
              <a:latin typeface="Raleway"/>
              <a:ea typeface="Raleway"/>
              <a:cs typeface="Raleway"/>
              <a:sym typeface="Raleway"/>
            </a:endParaRPr>
          </a:p>
        </p:txBody>
      </p:sp>
      <p:sp>
        <p:nvSpPr>
          <p:cNvPr id="236" name="Google Shape;236;p23"/>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7" name="Google Shape;237;p23"/>
          <p:cNvPicPr preferRelativeResize="0"/>
          <p:nvPr/>
        </p:nvPicPr>
        <p:blipFill rotWithShape="1">
          <a:blip r:embed="rId3">
            <a:alphaModFix/>
          </a:blip>
          <a:srcRect/>
          <a:stretch/>
        </p:blipFill>
        <p:spPr>
          <a:xfrm>
            <a:off x="8644523" y="135150"/>
            <a:ext cx="264983" cy="265249"/>
          </a:xfrm>
          <a:prstGeom prst="rect">
            <a:avLst/>
          </a:prstGeom>
          <a:noFill/>
          <a:ln>
            <a:noFill/>
          </a:ln>
        </p:spPr>
      </p:pic>
      <p:pic>
        <p:nvPicPr>
          <p:cNvPr id="238" name="Google Shape;238;p23"/>
          <p:cNvPicPr preferRelativeResize="0"/>
          <p:nvPr/>
        </p:nvPicPr>
        <p:blipFill rotWithShape="1">
          <a:blip r:embed="rId4">
            <a:alphaModFix/>
          </a:blip>
          <a:srcRect/>
          <a:stretch/>
        </p:blipFill>
        <p:spPr>
          <a:xfrm>
            <a:off x="6907976" y="135150"/>
            <a:ext cx="1527375" cy="265250"/>
          </a:xfrm>
          <a:prstGeom prst="rect">
            <a:avLst/>
          </a:prstGeom>
          <a:noFill/>
          <a:ln>
            <a:noFill/>
          </a:ln>
        </p:spPr>
      </p:pic>
      <p:sp>
        <p:nvSpPr>
          <p:cNvPr id="239" name="Google Shape;239;p23"/>
          <p:cNvSpPr txBox="1"/>
          <p:nvPr/>
        </p:nvSpPr>
        <p:spPr>
          <a:xfrm>
            <a:off x="226550" y="78500"/>
            <a:ext cx="13878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aleway"/>
                <a:ea typeface="Raleway"/>
                <a:cs typeface="Raleway"/>
                <a:sym typeface="Raleway"/>
              </a:rPr>
              <a:t>Accelerating IT Modernization</a:t>
            </a:r>
            <a:endParaRPr sz="600" b="0" i="0" u="none" strike="noStrike" cap="none">
              <a:solidFill>
                <a:srgbClr val="000000"/>
              </a:solidFill>
              <a:latin typeface="Raleway"/>
              <a:ea typeface="Raleway"/>
              <a:cs typeface="Raleway"/>
              <a:sym typeface="Raleway"/>
            </a:endParaRPr>
          </a:p>
        </p:txBody>
      </p:sp>
      <p:sp>
        <p:nvSpPr>
          <p:cNvPr id="240" name="Google Shape;240;p23"/>
          <p:cNvSpPr txBox="1"/>
          <p:nvPr/>
        </p:nvSpPr>
        <p:spPr>
          <a:xfrm>
            <a:off x="730725" y="1166250"/>
            <a:ext cx="7704600" cy="62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GB" sz="2600" b="1">
                <a:solidFill>
                  <a:srgbClr val="1C304A"/>
                </a:solidFill>
                <a:latin typeface="Raleway"/>
                <a:ea typeface="Raleway"/>
                <a:cs typeface="Raleway"/>
                <a:sym typeface="Raleway"/>
              </a:rPr>
              <a:t>What are we doing now?</a:t>
            </a:r>
            <a:endParaRPr sz="2600" b="0" i="0" u="none" strike="noStrike" cap="none">
              <a:solidFill>
                <a:srgbClr val="1A1A1A"/>
              </a:solidFill>
              <a:latin typeface="Raleway"/>
              <a:ea typeface="Raleway"/>
              <a:cs typeface="Raleway"/>
              <a:sym typeface="Raleway"/>
            </a:endParaRPr>
          </a:p>
        </p:txBody>
      </p:sp>
      <p:sp>
        <p:nvSpPr>
          <p:cNvPr id="241" name="Google Shape;241;p23"/>
          <p:cNvSpPr txBox="1"/>
          <p:nvPr/>
        </p:nvSpPr>
        <p:spPr>
          <a:xfrm>
            <a:off x="709975" y="1648550"/>
            <a:ext cx="8138700" cy="74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600"/>
              <a:buFont typeface="Arial"/>
              <a:buNone/>
            </a:pPr>
            <a:endParaRPr sz="2000" i="0" u="none" strike="noStrike" cap="none">
              <a:solidFill>
                <a:srgbClr val="000000"/>
              </a:solidFill>
              <a:latin typeface="Raleway"/>
              <a:ea typeface="Raleway"/>
              <a:cs typeface="Raleway"/>
              <a:sym typeface="Raleway"/>
            </a:endParaRPr>
          </a:p>
        </p:txBody>
      </p:sp>
      <p:sp>
        <p:nvSpPr>
          <p:cNvPr id="242" name="Google Shape;242;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solidFill>
                  <a:srgbClr val="666666"/>
                </a:solidFill>
              </a:rPr>
              <a:t>6</a:t>
            </a:fld>
            <a:endParaRPr>
              <a:solidFill>
                <a:srgbClr val="666666"/>
              </a:solidFill>
            </a:endParaRPr>
          </a:p>
        </p:txBody>
      </p:sp>
      <p:sp>
        <p:nvSpPr>
          <p:cNvPr id="243" name="Google Shape;243;p23"/>
          <p:cNvSpPr txBox="1"/>
          <p:nvPr/>
        </p:nvSpPr>
        <p:spPr>
          <a:xfrm>
            <a:off x="709975" y="978338"/>
            <a:ext cx="1387800" cy="138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GB" sz="900" dirty="0">
                <a:latin typeface="Raleway"/>
                <a:ea typeface="Raleway"/>
                <a:cs typeface="Raleway"/>
                <a:sym typeface="Raleway"/>
              </a:rPr>
              <a:t>What is the MPT?</a:t>
            </a:r>
            <a:endParaRPr sz="900" b="0" i="0" u="none" strike="noStrike" cap="none" dirty="0">
              <a:solidFill>
                <a:srgbClr val="000000"/>
              </a:solidFill>
              <a:latin typeface="Raleway"/>
              <a:ea typeface="Raleway"/>
              <a:cs typeface="Raleway"/>
              <a:sym typeface="Raleway"/>
            </a:endParaRPr>
          </a:p>
        </p:txBody>
      </p:sp>
      <p:sp>
        <p:nvSpPr>
          <p:cNvPr id="244" name="Google Shape;244;p23"/>
          <p:cNvSpPr txBox="1"/>
          <p:nvPr/>
        </p:nvSpPr>
        <p:spPr>
          <a:xfrm>
            <a:off x="1625363" y="3223350"/>
            <a:ext cx="2743200" cy="14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Raleway"/>
                <a:ea typeface="Raleway"/>
                <a:cs typeface="Raleway"/>
                <a:sym typeface="Raleway"/>
              </a:rPr>
              <a:t>Modifying contracts</a:t>
            </a:r>
            <a:endParaRPr b="1">
              <a:latin typeface="Raleway"/>
              <a:ea typeface="Raleway"/>
              <a:cs typeface="Raleway"/>
              <a:sym typeface="Raleway"/>
            </a:endParaRPr>
          </a:p>
          <a:p>
            <a:pPr marL="0" lvl="0" indent="0" algn="l" rtl="0">
              <a:spcBef>
                <a:spcPts val="0"/>
              </a:spcBef>
              <a:spcAft>
                <a:spcPts val="0"/>
              </a:spcAft>
              <a:buNone/>
            </a:pPr>
            <a:r>
              <a:rPr lang="en-GB">
                <a:latin typeface="Raleway"/>
                <a:ea typeface="Raleway"/>
                <a:cs typeface="Raleway"/>
                <a:sym typeface="Raleway"/>
              </a:rPr>
              <a:t>Each CO/KO will handle this differently, resulting in no consistency or scalability..</a:t>
            </a:r>
            <a:endParaRPr>
              <a:latin typeface="Raleway"/>
              <a:ea typeface="Raleway"/>
              <a:cs typeface="Raleway"/>
              <a:sym typeface="Raleway"/>
            </a:endParaRPr>
          </a:p>
        </p:txBody>
      </p:sp>
      <p:sp>
        <p:nvSpPr>
          <p:cNvPr id="245" name="Google Shape;245;p23"/>
          <p:cNvSpPr/>
          <p:nvPr/>
        </p:nvSpPr>
        <p:spPr>
          <a:xfrm>
            <a:off x="815525" y="1804118"/>
            <a:ext cx="611400" cy="611400"/>
          </a:xfrm>
          <a:prstGeom prst="ellipse">
            <a:avLst/>
          </a:prstGeom>
          <a:solidFill>
            <a:srgbClr val="6EB14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46" name="Google Shape;246;p23"/>
          <p:cNvSpPr/>
          <p:nvPr/>
        </p:nvSpPr>
        <p:spPr>
          <a:xfrm>
            <a:off x="4567000" y="3223343"/>
            <a:ext cx="611400" cy="611400"/>
          </a:xfrm>
          <a:prstGeom prst="ellipse">
            <a:avLst/>
          </a:prstGeom>
          <a:solidFill>
            <a:srgbClr val="6EB14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47" name="Google Shape;247;p23"/>
          <p:cNvSpPr/>
          <p:nvPr/>
        </p:nvSpPr>
        <p:spPr>
          <a:xfrm>
            <a:off x="4567000" y="1804118"/>
            <a:ext cx="611400" cy="611400"/>
          </a:xfrm>
          <a:prstGeom prst="ellipse">
            <a:avLst/>
          </a:prstGeom>
          <a:solidFill>
            <a:srgbClr val="6EB14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48" name="Google Shape;248;p23"/>
          <p:cNvSpPr/>
          <p:nvPr/>
        </p:nvSpPr>
        <p:spPr>
          <a:xfrm>
            <a:off x="815525" y="3223343"/>
            <a:ext cx="611400" cy="611400"/>
          </a:xfrm>
          <a:prstGeom prst="ellipse">
            <a:avLst/>
          </a:prstGeom>
          <a:solidFill>
            <a:srgbClr val="6EB14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49" name="Google Shape;249;p23"/>
          <p:cNvSpPr txBox="1"/>
          <p:nvPr/>
        </p:nvSpPr>
        <p:spPr>
          <a:xfrm>
            <a:off x="1613500" y="1804125"/>
            <a:ext cx="2743200" cy="14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Raleway"/>
                <a:ea typeface="Raleway"/>
                <a:cs typeface="Raleway"/>
                <a:sym typeface="Raleway"/>
              </a:rPr>
              <a:t>Issuing a new procurement</a:t>
            </a:r>
            <a:endParaRPr>
              <a:latin typeface="Raleway"/>
              <a:ea typeface="Raleway"/>
              <a:cs typeface="Raleway"/>
              <a:sym typeface="Raleway"/>
            </a:endParaRPr>
          </a:p>
          <a:p>
            <a:pPr marL="0" lvl="0" indent="0" algn="l" rtl="0">
              <a:spcBef>
                <a:spcPts val="0"/>
              </a:spcBef>
              <a:spcAft>
                <a:spcPts val="0"/>
              </a:spcAft>
              <a:buNone/>
            </a:pPr>
            <a:r>
              <a:rPr lang="en-GB">
                <a:latin typeface="Raleway"/>
                <a:ea typeface="Raleway"/>
                <a:cs typeface="Raleway"/>
                <a:sym typeface="Raleway"/>
              </a:rPr>
              <a:t>This is a process that can often take months, time our projects simply don’t have.</a:t>
            </a:r>
            <a:endParaRPr>
              <a:latin typeface="Raleway"/>
              <a:ea typeface="Raleway"/>
              <a:cs typeface="Raleway"/>
              <a:sym typeface="Raleway"/>
            </a:endParaRPr>
          </a:p>
        </p:txBody>
      </p:sp>
      <p:sp>
        <p:nvSpPr>
          <p:cNvPr id="250" name="Google Shape;250;p23"/>
          <p:cNvSpPr txBox="1"/>
          <p:nvPr/>
        </p:nvSpPr>
        <p:spPr>
          <a:xfrm>
            <a:off x="5296800" y="1804125"/>
            <a:ext cx="2743200" cy="14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Raleway"/>
                <a:ea typeface="Raleway"/>
                <a:cs typeface="Raleway"/>
                <a:sym typeface="Raleway"/>
              </a:rPr>
              <a:t>Internal staffing requests</a:t>
            </a:r>
            <a:endParaRPr b="1">
              <a:latin typeface="Raleway"/>
              <a:ea typeface="Raleway"/>
              <a:cs typeface="Raleway"/>
              <a:sym typeface="Raleway"/>
            </a:endParaRPr>
          </a:p>
          <a:p>
            <a:pPr marL="0" lvl="0" indent="0" algn="l" rtl="0">
              <a:spcBef>
                <a:spcPts val="0"/>
              </a:spcBef>
              <a:spcAft>
                <a:spcPts val="0"/>
              </a:spcAft>
              <a:buNone/>
            </a:pPr>
            <a:r>
              <a:rPr lang="en-GB">
                <a:latin typeface="Raleway"/>
                <a:ea typeface="Raleway"/>
                <a:cs typeface="Raleway"/>
                <a:sym typeface="Raleway"/>
              </a:rPr>
              <a:t>Finding internal staff will be dependent on availability, not necessarily capability..</a:t>
            </a:r>
            <a:endParaRPr>
              <a:latin typeface="Raleway"/>
              <a:ea typeface="Raleway"/>
              <a:cs typeface="Raleway"/>
              <a:sym typeface="Raleway"/>
            </a:endParaRPr>
          </a:p>
        </p:txBody>
      </p:sp>
      <p:sp>
        <p:nvSpPr>
          <p:cNvPr id="251" name="Google Shape;251;p23"/>
          <p:cNvSpPr txBox="1"/>
          <p:nvPr/>
        </p:nvSpPr>
        <p:spPr>
          <a:xfrm>
            <a:off x="5296800" y="3223350"/>
            <a:ext cx="2743200" cy="14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Raleway"/>
                <a:ea typeface="Raleway"/>
                <a:cs typeface="Raleway"/>
                <a:sym typeface="Raleway"/>
              </a:rPr>
              <a:t>Working around the problem</a:t>
            </a:r>
            <a:endParaRPr>
              <a:latin typeface="Raleway"/>
              <a:ea typeface="Raleway"/>
              <a:cs typeface="Raleway"/>
              <a:sym typeface="Raleway"/>
            </a:endParaRPr>
          </a:p>
          <a:p>
            <a:pPr marL="0" lvl="0" indent="0" algn="l" rtl="0">
              <a:spcBef>
                <a:spcPts val="0"/>
              </a:spcBef>
              <a:spcAft>
                <a:spcPts val="0"/>
              </a:spcAft>
              <a:buNone/>
            </a:pPr>
            <a:r>
              <a:rPr lang="en-GB">
                <a:latin typeface="Raleway"/>
                <a:ea typeface="Raleway"/>
                <a:cs typeface="Raleway"/>
                <a:sym typeface="Raleway"/>
              </a:rPr>
              <a:t>Some teams simply drop features that they’d otherwise want or need.</a:t>
            </a:r>
            <a:endParaRPr>
              <a:latin typeface="Raleway"/>
              <a:ea typeface="Raleway"/>
              <a:cs typeface="Raleway"/>
              <a:sym typeface="Raleway"/>
            </a:endParaRPr>
          </a:p>
        </p:txBody>
      </p:sp>
      <p:pic>
        <p:nvPicPr>
          <p:cNvPr id="252" name="Google Shape;252;p23" descr="thin-0001_compose_write_pencil_new.png"/>
          <p:cNvPicPr preferRelativeResize="0"/>
          <p:nvPr/>
        </p:nvPicPr>
        <p:blipFill>
          <a:blip r:embed="rId5">
            <a:alphaModFix/>
          </a:blip>
          <a:stretch>
            <a:fillRect/>
          </a:stretch>
        </p:blipFill>
        <p:spPr>
          <a:xfrm>
            <a:off x="916475" y="3329525"/>
            <a:ext cx="409475" cy="409475"/>
          </a:xfrm>
          <a:prstGeom prst="rect">
            <a:avLst/>
          </a:prstGeom>
          <a:noFill/>
          <a:ln>
            <a:noFill/>
          </a:ln>
        </p:spPr>
      </p:pic>
      <p:pic>
        <p:nvPicPr>
          <p:cNvPr id="253" name="Google Shape;253;p23" descr="thin-0719_group_users_circle.png"/>
          <p:cNvPicPr preferRelativeResize="0"/>
          <p:nvPr/>
        </p:nvPicPr>
        <p:blipFill>
          <a:blip r:embed="rId6">
            <a:alphaModFix/>
          </a:blip>
          <a:stretch>
            <a:fillRect/>
          </a:stretch>
        </p:blipFill>
        <p:spPr>
          <a:xfrm>
            <a:off x="4617488" y="1854600"/>
            <a:ext cx="510425" cy="510425"/>
          </a:xfrm>
          <a:prstGeom prst="rect">
            <a:avLst/>
          </a:prstGeom>
          <a:noFill/>
          <a:ln>
            <a:noFill/>
          </a:ln>
        </p:spPr>
      </p:pic>
      <p:pic>
        <p:nvPicPr>
          <p:cNvPr id="254" name="Google Shape;254;p23" descr="thin-0384_graph_columns_drop_statistics.png"/>
          <p:cNvPicPr preferRelativeResize="0"/>
          <p:nvPr/>
        </p:nvPicPr>
        <p:blipFill>
          <a:blip r:embed="rId7">
            <a:alphaModFix/>
          </a:blip>
          <a:stretch>
            <a:fillRect/>
          </a:stretch>
        </p:blipFill>
        <p:spPr>
          <a:xfrm>
            <a:off x="4668000" y="3259899"/>
            <a:ext cx="459900" cy="443366"/>
          </a:xfrm>
          <a:prstGeom prst="rect">
            <a:avLst/>
          </a:prstGeom>
          <a:noFill/>
          <a:ln>
            <a:noFill/>
          </a:ln>
        </p:spPr>
      </p:pic>
      <p:pic>
        <p:nvPicPr>
          <p:cNvPr id="255" name="Google Shape;255;p23" descr="thin-0070_paper_role.png"/>
          <p:cNvPicPr preferRelativeResize="0"/>
          <p:nvPr/>
        </p:nvPicPr>
        <p:blipFill>
          <a:blip r:embed="rId8">
            <a:alphaModFix/>
          </a:blip>
          <a:stretch>
            <a:fillRect/>
          </a:stretch>
        </p:blipFill>
        <p:spPr>
          <a:xfrm>
            <a:off x="916487" y="1886813"/>
            <a:ext cx="409475" cy="40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4"/>
          <p:cNvSpPr/>
          <p:nvPr/>
        </p:nvSpPr>
        <p:spPr>
          <a:xfrm>
            <a:off x="786175" y="1188525"/>
            <a:ext cx="409200" cy="57300"/>
          </a:xfrm>
          <a:prstGeom prst="rect">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24"/>
          <p:cNvSpPr/>
          <p:nvPr/>
        </p:nvSpPr>
        <p:spPr>
          <a:xfrm>
            <a:off x="1195375" y="1188525"/>
            <a:ext cx="409200" cy="57300"/>
          </a:xfrm>
          <a:prstGeom prst="rect">
            <a:avLst/>
          </a:prstGeom>
          <a:solidFill>
            <a:srgbClr val="6EB1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24"/>
          <p:cNvSpPr txBox="1"/>
          <p:nvPr/>
        </p:nvSpPr>
        <p:spPr>
          <a:xfrm>
            <a:off x="226550" y="78500"/>
            <a:ext cx="13878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aleway"/>
                <a:ea typeface="Raleway"/>
                <a:cs typeface="Raleway"/>
                <a:sym typeface="Raleway"/>
              </a:rPr>
              <a:t>GSA Centers of Excellence</a:t>
            </a:r>
            <a:endParaRPr sz="600" b="1" i="0" u="none" strike="noStrike" cap="none">
              <a:solidFill>
                <a:srgbClr val="000000"/>
              </a:solidFill>
              <a:latin typeface="Raleway"/>
              <a:ea typeface="Raleway"/>
              <a:cs typeface="Raleway"/>
              <a:sym typeface="Raleway"/>
            </a:endParaRPr>
          </a:p>
        </p:txBody>
      </p:sp>
      <p:sp>
        <p:nvSpPr>
          <p:cNvPr id="263" name="Google Shape;263;p2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64" name="Google Shape;264;p24"/>
          <p:cNvPicPr preferRelativeResize="0"/>
          <p:nvPr/>
        </p:nvPicPr>
        <p:blipFill rotWithShape="1">
          <a:blip r:embed="rId3">
            <a:alphaModFix/>
          </a:blip>
          <a:srcRect/>
          <a:stretch/>
        </p:blipFill>
        <p:spPr>
          <a:xfrm>
            <a:off x="8644523" y="135150"/>
            <a:ext cx="264983" cy="265249"/>
          </a:xfrm>
          <a:prstGeom prst="rect">
            <a:avLst/>
          </a:prstGeom>
          <a:noFill/>
          <a:ln>
            <a:noFill/>
          </a:ln>
        </p:spPr>
      </p:pic>
      <p:pic>
        <p:nvPicPr>
          <p:cNvPr id="265" name="Google Shape;265;p24"/>
          <p:cNvPicPr preferRelativeResize="0"/>
          <p:nvPr/>
        </p:nvPicPr>
        <p:blipFill rotWithShape="1">
          <a:blip r:embed="rId4">
            <a:alphaModFix/>
          </a:blip>
          <a:srcRect/>
          <a:stretch/>
        </p:blipFill>
        <p:spPr>
          <a:xfrm>
            <a:off x="6907976" y="135150"/>
            <a:ext cx="1527375" cy="265250"/>
          </a:xfrm>
          <a:prstGeom prst="rect">
            <a:avLst/>
          </a:prstGeom>
          <a:noFill/>
          <a:ln>
            <a:noFill/>
          </a:ln>
        </p:spPr>
      </p:pic>
      <p:sp>
        <p:nvSpPr>
          <p:cNvPr id="266" name="Google Shape;266;p24"/>
          <p:cNvSpPr txBox="1"/>
          <p:nvPr/>
        </p:nvSpPr>
        <p:spPr>
          <a:xfrm>
            <a:off x="226550" y="78500"/>
            <a:ext cx="13878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aleway"/>
                <a:ea typeface="Raleway"/>
                <a:cs typeface="Raleway"/>
                <a:sym typeface="Raleway"/>
              </a:rPr>
              <a:t>Accelerating IT Modernization</a:t>
            </a:r>
            <a:endParaRPr sz="600" b="0" i="0" u="none" strike="noStrike" cap="none">
              <a:solidFill>
                <a:srgbClr val="000000"/>
              </a:solidFill>
              <a:latin typeface="Raleway"/>
              <a:ea typeface="Raleway"/>
              <a:cs typeface="Raleway"/>
              <a:sym typeface="Raleway"/>
            </a:endParaRPr>
          </a:p>
        </p:txBody>
      </p:sp>
      <p:sp>
        <p:nvSpPr>
          <p:cNvPr id="267" name="Google Shape;267;p24"/>
          <p:cNvSpPr txBox="1"/>
          <p:nvPr/>
        </p:nvSpPr>
        <p:spPr>
          <a:xfrm>
            <a:off x="730725" y="1166250"/>
            <a:ext cx="7704600" cy="62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GB" sz="2600" b="1">
                <a:solidFill>
                  <a:srgbClr val="1C304A"/>
                </a:solidFill>
                <a:latin typeface="Raleway"/>
                <a:ea typeface="Raleway"/>
                <a:cs typeface="Raleway"/>
                <a:sym typeface="Raleway"/>
              </a:rPr>
              <a:t>All good ideas...</a:t>
            </a:r>
            <a:endParaRPr sz="2600" b="0" i="0" u="none" strike="noStrike" cap="none">
              <a:solidFill>
                <a:srgbClr val="1A1A1A"/>
              </a:solidFill>
              <a:latin typeface="Raleway"/>
              <a:ea typeface="Raleway"/>
              <a:cs typeface="Raleway"/>
              <a:sym typeface="Raleway"/>
            </a:endParaRPr>
          </a:p>
        </p:txBody>
      </p:sp>
      <p:sp>
        <p:nvSpPr>
          <p:cNvPr id="268" name="Google Shape;268;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solidFill>
                  <a:srgbClr val="666666"/>
                </a:solidFill>
              </a:rPr>
              <a:t>7</a:t>
            </a:fld>
            <a:endParaRPr>
              <a:solidFill>
                <a:srgbClr val="666666"/>
              </a:solidFill>
            </a:endParaRPr>
          </a:p>
        </p:txBody>
      </p:sp>
      <p:sp>
        <p:nvSpPr>
          <p:cNvPr id="269" name="Google Shape;269;p24"/>
          <p:cNvSpPr txBox="1"/>
          <p:nvPr/>
        </p:nvSpPr>
        <p:spPr>
          <a:xfrm>
            <a:off x="709975" y="978338"/>
            <a:ext cx="1387800" cy="138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GB" sz="900" dirty="0">
                <a:latin typeface="Raleway"/>
                <a:ea typeface="Raleway"/>
                <a:cs typeface="Raleway"/>
                <a:sym typeface="Raleway"/>
              </a:rPr>
              <a:t>What is the MPT?</a:t>
            </a:r>
            <a:endParaRPr sz="900" b="0" i="0" u="none" strike="noStrike" cap="none" dirty="0">
              <a:solidFill>
                <a:srgbClr val="000000"/>
              </a:solidFill>
              <a:latin typeface="Raleway"/>
              <a:ea typeface="Raleway"/>
              <a:cs typeface="Raleway"/>
              <a:sym typeface="Raleway"/>
            </a:endParaRPr>
          </a:p>
        </p:txBody>
      </p:sp>
      <p:sp>
        <p:nvSpPr>
          <p:cNvPr id="270" name="Google Shape;270;p24"/>
          <p:cNvSpPr txBox="1">
            <a:spLocks noGrp="1"/>
          </p:cNvSpPr>
          <p:nvPr>
            <p:ph type="body" idx="4294967295"/>
          </p:nvPr>
        </p:nvSpPr>
        <p:spPr>
          <a:xfrm>
            <a:off x="730725" y="1881550"/>
            <a:ext cx="7704600" cy="23625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Font typeface="Raleway"/>
              <a:buChar char="●"/>
            </a:pPr>
            <a:r>
              <a:rPr lang="en-GB" sz="2000">
                <a:solidFill>
                  <a:srgbClr val="000000"/>
                </a:solidFill>
                <a:latin typeface="Raleway"/>
                <a:ea typeface="Raleway"/>
                <a:cs typeface="Raleway"/>
                <a:sym typeface="Raleway"/>
              </a:rPr>
              <a:t>The </a:t>
            </a:r>
            <a:r>
              <a:rPr lang="en-GB" sz="2000" u="sng">
                <a:solidFill>
                  <a:schemeClr val="hlink"/>
                </a:solidFill>
                <a:latin typeface="Raleway"/>
                <a:ea typeface="Raleway"/>
                <a:cs typeface="Raleway"/>
                <a:sym typeface="Raleway"/>
                <a:hlinkClick r:id="rId5"/>
              </a:rPr>
              <a:t>18F Micro-purchase Marketplace</a:t>
            </a:r>
            <a:r>
              <a:rPr lang="en-GB" sz="2000">
                <a:solidFill>
                  <a:srgbClr val="000000"/>
                </a:solidFill>
                <a:latin typeface="Raleway"/>
                <a:ea typeface="Raleway"/>
                <a:cs typeface="Raleway"/>
                <a:sym typeface="Raleway"/>
              </a:rPr>
              <a:t> was successful in theory, but not a practical solution due to the micro-purchase threshold in place at the time.</a:t>
            </a:r>
            <a:endParaRPr sz="2000">
              <a:solidFill>
                <a:srgbClr val="000000"/>
              </a:solidFill>
              <a:latin typeface="Raleway"/>
              <a:ea typeface="Raleway"/>
              <a:cs typeface="Raleway"/>
              <a:sym typeface="Raleway"/>
            </a:endParaRPr>
          </a:p>
          <a:p>
            <a:pPr marL="457200" lvl="0" indent="-355600" algn="l" rtl="0">
              <a:lnSpc>
                <a:spcPct val="115000"/>
              </a:lnSpc>
              <a:spcBef>
                <a:spcPts val="0"/>
              </a:spcBef>
              <a:spcAft>
                <a:spcPts val="0"/>
              </a:spcAft>
              <a:buSzPts val="2000"/>
              <a:buFont typeface="Raleway"/>
              <a:buChar char="●"/>
            </a:pPr>
            <a:r>
              <a:rPr lang="en-GB" sz="2000" u="sng">
                <a:solidFill>
                  <a:schemeClr val="hlink"/>
                </a:solidFill>
                <a:latin typeface="Raleway"/>
                <a:ea typeface="Raleway"/>
                <a:cs typeface="Raleway"/>
                <a:sym typeface="Raleway"/>
                <a:hlinkClick r:id="rId6"/>
              </a:rPr>
              <a:t>cloud.gov</a:t>
            </a:r>
            <a:r>
              <a:rPr lang="en-GB" sz="2000">
                <a:solidFill>
                  <a:srgbClr val="000000"/>
                </a:solidFill>
                <a:latin typeface="Raleway"/>
                <a:ea typeface="Raleway"/>
                <a:cs typeface="Raleway"/>
                <a:sym typeface="Raleway"/>
              </a:rPr>
              <a:t> built on those ideas with their </a:t>
            </a:r>
            <a:r>
              <a:rPr lang="en-GB" sz="2000" u="sng">
                <a:solidFill>
                  <a:schemeClr val="hlink"/>
                </a:solidFill>
                <a:latin typeface="Raleway"/>
                <a:ea typeface="Raleway"/>
                <a:cs typeface="Raleway"/>
                <a:sym typeface="Raleway"/>
                <a:hlinkClick r:id="rId7"/>
              </a:rPr>
              <a:t>own version</a:t>
            </a:r>
            <a:r>
              <a:rPr lang="en-GB" sz="2000">
                <a:solidFill>
                  <a:srgbClr val="000000"/>
                </a:solidFill>
                <a:latin typeface="Raleway"/>
                <a:ea typeface="Raleway"/>
                <a:cs typeface="Raleway"/>
                <a:sym typeface="Raleway"/>
              </a:rPr>
              <a:t>.</a:t>
            </a:r>
            <a:endParaRPr sz="2000">
              <a:solidFill>
                <a:srgbClr val="000000"/>
              </a:solidFill>
              <a:latin typeface="Raleway"/>
              <a:ea typeface="Raleway"/>
              <a:cs typeface="Raleway"/>
              <a:sym typeface="Raleway"/>
            </a:endParaRPr>
          </a:p>
          <a:p>
            <a:pPr marL="457200" lvl="0" indent="-355600" algn="l" rtl="0">
              <a:lnSpc>
                <a:spcPct val="115000"/>
              </a:lnSpc>
              <a:spcBef>
                <a:spcPts val="0"/>
              </a:spcBef>
              <a:spcAft>
                <a:spcPts val="0"/>
              </a:spcAft>
              <a:buSzPts val="2000"/>
              <a:buFont typeface="Raleway"/>
              <a:buChar char="●"/>
            </a:pPr>
            <a:r>
              <a:rPr lang="en-GB" sz="2000">
                <a:solidFill>
                  <a:srgbClr val="000000"/>
                </a:solidFill>
                <a:latin typeface="Raleway"/>
                <a:ea typeface="Raleway"/>
                <a:cs typeface="Raleway"/>
                <a:sym typeface="Raleway"/>
              </a:rPr>
              <a:t>The Department of Veterans Affairs (VA) developed their </a:t>
            </a:r>
            <a:r>
              <a:rPr lang="en-GB" sz="2000" u="sng">
                <a:solidFill>
                  <a:schemeClr val="hlink"/>
                </a:solidFill>
                <a:latin typeface="Raleway"/>
                <a:ea typeface="Raleway"/>
                <a:cs typeface="Raleway"/>
                <a:sym typeface="Raleway"/>
                <a:hlinkClick r:id="rId8"/>
              </a:rPr>
              <a:t>own platform</a:t>
            </a:r>
            <a:r>
              <a:rPr lang="en-GB" sz="2000">
                <a:solidFill>
                  <a:srgbClr val="000000"/>
                </a:solidFill>
                <a:latin typeface="Raleway"/>
                <a:ea typeface="Raleway"/>
                <a:cs typeface="Raleway"/>
                <a:sym typeface="Raleway"/>
              </a:rPr>
              <a:t> as well.</a:t>
            </a:r>
            <a:endParaRPr sz="20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p:nvPr/>
        </p:nvSpPr>
        <p:spPr>
          <a:xfrm>
            <a:off x="786175" y="1188525"/>
            <a:ext cx="409200" cy="57300"/>
          </a:xfrm>
          <a:prstGeom prst="rect">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25"/>
          <p:cNvSpPr/>
          <p:nvPr/>
        </p:nvSpPr>
        <p:spPr>
          <a:xfrm>
            <a:off x="1195375" y="1188525"/>
            <a:ext cx="409200" cy="57300"/>
          </a:xfrm>
          <a:prstGeom prst="rect">
            <a:avLst/>
          </a:prstGeom>
          <a:solidFill>
            <a:srgbClr val="6EB1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25"/>
          <p:cNvSpPr txBox="1"/>
          <p:nvPr/>
        </p:nvSpPr>
        <p:spPr>
          <a:xfrm>
            <a:off x="226550" y="78500"/>
            <a:ext cx="13878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aleway"/>
                <a:ea typeface="Raleway"/>
                <a:cs typeface="Raleway"/>
                <a:sym typeface="Raleway"/>
              </a:rPr>
              <a:t>GSA Centers of Excellence</a:t>
            </a:r>
            <a:endParaRPr sz="600" b="1" i="0" u="none" strike="noStrike" cap="none">
              <a:solidFill>
                <a:srgbClr val="000000"/>
              </a:solidFill>
              <a:latin typeface="Raleway"/>
              <a:ea typeface="Raleway"/>
              <a:cs typeface="Raleway"/>
              <a:sym typeface="Raleway"/>
            </a:endParaRPr>
          </a:p>
        </p:txBody>
      </p:sp>
      <p:sp>
        <p:nvSpPr>
          <p:cNvPr id="278" name="Google Shape;278;p25"/>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79" name="Google Shape;279;p25"/>
          <p:cNvPicPr preferRelativeResize="0"/>
          <p:nvPr/>
        </p:nvPicPr>
        <p:blipFill rotWithShape="1">
          <a:blip r:embed="rId3">
            <a:alphaModFix/>
          </a:blip>
          <a:srcRect/>
          <a:stretch/>
        </p:blipFill>
        <p:spPr>
          <a:xfrm>
            <a:off x="8644523" y="135150"/>
            <a:ext cx="264983" cy="265249"/>
          </a:xfrm>
          <a:prstGeom prst="rect">
            <a:avLst/>
          </a:prstGeom>
          <a:noFill/>
          <a:ln>
            <a:noFill/>
          </a:ln>
        </p:spPr>
      </p:pic>
      <p:pic>
        <p:nvPicPr>
          <p:cNvPr id="280" name="Google Shape;280;p25"/>
          <p:cNvPicPr preferRelativeResize="0"/>
          <p:nvPr/>
        </p:nvPicPr>
        <p:blipFill rotWithShape="1">
          <a:blip r:embed="rId4">
            <a:alphaModFix/>
          </a:blip>
          <a:srcRect/>
          <a:stretch/>
        </p:blipFill>
        <p:spPr>
          <a:xfrm>
            <a:off x="6907976" y="135150"/>
            <a:ext cx="1527375" cy="265250"/>
          </a:xfrm>
          <a:prstGeom prst="rect">
            <a:avLst/>
          </a:prstGeom>
          <a:noFill/>
          <a:ln>
            <a:noFill/>
          </a:ln>
        </p:spPr>
      </p:pic>
      <p:sp>
        <p:nvSpPr>
          <p:cNvPr id="281" name="Google Shape;281;p25"/>
          <p:cNvSpPr txBox="1"/>
          <p:nvPr/>
        </p:nvSpPr>
        <p:spPr>
          <a:xfrm>
            <a:off x="226550" y="78500"/>
            <a:ext cx="13878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aleway"/>
                <a:ea typeface="Raleway"/>
                <a:cs typeface="Raleway"/>
                <a:sym typeface="Raleway"/>
              </a:rPr>
              <a:t>Accelerating IT Modernization</a:t>
            </a:r>
            <a:endParaRPr sz="600" b="0" i="0" u="none" strike="noStrike" cap="none">
              <a:solidFill>
                <a:srgbClr val="000000"/>
              </a:solidFill>
              <a:latin typeface="Raleway"/>
              <a:ea typeface="Raleway"/>
              <a:cs typeface="Raleway"/>
              <a:sym typeface="Raleway"/>
            </a:endParaRPr>
          </a:p>
        </p:txBody>
      </p:sp>
      <p:sp>
        <p:nvSpPr>
          <p:cNvPr id="282" name="Google Shape;282;p25"/>
          <p:cNvSpPr txBox="1"/>
          <p:nvPr/>
        </p:nvSpPr>
        <p:spPr>
          <a:xfrm>
            <a:off x="730725" y="1166250"/>
            <a:ext cx="7704600" cy="6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600"/>
              <a:buFont typeface="Arial"/>
              <a:buNone/>
            </a:pPr>
            <a:r>
              <a:rPr lang="en-GB" sz="2600" b="1">
                <a:solidFill>
                  <a:srgbClr val="1C304A"/>
                </a:solidFill>
                <a:latin typeface="Raleway"/>
                <a:ea typeface="Raleway"/>
                <a:cs typeface="Raleway"/>
                <a:sym typeface="Raleway"/>
              </a:rPr>
              <a:t>...build on those before them.</a:t>
            </a:r>
            <a:endParaRPr sz="2600" b="0" i="0" u="none" strike="noStrike" cap="none">
              <a:solidFill>
                <a:srgbClr val="1A1A1A"/>
              </a:solidFill>
              <a:latin typeface="Raleway"/>
              <a:ea typeface="Raleway"/>
              <a:cs typeface="Raleway"/>
              <a:sym typeface="Raleway"/>
            </a:endParaRPr>
          </a:p>
        </p:txBody>
      </p:sp>
      <p:sp>
        <p:nvSpPr>
          <p:cNvPr id="283" name="Google Shape;283;p2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solidFill>
                  <a:srgbClr val="666666"/>
                </a:solidFill>
              </a:rPr>
              <a:t>8</a:t>
            </a:fld>
            <a:endParaRPr>
              <a:solidFill>
                <a:srgbClr val="666666"/>
              </a:solidFill>
            </a:endParaRPr>
          </a:p>
        </p:txBody>
      </p:sp>
      <p:sp>
        <p:nvSpPr>
          <p:cNvPr id="284" name="Google Shape;284;p25"/>
          <p:cNvSpPr txBox="1"/>
          <p:nvPr/>
        </p:nvSpPr>
        <p:spPr>
          <a:xfrm>
            <a:off x="709975" y="978338"/>
            <a:ext cx="1387800" cy="138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GB" sz="900">
                <a:latin typeface="Raleway"/>
                <a:ea typeface="Raleway"/>
                <a:cs typeface="Raleway"/>
                <a:sym typeface="Raleway"/>
              </a:rPr>
              <a:t>What is the CoE MPP?</a:t>
            </a:r>
            <a:endParaRPr sz="900" b="0" i="0" u="none" strike="noStrike" cap="none">
              <a:solidFill>
                <a:srgbClr val="000000"/>
              </a:solidFill>
              <a:latin typeface="Raleway"/>
              <a:ea typeface="Raleway"/>
              <a:cs typeface="Raleway"/>
              <a:sym typeface="Raleway"/>
            </a:endParaRPr>
          </a:p>
        </p:txBody>
      </p:sp>
      <p:sp>
        <p:nvSpPr>
          <p:cNvPr id="285" name="Google Shape;285;p25"/>
          <p:cNvSpPr txBox="1">
            <a:spLocks noGrp="1"/>
          </p:cNvSpPr>
          <p:nvPr>
            <p:ph type="body" idx="4294967295"/>
          </p:nvPr>
        </p:nvSpPr>
        <p:spPr>
          <a:xfrm>
            <a:off x="730725" y="1881550"/>
            <a:ext cx="7704600" cy="236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200" dirty="0">
                <a:solidFill>
                  <a:srgbClr val="000000"/>
                </a:solidFill>
                <a:latin typeface="Raleway"/>
                <a:ea typeface="Raleway"/>
                <a:cs typeface="Raleway"/>
                <a:sym typeface="Raleway"/>
              </a:rPr>
              <a:t>Through the development of a process based on the MPT, </a:t>
            </a:r>
            <a:r>
              <a:rPr lang="en-GB" sz="2200" b="1" dirty="0">
                <a:solidFill>
                  <a:srgbClr val="000000"/>
                </a:solidFill>
                <a:latin typeface="Raleway"/>
                <a:ea typeface="Raleway"/>
                <a:cs typeface="Raleway"/>
                <a:sym typeface="Raleway"/>
              </a:rPr>
              <a:t>we’ve built on all of these efforts</a:t>
            </a:r>
            <a:r>
              <a:rPr lang="en-GB" sz="2200" dirty="0">
                <a:solidFill>
                  <a:srgbClr val="000000"/>
                </a:solidFill>
                <a:latin typeface="Raleway"/>
                <a:ea typeface="Raleway"/>
                <a:cs typeface="Raleway"/>
                <a:sym typeface="Raleway"/>
              </a:rPr>
              <a:t>, using the lessons learned from our experiences with agency and industry partners.</a:t>
            </a:r>
            <a:endParaRPr sz="2200" dirty="0">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C304A"/>
        </a:solidFill>
        <a:effectLst/>
      </p:bgPr>
    </p:bg>
    <p:spTree>
      <p:nvGrpSpPr>
        <p:cNvPr id="1" name="Shape 289"/>
        <p:cNvGrpSpPr/>
        <p:nvPr/>
      </p:nvGrpSpPr>
      <p:grpSpPr>
        <a:xfrm>
          <a:off x="0" y="0"/>
          <a:ext cx="0" cy="0"/>
          <a:chOff x="0" y="0"/>
          <a:chExt cx="0" cy="0"/>
        </a:xfrm>
      </p:grpSpPr>
      <p:sp>
        <p:nvSpPr>
          <p:cNvPr id="290" name="Google Shape;290;p26"/>
          <p:cNvSpPr txBox="1">
            <a:spLocks noGrp="1"/>
          </p:cNvSpPr>
          <p:nvPr>
            <p:ph type="body" idx="4294967295"/>
          </p:nvPr>
        </p:nvSpPr>
        <p:spPr>
          <a:xfrm>
            <a:off x="729450" y="1749350"/>
            <a:ext cx="6847800" cy="262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300"/>
              <a:buNone/>
            </a:pPr>
            <a:r>
              <a:rPr lang="en-GB" sz="4800" b="1">
                <a:solidFill>
                  <a:srgbClr val="6EB144"/>
                </a:solidFill>
              </a:rPr>
              <a:t>2.</a:t>
            </a:r>
            <a:r>
              <a:rPr lang="en-GB" sz="4800">
                <a:solidFill>
                  <a:schemeClr val="lt1"/>
                </a:solidFill>
              </a:rPr>
              <a:t> The prototype</a:t>
            </a:r>
            <a:endParaRPr sz="4800">
              <a:solidFill>
                <a:srgbClr val="FFFFFF"/>
              </a:solidFill>
            </a:endParaRPr>
          </a:p>
        </p:txBody>
      </p:sp>
      <p:sp>
        <p:nvSpPr>
          <p:cNvPr id="291" name="Google Shape;291;p26"/>
          <p:cNvSpPr txBox="1">
            <a:spLocks noGrp="1"/>
          </p:cNvSpPr>
          <p:nvPr>
            <p:ph type="title"/>
          </p:nvPr>
        </p:nvSpPr>
        <p:spPr>
          <a:xfrm>
            <a:off x="729450" y="1322450"/>
            <a:ext cx="7010100" cy="35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GB" sz="1200" dirty="0"/>
              <a:t>How does the MPT work?</a:t>
            </a:r>
            <a:endParaRPr sz="1200" dirty="0"/>
          </a:p>
        </p:txBody>
      </p:sp>
      <p:sp>
        <p:nvSpPr>
          <p:cNvPr id="292" name="Google Shape;292;p26"/>
          <p:cNvSpPr/>
          <p:nvPr/>
        </p:nvSpPr>
        <p:spPr>
          <a:xfrm>
            <a:off x="786175" y="1188525"/>
            <a:ext cx="409200" cy="57300"/>
          </a:xfrm>
          <a:prstGeom prst="rect">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6"/>
          <p:cNvSpPr/>
          <p:nvPr/>
        </p:nvSpPr>
        <p:spPr>
          <a:xfrm>
            <a:off x="1195375" y="1188525"/>
            <a:ext cx="409200" cy="57300"/>
          </a:xfrm>
          <a:prstGeom prst="rect">
            <a:avLst/>
          </a:prstGeom>
          <a:solidFill>
            <a:srgbClr val="6EB1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26"/>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5" name="Google Shape;295;p26"/>
          <p:cNvPicPr preferRelativeResize="0"/>
          <p:nvPr/>
        </p:nvPicPr>
        <p:blipFill rotWithShape="1">
          <a:blip r:embed="rId3">
            <a:alphaModFix/>
          </a:blip>
          <a:srcRect/>
          <a:stretch/>
        </p:blipFill>
        <p:spPr>
          <a:xfrm>
            <a:off x="8644523" y="135150"/>
            <a:ext cx="264983" cy="265249"/>
          </a:xfrm>
          <a:prstGeom prst="rect">
            <a:avLst/>
          </a:prstGeom>
          <a:noFill/>
          <a:ln>
            <a:noFill/>
          </a:ln>
        </p:spPr>
      </p:pic>
      <p:pic>
        <p:nvPicPr>
          <p:cNvPr id="296" name="Google Shape;296;p26"/>
          <p:cNvPicPr preferRelativeResize="0"/>
          <p:nvPr/>
        </p:nvPicPr>
        <p:blipFill rotWithShape="1">
          <a:blip r:embed="rId4">
            <a:alphaModFix/>
          </a:blip>
          <a:srcRect/>
          <a:stretch/>
        </p:blipFill>
        <p:spPr>
          <a:xfrm>
            <a:off x="6907976" y="135150"/>
            <a:ext cx="1527375" cy="265250"/>
          </a:xfrm>
          <a:prstGeom prst="rect">
            <a:avLst/>
          </a:prstGeom>
          <a:noFill/>
          <a:ln>
            <a:noFill/>
          </a:ln>
        </p:spPr>
      </p:pic>
      <p:sp>
        <p:nvSpPr>
          <p:cNvPr id="297" name="Google Shape;297;p26"/>
          <p:cNvSpPr txBox="1"/>
          <p:nvPr/>
        </p:nvSpPr>
        <p:spPr>
          <a:xfrm>
            <a:off x="226550" y="78500"/>
            <a:ext cx="1387800" cy="3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aleway"/>
                <a:ea typeface="Raleway"/>
                <a:cs typeface="Raleway"/>
                <a:sym typeface="Raleway"/>
              </a:rPr>
              <a:t>Accelerating IT Modernization</a:t>
            </a:r>
            <a:endParaRPr sz="600" b="0" i="0" u="none" strike="noStrike" cap="none">
              <a:solidFill>
                <a:srgbClr val="000000"/>
              </a:solidFill>
              <a:latin typeface="Raleway"/>
              <a:ea typeface="Raleway"/>
              <a:cs typeface="Raleway"/>
              <a:sym typeface="Raleway"/>
            </a:endParaRPr>
          </a:p>
        </p:txBody>
      </p:sp>
      <p:sp>
        <p:nvSpPr>
          <p:cNvPr id="298" name="Google Shape;298;p2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9</a:t>
            </a:fld>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931</Words>
  <Application>Microsoft Macintosh PowerPoint</Application>
  <PresentationFormat>On-screen Show (16:9)</PresentationFormat>
  <Paragraphs>124</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Raleway</vt:lpstr>
      <vt:lpstr>Arial</vt:lpstr>
      <vt:lpstr>Helvetica Neue</vt:lpstr>
      <vt:lpstr>Lato</vt:lpstr>
      <vt:lpstr>Streamline</vt:lpstr>
      <vt:lpstr>Micro-purchase Threshold An introduction</vt:lpstr>
      <vt:lpstr>Our vision</vt:lpstr>
      <vt:lpstr>What is the MPT?</vt:lpstr>
      <vt:lpstr>What is the problem?</vt:lpstr>
      <vt:lpstr>What does this solve?</vt:lpstr>
      <vt:lpstr>PowerPoint Presentation</vt:lpstr>
      <vt:lpstr>PowerPoint Presentation</vt:lpstr>
      <vt:lpstr>PowerPoint Presentation</vt:lpstr>
      <vt:lpstr>How does the MPT work?</vt:lpstr>
      <vt:lpstr>PowerPoint Presentation</vt:lpstr>
      <vt:lpstr>PowerPoint Presentation</vt:lpstr>
      <vt:lpstr>PowerPoint Presentation</vt:lpstr>
      <vt:lpstr>Dive deeper into the MPT</vt:lpstr>
      <vt:lpstr>Where can you learn more?</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Micro-purchase Threshold An introduction</dc:title>
  <cp:lastModifiedBy>Microsoft Office User</cp:lastModifiedBy>
  <cp:revision>1</cp:revision>
  <dcterms:modified xsi:type="dcterms:W3CDTF">2020-01-06T15:02:16Z</dcterms:modified>
</cp:coreProperties>
</file>