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 id="2147483679" r:id="rId5"/>
  </p:sldMasterIdLst>
  <p:notesMasterIdLst>
    <p:notesMasterId r:id="rId42"/>
  </p:notesMasterIdLst>
  <p:handoutMasterIdLst>
    <p:handoutMasterId r:id="rId43"/>
  </p:handoutMasterIdLst>
  <p:sldIdLst>
    <p:sldId id="25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nathan Reid" initials="JAR" lastIdx="127" clrIdx="0"/>
  <p:cmAuthor id="1" name="Barbara Clemmensen" initials="bcc" lastIdx="16" clrIdx="1"/>
  <p:cmAuthor id="2" name="Jen Scheiner" initials="JS" lastIdx="63" clrIdx="2"/>
  <p:cmAuthor id="3" name="Kim Leggette" initials="KL" lastIdx="26" clrIdx="3"/>
  <p:cmAuthor id="4" name="Tesi" initials="Tes" lastIdx="2" clrIdx="4"/>
  <p:cmAuthor id="5" name="Keswani, Karin J" initials="KKJ" lastIdx="17"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EAEAEA"/>
    <a:srgbClr val="DDDDDD"/>
    <a:srgbClr val="C0C0C0"/>
    <a:srgbClr val="840016"/>
    <a:srgbClr val="E21D38"/>
    <a:srgbClr val="FF0000"/>
    <a:srgbClr val="BD192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70" autoAdjust="0"/>
    <p:restoredTop sz="95364" autoAdjust="0"/>
  </p:normalViewPr>
  <p:slideViewPr>
    <p:cSldViewPr snapToGrid="0">
      <p:cViewPr>
        <p:scale>
          <a:sx n="80" d="100"/>
          <a:sy n="80" d="100"/>
        </p:scale>
        <p:origin x="-408" y="-342"/>
      </p:cViewPr>
      <p:guideLst>
        <p:guide orient="horz" pos="2180"/>
        <p:guide pos="2996"/>
      </p:guideLst>
    </p:cSldViewPr>
  </p:slideViewPr>
  <p:outlineViewPr>
    <p:cViewPr>
      <p:scale>
        <a:sx n="33" d="100"/>
        <a:sy n="33" d="100"/>
      </p:scale>
      <p:origin x="0" y="128688"/>
    </p:cViewPr>
  </p:outlineViewPr>
  <p:notesTextViewPr>
    <p:cViewPr>
      <p:scale>
        <a:sx n="75" d="100"/>
        <a:sy n="75" d="100"/>
      </p:scale>
      <p:origin x="0" y="0"/>
    </p:cViewPr>
  </p:notesTextViewPr>
  <p:sorterViewPr>
    <p:cViewPr>
      <p:scale>
        <a:sx n="100" d="100"/>
        <a:sy n="100" d="100"/>
      </p:scale>
      <p:origin x="0" y="0"/>
    </p:cViewPr>
  </p:sorterViewPr>
  <p:notesViewPr>
    <p:cSldViewPr snapToGrid="0">
      <p:cViewPr>
        <p:scale>
          <a:sx n="100" d="100"/>
          <a:sy n="100" d="100"/>
        </p:scale>
        <p:origin x="-1500" y="-78"/>
      </p:cViewPr>
      <p:guideLst>
        <p:guide orient="horz" pos="3023"/>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4738" name="Rectangle 2"/>
          <p:cNvSpPr>
            <a:spLocks noGrp="1" noChangeArrowheads="1"/>
          </p:cNvSpPr>
          <p:nvPr>
            <p:ph type="hdr" sz="quarter"/>
          </p:nvPr>
        </p:nvSpPr>
        <p:spPr bwMode="auto">
          <a:xfrm>
            <a:off x="1"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defTabSz="968127">
              <a:defRPr sz="1300">
                <a:latin typeface="Arial" charset="0"/>
              </a:defRPr>
            </a:lvl1pPr>
          </a:lstStyle>
          <a:p>
            <a:pPr>
              <a:defRPr/>
            </a:pPr>
            <a:endParaRPr lang="en-US" dirty="0"/>
          </a:p>
        </p:txBody>
      </p:sp>
      <p:sp>
        <p:nvSpPr>
          <p:cNvPr id="244739" name="Rectangle 3"/>
          <p:cNvSpPr>
            <a:spLocks noGrp="1" noChangeArrowheads="1"/>
          </p:cNvSpPr>
          <p:nvPr>
            <p:ph type="dt" sz="quarter" idx="1"/>
          </p:nvPr>
        </p:nvSpPr>
        <p:spPr bwMode="auto">
          <a:xfrm>
            <a:off x="4142963"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algn="r" defTabSz="968127">
              <a:defRPr sz="1300">
                <a:latin typeface="Arial" charset="0"/>
              </a:defRPr>
            </a:lvl1pPr>
          </a:lstStyle>
          <a:p>
            <a:pPr>
              <a:defRPr/>
            </a:pPr>
            <a:endParaRPr lang="en-US" dirty="0"/>
          </a:p>
        </p:txBody>
      </p:sp>
      <p:sp>
        <p:nvSpPr>
          <p:cNvPr id="244740" name="Rectangle 4"/>
          <p:cNvSpPr>
            <a:spLocks noGrp="1" noChangeArrowheads="1"/>
          </p:cNvSpPr>
          <p:nvPr>
            <p:ph type="ftr" sz="quarter" idx="2"/>
          </p:nvPr>
        </p:nvSpPr>
        <p:spPr bwMode="auto">
          <a:xfrm>
            <a:off x="1"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defTabSz="968127">
              <a:defRPr sz="1300">
                <a:latin typeface="Arial" charset="0"/>
              </a:defRPr>
            </a:lvl1pPr>
          </a:lstStyle>
          <a:p>
            <a:pPr>
              <a:defRPr/>
            </a:pPr>
            <a:endParaRPr lang="en-US" dirty="0"/>
          </a:p>
        </p:txBody>
      </p:sp>
      <p:sp>
        <p:nvSpPr>
          <p:cNvPr id="244741" name="Rectangle 5"/>
          <p:cNvSpPr>
            <a:spLocks noGrp="1" noChangeArrowheads="1"/>
          </p:cNvSpPr>
          <p:nvPr>
            <p:ph type="sldNum" sz="quarter" idx="3"/>
          </p:nvPr>
        </p:nvSpPr>
        <p:spPr bwMode="auto">
          <a:xfrm>
            <a:off x="4142963"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algn="r" defTabSz="968127">
              <a:defRPr sz="1300">
                <a:latin typeface="Arial" charset="0"/>
              </a:defRPr>
            </a:lvl1pPr>
          </a:lstStyle>
          <a:p>
            <a:pPr>
              <a:defRPr/>
            </a:pPr>
            <a:fld id="{26E1D906-4906-4943-AE5C-D5E9C2D7A785}" type="slidenum">
              <a:rPr lang="en-US"/>
              <a:pPr>
                <a:defRPr/>
              </a:pPr>
              <a:t>‹#›</a:t>
            </a:fld>
            <a:endParaRPr lang="en-US" dirty="0"/>
          </a:p>
        </p:txBody>
      </p:sp>
    </p:spTree>
    <p:extLst>
      <p:ext uri="{BB962C8B-B14F-4D97-AF65-F5344CB8AC3E}">
        <p14:creationId xmlns:p14="http://schemas.microsoft.com/office/powerpoint/2010/main" xmlns="" val="17714505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defTabSz="968127">
              <a:defRPr sz="1300">
                <a:latin typeface="Arial" charset="0"/>
              </a:defRPr>
            </a:lvl1pPr>
          </a:lstStyle>
          <a:p>
            <a:pPr>
              <a:defRPr/>
            </a:pPr>
            <a:endParaRPr lang="en-US" dirty="0"/>
          </a:p>
        </p:txBody>
      </p:sp>
      <p:sp>
        <p:nvSpPr>
          <p:cNvPr id="6147" name="Rectangle 3"/>
          <p:cNvSpPr>
            <a:spLocks noGrp="1" noChangeArrowheads="1"/>
          </p:cNvSpPr>
          <p:nvPr>
            <p:ph type="dt" idx="1"/>
          </p:nvPr>
        </p:nvSpPr>
        <p:spPr bwMode="auto">
          <a:xfrm>
            <a:off x="4142963"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algn="r" defTabSz="968127">
              <a:defRPr sz="1300">
                <a:latin typeface="Arial" charset="0"/>
              </a:defRPr>
            </a:lvl1pPr>
          </a:lstStyle>
          <a:p>
            <a:pPr>
              <a:defRPr/>
            </a:pPr>
            <a:endParaRPr lang="en-US" dirty="0"/>
          </a:p>
        </p:txBody>
      </p:sp>
      <p:sp>
        <p:nvSpPr>
          <p:cNvPr id="110596" name="Rectangle 4"/>
          <p:cNvSpPr>
            <a:spLocks noGrp="1" noRot="1" noChangeAspect="1" noChangeArrowheads="1" noTextEdit="1"/>
          </p:cNvSpPr>
          <p:nvPr>
            <p:ph type="sldImg" idx="2"/>
          </p:nvPr>
        </p:nvSpPr>
        <p:spPr bwMode="auto">
          <a:xfrm>
            <a:off x="1257300" y="719138"/>
            <a:ext cx="4802188" cy="3602037"/>
          </a:xfrm>
          <a:prstGeom prst="rect">
            <a:avLst/>
          </a:prstGeom>
          <a:noFill/>
          <a:ln w="9525">
            <a:solidFill>
              <a:srgbClr val="000000"/>
            </a:solidFill>
            <a:miter lim="800000"/>
            <a:headEnd/>
            <a:tailEnd/>
          </a:ln>
        </p:spPr>
      </p:sp>
      <p:sp>
        <p:nvSpPr>
          <p:cNvPr id="6150" name="Rectangle 6"/>
          <p:cNvSpPr>
            <a:spLocks noGrp="1" noChangeArrowheads="1"/>
          </p:cNvSpPr>
          <p:nvPr>
            <p:ph type="ftr" sz="quarter" idx="4"/>
          </p:nvPr>
        </p:nvSpPr>
        <p:spPr bwMode="auto">
          <a:xfrm>
            <a:off x="1"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defTabSz="968127">
              <a:defRPr sz="1300">
                <a:latin typeface="Arial" charset="0"/>
              </a:defRPr>
            </a:lvl1pPr>
          </a:lstStyle>
          <a:p>
            <a:pPr>
              <a:defRPr/>
            </a:pPr>
            <a:endParaRPr lang="en-US" dirty="0"/>
          </a:p>
        </p:txBody>
      </p:sp>
      <p:sp>
        <p:nvSpPr>
          <p:cNvPr id="6151" name="Rectangle 7"/>
          <p:cNvSpPr>
            <a:spLocks noGrp="1" noChangeArrowheads="1"/>
          </p:cNvSpPr>
          <p:nvPr>
            <p:ph type="sldNum" sz="quarter" idx="5"/>
          </p:nvPr>
        </p:nvSpPr>
        <p:spPr bwMode="auto">
          <a:xfrm>
            <a:off x="4142963"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algn="r" defTabSz="968127">
              <a:defRPr sz="1300">
                <a:latin typeface="Arial" charset="0"/>
              </a:defRPr>
            </a:lvl1pPr>
          </a:lstStyle>
          <a:p>
            <a:pPr>
              <a:defRPr/>
            </a:pPr>
            <a:fld id="{A7F73B52-DB19-4621-960F-64471B4BCF64}" type="slidenum">
              <a:rPr lang="en-US"/>
              <a:pPr>
                <a:defRPr/>
              </a:pPr>
              <a:t>‹#›</a:t>
            </a:fld>
            <a:endParaRPr lang="en-US" dirty="0"/>
          </a:p>
        </p:txBody>
      </p:sp>
    </p:spTree>
    <p:extLst>
      <p:ext uri="{BB962C8B-B14F-4D97-AF65-F5344CB8AC3E}">
        <p14:creationId xmlns:p14="http://schemas.microsoft.com/office/powerpoint/2010/main" xmlns="" val="272428394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Rot="1" noChangeAspect="1" noChangeArrowheads="1" noTextEdit="1"/>
          </p:cNvSpPr>
          <p:nvPr>
            <p:ph type="sldImg"/>
          </p:nvPr>
        </p:nvSpPr>
        <p:spPr>
          <a:xfrm>
            <a:off x="1257300" y="719138"/>
            <a:ext cx="4800600" cy="3600450"/>
          </a:xfrm>
          <a:ln/>
        </p:spPr>
      </p:sp>
      <p:sp>
        <p:nvSpPr>
          <p:cNvPr id="111620"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eaLnBrk="1" hangingPunct="1"/>
            <a:r>
              <a:rPr lang="en-US" dirty="0" smtClean="0"/>
              <a:t>Hello and welcome to GSA’s Vendor and Customer Self Service (VCSS) training course.  This course has been developed to walk you through the navigation and functionality of VCSS.  You are listening to Segment 1, Introduction</a:t>
            </a:r>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This is a password retrieval tool that is highly recommended that you set up in the case you lose your password.</a:t>
            </a:r>
          </a:p>
          <a:p>
            <a:endParaRPr lang="en-US" b="1"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For example, let’s say you are requesting a dispute to send to GSA because you think one of your statements might be in error.  While you are going through the dispute process and entering dispute information, you can select the </a:t>
            </a:r>
            <a:r>
              <a:rPr lang="en-US" b="1" dirty="0" smtClean="0"/>
              <a:t>new window icon</a:t>
            </a:r>
            <a:r>
              <a:rPr lang="en-US" dirty="0" smtClean="0"/>
              <a:t>, open up a new window, and view the actual statement as reference.  While you are reviewing the statement, the dispute process window still remains open.  When you are finished reviewing the statement, select the </a:t>
            </a:r>
            <a:r>
              <a:rPr lang="en-US" b="1" dirty="0" smtClean="0"/>
              <a:t>Close Window</a:t>
            </a:r>
            <a:r>
              <a:rPr lang="en-US" dirty="0" smtClean="0"/>
              <a:t> hyperlink in the new window, then go back to the dispute process window that you are working in.</a:t>
            </a:r>
          </a:p>
          <a:p>
            <a:pPr>
              <a:buFont typeface="Arial" pitchFamily="34" charset="0"/>
              <a:buChar char="•"/>
            </a:pPr>
            <a:r>
              <a:rPr lang="en-US" dirty="0" smtClean="0"/>
              <a:t> It is important to know that you should not use the Internet Explorer navigation options.  Do not use the Back button or use the </a:t>
            </a:r>
            <a:r>
              <a:rPr lang="en-US" b="1" dirty="0" smtClean="0"/>
              <a:t>X </a:t>
            </a:r>
            <a:r>
              <a:rPr lang="en-US" dirty="0" smtClean="0"/>
              <a:t>to close the window.  Instead, you need to use the </a:t>
            </a:r>
            <a:r>
              <a:rPr lang="en-US" b="1" dirty="0" smtClean="0"/>
              <a:t>Close Window</a:t>
            </a:r>
            <a:r>
              <a:rPr lang="en-US" dirty="0" smtClean="0"/>
              <a:t> hyperlink to close a window.</a:t>
            </a:r>
          </a:p>
          <a:p>
            <a:endParaRPr lang="en-US" b="1"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lvl="0"/>
            <a:endParaRPr lang="en-US" dirty="0"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marL="237127" indent="-237127"/>
            <a:endParaRPr lang="en-US" dirty="0"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Here is a list of the menu bar options that display in the menu bar.  This is how you navigate through your account and account information.  This menu bar is static and remains on the home page of VCSS.</a:t>
            </a:r>
          </a:p>
          <a:p>
            <a:pPr>
              <a:buFont typeface="Arial" pitchFamily="34" charset="0"/>
              <a:buChar char="•"/>
            </a:pPr>
            <a:r>
              <a:rPr lang="en-US" dirty="0" smtClean="0"/>
              <a:t> We are going to walk through each of these in separate sections of this training, after we finish going through basic navigation.</a:t>
            </a:r>
          </a:p>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For example, let’s say you selected the </a:t>
            </a:r>
            <a:r>
              <a:rPr lang="en-US" b="1" dirty="0" smtClean="0"/>
              <a:t>Accounts</a:t>
            </a:r>
            <a:r>
              <a:rPr lang="en-US" dirty="0" smtClean="0"/>
              <a:t> menu bar, then the </a:t>
            </a:r>
            <a:r>
              <a:rPr lang="en-US" b="1" dirty="0" smtClean="0"/>
              <a:t>Account Summary</a:t>
            </a:r>
            <a:r>
              <a:rPr lang="en-US" dirty="0" smtClean="0"/>
              <a:t> option.  The breadcrumbs trail now shows you the </a:t>
            </a:r>
            <a:r>
              <a:rPr lang="en-US" b="1" dirty="0" smtClean="0"/>
              <a:t>Account Summary hyperlink</a:t>
            </a:r>
            <a:r>
              <a:rPr lang="en-US" dirty="0" smtClean="0"/>
              <a:t> which is the page you are now on.  Since the Account Summary option is within the </a:t>
            </a:r>
            <a:r>
              <a:rPr lang="en-US" b="1" dirty="0" smtClean="0"/>
              <a:t>Accounts</a:t>
            </a:r>
            <a:r>
              <a:rPr lang="en-US" dirty="0" smtClean="0"/>
              <a:t> menu bar, the </a:t>
            </a:r>
            <a:r>
              <a:rPr lang="en-US" b="1" dirty="0" smtClean="0"/>
              <a:t>Accounts</a:t>
            </a:r>
            <a:r>
              <a:rPr lang="en-US" dirty="0" smtClean="0"/>
              <a:t> hyperlink displays too. </a:t>
            </a:r>
          </a:p>
          <a:p>
            <a:endParaRPr lang="en-US" b="1"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buFont typeface="Arial" pitchFamily="34" charset="0"/>
              <a:buChar char="•"/>
              <a:defRPr/>
            </a:pPr>
            <a:r>
              <a:rPr lang="en-US" dirty="0" smtClean="0"/>
              <a:t> Point out the </a:t>
            </a:r>
            <a:r>
              <a:rPr lang="en-US" b="1" dirty="0" smtClean="0"/>
              <a:t>back</a:t>
            </a:r>
            <a:r>
              <a:rPr lang="en-US" dirty="0" smtClean="0"/>
              <a:t> button and the </a:t>
            </a:r>
            <a:r>
              <a:rPr lang="en-US" b="1" dirty="0" smtClean="0"/>
              <a:t>X </a:t>
            </a:r>
            <a:r>
              <a:rPr lang="en-US" dirty="0" smtClean="0"/>
              <a:t>in Internet Explorer to point out that you should not use Internet Explorer navigational options (i.e. Back button) to navigate within VCSS. </a:t>
            </a:r>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You can login to VCSS via the GSA launch page.  </a:t>
            </a:r>
          </a:p>
          <a:p>
            <a:endParaRPr lang="en-US" b="1"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If you access a specific page frequently in VCSS, (e.g. the account summary page), then add that page as a bookmark to access quickly a later time.  </a:t>
            </a:r>
          </a:p>
          <a:p>
            <a:pPr>
              <a:buFont typeface="Arial" pitchFamily="34" charset="0"/>
              <a:buChar char="•"/>
            </a:pPr>
            <a:r>
              <a:rPr lang="en-US" dirty="0" smtClean="0"/>
              <a:t> Bookmarks in VCSS work similarly to adding a favorite in Internet Explorer. </a:t>
            </a:r>
          </a:p>
          <a:p>
            <a:endParaRPr lang="en-US" b="1"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buFont typeface="Arial" pitchFamily="34" charset="0"/>
              <a:buChar char="•"/>
              <a:defRPr/>
            </a:pPr>
            <a:r>
              <a:rPr lang="en-US" dirty="0" smtClean="0"/>
              <a:t> Your bookmarks remain from one login session to the next.  </a:t>
            </a:r>
          </a:p>
          <a:p>
            <a:pPr defTabSz="914266" eaLnBrk="1" hangingPunct="1">
              <a:defRPr/>
            </a:pPr>
            <a:endParaRPr lang="en-US" b="1" dirty="0"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a:t>
            </a:r>
            <a:r>
              <a:rPr lang="en-US" sz="1000" dirty="0" smtClean="0"/>
              <a:t>Once you have added a bookmark, you can organize your bookmarks by changing the name of the bookmark.  If you have more than one Bookmark, you can re-order how the bookmarks display in the Bookmarks menu.  </a:t>
            </a:r>
            <a:endParaRPr lang="en-US" sz="1000" b="1" dirty="0" smtClean="0"/>
          </a:p>
          <a:p>
            <a:endParaRPr lang="en-US" sz="10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Throughout VCSS, you come across </a:t>
            </a:r>
            <a:r>
              <a:rPr lang="en-US" b="1" u="sng" dirty="0" smtClean="0"/>
              <a:t>blue underlined text</a:t>
            </a:r>
            <a:r>
              <a:rPr lang="en-US" dirty="0" smtClean="0"/>
              <a:t>, which is a clickable hyperlink.  Many of these hyperlinks are the label next to a specific field, and when you select the hyperlink, you access a search page to search for values that can be used in that specific field.</a:t>
            </a:r>
          </a:p>
          <a:p>
            <a:pPr>
              <a:buFont typeface="Arial" pitchFamily="34" charset="0"/>
              <a:buChar char="•"/>
            </a:pPr>
            <a:r>
              <a:rPr lang="en-US" dirty="0" smtClean="0"/>
              <a:t> For example, if you need to enter a specific statement number in VCSS, the </a:t>
            </a:r>
            <a:r>
              <a:rPr lang="en-US" u="sng" dirty="0" smtClean="0"/>
              <a:t>Statement Number</a:t>
            </a:r>
            <a:r>
              <a:rPr lang="en-US" dirty="0" smtClean="0"/>
              <a:t> field is a blue hyperlink, meaning you can select it.  When you select the </a:t>
            </a:r>
            <a:r>
              <a:rPr lang="en-US" u="sng" dirty="0" smtClean="0"/>
              <a:t>Statement Number</a:t>
            </a:r>
            <a:r>
              <a:rPr lang="en-US" dirty="0" smtClean="0"/>
              <a:t> hyperlink, you access a search page to search for statement numbers associated with your account.</a:t>
            </a:r>
          </a:p>
          <a:p>
            <a:pPr>
              <a:buFont typeface="Arial" pitchFamily="34" charset="0"/>
              <a:buChar char="•"/>
            </a:pPr>
            <a:r>
              <a:rPr lang="en-US" dirty="0" smtClean="0"/>
              <a:t> This can be helpful if you cannot remember specific values to put in a field.  Instead, you can select the </a:t>
            </a:r>
            <a:r>
              <a:rPr lang="en-US" b="1" dirty="0" smtClean="0"/>
              <a:t>hyperlink</a:t>
            </a:r>
            <a:r>
              <a:rPr lang="en-US" dirty="0" smtClean="0"/>
              <a:t> to search for a particular value to put in the field.</a:t>
            </a:r>
          </a:p>
          <a:p>
            <a:pPr>
              <a:buFont typeface="Arial" pitchFamily="34" charset="0"/>
              <a:buChar char="•"/>
            </a:pPr>
            <a:r>
              <a:rPr lang="en-US" dirty="0" smtClean="0"/>
              <a:t> We can review an example of selecting a hyperlink later in the training.</a:t>
            </a:r>
            <a:endParaRPr lang="en-US" dirty="0"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For example, let’s say you need to search for information on one of your accounts frequently.  If you add the account code as a favorite, then you can select it from the list of favorites, instead of typing the account code in by memory, and it populates the saved value in the account code field.  These favorites that you add will remain saved from one login session to the next.  They can only be removed by you, using the trashcan icon.</a:t>
            </a:r>
          </a:p>
          <a:p>
            <a:pPr>
              <a:buFont typeface="Arial" pitchFamily="34" charset="0"/>
              <a:buChar char="•"/>
            </a:pPr>
            <a:r>
              <a:rPr lang="en-US" dirty="0" smtClean="0"/>
              <a:t> Favorites will be available in a future release. </a:t>
            </a:r>
            <a:endParaRPr lang="en-US" baseline="0"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DDF6DF59-49D0-4EDD-AC42-69774A1E2AE0}" type="slidenum">
              <a:rPr lang="en-US" smtClean="0">
                <a:latin typeface="Arial" pitchFamily="34" charset="0"/>
              </a:rPr>
              <a:pPr/>
              <a:t>25</a:t>
            </a:fld>
            <a:endParaRPr lang="en-US" dirty="0" smtClean="0">
              <a:latin typeface="Arial" pitchFamily="34" charset="0"/>
            </a:endParaRPr>
          </a:p>
        </p:txBody>
      </p:sp>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Any field with a favorites icon next to it, means that you can add favorite values to be used in this field on different pages within VCSS.</a:t>
            </a:r>
          </a:p>
          <a:p>
            <a:pPr>
              <a:buFont typeface="Arial" pitchFamily="34" charset="0"/>
              <a:buChar char="•"/>
            </a:pPr>
            <a:r>
              <a:rPr lang="en-US" dirty="0" smtClean="0"/>
              <a:t> Select the favorites icon next to a field to view the favorites pop-up window.</a:t>
            </a:r>
          </a:p>
          <a:p>
            <a:pPr>
              <a:buFont typeface="Arial" pitchFamily="34" charset="0"/>
              <a:buChar char="•"/>
            </a:pPr>
            <a:r>
              <a:rPr lang="en-US" dirty="0" smtClean="0"/>
              <a:t> The favorites pop-up window will display any favorite values you have already added previously.  Since we have not added any favorites yet, this favorites pop-up window is empty.  There is always a </a:t>
            </a:r>
            <a:r>
              <a:rPr lang="en-US" b="1" dirty="0" smtClean="0"/>
              <a:t>Search</a:t>
            </a:r>
            <a:r>
              <a:rPr lang="en-US" dirty="0" smtClean="0"/>
              <a:t> hyperlink available to search for new values to be added as favorites.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DDF6DF59-49D0-4EDD-AC42-69774A1E2AE0}" type="slidenum">
              <a:rPr lang="en-US" smtClean="0">
                <a:latin typeface="Arial" pitchFamily="34" charset="0"/>
              </a:rPr>
              <a:pPr/>
              <a:t>26</a:t>
            </a:fld>
            <a:endParaRPr lang="en-US" dirty="0" smtClean="0">
              <a:latin typeface="Arial" pitchFamily="34" charset="0"/>
            </a:endParaRPr>
          </a:p>
        </p:txBody>
      </p:sp>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After selecting the Search hyperlink in a favorites pop-up window, you will be taken to a search page to search for values that can be used in the field that you selected the favorites icon next to.</a:t>
            </a:r>
          </a:p>
          <a:p>
            <a:pPr>
              <a:buFont typeface="Arial" pitchFamily="34" charset="0"/>
              <a:buChar char="•"/>
            </a:pPr>
            <a:r>
              <a:rPr lang="en-US" dirty="0" smtClean="0"/>
              <a:t> After running your search for favorite values, in the search results the values that met your search criteria display.  Select the favorites icon next to a value that you would like to have added as a favorite for the field.  Upon selecting the favorites icon, the search page refreshes and the value is added to the fields’ favorites pop-up window.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DDF6DF59-49D0-4EDD-AC42-69774A1E2AE0}" type="slidenum">
              <a:rPr lang="en-US" smtClean="0">
                <a:latin typeface="Arial" pitchFamily="34" charset="0"/>
              </a:rPr>
              <a:pPr/>
              <a:t>27</a:t>
            </a:fld>
            <a:endParaRPr lang="en-US" dirty="0" smtClean="0">
              <a:latin typeface="Arial" pitchFamily="34" charset="0"/>
            </a:endParaRPr>
          </a:p>
        </p:txBody>
      </p:sp>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To leave the search page and return to the page with the field where you selected the favorites icon next to, you have two options.</a:t>
            </a:r>
          </a:p>
          <a:p>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DDF6DF59-49D0-4EDD-AC42-69774A1E2AE0}" type="slidenum">
              <a:rPr lang="en-US" smtClean="0">
                <a:latin typeface="Arial" pitchFamily="34" charset="0"/>
              </a:rPr>
              <a:pPr/>
              <a:t>28</a:t>
            </a:fld>
            <a:endParaRPr lang="en-US" dirty="0" smtClean="0">
              <a:latin typeface="Arial" pitchFamily="34" charset="0"/>
            </a:endParaRPr>
          </a:p>
        </p:txBody>
      </p:sp>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When you select the favorites icon next to the field you added the favorites for, the favorites pop-up window displays with the favorites value that you added.  </a:t>
            </a:r>
          </a:p>
          <a:p>
            <a:pPr>
              <a:buFont typeface="Arial" pitchFamily="34" charset="0"/>
              <a:buChar char="•"/>
            </a:pPr>
            <a:r>
              <a:rPr lang="en-US" dirty="0" smtClean="0"/>
              <a:t> In most instances, when this field displays in other pages of VCSS, select the favorites icon next to the field and you will see your favorite values display.</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marL="237127" indent="-237127"/>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defRPr/>
            </a:pPr>
            <a:endParaRPr lang="en-US" dirty="0"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We will run through an example using the wildcard (*) character, which will really help with searching.</a:t>
            </a:r>
          </a:p>
          <a:p>
            <a:pPr>
              <a:buFont typeface="Arial" pitchFamily="34" charset="0"/>
              <a:buChar char="•"/>
            </a:pPr>
            <a:r>
              <a:rPr lang="en-US" dirty="0" smtClean="0"/>
              <a:t> You can use more than one wildcard (*) character in a search field.</a:t>
            </a:r>
          </a:p>
          <a:p>
            <a:endParaRPr lang="en-US" b="1"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You can always review search results in the </a:t>
            </a:r>
            <a:r>
              <a:rPr lang="en-US" b="1" dirty="0" smtClean="0"/>
              <a:t>search results</a:t>
            </a:r>
            <a:r>
              <a:rPr lang="en-US" dirty="0" smtClean="0"/>
              <a:t> area, with many options to change your view of the search results.</a:t>
            </a:r>
          </a:p>
          <a:p>
            <a:endParaRPr lang="en-US" b="1"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When you select a record in the search results, there will be action buttons available to perform for that record selected.</a:t>
            </a:r>
          </a:p>
          <a:p>
            <a:pPr>
              <a:buFont typeface="Arial" pitchFamily="34" charset="0"/>
              <a:buChar char="•"/>
            </a:pPr>
            <a:r>
              <a:rPr lang="en-US" dirty="0" smtClean="0"/>
              <a:t> Two common action buttons you will see are the </a:t>
            </a:r>
            <a:r>
              <a:rPr lang="en-US" b="1" dirty="0" smtClean="0"/>
              <a:t>[Sort] </a:t>
            </a:r>
            <a:r>
              <a:rPr lang="en-US" dirty="0" smtClean="0"/>
              <a:t>button and the </a:t>
            </a:r>
            <a:r>
              <a:rPr lang="en-US" b="1" dirty="0" smtClean="0"/>
              <a:t>[View as CSV] </a:t>
            </a:r>
            <a:r>
              <a:rPr lang="en-US" dirty="0" smtClean="0"/>
              <a:t>buttons.</a:t>
            </a:r>
          </a:p>
          <a:p>
            <a:endParaRPr lang="en-US" b="1"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If there are multiple records, you can sort them by a specific column heading in ascending or descending order.</a:t>
            </a:r>
          </a:p>
          <a:p>
            <a:pPr>
              <a:buFont typeface="Arial" pitchFamily="34" charset="0"/>
              <a:buChar char="•"/>
            </a:pPr>
            <a:r>
              <a:rPr lang="en-US" dirty="0" smtClean="0"/>
              <a:t> This can be really helpful there are many records and you want to specify the particular values you want to see.</a:t>
            </a:r>
          </a:p>
          <a:p>
            <a:endParaRPr lang="en-US" b="1"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If there are multiple records, you can export the records to a CSV file that can be opened in an Excel spreadsheet.</a:t>
            </a:r>
          </a:p>
          <a:p>
            <a:endParaRPr lang="en-US" b="1"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48507">
              <a:buFont typeface="Arial" pitchFamily="34" charset="0"/>
              <a:buChar char="•"/>
              <a:defRPr/>
            </a:pPr>
            <a:r>
              <a:rPr lang="en-US" dirty="0" smtClean="0">
                <a:latin typeface="Arial" pitchFamily="34" charset="0"/>
              </a:rPr>
              <a:t> This concludes segment</a:t>
            </a:r>
            <a:r>
              <a:rPr lang="en-US" baseline="0" dirty="0" smtClean="0">
                <a:latin typeface="Arial" pitchFamily="34" charset="0"/>
              </a:rPr>
              <a:t> 3 of the VCSS presentation.</a:t>
            </a:r>
            <a:endParaRPr lang="en-US" dirty="0" smtClean="0">
              <a:latin typeface="Arial" pitchFamily="34" charset="0"/>
            </a:endParaRPr>
          </a:p>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Although the screenshot only shows a single account on the Outstanding Balances by Account page, multiple accounts could be displayed if the user has access to multiple accounts.</a:t>
            </a:r>
          </a:p>
          <a:p>
            <a:endParaRPr lang="en-US" b="1"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buFont typeface="Arial" pitchFamily="34" charset="0"/>
              <a:buChar char="•"/>
              <a:defRPr/>
            </a:pPr>
            <a:r>
              <a:rPr lang="en-US" dirty="0" smtClean="0"/>
              <a:t> Here is a list of the link strip hyperlinks to other areas in VCSS.  We are now going to walk through each of these links and what they are used for. </a:t>
            </a:r>
            <a:endParaRPr 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defRPr/>
            </a:pPr>
            <a:r>
              <a:rPr lang="en-US" dirty="0" smtClean="0"/>
              <a:t>In the link strip, select the </a:t>
            </a:r>
            <a:r>
              <a:rPr lang="en-US" u="sng" dirty="0" smtClean="0"/>
              <a:t>Home</a:t>
            </a:r>
            <a:r>
              <a:rPr lang="en-US" dirty="0" smtClean="0"/>
              <a:t> hyperlink.</a:t>
            </a:r>
            <a:endParaRPr 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lvl="0"/>
            <a:endParaRPr lang="en-US"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After viewing your notices you’ll be directed to the VCSS home page.  You’ll see your Outstanding Balances by Account, the Link Strip, and the Menu Bar.</a:t>
            </a:r>
          </a:p>
          <a:p>
            <a:pPr>
              <a:buFont typeface="Arial" pitchFamily="34" charset="0"/>
              <a:buChar char="•"/>
            </a:pPr>
            <a:r>
              <a:rPr lang="en-US" dirty="0" smtClean="0"/>
              <a:t>Let’s go through the different hyperlinks on the link strip.</a:t>
            </a:r>
          </a:p>
          <a:p>
            <a:pPr>
              <a:buFont typeface="Arial" pitchFamily="34" charset="0"/>
              <a:buChar char="•"/>
            </a:pPr>
            <a:r>
              <a:rPr lang="en-US" dirty="0" smtClean="0"/>
              <a:t>You can click on the Home page to bring you back to this page.</a:t>
            </a:r>
          </a:p>
          <a:p>
            <a:pPr>
              <a:buFont typeface="Arial" pitchFamily="34" charset="0"/>
              <a:buChar char="•"/>
            </a:pPr>
            <a:r>
              <a:rPr lang="en-US" dirty="0" smtClean="0"/>
              <a:t> You can click on Notices to view notices</a:t>
            </a:r>
          </a:p>
          <a:p>
            <a:pPr>
              <a:buFont typeface="Arial" pitchFamily="34" charset="0"/>
              <a:buChar char="•"/>
            </a:pPr>
            <a:r>
              <a:rPr lang="en-US" dirty="0" smtClean="0"/>
              <a:t>Next is the Personal Information link which allows you to change things like your name, phone number, fax number, or add a short description.</a:t>
            </a:r>
          </a:p>
          <a:p>
            <a:pPr>
              <a:buFont typeface="Arial" pitchFamily="34" charset="0"/>
              <a:buChar char="•"/>
            </a:pPr>
            <a:r>
              <a:rPr lang="en-US" dirty="0" smtClean="0"/>
              <a:t> It is important to note that when you make changes to information, you want to make sure to select the </a:t>
            </a:r>
            <a:r>
              <a:rPr lang="en-US" b="1" dirty="0" smtClean="0"/>
              <a:t>[Save] </a:t>
            </a:r>
            <a:r>
              <a:rPr lang="en-US" dirty="0" smtClean="0"/>
              <a:t>button.</a:t>
            </a:r>
          </a:p>
          <a:p>
            <a:pPr>
              <a:buFont typeface="Arial" pitchFamily="34" charset="0"/>
              <a:buChar char="•"/>
            </a:pPr>
            <a:r>
              <a:rPr lang="en-US" dirty="0" smtClean="0"/>
              <a:t>After clicking save you’ll notice that you’re brought back to your homepage and a message that action was successfully.  You can now go back to the personal information and notice that its been changed.</a:t>
            </a:r>
          </a:p>
          <a:p>
            <a:endParaRPr lang="en-US" b="1" dirty="0" smtClean="0"/>
          </a:p>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Next is the preferences link.  You’ll see various tabs that you can access.</a:t>
            </a:r>
          </a:p>
          <a:p>
            <a:pPr>
              <a:buFont typeface="Arial" pitchFamily="34" charset="0"/>
              <a:buChar char="•"/>
            </a:pPr>
            <a:r>
              <a:rPr lang="en-US" dirty="0" smtClean="0"/>
              <a:t> Access several settings to customize your experience in VCSS.  </a:t>
            </a:r>
          </a:p>
          <a:p>
            <a:pPr>
              <a:buFont typeface="Arial" pitchFamily="34" charset="0"/>
              <a:buChar char="•"/>
            </a:pPr>
            <a:r>
              <a:rPr lang="en-US" dirty="0" smtClean="0"/>
              <a:t> Select a Preferences tabs to change settings.</a:t>
            </a:r>
          </a:p>
          <a:p>
            <a:endParaRPr lang="en-US" b="1"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CGI_Federal_cmyk_50_legacy"/>
          <p:cNvPicPr>
            <a:picLocks noChangeAspect="1" noChangeArrowheads="1"/>
          </p:cNvPicPr>
          <p:nvPr/>
        </p:nvPicPr>
        <p:blipFill>
          <a:blip r:embed="rId2" cstate="print"/>
          <a:srcRect/>
          <a:stretch>
            <a:fillRect/>
          </a:stretch>
        </p:blipFill>
        <p:spPr bwMode="auto">
          <a:xfrm>
            <a:off x="8250494" y="6188927"/>
            <a:ext cx="602994" cy="416661"/>
          </a:xfrm>
          <a:prstGeom prst="rect">
            <a:avLst/>
          </a:prstGeom>
          <a:noFill/>
          <a:ln w="9525">
            <a:noFill/>
            <a:miter lim="800000"/>
            <a:headEnd/>
            <a:tailEnd/>
          </a:ln>
        </p:spPr>
      </p:pic>
      <p:pic>
        <p:nvPicPr>
          <p:cNvPr id="5" name="Picture 14" descr="titleboth2"/>
          <p:cNvPicPr>
            <a:picLocks noChangeAspect="1" noChangeArrowheads="1"/>
          </p:cNvPicPr>
          <p:nvPr/>
        </p:nvPicPr>
        <p:blipFill>
          <a:blip r:embed="rId3" cstate="print"/>
          <a:srcRect r="77934" b="-23"/>
          <a:stretch>
            <a:fillRect/>
          </a:stretch>
        </p:blipFill>
        <p:spPr bwMode="auto">
          <a:xfrm>
            <a:off x="0" y="-1588"/>
            <a:ext cx="2017713" cy="6859588"/>
          </a:xfrm>
          <a:prstGeom prst="rect">
            <a:avLst/>
          </a:prstGeom>
          <a:noFill/>
          <a:ln w="9525">
            <a:noFill/>
            <a:miter lim="800000"/>
            <a:headEnd/>
            <a:tailEnd/>
          </a:ln>
        </p:spPr>
      </p:pic>
      <p:pic>
        <p:nvPicPr>
          <p:cNvPr id="6" name="Picture 10" descr="gsa2"/>
          <p:cNvPicPr>
            <a:picLocks noChangeAspect="1" noChangeArrowheads="1"/>
          </p:cNvPicPr>
          <p:nvPr userDrawn="1"/>
        </p:nvPicPr>
        <p:blipFill>
          <a:blip r:embed="rId4" cstate="print"/>
          <a:srcRect/>
          <a:stretch>
            <a:fillRect/>
          </a:stretch>
        </p:blipFill>
        <p:spPr bwMode="auto">
          <a:xfrm>
            <a:off x="6032500" y="3178175"/>
            <a:ext cx="3111500" cy="2046288"/>
          </a:xfrm>
          <a:prstGeom prst="rect">
            <a:avLst/>
          </a:prstGeom>
          <a:noFill/>
          <a:ln w="9525">
            <a:noFill/>
            <a:miter lim="800000"/>
            <a:headEnd/>
            <a:tailEnd/>
          </a:ln>
        </p:spPr>
      </p:pic>
      <p:pic>
        <p:nvPicPr>
          <p:cNvPr id="7" name="Picture 9" descr="titleboth2"/>
          <p:cNvPicPr>
            <a:picLocks noChangeAspect="1" noChangeArrowheads="1"/>
          </p:cNvPicPr>
          <p:nvPr/>
        </p:nvPicPr>
        <p:blipFill>
          <a:blip r:embed="rId3" cstate="print"/>
          <a:srcRect l="21790" t="75464" b="23796"/>
          <a:stretch>
            <a:fillRect/>
          </a:stretch>
        </p:blipFill>
        <p:spPr bwMode="auto">
          <a:xfrm>
            <a:off x="1992313" y="5173663"/>
            <a:ext cx="7151687" cy="50800"/>
          </a:xfrm>
          <a:prstGeom prst="rect">
            <a:avLst/>
          </a:prstGeom>
          <a:noFill/>
          <a:ln w="9525">
            <a:noFill/>
            <a:miter lim="800000"/>
            <a:headEnd/>
            <a:tailEnd/>
          </a:ln>
        </p:spPr>
      </p:pic>
      <p:pic>
        <p:nvPicPr>
          <p:cNvPr id="8" name="Picture 11" descr="GSA-Rt-Top"/>
          <p:cNvPicPr>
            <a:picLocks noChangeAspect="1" noChangeArrowheads="1"/>
          </p:cNvPicPr>
          <p:nvPr userDrawn="1"/>
        </p:nvPicPr>
        <p:blipFill>
          <a:blip r:embed="rId5" cstate="print"/>
          <a:srcRect/>
          <a:stretch>
            <a:fillRect/>
          </a:stretch>
        </p:blipFill>
        <p:spPr bwMode="auto">
          <a:xfrm>
            <a:off x="2001838" y="3236913"/>
            <a:ext cx="4040187" cy="1939925"/>
          </a:xfrm>
          <a:prstGeom prst="rect">
            <a:avLst/>
          </a:prstGeom>
          <a:noFill/>
          <a:ln w="9525">
            <a:noFill/>
            <a:miter lim="800000"/>
            <a:headEnd/>
            <a:tailEnd/>
          </a:ln>
        </p:spPr>
      </p:pic>
      <p:pic>
        <p:nvPicPr>
          <p:cNvPr id="9" name="Picture 5" descr="titleboth2"/>
          <p:cNvPicPr>
            <a:picLocks noChangeAspect="1" noChangeArrowheads="1"/>
          </p:cNvPicPr>
          <p:nvPr/>
        </p:nvPicPr>
        <p:blipFill>
          <a:blip r:embed="rId3" cstate="print"/>
          <a:srcRect l="21893" t="46342" b="52986"/>
          <a:stretch>
            <a:fillRect/>
          </a:stretch>
        </p:blipFill>
        <p:spPr bwMode="auto">
          <a:xfrm>
            <a:off x="2001838" y="3176588"/>
            <a:ext cx="7142162" cy="46037"/>
          </a:xfrm>
          <a:prstGeom prst="rect">
            <a:avLst/>
          </a:prstGeom>
          <a:noFill/>
          <a:ln w="9525">
            <a:noFill/>
            <a:miter lim="800000"/>
            <a:headEnd/>
            <a:tailEnd/>
          </a:ln>
        </p:spPr>
      </p:pic>
      <p:sp>
        <p:nvSpPr>
          <p:cNvPr id="1759238" name="Rectangle 6"/>
          <p:cNvSpPr>
            <a:spLocks noGrp="1" noChangeArrowheads="1"/>
          </p:cNvSpPr>
          <p:nvPr>
            <p:ph type="ctrTitle"/>
          </p:nvPr>
        </p:nvSpPr>
        <p:spPr>
          <a:xfrm>
            <a:off x="2133600" y="1600200"/>
            <a:ext cx="7015163" cy="1295400"/>
          </a:xfrm>
        </p:spPr>
        <p:txBody>
          <a:bodyPr anchor="ctr"/>
          <a:lstStyle>
            <a:lvl1pPr>
              <a:defRPr sz="3200">
                <a:solidFill>
                  <a:schemeClr val="tx1"/>
                </a:solidFill>
              </a:defRPr>
            </a:lvl1pPr>
          </a:lstStyle>
          <a:p>
            <a:r>
              <a:rPr lang="en-US" dirty="0"/>
              <a:t>Click to edit Master title style</a:t>
            </a:r>
          </a:p>
        </p:txBody>
      </p:sp>
      <p:sp>
        <p:nvSpPr>
          <p:cNvPr id="1759240" name="Rectangle 8"/>
          <p:cNvSpPr>
            <a:spLocks noGrp="1" noChangeArrowheads="1"/>
          </p:cNvSpPr>
          <p:nvPr>
            <p:ph type="subTitle" sz="quarter" idx="1"/>
          </p:nvPr>
        </p:nvSpPr>
        <p:spPr>
          <a:xfrm>
            <a:off x="2159000" y="2819400"/>
            <a:ext cx="6934200" cy="838200"/>
          </a:xfrm>
        </p:spPr>
        <p:txBody>
          <a:bodyPr/>
          <a:lstStyle>
            <a:lvl1pPr marL="0" indent="0">
              <a:buFont typeface="Wingdings" pitchFamily="2" charset="2"/>
              <a:buNone/>
              <a:defRPr sz="2000"/>
            </a:lvl1pPr>
          </a:lstStyle>
          <a:p>
            <a:r>
              <a:rPr lang="en-US" dirty="0"/>
              <a:t>Click to edit Master subtitle style</a:t>
            </a:r>
          </a:p>
        </p:txBody>
      </p:sp>
      <p:sp>
        <p:nvSpPr>
          <p:cNvPr id="10" name="Rectangle 7"/>
          <p:cNvSpPr>
            <a:spLocks noGrp="1" noChangeArrowheads="1"/>
          </p:cNvSpPr>
          <p:nvPr>
            <p:ph type="ftr" sz="quarter" idx="10"/>
          </p:nvPr>
        </p:nvSpPr>
        <p:spPr>
          <a:xfrm>
            <a:off x="2133600" y="6553200"/>
            <a:ext cx="4343400" cy="304800"/>
          </a:xfrm>
          <a:prstGeom prst="rect">
            <a:avLst/>
          </a:prstGeom>
        </p:spPr>
        <p:txBody>
          <a:bodyPr anchor="b"/>
          <a:lstStyle>
            <a:lvl1pPr>
              <a:defRPr/>
            </a:lvl1pPr>
          </a:lstStyle>
          <a:p>
            <a:pPr>
              <a:defRPr/>
            </a:pPr>
            <a:r>
              <a:rPr lang="en-US" dirty="0"/>
              <a:t>CGI Federal Proprietary and Confidential</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1488" y="331788"/>
            <a:ext cx="2120900" cy="58023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331788"/>
            <a:ext cx="6213475" cy="58023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CGI_Federal_cmyk_50_legacy"/>
          <p:cNvPicPr>
            <a:picLocks noChangeAspect="1" noChangeArrowheads="1"/>
          </p:cNvPicPr>
          <p:nvPr/>
        </p:nvPicPr>
        <p:blipFill>
          <a:blip r:embed="rId2" cstate="print"/>
          <a:srcRect/>
          <a:stretch>
            <a:fillRect/>
          </a:stretch>
        </p:blipFill>
        <p:spPr bwMode="auto">
          <a:xfrm>
            <a:off x="7743825" y="5838825"/>
            <a:ext cx="1109663" cy="766763"/>
          </a:xfrm>
          <a:prstGeom prst="rect">
            <a:avLst/>
          </a:prstGeom>
          <a:noFill/>
          <a:ln w="9525">
            <a:noFill/>
            <a:miter lim="800000"/>
            <a:headEnd/>
            <a:tailEnd/>
          </a:ln>
        </p:spPr>
      </p:pic>
      <p:pic>
        <p:nvPicPr>
          <p:cNvPr id="5" name="Picture 9" descr="titleboth2"/>
          <p:cNvPicPr>
            <a:picLocks noChangeAspect="1" noChangeArrowheads="1"/>
          </p:cNvPicPr>
          <p:nvPr/>
        </p:nvPicPr>
        <p:blipFill>
          <a:blip r:embed="rId3" cstate="print"/>
          <a:srcRect r="77934" b="-23"/>
          <a:stretch>
            <a:fillRect/>
          </a:stretch>
        </p:blipFill>
        <p:spPr bwMode="auto">
          <a:xfrm>
            <a:off x="0" y="-1588"/>
            <a:ext cx="2017713" cy="6859588"/>
          </a:xfrm>
          <a:prstGeom prst="rect">
            <a:avLst/>
          </a:prstGeom>
          <a:noFill/>
          <a:ln w="9525">
            <a:noFill/>
            <a:miter lim="800000"/>
            <a:headEnd/>
            <a:tailEnd/>
          </a:ln>
        </p:spPr>
      </p:pic>
      <p:pic>
        <p:nvPicPr>
          <p:cNvPr id="6" name="Picture 10" descr="gsa2"/>
          <p:cNvPicPr>
            <a:picLocks noChangeAspect="1" noChangeArrowheads="1"/>
          </p:cNvPicPr>
          <p:nvPr userDrawn="1"/>
        </p:nvPicPr>
        <p:blipFill>
          <a:blip r:embed="rId4" cstate="print"/>
          <a:srcRect/>
          <a:stretch>
            <a:fillRect/>
          </a:stretch>
        </p:blipFill>
        <p:spPr bwMode="auto">
          <a:xfrm>
            <a:off x="6032500" y="3178175"/>
            <a:ext cx="3111500" cy="2046288"/>
          </a:xfrm>
          <a:prstGeom prst="rect">
            <a:avLst/>
          </a:prstGeom>
          <a:noFill/>
          <a:ln w="9525">
            <a:noFill/>
            <a:miter lim="800000"/>
            <a:headEnd/>
            <a:tailEnd/>
          </a:ln>
        </p:spPr>
      </p:pic>
      <p:pic>
        <p:nvPicPr>
          <p:cNvPr id="7" name="Picture 9" descr="titleboth2"/>
          <p:cNvPicPr>
            <a:picLocks noChangeAspect="1" noChangeArrowheads="1"/>
          </p:cNvPicPr>
          <p:nvPr/>
        </p:nvPicPr>
        <p:blipFill>
          <a:blip r:embed="rId3" cstate="print"/>
          <a:srcRect l="21790" t="75464" b="23796"/>
          <a:stretch>
            <a:fillRect/>
          </a:stretch>
        </p:blipFill>
        <p:spPr bwMode="auto">
          <a:xfrm>
            <a:off x="1992313" y="5173663"/>
            <a:ext cx="7151687" cy="50800"/>
          </a:xfrm>
          <a:prstGeom prst="rect">
            <a:avLst/>
          </a:prstGeom>
          <a:noFill/>
          <a:ln w="9525">
            <a:noFill/>
            <a:miter lim="800000"/>
            <a:headEnd/>
            <a:tailEnd/>
          </a:ln>
        </p:spPr>
      </p:pic>
      <p:pic>
        <p:nvPicPr>
          <p:cNvPr id="8" name="Picture 11" descr="GSA-Rt-Top"/>
          <p:cNvPicPr>
            <a:picLocks noChangeAspect="1" noChangeArrowheads="1"/>
          </p:cNvPicPr>
          <p:nvPr userDrawn="1"/>
        </p:nvPicPr>
        <p:blipFill>
          <a:blip r:embed="rId5" cstate="print"/>
          <a:srcRect/>
          <a:stretch>
            <a:fillRect/>
          </a:stretch>
        </p:blipFill>
        <p:spPr bwMode="auto">
          <a:xfrm>
            <a:off x="2001838" y="3236913"/>
            <a:ext cx="4040187" cy="1939925"/>
          </a:xfrm>
          <a:prstGeom prst="rect">
            <a:avLst/>
          </a:prstGeom>
          <a:noFill/>
          <a:ln w="9525">
            <a:noFill/>
            <a:miter lim="800000"/>
            <a:headEnd/>
            <a:tailEnd/>
          </a:ln>
        </p:spPr>
      </p:pic>
      <p:pic>
        <p:nvPicPr>
          <p:cNvPr id="9" name="Picture 5" descr="titleboth2"/>
          <p:cNvPicPr>
            <a:picLocks noChangeAspect="1" noChangeArrowheads="1"/>
          </p:cNvPicPr>
          <p:nvPr/>
        </p:nvPicPr>
        <p:blipFill>
          <a:blip r:embed="rId3" cstate="print"/>
          <a:srcRect l="21893" t="46342" b="52986"/>
          <a:stretch>
            <a:fillRect/>
          </a:stretch>
        </p:blipFill>
        <p:spPr bwMode="auto">
          <a:xfrm>
            <a:off x="2001838" y="3176588"/>
            <a:ext cx="7142162" cy="46037"/>
          </a:xfrm>
          <a:prstGeom prst="rect">
            <a:avLst/>
          </a:prstGeom>
          <a:noFill/>
          <a:ln w="9525">
            <a:noFill/>
            <a:miter lim="800000"/>
            <a:headEnd/>
            <a:tailEnd/>
          </a:ln>
        </p:spPr>
      </p:pic>
      <p:sp>
        <p:nvSpPr>
          <p:cNvPr id="1759238" name="Rectangle 6"/>
          <p:cNvSpPr>
            <a:spLocks noGrp="1" noChangeArrowheads="1"/>
          </p:cNvSpPr>
          <p:nvPr>
            <p:ph type="ctrTitle"/>
          </p:nvPr>
        </p:nvSpPr>
        <p:spPr>
          <a:xfrm>
            <a:off x="2133600" y="1600200"/>
            <a:ext cx="7015163" cy="1295400"/>
          </a:xfrm>
        </p:spPr>
        <p:txBody>
          <a:bodyPr anchor="ctr"/>
          <a:lstStyle>
            <a:lvl1pPr>
              <a:defRPr sz="3200">
                <a:solidFill>
                  <a:schemeClr val="tx1"/>
                </a:solidFill>
              </a:defRPr>
            </a:lvl1pPr>
          </a:lstStyle>
          <a:p>
            <a:r>
              <a:rPr lang="en-US" dirty="0"/>
              <a:t>Click to edit Master title style</a:t>
            </a:r>
          </a:p>
        </p:txBody>
      </p:sp>
      <p:sp>
        <p:nvSpPr>
          <p:cNvPr id="1759240" name="Rectangle 8"/>
          <p:cNvSpPr>
            <a:spLocks noGrp="1" noChangeArrowheads="1"/>
          </p:cNvSpPr>
          <p:nvPr>
            <p:ph type="subTitle" sz="quarter" idx="1"/>
          </p:nvPr>
        </p:nvSpPr>
        <p:spPr>
          <a:xfrm>
            <a:off x="2159000" y="2819400"/>
            <a:ext cx="6934200" cy="838200"/>
          </a:xfrm>
        </p:spPr>
        <p:txBody>
          <a:bodyPr/>
          <a:lstStyle>
            <a:lvl1pPr marL="0" indent="0">
              <a:buFont typeface="Wingdings" pitchFamily="2" charset="2"/>
              <a:buNone/>
              <a:defRPr sz="2000"/>
            </a:lvl1pPr>
          </a:lstStyle>
          <a:p>
            <a:r>
              <a:rPr lang="en-US" dirty="0"/>
              <a:t>Click to edit Master subtitle style</a:t>
            </a:r>
          </a:p>
        </p:txBody>
      </p:sp>
      <p:sp>
        <p:nvSpPr>
          <p:cNvPr id="10" name="Rectangle 7"/>
          <p:cNvSpPr>
            <a:spLocks noGrp="1" noChangeArrowheads="1"/>
          </p:cNvSpPr>
          <p:nvPr>
            <p:ph type="ftr" sz="quarter" idx="10"/>
          </p:nvPr>
        </p:nvSpPr>
        <p:spPr>
          <a:xfrm>
            <a:off x="2133600" y="6553200"/>
            <a:ext cx="4343400" cy="304800"/>
          </a:xfrm>
          <a:prstGeom prst="rect">
            <a:avLst/>
          </a:prstGeom>
        </p:spPr>
        <p:txBody>
          <a:bodyPr anchor="b"/>
          <a:lstStyle>
            <a:lvl1pPr>
              <a:defRPr/>
            </a:lvl1pPr>
          </a:lstStyle>
          <a:p>
            <a:pPr>
              <a:defRPr/>
            </a:pPr>
            <a:r>
              <a:rPr lang="en-US" dirty="0"/>
              <a:t>CGI Federal Proprietary and Confidential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2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3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1488" y="331788"/>
            <a:ext cx="2120900" cy="58023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331788"/>
            <a:ext cx="6213475" cy="58023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2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3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5" descr="contentboth"/>
          <p:cNvPicPr>
            <a:picLocks noChangeAspect="1" noChangeArrowheads="1"/>
          </p:cNvPicPr>
          <p:nvPr userDrawn="1"/>
        </p:nvPicPr>
        <p:blipFill>
          <a:blip r:embed="rId15" cstate="print"/>
          <a:srcRect b="84305"/>
          <a:stretch>
            <a:fillRect/>
          </a:stretch>
        </p:blipFill>
        <p:spPr bwMode="auto">
          <a:xfrm>
            <a:off x="0" y="0"/>
            <a:ext cx="9144000" cy="1076325"/>
          </a:xfrm>
          <a:prstGeom prst="rect">
            <a:avLst/>
          </a:prstGeom>
          <a:noFill/>
          <a:ln w="9525">
            <a:noFill/>
            <a:miter lim="800000"/>
            <a:headEnd/>
            <a:tailEnd/>
          </a:ln>
        </p:spPr>
      </p:pic>
      <p:sp>
        <p:nvSpPr>
          <p:cNvPr id="1027" name="Rectangle 2"/>
          <p:cNvSpPr>
            <a:spLocks noGrp="1" noChangeArrowheads="1"/>
          </p:cNvSpPr>
          <p:nvPr>
            <p:ph type="body" idx="1"/>
          </p:nvPr>
        </p:nvSpPr>
        <p:spPr bwMode="auto">
          <a:xfrm>
            <a:off x="712788" y="1608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9" name="Picture 4" descr="contentboth"/>
          <p:cNvPicPr>
            <a:picLocks noChangeAspect="1" noChangeArrowheads="1"/>
          </p:cNvPicPr>
          <p:nvPr/>
        </p:nvPicPr>
        <p:blipFill>
          <a:blip r:embed="rId15" cstate="print"/>
          <a:srcRect t="15555" r="95833"/>
          <a:stretch>
            <a:fillRect/>
          </a:stretch>
        </p:blipFill>
        <p:spPr bwMode="auto">
          <a:xfrm>
            <a:off x="0" y="1066800"/>
            <a:ext cx="381000" cy="5791200"/>
          </a:xfrm>
          <a:prstGeom prst="rect">
            <a:avLst/>
          </a:prstGeom>
          <a:noFill/>
          <a:ln w="9525">
            <a:noFill/>
            <a:miter lim="800000"/>
            <a:headEnd/>
            <a:tailEnd/>
          </a:ln>
        </p:spPr>
      </p:pic>
      <p:sp>
        <p:nvSpPr>
          <p:cNvPr id="1032" name="Rectangle 11"/>
          <p:cNvSpPr>
            <a:spLocks noGrp="1" noChangeArrowheads="1"/>
          </p:cNvSpPr>
          <p:nvPr>
            <p:ph type="title"/>
          </p:nvPr>
        </p:nvSpPr>
        <p:spPr bwMode="auto">
          <a:xfrm>
            <a:off x="455613" y="331788"/>
            <a:ext cx="7381875" cy="5635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493570" name="Picture 2" descr="http://www.gms-hvac.com/Portals/0/gsa-logo.jpg"/>
          <p:cNvPicPr>
            <a:picLocks noChangeAspect="1" noChangeArrowheads="1"/>
          </p:cNvPicPr>
          <p:nvPr userDrawn="1"/>
        </p:nvPicPr>
        <p:blipFill>
          <a:blip r:embed="rId16" cstate="print"/>
          <a:srcRect/>
          <a:stretch>
            <a:fillRect/>
          </a:stretch>
        </p:blipFill>
        <p:spPr bwMode="auto">
          <a:xfrm>
            <a:off x="7887712" y="175710"/>
            <a:ext cx="1107450" cy="727540"/>
          </a:xfrm>
          <a:prstGeom prst="rect">
            <a:avLst/>
          </a:prstGeom>
          <a:noFill/>
        </p:spPr>
      </p:pic>
    </p:spTree>
  </p:cSld>
  <p:clrMap bg1="lt1" tx1="dk1" bg2="lt2" tx2="dk2" accent1="accent1" accent2="accent2" accent3="accent3" accent4="accent4" accent5="accent5" accent6="accent6" hlink="hlink" folHlink="folHlink"/>
  <p:sldLayoutIdLst>
    <p:sldLayoutId id="2147484335"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Lst>
  <p:hf hdr="0" dt="0"/>
  <p:txStyles>
    <p:titleStyle>
      <a:lvl1pPr algn="l" rtl="0" eaLnBrk="0" fontAlgn="base" hangingPunct="0">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Arial" charset="0"/>
        </a:defRPr>
      </a:lvl2pPr>
      <a:lvl3pPr algn="l" rtl="0" eaLnBrk="0" fontAlgn="base" hangingPunct="0">
        <a:spcBef>
          <a:spcPct val="0"/>
        </a:spcBef>
        <a:spcAft>
          <a:spcPct val="0"/>
        </a:spcAft>
        <a:defRPr sz="2600" b="1">
          <a:solidFill>
            <a:schemeClr val="bg1"/>
          </a:solidFill>
          <a:latin typeface="Arial" charset="0"/>
        </a:defRPr>
      </a:lvl3pPr>
      <a:lvl4pPr algn="l" rtl="0" eaLnBrk="0" fontAlgn="base" hangingPunct="0">
        <a:spcBef>
          <a:spcPct val="0"/>
        </a:spcBef>
        <a:spcAft>
          <a:spcPct val="0"/>
        </a:spcAft>
        <a:defRPr sz="2600" b="1">
          <a:solidFill>
            <a:schemeClr val="bg1"/>
          </a:solidFill>
          <a:latin typeface="Arial" charset="0"/>
        </a:defRPr>
      </a:lvl4pPr>
      <a:lvl5pPr algn="l" rtl="0" eaLnBrk="0" fontAlgn="base" hangingPunct="0">
        <a:spcBef>
          <a:spcPct val="0"/>
        </a:spcBef>
        <a:spcAft>
          <a:spcPct val="0"/>
        </a:spcAft>
        <a:defRPr sz="2600" b="1">
          <a:solidFill>
            <a:schemeClr val="bg1"/>
          </a:solidFill>
          <a:latin typeface="Arial" charset="0"/>
        </a:defRPr>
      </a:lvl5pPr>
      <a:lvl6pPr marL="457200" algn="l" rtl="0" fontAlgn="base">
        <a:spcBef>
          <a:spcPct val="0"/>
        </a:spcBef>
        <a:spcAft>
          <a:spcPct val="0"/>
        </a:spcAft>
        <a:defRPr sz="2600" b="1">
          <a:solidFill>
            <a:schemeClr val="bg1"/>
          </a:solidFill>
          <a:latin typeface="Arial" charset="0"/>
        </a:defRPr>
      </a:lvl6pPr>
      <a:lvl7pPr marL="914400" algn="l" rtl="0" fontAlgn="base">
        <a:spcBef>
          <a:spcPct val="0"/>
        </a:spcBef>
        <a:spcAft>
          <a:spcPct val="0"/>
        </a:spcAft>
        <a:defRPr sz="2600" b="1">
          <a:solidFill>
            <a:schemeClr val="bg1"/>
          </a:solidFill>
          <a:latin typeface="Arial" charset="0"/>
        </a:defRPr>
      </a:lvl7pPr>
      <a:lvl8pPr marL="1371600" algn="l" rtl="0" fontAlgn="base">
        <a:spcBef>
          <a:spcPct val="0"/>
        </a:spcBef>
        <a:spcAft>
          <a:spcPct val="0"/>
        </a:spcAft>
        <a:defRPr sz="2600" b="1">
          <a:solidFill>
            <a:schemeClr val="bg1"/>
          </a:solidFill>
          <a:latin typeface="Arial" charset="0"/>
        </a:defRPr>
      </a:lvl8pPr>
      <a:lvl9pPr marL="1828800" algn="l" rtl="0" fontAlgn="base">
        <a:spcBef>
          <a:spcPct val="0"/>
        </a:spcBef>
        <a:spcAft>
          <a:spcPct val="0"/>
        </a:spcAft>
        <a:defRPr sz="2600" b="1">
          <a:solidFill>
            <a:schemeClr val="bg1"/>
          </a:solidFill>
          <a:latin typeface="Arial" charset="0"/>
        </a:defRPr>
      </a:lvl9pPr>
    </p:titleStyle>
    <p:bodyStyle>
      <a:lvl1pPr marL="231775" indent="-231775" algn="l" rtl="0" eaLnBrk="0" fontAlgn="base" hangingPunct="0">
        <a:spcBef>
          <a:spcPct val="20000"/>
        </a:spcBef>
        <a:spcAft>
          <a:spcPct val="0"/>
        </a:spcAft>
        <a:buClr>
          <a:srgbClr val="AF242B"/>
        </a:buClr>
        <a:buSzPct val="75000"/>
        <a:buFont typeface="Wingdings" pitchFamily="2" charset="2"/>
        <a:buChar char="w"/>
        <a:defRPr sz="2600">
          <a:solidFill>
            <a:schemeClr val="tx1"/>
          </a:solidFill>
          <a:latin typeface="+mn-lt"/>
          <a:ea typeface="+mn-ea"/>
          <a:cs typeface="+mn-cs"/>
        </a:defRPr>
      </a:lvl1pPr>
      <a:lvl2pPr marL="568325" indent="-222250"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2pPr>
      <a:lvl3pPr marL="914400" indent="-231775"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3pPr>
      <a:lvl4pPr marL="1260475" indent="-231775"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4pPr>
      <a:lvl5pPr marL="1539875" indent="-165100"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5pPr>
      <a:lvl6pPr marL="19970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6pPr>
      <a:lvl7pPr marL="24542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7pPr>
      <a:lvl8pPr marL="29114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8pPr>
      <a:lvl9pPr marL="33686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5" descr="contentboth"/>
          <p:cNvPicPr>
            <a:picLocks noChangeAspect="1" noChangeArrowheads="1"/>
          </p:cNvPicPr>
          <p:nvPr userDrawn="1"/>
        </p:nvPicPr>
        <p:blipFill>
          <a:blip r:embed="rId15" cstate="print"/>
          <a:srcRect b="84305"/>
          <a:stretch>
            <a:fillRect/>
          </a:stretch>
        </p:blipFill>
        <p:spPr bwMode="auto">
          <a:xfrm>
            <a:off x="0" y="0"/>
            <a:ext cx="9144000" cy="1076325"/>
          </a:xfrm>
          <a:prstGeom prst="rect">
            <a:avLst/>
          </a:prstGeom>
          <a:noFill/>
          <a:ln w="9525">
            <a:noFill/>
            <a:miter lim="800000"/>
            <a:headEnd/>
            <a:tailEnd/>
          </a:ln>
        </p:spPr>
      </p:pic>
      <p:sp>
        <p:nvSpPr>
          <p:cNvPr id="2051" name="Rectangle 2"/>
          <p:cNvSpPr>
            <a:spLocks noGrp="1" noChangeArrowheads="1"/>
          </p:cNvSpPr>
          <p:nvPr>
            <p:ph type="body" idx="1"/>
          </p:nvPr>
        </p:nvSpPr>
        <p:spPr bwMode="auto">
          <a:xfrm>
            <a:off x="712788" y="1608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contentboth"/>
          <p:cNvPicPr>
            <a:picLocks noChangeAspect="1" noChangeArrowheads="1"/>
          </p:cNvPicPr>
          <p:nvPr/>
        </p:nvPicPr>
        <p:blipFill>
          <a:blip r:embed="rId15" cstate="print"/>
          <a:srcRect t="15555" r="95833"/>
          <a:stretch>
            <a:fillRect/>
          </a:stretch>
        </p:blipFill>
        <p:spPr bwMode="auto">
          <a:xfrm>
            <a:off x="0" y="1066800"/>
            <a:ext cx="381000" cy="5791200"/>
          </a:xfrm>
          <a:prstGeom prst="rect">
            <a:avLst/>
          </a:prstGeom>
          <a:noFill/>
          <a:ln w="9525">
            <a:noFill/>
            <a:miter lim="800000"/>
            <a:headEnd/>
            <a:tailEnd/>
          </a:ln>
        </p:spPr>
      </p:pic>
      <p:sp>
        <p:nvSpPr>
          <p:cNvPr id="2056" name="Rectangle 11"/>
          <p:cNvSpPr>
            <a:spLocks noGrp="1" noChangeArrowheads="1"/>
          </p:cNvSpPr>
          <p:nvPr>
            <p:ph type="title"/>
          </p:nvPr>
        </p:nvSpPr>
        <p:spPr bwMode="auto">
          <a:xfrm>
            <a:off x="455613" y="331788"/>
            <a:ext cx="7381875" cy="5635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9" name="Picture 2" descr="http://www.gms-hvac.com/Portals/0/gsa-logo.jpg"/>
          <p:cNvPicPr>
            <a:picLocks noChangeAspect="1" noChangeArrowheads="1"/>
          </p:cNvPicPr>
          <p:nvPr userDrawn="1"/>
        </p:nvPicPr>
        <p:blipFill>
          <a:blip r:embed="rId16" cstate="print"/>
          <a:srcRect/>
          <a:stretch>
            <a:fillRect/>
          </a:stretch>
        </p:blipFill>
        <p:spPr bwMode="auto">
          <a:xfrm>
            <a:off x="7887712" y="175710"/>
            <a:ext cx="1107450" cy="727540"/>
          </a:xfrm>
          <a:prstGeom prst="rect">
            <a:avLst/>
          </a:prstGeom>
          <a:noFill/>
        </p:spPr>
      </p:pic>
    </p:spTree>
  </p:cSld>
  <p:clrMap bg1="lt1" tx1="dk1" bg2="lt2" tx2="dk2" accent1="accent1" accent2="accent2" accent3="accent3" accent4="accent4" accent5="accent5" accent6="accent6" hlink="hlink" folHlink="folHlink"/>
  <p:sldLayoutIdLst>
    <p:sldLayoutId id="2147484336" r:id="rId1"/>
    <p:sldLayoutId id="2147484323" r:id="rId2"/>
    <p:sldLayoutId id="2147484324" r:id="rId3"/>
    <p:sldLayoutId id="2147484325" r:id="rId4"/>
    <p:sldLayoutId id="2147484326" r:id="rId5"/>
    <p:sldLayoutId id="2147484327" r:id="rId6"/>
    <p:sldLayoutId id="2147484328" r:id="rId7"/>
    <p:sldLayoutId id="2147484329" r:id="rId8"/>
    <p:sldLayoutId id="2147484330" r:id="rId9"/>
    <p:sldLayoutId id="2147484331" r:id="rId10"/>
    <p:sldLayoutId id="2147484332" r:id="rId11"/>
    <p:sldLayoutId id="2147484333" r:id="rId12"/>
    <p:sldLayoutId id="2147484334" r:id="rId13"/>
  </p:sldLayoutIdLst>
  <p:hf hdr="0" dt="0"/>
  <p:txStyles>
    <p:titleStyle>
      <a:lvl1pPr algn="l" rtl="0" eaLnBrk="0" fontAlgn="base" hangingPunct="0">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Arial" charset="0"/>
        </a:defRPr>
      </a:lvl2pPr>
      <a:lvl3pPr algn="l" rtl="0" eaLnBrk="0" fontAlgn="base" hangingPunct="0">
        <a:spcBef>
          <a:spcPct val="0"/>
        </a:spcBef>
        <a:spcAft>
          <a:spcPct val="0"/>
        </a:spcAft>
        <a:defRPr sz="2600" b="1">
          <a:solidFill>
            <a:schemeClr val="bg1"/>
          </a:solidFill>
          <a:latin typeface="Arial" charset="0"/>
        </a:defRPr>
      </a:lvl3pPr>
      <a:lvl4pPr algn="l" rtl="0" eaLnBrk="0" fontAlgn="base" hangingPunct="0">
        <a:spcBef>
          <a:spcPct val="0"/>
        </a:spcBef>
        <a:spcAft>
          <a:spcPct val="0"/>
        </a:spcAft>
        <a:defRPr sz="2600" b="1">
          <a:solidFill>
            <a:schemeClr val="bg1"/>
          </a:solidFill>
          <a:latin typeface="Arial" charset="0"/>
        </a:defRPr>
      </a:lvl4pPr>
      <a:lvl5pPr algn="l" rtl="0" eaLnBrk="0" fontAlgn="base" hangingPunct="0">
        <a:spcBef>
          <a:spcPct val="0"/>
        </a:spcBef>
        <a:spcAft>
          <a:spcPct val="0"/>
        </a:spcAft>
        <a:defRPr sz="2600" b="1">
          <a:solidFill>
            <a:schemeClr val="bg1"/>
          </a:solidFill>
          <a:latin typeface="Arial" charset="0"/>
        </a:defRPr>
      </a:lvl5pPr>
      <a:lvl6pPr marL="457200" algn="l" rtl="0" fontAlgn="base">
        <a:spcBef>
          <a:spcPct val="0"/>
        </a:spcBef>
        <a:spcAft>
          <a:spcPct val="0"/>
        </a:spcAft>
        <a:defRPr sz="2600" b="1">
          <a:solidFill>
            <a:schemeClr val="bg1"/>
          </a:solidFill>
          <a:latin typeface="Arial" charset="0"/>
        </a:defRPr>
      </a:lvl6pPr>
      <a:lvl7pPr marL="914400" algn="l" rtl="0" fontAlgn="base">
        <a:spcBef>
          <a:spcPct val="0"/>
        </a:spcBef>
        <a:spcAft>
          <a:spcPct val="0"/>
        </a:spcAft>
        <a:defRPr sz="2600" b="1">
          <a:solidFill>
            <a:schemeClr val="bg1"/>
          </a:solidFill>
          <a:latin typeface="Arial" charset="0"/>
        </a:defRPr>
      </a:lvl7pPr>
      <a:lvl8pPr marL="1371600" algn="l" rtl="0" fontAlgn="base">
        <a:spcBef>
          <a:spcPct val="0"/>
        </a:spcBef>
        <a:spcAft>
          <a:spcPct val="0"/>
        </a:spcAft>
        <a:defRPr sz="2600" b="1">
          <a:solidFill>
            <a:schemeClr val="bg1"/>
          </a:solidFill>
          <a:latin typeface="Arial" charset="0"/>
        </a:defRPr>
      </a:lvl8pPr>
      <a:lvl9pPr marL="1828800" algn="l" rtl="0" fontAlgn="base">
        <a:spcBef>
          <a:spcPct val="0"/>
        </a:spcBef>
        <a:spcAft>
          <a:spcPct val="0"/>
        </a:spcAft>
        <a:defRPr sz="2600" b="1">
          <a:solidFill>
            <a:schemeClr val="bg1"/>
          </a:solidFill>
          <a:latin typeface="Arial" charset="0"/>
        </a:defRPr>
      </a:lvl9pPr>
    </p:titleStyle>
    <p:bodyStyle>
      <a:lvl1pPr marL="231775" indent="-231775" algn="l" rtl="0" eaLnBrk="0" fontAlgn="base" hangingPunct="0">
        <a:spcBef>
          <a:spcPct val="20000"/>
        </a:spcBef>
        <a:spcAft>
          <a:spcPct val="0"/>
        </a:spcAft>
        <a:buClr>
          <a:srgbClr val="AF242B"/>
        </a:buClr>
        <a:buSzPct val="75000"/>
        <a:buFont typeface="Wingdings" pitchFamily="2" charset="2"/>
        <a:buChar char="w"/>
        <a:defRPr sz="2600">
          <a:solidFill>
            <a:schemeClr val="tx1"/>
          </a:solidFill>
          <a:latin typeface="+mn-lt"/>
          <a:ea typeface="+mn-ea"/>
          <a:cs typeface="+mn-cs"/>
        </a:defRPr>
      </a:lvl1pPr>
      <a:lvl2pPr marL="568325" indent="-222250"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2pPr>
      <a:lvl3pPr marL="914400" indent="-231775"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3pPr>
      <a:lvl4pPr marL="1260475" indent="-231775"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4pPr>
      <a:lvl5pPr marL="1539875" indent="-165100"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5pPr>
      <a:lvl6pPr marL="19970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6pPr>
      <a:lvl7pPr marL="24542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7pPr>
      <a:lvl8pPr marL="29114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8pPr>
      <a:lvl9pPr marL="33686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2133600" y="1600200"/>
            <a:ext cx="6685935" cy="1295400"/>
          </a:xfrm>
        </p:spPr>
        <p:txBody>
          <a:bodyPr/>
          <a:lstStyle/>
          <a:p>
            <a:pPr eaLnBrk="1" hangingPunct="1"/>
            <a:r>
              <a:rPr lang="en-US" dirty="0" smtClean="0"/>
              <a:t>GSA’s Vendor and Customer </a:t>
            </a:r>
            <a:br>
              <a:rPr lang="en-US" dirty="0" smtClean="0"/>
            </a:br>
            <a:r>
              <a:rPr lang="en-US" dirty="0" smtClean="0"/>
              <a:t>Self Service (VCSS)</a:t>
            </a:r>
            <a:endParaRPr lang="en-US" sz="2400" b="0" dirty="0" smtClean="0"/>
          </a:p>
        </p:txBody>
      </p:sp>
      <p:sp>
        <p:nvSpPr>
          <p:cNvPr id="4" name="Rectangle 4"/>
          <p:cNvSpPr txBox="1">
            <a:spLocks noChangeArrowheads="1"/>
          </p:cNvSpPr>
          <p:nvPr/>
        </p:nvSpPr>
        <p:spPr bwMode="auto">
          <a:xfrm>
            <a:off x="2133601" y="5318760"/>
            <a:ext cx="5593080" cy="1295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849913" y="2421924"/>
            <a:ext cx="7657071" cy="4176584"/>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Link Strip (Cont’d)</a:t>
            </a:r>
          </a:p>
        </p:txBody>
      </p:sp>
      <p:sp>
        <p:nvSpPr>
          <p:cNvPr id="8195" name="Rectangle 7"/>
          <p:cNvSpPr>
            <a:spLocks noGrp="1" noChangeArrowheads="1"/>
          </p:cNvSpPr>
          <p:nvPr>
            <p:ph idx="1"/>
          </p:nvPr>
        </p:nvSpPr>
        <p:spPr>
          <a:xfrm>
            <a:off x="398208" y="1160385"/>
            <a:ext cx="8657303" cy="1251907"/>
          </a:xfrm>
        </p:spPr>
        <p:txBody>
          <a:bodyPr/>
          <a:lstStyle/>
          <a:p>
            <a:pPr eaLnBrk="1" hangingPunct="1"/>
            <a:r>
              <a:rPr lang="en-US" sz="2000" b="1" dirty="0" smtClean="0"/>
              <a:t>Preferences hyperlink</a:t>
            </a:r>
          </a:p>
          <a:p>
            <a:pPr lvl="1" eaLnBrk="1" hangingPunct="1"/>
            <a:r>
              <a:rPr lang="en-US" sz="1600" dirty="0" smtClean="0"/>
              <a:t>Select the Security Question and Answer Page tab to set up security questions and answers as a password retrieval tool.  This is not required but is helpful to set up if you would like to be able to recover your password if you forget it. </a:t>
            </a:r>
          </a:p>
        </p:txBody>
      </p:sp>
      <p:sp>
        <p:nvSpPr>
          <p:cNvPr id="7" name="Rectangle 6"/>
          <p:cNvSpPr/>
          <p:nvPr/>
        </p:nvSpPr>
        <p:spPr bwMode="auto">
          <a:xfrm>
            <a:off x="4091744" y="3988135"/>
            <a:ext cx="1913639" cy="26258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893066" y="5780295"/>
            <a:ext cx="6026717" cy="84292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933703" y="4302709"/>
            <a:ext cx="400828" cy="23222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874194" y="4646177"/>
            <a:ext cx="2659838" cy="45716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TextBox 10"/>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C9</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598015" y="3296551"/>
            <a:ext cx="8096250" cy="3057525"/>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Link Strip (Cont’d)</a:t>
            </a:r>
          </a:p>
        </p:txBody>
      </p:sp>
      <p:sp>
        <p:nvSpPr>
          <p:cNvPr id="8195" name="Rectangle 7"/>
          <p:cNvSpPr>
            <a:spLocks noGrp="1" noChangeArrowheads="1"/>
          </p:cNvSpPr>
          <p:nvPr>
            <p:ph idx="1"/>
          </p:nvPr>
        </p:nvSpPr>
        <p:spPr>
          <a:xfrm>
            <a:off x="530942" y="1272204"/>
            <a:ext cx="8288593" cy="1780716"/>
          </a:xfrm>
        </p:spPr>
        <p:txBody>
          <a:bodyPr/>
          <a:lstStyle/>
          <a:p>
            <a:pPr eaLnBrk="1" hangingPunct="1"/>
            <a:r>
              <a:rPr lang="en-US" sz="2200" b="1" dirty="0" smtClean="0"/>
              <a:t>Site Map hyperlink</a:t>
            </a:r>
          </a:p>
          <a:p>
            <a:pPr lvl="1" eaLnBrk="1" hangingPunct="1"/>
            <a:r>
              <a:rPr lang="en-US" sz="1800" dirty="0" smtClean="0"/>
              <a:t>Select the </a:t>
            </a:r>
            <a:r>
              <a:rPr lang="en-US" sz="1800" b="1" dirty="0" smtClean="0"/>
              <a:t>Site Map </a:t>
            </a:r>
            <a:r>
              <a:rPr lang="en-US" sz="1800" dirty="0" smtClean="0"/>
              <a:t>hyperlink to view a list of the menu bar options as clickable hyperlinks.</a:t>
            </a:r>
          </a:p>
          <a:p>
            <a:pPr lvl="1" eaLnBrk="1" hangingPunct="1"/>
            <a:r>
              <a:rPr lang="en-US" sz="1800" dirty="0" smtClean="0"/>
              <a:t>This is an additional navigation tool to navigate through the hyperlinks as an alternative to using the actual menu bar.</a:t>
            </a:r>
          </a:p>
        </p:txBody>
      </p:sp>
      <p:sp>
        <p:nvSpPr>
          <p:cNvPr id="12" name="Rectangle 11"/>
          <p:cNvSpPr/>
          <p:nvPr/>
        </p:nvSpPr>
        <p:spPr bwMode="auto">
          <a:xfrm>
            <a:off x="574495" y="5308054"/>
            <a:ext cx="8124661" cy="93210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7417829" y="3331662"/>
            <a:ext cx="478139" cy="21472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C10</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5569" name="Picture 1"/>
          <p:cNvPicPr>
            <a:picLocks noChangeAspect="1" noChangeArrowheads="1"/>
          </p:cNvPicPr>
          <p:nvPr/>
        </p:nvPicPr>
        <p:blipFill>
          <a:blip r:embed="rId3" cstate="print"/>
          <a:srcRect b="6208"/>
          <a:stretch>
            <a:fillRect/>
          </a:stretch>
        </p:blipFill>
        <p:spPr bwMode="auto">
          <a:xfrm>
            <a:off x="1761478" y="3868845"/>
            <a:ext cx="4532846" cy="2780898"/>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Link Strip (Cont’d)</a:t>
            </a:r>
          </a:p>
        </p:txBody>
      </p:sp>
      <p:sp>
        <p:nvSpPr>
          <p:cNvPr id="8195" name="Rectangle 7"/>
          <p:cNvSpPr>
            <a:spLocks noGrp="1" noChangeArrowheads="1"/>
          </p:cNvSpPr>
          <p:nvPr>
            <p:ph idx="1"/>
          </p:nvPr>
        </p:nvSpPr>
        <p:spPr>
          <a:xfrm>
            <a:off x="360218" y="1091612"/>
            <a:ext cx="8783782" cy="2718388"/>
          </a:xfrm>
        </p:spPr>
        <p:txBody>
          <a:bodyPr/>
          <a:lstStyle/>
          <a:p>
            <a:pPr eaLnBrk="1" hangingPunct="1"/>
            <a:r>
              <a:rPr lang="en-US" sz="2000" b="1" dirty="0" smtClean="0"/>
              <a:t>New Window Icon</a:t>
            </a:r>
          </a:p>
          <a:p>
            <a:pPr lvl="1" eaLnBrk="1" hangingPunct="1"/>
            <a:r>
              <a:rPr lang="en-US" sz="1600" dirty="0" smtClean="0"/>
              <a:t>There is a square-shaped icon in the link strip called the </a:t>
            </a:r>
            <a:r>
              <a:rPr lang="en-US" sz="1600" b="1" dirty="0" smtClean="0"/>
              <a:t>new window icon </a:t>
            </a:r>
            <a:r>
              <a:rPr lang="en-US" sz="1600" dirty="0" smtClean="0"/>
              <a:t>(next to the Site Map hyperlink).  </a:t>
            </a:r>
          </a:p>
          <a:p>
            <a:pPr lvl="2" eaLnBrk="1" hangingPunct="1"/>
            <a:r>
              <a:rPr lang="en-US" sz="1600" dirty="0" smtClean="0"/>
              <a:t>Select the </a:t>
            </a:r>
            <a:r>
              <a:rPr lang="en-US" sz="1600" b="1" dirty="0" smtClean="0"/>
              <a:t>new window icon </a:t>
            </a:r>
            <a:r>
              <a:rPr lang="en-US" sz="1600" dirty="0" smtClean="0"/>
              <a:t>to open a new window of the same session of VCSS, while the current window you are working in also remains open at the same time.</a:t>
            </a:r>
          </a:p>
          <a:p>
            <a:pPr lvl="1" eaLnBrk="1" hangingPunct="1"/>
            <a:r>
              <a:rPr lang="en-US" sz="1600" dirty="0" smtClean="0"/>
              <a:t>Just like internet explorer, you have the ability to open multiple windows.  </a:t>
            </a:r>
          </a:p>
          <a:p>
            <a:pPr lvl="2" eaLnBrk="1" hangingPunct="1"/>
            <a:r>
              <a:rPr lang="en-US" sz="1600" dirty="0" smtClean="0"/>
              <a:t>Place the windows side by side or switch back and forth between them, giving you the ability to look something up while you are working on something else.</a:t>
            </a:r>
            <a:endParaRPr lang="en-US" sz="1800" dirty="0" smtClean="0"/>
          </a:p>
          <a:p>
            <a:pPr lvl="2" eaLnBrk="1" hangingPunct="1"/>
            <a:r>
              <a:rPr lang="en-US" sz="1400" dirty="0" smtClean="0"/>
              <a:t>Your original window has the </a:t>
            </a:r>
            <a:r>
              <a:rPr lang="en-US" sz="1400" b="1" dirty="0" smtClean="0"/>
              <a:t>Sign Out </a:t>
            </a:r>
            <a:r>
              <a:rPr lang="en-US" sz="1400" dirty="0" smtClean="0"/>
              <a:t>hyperlink in the link strip, while your new window has the </a:t>
            </a:r>
            <a:r>
              <a:rPr lang="en-US" sz="1400" b="1" dirty="0" smtClean="0"/>
              <a:t>Close Window </a:t>
            </a:r>
            <a:r>
              <a:rPr lang="en-US" sz="1400" dirty="0" smtClean="0"/>
              <a:t>hyperlink.</a:t>
            </a:r>
          </a:p>
        </p:txBody>
      </p:sp>
      <p:grpSp>
        <p:nvGrpSpPr>
          <p:cNvPr id="2" name="Group 17"/>
          <p:cNvGrpSpPr/>
          <p:nvPr/>
        </p:nvGrpSpPr>
        <p:grpSpPr>
          <a:xfrm>
            <a:off x="5834313" y="5381703"/>
            <a:ext cx="279010" cy="264020"/>
            <a:chOff x="989351" y="3477718"/>
            <a:chExt cx="1169233" cy="1004341"/>
          </a:xfrm>
        </p:grpSpPr>
        <p:sp>
          <p:nvSpPr>
            <p:cNvPr id="19" name="Oval 18"/>
            <p:cNvSpPr/>
            <p:nvPr/>
          </p:nvSpPr>
          <p:spPr bwMode="auto">
            <a:xfrm>
              <a:off x="989351" y="3477718"/>
              <a:ext cx="1169233" cy="1004341"/>
            </a:xfrm>
            <a:prstGeom prst="ellipse">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cxnSp>
          <p:nvCxnSpPr>
            <p:cNvPr id="20" name="Straight Connector 19"/>
            <p:cNvCxnSpPr>
              <a:stCxn id="19" idx="1"/>
              <a:endCxn id="19" idx="5"/>
            </p:cNvCxnSpPr>
            <p:nvPr/>
          </p:nvCxnSpPr>
          <p:spPr bwMode="auto">
            <a:xfrm rot="16200000" flipH="1">
              <a:off x="1218878" y="3566502"/>
              <a:ext cx="710177" cy="826773"/>
            </a:xfrm>
            <a:prstGeom prst="line">
              <a:avLst/>
            </a:prstGeom>
            <a:solidFill>
              <a:srgbClr val="ED171F"/>
            </a:solidFill>
            <a:ln w="38100" cap="flat" cmpd="sng" algn="ctr">
              <a:solidFill>
                <a:srgbClr val="C00000"/>
              </a:solidFill>
              <a:prstDash val="solid"/>
              <a:round/>
              <a:headEnd type="none" w="med" len="med"/>
              <a:tailEnd type="none" w="med" len="med"/>
            </a:ln>
            <a:effectLst/>
          </p:spPr>
        </p:cxnSp>
      </p:grpSp>
      <p:sp>
        <p:nvSpPr>
          <p:cNvPr id="21" name="Rectangle 20"/>
          <p:cNvSpPr/>
          <p:nvPr/>
        </p:nvSpPr>
        <p:spPr bwMode="auto">
          <a:xfrm>
            <a:off x="5417126" y="4705521"/>
            <a:ext cx="241235" cy="24055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2" name="Rectangle 21"/>
          <p:cNvSpPr/>
          <p:nvPr/>
        </p:nvSpPr>
        <p:spPr bwMode="auto">
          <a:xfrm>
            <a:off x="4803309" y="6231382"/>
            <a:ext cx="669236" cy="23869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3" name="Rectangle 22"/>
          <p:cNvSpPr/>
          <p:nvPr/>
        </p:nvSpPr>
        <p:spPr bwMode="auto">
          <a:xfrm>
            <a:off x="5263819" y="5199944"/>
            <a:ext cx="458109" cy="18947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7"/>
          <p:cNvSpPr txBox="1">
            <a:spLocks noChangeArrowheads="1"/>
          </p:cNvSpPr>
          <p:nvPr/>
        </p:nvSpPr>
        <p:spPr bwMode="auto">
          <a:xfrm>
            <a:off x="6488482" y="3895427"/>
            <a:ext cx="2455101" cy="1127342"/>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1" algn="l" defTabSz="914400" rtl="0" eaLnBrk="1" fontAlgn="base" latinLnBrk="0" hangingPunct="1">
              <a:lnSpc>
                <a:spcPct val="100000"/>
              </a:lnSpc>
              <a:spcBef>
                <a:spcPct val="20000"/>
              </a:spcBef>
              <a:spcAft>
                <a:spcPct val="0"/>
              </a:spcAft>
              <a:buClr>
                <a:srgbClr val="AF242B"/>
              </a:buClr>
              <a:buSzPct val="100000"/>
              <a:buFont typeface="Wingdings" pitchFamily="2" charset="2"/>
              <a:buNone/>
              <a:tabLst/>
              <a:defRPr/>
            </a:pPr>
            <a:r>
              <a:rPr kumimoji="0" lang="en-US" sz="1400" b="1" i="1" u="none" strike="noStrike" kern="0" cap="none" spc="0" normalizeH="0" baseline="0" noProof="0" dirty="0" smtClean="0">
                <a:ln>
                  <a:noFill/>
                </a:ln>
                <a:solidFill>
                  <a:schemeClr val="tx1"/>
                </a:solidFill>
                <a:effectLst/>
                <a:uLnTx/>
                <a:uFillTx/>
                <a:latin typeface="+mn-lt"/>
              </a:rPr>
              <a:t>Note:  </a:t>
            </a:r>
            <a:r>
              <a:rPr kumimoji="0" lang="en-US" sz="1400" b="0" i="1" u="none" strike="noStrike" kern="0" cap="none" spc="0" normalizeH="0" baseline="0" noProof="0" dirty="0" smtClean="0">
                <a:ln>
                  <a:noFill/>
                </a:ln>
                <a:solidFill>
                  <a:schemeClr val="tx1"/>
                </a:solidFill>
                <a:effectLst/>
                <a:uLnTx/>
                <a:uFillTx/>
                <a:latin typeface="+mn-lt"/>
              </a:rPr>
              <a:t>Do not use your browser’s </a:t>
            </a:r>
            <a:r>
              <a:rPr kumimoji="0" lang="en-US" sz="1400" b="1" i="1" u="none" strike="noStrike" kern="0" cap="none" spc="0" normalizeH="0" baseline="0" noProof="0" dirty="0" smtClean="0">
                <a:ln>
                  <a:noFill/>
                </a:ln>
                <a:solidFill>
                  <a:schemeClr val="tx1"/>
                </a:solidFill>
                <a:effectLst/>
                <a:uLnTx/>
                <a:uFillTx/>
                <a:latin typeface="+mn-lt"/>
              </a:rPr>
              <a:t>X </a:t>
            </a:r>
            <a:r>
              <a:rPr kumimoji="0" lang="en-US" sz="1400" i="1" u="none" strike="noStrike" kern="0" cap="none" spc="0" normalizeH="0" baseline="0" noProof="0" dirty="0" smtClean="0">
                <a:ln>
                  <a:noFill/>
                </a:ln>
                <a:solidFill>
                  <a:schemeClr val="tx1"/>
                </a:solidFill>
                <a:effectLst/>
                <a:uLnTx/>
                <a:uFillTx/>
                <a:latin typeface="+mn-lt"/>
              </a:rPr>
              <a:t>to close the window.  Instead, select the </a:t>
            </a:r>
            <a:r>
              <a:rPr kumimoji="0" lang="en-US" sz="1400" b="1" i="1" u="none" strike="noStrike" kern="0" cap="none" spc="0" normalizeH="0" baseline="0" noProof="0" dirty="0" smtClean="0">
                <a:ln>
                  <a:noFill/>
                </a:ln>
                <a:solidFill>
                  <a:schemeClr val="tx1"/>
                </a:solidFill>
                <a:effectLst/>
                <a:uLnTx/>
                <a:uFillTx/>
                <a:latin typeface="+mn-lt"/>
              </a:rPr>
              <a:t>Close Window </a:t>
            </a:r>
            <a:r>
              <a:rPr kumimoji="0" lang="en-US" sz="1400" i="1" u="none" strike="noStrike" kern="0" cap="none" spc="0" normalizeH="0" baseline="0" noProof="0" dirty="0" smtClean="0">
                <a:ln>
                  <a:noFill/>
                </a:ln>
                <a:solidFill>
                  <a:schemeClr val="tx1"/>
                </a:solidFill>
                <a:effectLst/>
                <a:uLnTx/>
                <a:uFillTx/>
                <a:latin typeface="+mn-lt"/>
              </a:rPr>
              <a:t>hyperlink to close the window. </a:t>
            </a:r>
            <a:endParaRPr kumimoji="0" lang="en-US" sz="1400" b="0" i="1" u="none" strike="noStrike" kern="0" cap="none" spc="0" normalizeH="0" baseline="0" noProof="0" dirty="0" smtClean="0">
              <a:ln>
                <a:noFill/>
              </a:ln>
              <a:solidFill>
                <a:schemeClr val="tx1"/>
              </a:solidFill>
              <a:effectLst/>
              <a:uLnTx/>
              <a:uFillTx/>
              <a:latin typeface="+mn-lt"/>
            </a:endParaRPr>
          </a:p>
          <a:p>
            <a:pPr marL="803275" marR="0" lvl="1" indent="-457200" algn="l" defTabSz="914400" rtl="0" eaLnBrk="1" fontAlgn="base" latinLnBrk="0" hangingPunct="1">
              <a:lnSpc>
                <a:spcPct val="100000"/>
              </a:lnSpc>
              <a:spcBef>
                <a:spcPct val="20000"/>
              </a:spcBef>
              <a:spcAft>
                <a:spcPct val="0"/>
              </a:spcAft>
              <a:buClr>
                <a:srgbClr val="AF242B"/>
              </a:buClr>
              <a:buSzPct val="100000"/>
              <a:buFont typeface="Wingdings" pitchFamily="2" charset="2"/>
              <a:buNone/>
              <a:tabLst/>
              <a:defRPr/>
            </a:pPr>
            <a:endParaRPr kumimoji="0" lang="en-US" sz="1800" b="1" i="0" u="none" strike="noStrike" kern="0" cap="none" spc="0" normalizeH="0" baseline="0" noProof="0" dirty="0" smtClean="0">
              <a:ln>
                <a:noFill/>
              </a:ln>
              <a:solidFill>
                <a:schemeClr val="tx1"/>
              </a:solidFill>
              <a:effectLst/>
              <a:uLnTx/>
              <a:uFillTx/>
              <a:latin typeface="+mn-lt"/>
            </a:endParaRPr>
          </a:p>
          <a:p>
            <a:pPr marL="803275" marR="0" lvl="1" indent="-457200" algn="l" defTabSz="914400" rtl="0" eaLnBrk="1" fontAlgn="base" latinLnBrk="0" hangingPunct="1">
              <a:lnSpc>
                <a:spcPct val="100000"/>
              </a:lnSpc>
              <a:spcBef>
                <a:spcPct val="20000"/>
              </a:spcBef>
              <a:spcAft>
                <a:spcPct val="0"/>
              </a:spcAft>
              <a:buClr>
                <a:srgbClr val="AF242B"/>
              </a:buClr>
              <a:buSzPct val="10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p:txBody>
      </p:sp>
      <p:sp>
        <p:nvSpPr>
          <p:cNvPr id="12" name="TextBox 11"/>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C11</a:t>
            </a:r>
            <a:endParaRPr lang="en-US" sz="1200" dirty="0">
              <a:solidFill>
                <a:schemeClr val="tx1">
                  <a:lumMod val="65000"/>
                  <a:lumOff val="35000"/>
                </a:schemeClr>
              </a:solidFill>
            </a:endParaRPr>
          </a:p>
        </p:txBody>
      </p:sp>
      <p:sp>
        <p:nvSpPr>
          <p:cNvPr id="13" name="TextBox 12"/>
          <p:cNvSpPr txBox="1"/>
          <p:nvPr/>
        </p:nvSpPr>
        <p:spPr>
          <a:xfrm>
            <a:off x="3648074" y="6286503"/>
            <a:ext cx="576263" cy="95247"/>
          </a:xfrm>
          <a:prstGeom prst="rect">
            <a:avLst/>
          </a:prstGeom>
          <a:solidFill>
            <a:schemeClr val="bg1"/>
          </a:solidFill>
        </p:spPr>
        <p:txBody>
          <a:bodyPr wrap="square" lIns="0" tIns="0" rIns="0" bIns="0" rtlCol="0">
            <a:noAutofit/>
          </a:bodyPr>
          <a:lstStyle/>
          <a:p>
            <a:r>
              <a:rPr lang="en-US" sz="650" b="1" dirty="0" smtClean="0">
                <a:solidFill>
                  <a:schemeClr val="tx1">
                    <a:lumMod val="65000"/>
                    <a:lumOff val="35000"/>
                  </a:schemeClr>
                </a:solidFill>
              </a:rPr>
              <a:t>   Demo User</a:t>
            </a:r>
            <a:endParaRPr lang="en-US" sz="650" b="1" dirty="0">
              <a:solidFill>
                <a:schemeClr val="tx1">
                  <a:lumMod val="65000"/>
                  <a:lumOff val="35000"/>
                </a:schemeClr>
              </a:solidFill>
            </a:endParaRPr>
          </a:p>
        </p:txBody>
      </p:sp>
      <p:sp>
        <p:nvSpPr>
          <p:cNvPr id="14" name="TextBox 13"/>
          <p:cNvSpPr txBox="1"/>
          <p:nvPr/>
        </p:nvSpPr>
        <p:spPr>
          <a:xfrm>
            <a:off x="4081462" y="5229228"/>
            <a:ext cx="576263" cy="95247"/>
          </a:xfrm>
          <a:prstGeom prst="rect">
            <a:avLst/>
          </a:prstGeom>
          <a:solidFill>
            <a:schemeClr val="bg1"/>
          </a:solidFill>
        </p:spPr>
        <p:txBody>
          <a:bodyPr wrap="square" lIns="0" tIns="0" rIns="0" bIns="0" rtlCol="0">
            <a:noAutofit/>
          </a:bodyPr>
          <a:lstStyle/>
          <a:p>
            <a:r>
              <a:rPr lang="en-US" sz="650" b="1" dirty="0" smtClean="0">
                <a:solidFill>
                  <a:schemeClr val="tx1">
                    <a:lumMod val="65000"/>
                    <a:lumOff val="35000"/>
                  </a:schemeClr>
                </a:solidFill>
              </a:rPr>
              <a:t>   Demo User</a:t>
            </a:r>
            <a:endParaRPr lang="en-US" sz="650" b="1"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Link Strip (Cont’d)</a:t>
            </a:r>
          </a:p>
        </p:txBody>
      </p:sp>
      <p:sp>
        <p:nvSpPr>
          <p:cNvPr id="8195" name="Rectangle 7"/>
          <p:cNvSpPr>
            <a:spLocks noGrp="1" noChangeArrowheads="1"/>
          </p:cNvSpPr>
          <p:nvPr>
            <p:ph idx="1"/>
          </p:nvPr>
        </p:nvSpPr>
        <p:spPr>
          <a:xfrm>
            <a:off x="489438" y="1100389"/>
            <a:ext cx="8485188" cy="1643377"/>
          </a:xfrm>
        </p:spPr>
        <p:txBody>
          <a:bodyPr/>
          <a:lstStyle/>
          <a:p>
            <a:pPr eaLnBrk="1" hangingPunct="1"/>
            <a:r>
              <a:rPr lang="en-US" sz="2200" b="1" dirty="0" smtClean="0"/>
              <a:t>Help hyperlink</a:t>
            </a:r>
          </a:p>
          <a:p>
            <a:pPr lvl="1" eaLnBrk="1" hangingPunct="1"/>
            <a:r>
              <a:rPr lang="en-US" sz="1800" dirty="0" smtClean="0"/>
              <a:t>Select the </a:t>
            </a:r>
            <a:r>
              <a:rPr lang="en-US" sz="1800" b="1" dirty="0" smtClean="0"/>
              <a:t>Help </a:t>
            </a:r>
            <a:r>
              <a:rPr lang="en-US" sz="1800" dirty="0" smtClean="0"/>
              <a:t>hyperlink to open a new window with GSA’s VCSS help documentation, where you can do the following:</a:t>
            </a:r>
          </a:p>
          <a:p>
            <a:pPr lvl="2" eaLnBrk="1" hangingPunct="1"/>
            <a:r>
              <a:rPr lang="en-US" sz="1600" dirty="0" smtClean="0"/>
              <a:t>Search for help content, organized by topic.</a:t>
            </a:r>
          </a:p>
          <a:p>
            <a:pPr lvl="2" eaLnBrk="1" hangingPunct="1"/>
            <a:r>
              <a:rPr lang="en-US" sz="1600" dirty="0" smtClean="0"/>
              <a:t>Learn more about VCSS and navigation.</a:t>
            </a:r>
          </a:p>
        </p:txBody>
      </p:sp>
      <p:pic>
        <p:nvPicPr>
          <p:cNvPr id="5" name="Picture 2"/>
          <p:cNvPicPr>
            <a:picLocks noChangeAspect="1" noChangeArrowheads="1"/>
          </p:cNvPicPr>
          <p:nvPr/>
        </p:nvPicPr>
        <p:blipFill>
          <a:blip r:embed="rId3" cstate="print"/>
          <a:srcRect b="15089"/>
          <a:stretch>
            <a:fillRect/>
          </a:stretch>
        </p:blipFill>
        <p:spPr bwMode="auto">
          <a:xfrm>
            <a:off x="1007770" y="3038892"/>
            <a:ext cx="7336248" cy="3371297"/>
          </a:xfrm>
          <a:prstGeom prst="rect">
            <a:avLst/>
          </a:prstGeom>
          <a:noFill/>
          <a:ln w="9525">
            <a:solidFill>
              <a:schemeClr val="tx1"/>
            </a:solidFill>
            <a:miter lim="800000"/>
            <a:headEnd/>
            <a:tailEnd/>
          </a:ln>
        </p:spPr>
      </p:pic>
      <p:sp>
        <p:nvSpPr>
          <p:cNvPr id="6" name="TextBox 5"/>
          <p:cNvSpPr txBox="1"/>
          <p:nvPr/>
        </p:nvSpPr>
        <p:spPr>
          <a:xfrm>
            <a:off x="5569532" y="2396836"/>
            <a:ext cx="3477491" cy="523220"/>
          </a:xfrm>
          <a:prstGeom prst="rect">
            <a:avLst/>
          </a:prstGeom>
          <a:noFill/>
          <a:ln>
            <a:solidFill>
              <a:schemeClr val="tx1"/>
            </a:solidFill>
          </a:ln>
        </p:spPr>
        <p:txBody>
          <a:bodyPr wrap="square" rtlCol="0">
            <a:spAutoFit/>
          </a:bodyPr>
          <a:lstStyle/>
          <a:p>
            <a:r>
              <a:rPr lang="en-US" sz="1400" b="1" i="1" dirty="0" smtClean="0"/>
              <a:t>Note:  </a:t>
            </a:r>
            <a:r>
              <a:rPr lang="en-US" sz="1400" i="1" dirty="0" smtClean="0"/>
              <a:t>This screenshot is currently what is available in VCSS and will be updated.</a:t>
            </a:r>
            <a:endParaRPr lang="en-US" sz="1400" i="1" dirty="0"/>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C12</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Link Strip (Cont’d)</a:t>
            </a:r>
          </a:p>
        </p:txBody>
      </p:sp>
      <p:sp>
        <p:nvSpPr>
          <p:cNvPr id="8195" name="Rectangle 7"/>
          <p:cNvSpPr>
            <a:spLocks noGrp="1" noChangeArrowheads="1"/>
          </p:cNvSpPr>
          <p:nvPr>
            <p:ph idx="1"/>
          </p:nvPr>
        </p:nvSpPr>
        <p:spPr>
          <a:xfrm>
            <a:off x="577120" y="1362870"/>
            <a:ext cx="8485188" cy="779081"/>
          </a:xfrm>
        </p:spPr>
        <p:txBody>
          <a:bodyPr/>
          <a:lstStyle/>
          <a:p>
            <a:pPr eaLnBrk="1" hangingPunct="1"/>
            <a:r>
              <a:rPr lang="en-US" sz="2200" b="1" dirty="0" smtClean="0"/>
              <a:t>About hyperlink</a:t>
            </a:r>
          </a:p>
          <a:p>
            <a:pPr lvl="1" eaLnBrk="1" hangingPunct="1"/>
            <a:r>
              <a:rPr lang="en-US" sz="1800" dirty="0" smtClean="0"/>
              <a:t>Select the </a:t>
            </a:r>
            <a:r>
              <a:rPr lang="en-US" sz="1800" b="1" dirty="0" smtClean="0"/>
              <a:t>About </a:t>
            </a:r>
            <a:r>
              <a:rPr lang="en-US" sz="1800" dirty="0" smtClean="0"/>
              <a:t>hyperlink to view the VCSS version information.</a:t>
            </a:r>
          </a:p>
        </p:txBody>
      </p:sp>
      <p:pic>
        <p:nvPicPr>
          <p:cNvPr id="2049" name="Picture 1"/>
          <p:cNvPicPr>
            <a:picLocks noChangeAspect="1" noChangeArrowheads="1"/>
          </p:cNvPicPr>
          <p:nvPr/>
        </p:nvPicPr>
        <p:blipFill>
          <a:blip r:embed="rId3" cstate="print"/>
          <a:srcRect/>
          <a:stretch>
            <a:fillRect/>
          </a:stretch>
        </p:blipFill>
        <p:spPr bwMode="auto">
          <a:xfrm>
            <a:off x="662558" y="2579006"/>
            <a:ext cx="8199437" cy="3829050"/>
          </a:xfrm>
          <a:prstGeom prst="rect">
            <a:avLst/>
          </a:prstGeom>
          <a:noFill/>
          <a:ln w="9525">
            <a:solidFill>
              <a:schemeClr val="tx1"/>
            </a:solidFill>
            <a:miter lim="800000"/>
            <a:headEnd/>
            <a:tailEnd/>
          </a:ln>
        </p:spPr>
      </p:pic>
      <p:sp>
        <p:nvSpPr>
          <p:cNvPr id="12" name="Rectangle 11"/>
          <p:cNvSpPr/>
          <p:nvPr/>
        </p:nvSpPr>
        <p:spPr bwMode="auto">
          <a:xfrm>
            <a:off x="8447964" y="2593080"/>
            <a:ext cx="423081" cy="24566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2813340" y="3471988"/>
            <a:ext cx="3888085" cy="294133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C13</a:t>
            </a:r>
            <a:endParaRPr lang="en-US" sz="1200" dirty="0">
              <a:solidFill>
                <a:schemeClr val="tx1">
                  <a:lumMod val="65000"/>
                  <a:lumOff val="35000"/>
                </a:schemeClr>
              </a:solidFill>
            </a:endParaRPr>
          </a:p>
        </p:txBody>
      </p:sp>
      <p:sp>
        <p:nvSpPr>
          <p:cNvPr id="8" name="TextBox 7"/>
          <p:cNvSpPr txBox="1"/>
          <p:nvPr/>
        </p:nvSpPr>
        <p:spPr>
          <a:xfrm>
            <a:off x="6357937" y="3224214"/>
            <a:ext cx="700088" cy="114300"/>
          </a:xfrm>
          <a:prstGeom prst="rect">
            <a:avLst/>
          </a:prstGeom>
          <a:solidFill>
            <a:schemeClr val="bg2">
              <a:lumMod val="40000"/>
              <a:lumOff val="60000"/>
            </a:schemeClr>
          </a:solidFill>
        </p:spPr>
        <p:txBody>
          <a:bodyPr wrap="square" lIns="0" tIns="0" rIns="0" bIns="0" rtlCol="0">
            <a:noAutofit/>
          </a:bodyPr>
          <a:lstStyle/>
          <a:p>
            <a:r>
              <a:rPr lang="en-US" sz="650" b="1" dirty="0" smtClean="0">
                <a:solidFill>
                  <a:schemeClr val="tx1">
                    <a:lumMod val="65000"/>
                    <a:lumOff val="35000"/>
                  </a:schemeClr>
                </a:solidFill>
              </a:rPr>
              <a:t>   Demo User</a:t>
            </a:r>
            <a:endParaRPr lang="en-US" sz="650" b="1"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Link Strip (Cont’d)</a:t>
            </a:r>
          </a:p>
        </p:txBody>
      </p:sp>
      <p:sp>
        <p:nvSpPr>
          <p:cNvPr id="8195" name="Rectangle 7"/>
          <p:cNvSpPr>
            <a:spLocks noGrp="1" noChangeArrowheads="1"/>
          </p:cNvSpPr>
          <p:nvPr>
            <p:ph idx="1"/>
          </p:nvPr>
        </p:nvSpPr>
        <p:spPr>
          <a:xfrm>
            <a:off x="442452" y="1227960"/>
            <a:ext cx="3816397" cy="4774634"/>
          </a:xfrm>
        </p:spPr>
        <p:txBody>
          <a:bodyPr/>
          <a:lstStyle/>
          <a:p>
            <a:pPr eaLnBrk="1" hangingPunct="1"/>
            <a:r>
              <a:rPr lang="en-US" sz="2200" b="1" dirty="0" smtClean="0"/>
              <a:t>Sign Out hyperlink</a:t>
            </a:r>
          </a:p>
          <a:p>
            <a:pPr lvl="1" eaLnBrk="1" hangingPunct="1"/>
            <a:r>
              <a:rPr lang="en-US" sz="1800" dirty="0" smtClean="0"/>
              <a:t>Select the </a:t>
            </a:r>
            <a:r>
              <a:rPr lang="en-US" sz="1800" b="1" dirty="0" smtClean="0"/>
              <a:t>Sign Out </a:t>
            </a:r>
            <a:r>
              <a:rPr lang="en-US" sz="1800" dirty="0" smtClean="0"/>
              <a:t>hyperlink to exit VCSS. </a:t>
            </a:r>
          </a:p>
          <a:p>
            <a:pPr lvl="1" eaLnBrk="1" hangingPunct="1"/>
            <a:r>
              <a:rPr lang="en-US" sz="1800" dirty="0" smtClean="0"/>
              <a:t>Upon signing out of VCSS, the VCSS exit page displays a clickable hyperlink to return to the VCSS login page.</a:t>
            </a:r>
          </a:p>
          <a:p>
            <a:pPr lvl="1" eaLnBrk="1" hangingPunct="1"/>
            <a:endParaRPr lang="en-US" sz="2000" dirty="0" smtClean="0"/>
          </a:p>
          <a:p>
            <a:pPr eaLnBrk="1" hangingPunct="1">
              <a:buNone/>
            </a:pPr>
            <a:endParaRPr lang="en-US" sz="2400" b="1" dirty="0" smtClean="0"/>
          </a:p>
          <a:p>
            <a:pPr eaLnBrk="1" hangingPunct="1"/>
            <a:r>
              <a:rPr lang="en-US" sz="2200" b="1" dirty="0" smtClean="0"/>
              <a:t>Close Window hyperlink</a:t>
            </a:r>
          </a:p>
          <a:p>
            <a:pPr lvl="1" eaLnBrk="1" hangingPunct="1"/>
            <a:r>
              <a:rPr lang="en-US" sz="1800" dirty="0" smtClean="0"/>
              <a:t>Select the </a:t>
            </a:r>
            <a:r>
              <a:rPr lang="en-US" sz="1800" b="1" dirty="0" smtClean="0"/>
              <a:t>Close Window </a:t>
            </a:r>
            <a:r>
              <a:rPr lang="en-US" sz="1800" dirty="0" smtClean="0"/>
              <a:t>hyperlink to close the window and return to the previous window. </a:t>
            </a:r>
          </a:p>
          <a:p>
            <a:pPr lvl="1" eaLnBrk="1" hangingPunct="1"/>
            <a:r>
              <a:rPr lang="en-US" sz="1800" dirty="0" smtClean="0"/>
              <a:t>Displays only on new windows that have been opened.</a:t>
            </a:r>
          </a:p>
        </p:txBody>
      </p:sp>
      <p:pic>
        <p:nvPicPr>
          <p:cNvPr id="14338" name="Picture 2"/>
          <p:cNvPicPr>
            <a:picLocks noChangeAspect="1" noChangeArrowheads="1"/>
          </p:cNvPicPr>
          <p:nvPr/>
        </p:nvPicPr>
        <p:blipFill>
          <a:blip r:embed="rId3" cstate="print"/>
          <a:srcRect/>
          <a:stretch>
            <a:fillRect/>
          </a:stretch>
        </p:blipFill>
        <p:spPr bwMode="auto">
          <a:xfrm>
            <a:off x="4168274" y="3034047"/>
            <a:ext cx="4803342" cy="1390748"/>
          </a:xfrm>
          <a:prstGeom prst="rect">
            <a:avLst/>
          </a:prstGeom>
          <a:noFill/>
          <a:ln w="9525">
            <a:solidFill>
              <a:schemeClr val="tx1"/>
            </a:solidFill>
            <a:miter lim="800000"/>
            <a:headEnd/>
            <a:tailEnd/>
          </a:ln>
        </p:spPr>
      </p:pic>
      <p:pic>
        <p:nvPicPr>
          <p:cNvPr id="14" name="Picture 1"/>
          <p:cNvPicPr>
            <a:picLocks noChangeAspect="1" noChangeArrowheads="1"/>
          </p:cNvPicPr>
          <p:nvPr/>
        </p:nvPicPr>
        <p:blipFill>
          <a:blip r:embed="rId4" cstate="print"/>
          <a:srcRect b="49016"/>
          <a:stretch>
            <a:fillRect/>
          </a:stretch>
        </p:blipFill>
        <p:spPr bwMode="auto">
          <a:xfrm>
            <a:off x="5060516" y="1224876"/>
            <a:ext cx="3923972" cy="1308608"/>
          </a:xfrm>
          <a:prstGeom prst="rect">
            <a:avLst/>
          </a:prstGeom>
          <a:noFill/>
          <a:ln w="9525">
            <a:solidFill>
              <a:schemeClr val="tx1"/>
            </a:solidFill>
            <a:miter lim="800000"/>
            <a:headEnd/>
            <a:tailEnd/>
          </a:ln>
        </p:spPr>
      </p:pic>
      <p:pic>
        <p:nvPicPr>
          <p:cNvPr id="6" name="Picture 1"/>
          <p:cNvPicPr>
            <a:picLocks noChangeAspect="1" noChangeArrowheads="1"/>
          </p:cNvPicPr>
          <p:nvPr/>
        </p:nvPicPr>
        <p:blipFill>
          <a:blip r:embed="rId4" cstate="print"/>
          <a:srcRect t="51426" r="5349" b="13600"/>
          <a:stretch>
            <a:fillRect/>
          </a:stretch>
        </p:blipFill>
        <p:spPr bwMode="auto">
          <a:xfrm>
            <a:off x="5029869" y="4972833"/>
            <a:ext cx="3938767" cy="951978"/>
          </a:xfrm>
          <a:prstGeom prst="rect">
            <a:avLst/>
          </a:prstGeom>
          <a:noFill/>
          <a:ln w="9525">
            <a:solidFill>
              <a:schemeClr val="tx1"/>
            </a:solidFill>
            <a:miter lim="800000"/>
            <a:headEnd/>
            <a:tailEnd/>
          </a:ln>
        </p:spPr>
      </p:pic>
      <p:sp>
        <p:nvSpPr>
          <p:cNvPr id="7" name="Rectangle 6"/>
          <p:cNvSpPr/>
          <p:nvPr/>
        </p:nvSpPr>
        <p:spPr bwMode="auto">
          <a:xfrm>
            <a:off x="8080968" y="2360876"/>
            <a:ext cx="374099" cy="16938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7845061" y="5732465"/>
            <a:ext cx="572429" cy="19234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C14</a:t>
            </a:r>
            <a:endParaRPr lang="en-US" sz="1200" dirty="0">
              <a:solidFill>
                <a:schemeClr val="tx1">
                  <a:lumMod val="65000"/>
                  <a:lumOff val="35000"/>
                </a:schemeClr>
              </a:solidFill>
            </a:endParaRPr>
          </a:p>
        </p:txBody>
      </p:sp>
      <p:sp>
        <p:nvSpPr>
          <p:cNvPr id="10" name="TextBox 9"/>
          <p:cNvSpPr txBox="1"/>
          <p:nvPr/>
        </p:nvSpPr>
        <p:spPr>
          <a:xfrm>
            <a:off x="7067550" y="2390775"/>
            <a:ext cx="519113" cy="95249"/>
          </a:xfrm>
          <a:prstGeom prst="rect">
            <a:avLst/>
          </a:prstGeom>
          <a:solidFill>
            <a:schemeClr val="bg1"/>
          </a:solidFill>
        </p:spPr>
        <p:txBody>
          <a:bodyPr wrap="square" lIns="0" tIns="0" rIns="0" bIns="0" rtlCol="0">
            <a:noAutofit/>
          </a:bodyPr>
          <a:lstStyle/>
          <a:p>
            <a:r>
              <a:rPr lang="en-US" sz="650" b="1" dirty="0" smtClean="0">
                <a:solidFill>
                  <a:schemeClr val="tx1">
                    <a:lumMod val="65000"/>
                    <a:lumOff val="35000"/>
                  </a:schemeClr>
                </a:solidFill>
              </a:rPr>
              <a:t>   Demo User</a:t>
            </a:r>
            <a:endParaRPr lang="en-US" sz="650" b="1" dirty="0">
              <a:solidFill>
                <a:schemeClr val="tx1">
                  <a:lumMod val="65000"/>
                  <a:lumOff val="35000"/>
                </a:schemeClr>
              </a:solidFill>
            </a:endParaRPr>
          </a:p>
        </p:txBody>
      </p:sp>
      <p:sp>
        <p:nvSpPr>
          <p:cNvPr id="11" name="TextBox 10"/>
          <p:cNvSpPr txBox="1"/>
          <p:nvPr/>
        </p:nvSpPr>
        <p:spPr>
          <a:xfrm>
            <a:off x="6767513" y="5791201"/>
            <a:ext cx="519113" cy="95249"/>
          </a:xfrm>
          <a:prstGeom prst="rect">
            <a:avLst/>
          </a:prstGeom>
          <a:solidFill>
            <a:schemeClr val="bg1"/>
          </a:solidFill>
        </p:spPr>
        <p:txBody>
          <a:bodyPr wrap="square" lIns="0" tIns="0" rIns="0" bIns="0" rtlCol="0">
            <a:noAutofit/>
          </a:bodyPr>
          <a:lstStyle/>
          <a:p>
            <a:r>
              <a:rPr lang="en-US" sz="650" b="1" dirty="0" smtClean="0">
                <a:solidFill>
                  <a:schemeClr val="tx1">
                    <a:lumMod val="65000"/>
                    <a:lumOff val="35000"/>
                  </a:schemeClr>
                </a:solidFill>
              </a:rPr>
              <a:t>   Demo User</a:t>
            </a:r>
            <a:endParaRPr lang="en-US" sz="650" b="1"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Link Strip (Cont’d)</a:t>
            </a:r>
          </a:p>
        </p:txBody>
      </p:sp>
      <p:sp>
        <p:nvSpPr>
          <p:cNvPr id="8195" name="Rectangle 7"/>
          <p:cNvSpPr>
            <a:spLocks noGrp="1" noChangeArrowheads="1"/>
          </p:cNvSpPr>
          <p:nvPr>
            <p:ph idx="1"/>
          </p:nvPr>
        </p:nvSpPr>
        <p:spPr>
          <a:xfrm>
            <a:off x="365759" y="1149928"/>
            <a:ext cx="8750105" cy="1134670"/>
          </a:xfrm>
        </p:spPr>
        <p:txBody>
          <a:bodyPr/>
          <a:lstStyle/>
          <a:p>
            <a:pPr eaLnBrk="1" hangingPunct="1"/>
            <a:r>
              <a:rPr lang="en-US" sz="2200" b="1" dirty="0" smtClean="0"/>
              <a:t>Contact Us hyperlink</a:t>
            </a:r>
          </a:p>
          <a:p>
            <a:pPr lvl="1" eaLnBrk="1" hangingPunct="1"/>
            <a:r>
              <a:rPr lang="en-US" sz="1800" dirty="0" smtClean="0"/>
              <a:t>Select the </a:t>
            </a:r>
            <a:r>
              <a:rPr lang="en-US" sz="1800" b="1" dirty="0" smtClean="0"/>
              <a:t>Contact Us </a:t>
            </a:r>
            <a:r>
              <a:rPr lang="en-US" sz="1800" dirty="0" smtClean="0"/>
              <a:t>hyperlink to access GSA contact information for VCSS.  </a:t>
            </a:r>
          </a:p>
        </p:txBody>
      </p:sp>
      <p:pic>
        <p:nvPicPr>
          <p:cNvPr id="1027" name="Picture 3"/>
          <p:cNvPicPr>
            <a:picLocks noChangeAspect="1" noChangeArrowheads="1"/>
          </p:cNvPicPr>
          <p:nvPr/>
        </p:nvPicPr>
        <p:blipFill>
          <a:blip r:embed="rId3" cstate="print"/>
          <a:srcRect l="9596" t="1907" r="5401" b="11754"/>
          <a:stretch>
            <a:fillRect/>
          </a:stretch>
        </p:blipFill>
        <p:spPr bwMode="auto">
          <a:xfrm>
            <a:off x="1903956" y="2192055"/>
            <a:ext cx="5431155" cy="4459265"/>
          </a:xfrm>
          <a:prstGeom prst="rect">
            <a:avLst/>
          </a:prstGeom>
          <a:noFill/>
          <a:ln w="9525">
            <a:solidFill>
              <a:schemeClr val="tx1"/>
            </a:solidFill>
            <a:miter lim="800000"/>
            <a:headEnd/>
            <a:tailEnd/>
          </a:ln>
        </p:spPr>
      </p:pic>
      <p:sp>
        <p:nvSpPr>
          <p:cNvPr id="8" name="Rectangle 7"/>
          <p:cNvSpPr/>
          <p:nvPr/>
        </p:nvSpPr>
        <p:spPr bwMode="auto">
          <a:xfrm>
            <a:off x="6753209" y="3400536"/>
            <a:ext cx="461783" cy="19443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1857620" y="3339993"/>
            <a:ext cx="4881383" cy="333637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1990725" y="5353050"/>
            <a:ext cx="4486275" cy="126682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TextBox 10"/>
          <p:cNvSpPr txBox="1"/>
          <p:nvPr/>
        </p:nvSpPr>
        <p:spPr>
          <a:xfrm>
            <a:off x="2009775" y="5457825"/>
            <a:ext cx="4486275" cy="830997"/>
          </a:xfrm>
          <a:prstGeom prst="rect">
            <a:avLst/>
          </a:prstGeom>
          <a:noFill/>
          <a:ln w="12700">
            <a:solidFill>
              <a:schemeClr val="tx1"/>
            </a:solidFill>
          </a:ln>
        </p:spPr>
        <p:txBody>
          <a:bodyPr wrap="square" rtlCol="0">
            <a:spAutoFit/>
          </a:bodyPr>
          <a:lstStyle/>
          <a:p>
            <a:r>
              <a:rPr lang="en-US" sz="1600" b="1" i="1" dirty="0" smtClean="0"/>
              <a:t>Note:  </a:t>
            </a:r>
            <a:r>
              <a:rPr lang="en-US" sz="1600" i="1" dirty="0" smtClean="0"/>
              <a:t>The GSA Contact Us page will display the appropriate GSA contact information for both vendors and customers.</a:t>
            </a:r>
            <a:endParaRPr lang="en-US" sz="1600" i="1" dirty="0"/>
          </a:p>
        </p:txBody>
      </p:sp>
      <p:sp>
        <p:nvSpPr>
          <p:cNvPr id="12" name="TextBox 11"/>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C15</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733940" y="4598000"/>
            <a:ext cx="7819753" cy="1011968"/>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Menu Bar</a:t>
            </a:r>
          </a:p>
        </p:txBody>
      </p:sp>
      <p:sp>
        <p:nvSpPr>
          <p:cNvPr id="8195" name="Rectangle 7"/>
          <p:cNvSpPr>
            <a:spLocks noGrp="1" noChangeArrowheads="1"/>
          </p:cNvSpPr>
          <p:nvPr>
            <p:ph idx="1"/>
          </p:nvPr>
        </p:nvSpPr>
        <p:spPr>
          <a:xfrm>
            <a:off x="372112" y="1179872"/>
            <a:ext cx="8701548" cy="3529913"/>
          </a:xfrm>
        </p:spPr>
        <p:txBody>
          <a:bodyPr/>
          <a:lstStyle/>
          <a:p>
            <a:pPr eaLnBrk="1" hangingPunct="1"/>
            <a:r>
              <a:rPr lang="en-US" sz="2000" b="1" dirty="0" smtClean="0"/>
              <a:t>Use the menu bar to navigate through your account and access account information.  </a:t>
            </a:r>
          </a:p>
          <a:p>
            <a:pPr lvl="1" eaLnBrk="1" hangingPunct="1"/>
            <a:r>
              <a:rPr lang="en-US" sz="1600" dirty="0" smtClean="0"/>
              <a:t>Each menu item contains a drop-down list of menu options, grouped by function.  </a:t>
            </a:r>
          </a:p>
          <a:p>
            <a:pPr lvl="1" eaLnBrk="1" hangingPunct="1"/>
            <a:r>
              <a:rPr lang="en-US" sz="1600" dirty="0" smtClean="0"/>
              <a:t>These menu items will be covered in separate sections of this presentation, as indicated below.</a:t>
            </a:r>
          </a:p>
          <a:p>
            <a:pPr lvl="2" eaLnBrk="1" hangingPunct="1"/>
            <a:r>
              <a:rPr lang="en-US" sz="1600" dirty="0" smtClean="0"/>
              <a:t>Accounts (segment 4)</a:t>
            </a:r>
          </a:p>
          <a:p>
            <a:pPr lvl="2" eaLnBrk="1" hangingPunct="1"/>
            <a:r>
              <a:rPr lang="en-US" sz="1600" dirty="0" smtClean="0"/>
              <a:t>Statements (segment 5)</a:t>
            </a:r>
          </a:p>
          <a:p>
            <a:pPr lvl="2" eaLnBrk="1" hangingPunct="1"/>
            <a:r>
              <a:rPr lang="en-US" sz="1600" dirty="0" smtClean="0"/>
              <a:t>Payments (segment 6)</a:t>
            </a:r>
          </a:p>
          <a:p>
            <a:pPr lvl="2" eaLnBrk="1" hangingPunct="1"/>
            <a:r>
              <a:rPr lang="en-US" sz="1600" dirty="0" smtClean="0"/>
              <a:t>Correspondence (segment 7)</a:t>
            </a:r>
          </a:p>
          <a:p>
            <a:pPr lvl="2" eaLnBrk="1" hangingPunct="1"/>
            <a:r>
              <a:rPr lang="en-US" sz="1600" dirty="0" smtClean="0"/>
              <a:t>External Applications (segment 8) </a:t>
            </a:r>
            <a:endParaRPr lang="en-US" sz="1800" dirty="0" smtClean="0"/>
          </a:p>
        </p:txBody>
      </p:sp>
      <p:sp>
        <p:nvSpPr>
          <p:cNvPr id="10" name="Rectangle 9"/>
          <p:cNvSpPr/>
          <p:nvPr/>
        </p:nvSpPr>
        <p:spPr bwMode="auto">
          <a:xfrm>
            <a:off x="1016300" y="5343187"/>
            <a:ext cx="6335970" cy="29149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C16</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747686" y="3904733"/>
            <a:ext cx="5622087" cy="2755557"/>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Breadcrumbs</a:t>
            </a:r>
          </a:p>
        </p:txBody>
      </p:sp>
      <p:sp>
        <p:nvSpPr>
          <p:cNvPr id="8195" name="Rectangle 7"/>
          <p:cNvSpPr>
            <a:spLocks noGrp="1" noChangeArrowheads="1"/>
          </p:cNvSpPr>
          <p:nvPr>
            <p:ph idx="1"/>
          </p:nvPr>
        </p:nvSpPr>
        <p:spPr>
          <a:xfrm>
            <a:off x="416356" y="1168961"/>
            <a:ext cx="8657304" cy="2764211"/>
          </a:xfrm>
        </p:spPr>
        <p:txBody>
          <a:bodyPr/>
          <a:lstStyle/>
          <a:p>
            <a:pPr eaLnBrk="1" hangingPunct="1"/>
            <a:r>
              <a:rPr lang="en-US" sz="2000" b="1" dirty="0" smtClean="0"/>
              <a:t>Breadcrumbs show the path to the current page you are on.</a:t>
            </a:r>
          </a:p>
          <a:p>
            <a:pPr lvl="1" eaLnBrk="1" hangingPunct="1"/>
            <a:r>
              <a:rPr lang="en-US" sz="1600" dirty="0" smtClean="0"/>
              <a:t>Breadcrumbs include hyperlinks that represent the most likely path you might have followed to navigate to the current page you are on.</a:t>
            </a:r>
          </a:p>
          <a:p>
            <a:pPr lvl="1" eaLnBrk="1" hangingPunct="1"/>
            <a:r>
              <a:rPr lang="en-US" sz="1600" dirty="0" smtClean="0"/>
              <a:t>Located at the top of the page, below the menu bar, on various pages throughout VCSS.</a:t>
            </a:r>
          </a:p>
          <a:p>
            <a:pPr lvl="1" eaLnBrk="1" hangingPunct="1"/>
            <a:r>
              <a:rPr lang="en-US" sz="1600" dirty="0" smtClean="0"/>
              <a:t>Select a hyperlink in the breadcrumbs to return to a previous page, since you cannot use the back button in your browser.</a:t>
            </a:r>
          </a:p>
          <a:p>
            <a:pPr lvl="2" eaLnBrk="1" hangingPunct="1"/>
            <a:r>
              <a:rPr lang="en-US" sz="1400" dirty="0" smtClean="0"/>
              <a:t>For example, if you are on the Account Summary page, the breadcrumbs display showing the most common path to navigate to the Account Summary page.  In this case, the Account Summary page is accessed from the Accounts menu. </a:t>
            </a:r>
          </a:p>
        </p:txBody>
      </p:sp>
      <p:sp>
        <p:nvSpPr>
          <p:cNvPr id="7" name="Rectangle 6"/>
          <p:cNvSpPr/>
          <p:nvPr/>
        </p:nvSpPr>
        <p:spPr bwMode="auto">
          <a:xfrm>
            <a:off x="1744366" y="4683211"/>
            <a:ext cx="1814379" cy="16484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C17</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1075038" y="3593716"/>
            <a:ext cx="7347636" cy="3078290"/>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Breadcrumbs (Cont’d)</a:t>
            </a:r>
          </a:p>
        </p:txBody>
      </p:sp>
      <p:sp>
        <p:nvSpPr>
          <p:cNvPr id="8195" name="Rectangle 7"/>
          <p:cNvSpPr>
            <a:spLocks noGrp="1" noChangeArrowheads="1"/>
          </p:cNvSpPr>
          <p:nvPr>
            <p:ph idx="1"/>
          </p:nvPr>
        </p:nvSpPr>
        <p:spPr>
          <a:xfrm>
            <a:off x="516193" y="1211796"/>
            <a:ext cx="7425307" cy="2458330"/>
          </a:xfrm>
        </p:spPr>
        <p:txBody>
          <a:bodyPr/>
          <a:lstStyle/>
          <a:p>
            <a:pPr eaLnBrk="1" hangingPunct="1"/>
            <a:r>
              <a:rPr lang="en-US" sz="2200" b="1" dirty="0" smtClean="0"/>
              <a:t>Internet Explorer Browser Navigation</a:t>
            </a:r>
          </a:p>
          <a:p>
            <a:pPr lvl="1" eaLnBrk="1" hangingPunct="1"/>
            <a:r>
              <a:rPr lang="en-US" sz="1800" dirty="0" smtClean="0"/>
              <a:t>To navigate within VCSS, do not use your browser’s navigational tools, which includes the </a:t>
            </a:r>
            <a:r>
              <a:rPr lang="en-US" sz="1800" b="1" dirty="0" smtClean="0"/>
              <a:t>back </a:t>
            </a:r>
            <a:r>
              <a:rPr lang="en-US" sz="1800" dirty="0" smtClean="0"/>
              <a:t>button and the </a:t>
            </a:r>
            <a:r>
              <a:rPr lang="en-US" sz="1800" b="1" dirty="0" smtClean="0"/>
              <a:t>X </a:t>
            </a:r>
            <a:r>
              <a:rPr lang="en-US" sz="1800" dirty="0" smtClean="0"/>
              <a:t>used to close the window. </a:t>
            </a:r>
          </a:p>
          <a:p>
            <a:pPr lvl="2" eaLnBrk="1" hangingPunct="1"/>
            <a:r>
              <a:rPr lang="en-US" sz="1600" dirty="0" smtClean="0"/>
              <a:t>If you use your browser’s navigational tools accidentally, you will be signed out of VCSS and risk losing your work.</a:t>
            </a:r>
          </a:p>
          <a:p>
            <a:pPr lvl="2" eaLnBrk="1" hangingPunct="1"/>
            <a:r>
              <a:rPr lang="en-US" sz="1600" dirty="0" smtClean="0"/>
              <a:t>Instead, use the VCSS navigation tools, which are the breadcrumbs, menu bar, and link strip.</a:t>
            </a:r>
          </a:p>
        </p:txBody>
      </p:sp>
      <p:pic>
        <p:nvPicPr>
          <p:cNvPr id="6" name="Picture 13" descr="C:\Documents and Settings\tgiasson\Local Settings\Temporary Internet Files\Content.IE5\RBPAU376\MC900433796[1].png"/>
          <p:cNvPicPr>
            <a:picLocks noChangeAspect="1" noChangeArrowheads="1"/>
          </p:cNvPicPr>
          <p:nvPr/>
        </p:nvPicPr>
        <p:blipFill>
          <a:blip r:embed="rId4" cstate="print"/>
          <a:srcRect/>
          <a:stretch>
            <a:fillRect/>
          </a:stretch>
        </p:blipFill>
        <p:spPr bwMode="auto">
          <a:xfrm>
            <a:off x="8011249" y="1280411"/>
            <a:ext cx="911644" cy="911644"/>
          </a:xfrm>
          <a:prstGeom prst="rect">
            <a:avLst/>
          </a:prstGeom>
          <a:noFill/>
          <a:ln w="9525">
            <a:noFill/>
            <a:miter lim="800000"/>
            <a:headEnd/>
            <a:tailEnd/>
          </a:ln>
        </p:spPr>
      </p:pic>
      <p:grpSp>
        <p:nvGrpSpPr>
          <p:cNvPr id="2" name="Group 12"/>
          <p:cNvGrpSpPr/>
          <p:nvPr/>
        </p:nvGrpSpPr>
        <p:grpSpPr>
          <a:xfrm>
            <a:off x="1042537" y="3741633"/>
            <a:ext cx="375781" cy="360997"/>
            <a:chOff x="989351" y="3477718"/>
            <a:chExt cx="1169233" cy="1004341"/>
          </a:xfrm>
        </p:grpSpPr>
        <p:sp>
          <p:nvSpPr>
            <p:cNvPr id="10" name="Oval 9"/>
            <p:cNvSpPr/>
            <p:nvPr/>
          </p:nvSpPr>
          <p:spPr bwMode="auto">
            <a:xfrm>
              <a:off x="989351" y="3477718"/>
              <a:ext cx="1169233" cy="1004341"/>
            </a:xfrm>
            <a:prstGeom prst="ellipse">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cxnSp>
          <p:nvCxnSpPr>
            <p:cNvPr id="12" name="Straight Connector 11"/>
            <p:cNvCxnSpPr>
              <a:stCxn id="10" idx="1"/>
              <a:endCxn id="10" idx="5"/>
            </p:cNvCxnSpPr>
            <p:nvPr/>
          </p:nvCxnSpPr>
          <p:spPr bwMode="auto">
            <a:xfrm rot="16200000" flipH="1">
              <a:off x="1218878" y="3566502"/>
              <a:ext cx="710177" cy="826773"/>
            </a:xfrm>
            <a:prstGeom prst="line">
              <a:avLst/>
            </a:prstGeom>
            <a:solidFill>
              <a:srgbClr val="ED171F"/>
            </a:solidFill>
            <a:ln w="38100" cap="flat" cmpd="sng" algn="ctr">
              <a:solidFill>
                <a:srgbClr val="C00000"/>
              </a:solidFill>
              <a:prstDash val="solid"/>
              <a:round/>
              <a:headEnd type="none" w="med" len="med"/>
              <a:tailEnd type="none" w="med" len="med"/>
            </a:ln>
            <a:effectLst/>
          </p:spPr>
        </p:cxnSp>
      </p:grpSp>
      <p:grpSp>
        <p:nvGrpSpPr>
          <p:cNvPr id="3" name="Group 16"/>
          <p:cNvGrpSpPr/>
          <p:nvPr/>
        </p:nvGrpSpPr>
        <p:grpSpPr>
          <a:xfrm>
            <a:off x="8152299" y="3506404"/>
            <a:ext cx="375781" cy="360997"/>
            <a:chOff x="989351" y="3477718"/>
            <a:chExt cx="1169233" cy="1004341"/>
          </a:xfrm>
        </p:grpSpPr>
        <p:sp>
          <p:nvSpPr>
            <p:cNvPr id="18" name="Oval 17"/>
            <p:cNvSpPr/>
            <p:nvPr/>
          </p:nvSpPr>
          <p:spPr bwMode="auto">
            <a:xfrm>
              <a:off x="989351" y="3477718"/>
              <a:ext cx="1169233" cy="1004341"/>
            </a:xfrm>
            <a:prstGeom prst="ellipse">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cxnSp>
          <p:nvCxnSpPr>
            <p:cNvPr id="19" name="Straight Connector 18"/>
            <p:cNvCxnSpPr>
              <a:stCxn id="18" idx="1"/>
              <a:endCxn id="18" idx="5"/>
            </p:cNvCxnSpPr>
            <p:nvPr/>
          </p:nvCxnSpPr>
          <p:spPr bwMode="auto">
            <a:xfrm rot="16200000" flipH="1">
              <a:off x="1218878" y="3566502"/>
              <a:ext cx="710177" cy="826773"/>
            </a:xfrm>
            <a:prstGeom prst="line">
              <a:avLst/>
            </a:prstGeom>
            <a:solidFill>
              <a:srgbClr val="ED171F"/>
            </a:solidFill>
            <a:ln w="38100" cap="flat" cmpd="sng" algn="ctr">
              <a:solidFill>
                <a:srgbClr val="C00000"/>
              </a:solidFill>
              <a:prstDash val="solid"/>
              <a:round/>
              <a:headEnd type="none" w="med" len="med"/>
              <a:tailEnd type="none" w="med" len="med"/>
            </a:ln>
            <a:effectLst/>
          </p:spPr>
        </p:cxnSp>
      </p:grpSp>
      <p:sp>
        <p:nvSpPr>
          <p:cNvPr id="14" name="TextBox 13"/>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C18</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Login to VCSS</a:t>
            </a:r>
          </a:p>
        </p:txBody>
      </p:sp>
      <p:sp>
        <p:nvSpPr>
          <p:cNvPr id="8195" name="Rectangle 7"/>
          <p:cNvSpPr>
            <a:spLocks noGrp="1" noChangeArrowheads="1"/>
          </p:cNvSpPr>
          <p:nvPr>
            <p:ph idx="1"/>
          </p:nvPr>
        </p:nvSpPr>
        <p:spPr>
          <a:xfrm>
            <a:off x="712788" y="1200215"/>
            <a:ext cx="8229600" cy="2075244"/>
          </a:xfrm>
        </p:spPr>
        <p:txBody>
          <a:bodyPr/>
          <a:lstStyle/>
          <a:p>
            <a:pPr eaLnBrk="1" hangingPunct="1"/>
            <a:r>
              <a:rPr lang="en-US" sz="2000" b="1" dirty="0" smtClean="0"/>
              <a:t>To login to VCSS, perform the following steps:</a:t>
            </a:r>
          </a:p>
          <a:p>
            <a:pPr marL="688975" lvl="1" indent="-342900" eaLnBrk="1" hangingPunct="1">
              <a:buSzPct val="100000"/>
              <a:buFont typeface="+mj-lt"/>
              <a:buAutoNum type="arabicPeriod"/>
            </a:pPr>
            <a:r>
              <a:rPr lang="en-US" sz="1800" dirty="0" smtClean="0"/>
              <a:t>Go to the GSA launch page (</a:t>
            </a:r>
            <a:r>
              <a:rPr lang="en-US" sz="1800" u="sng" dirty="0" smtClean="0"/>
              <a:t>http://vcss.gsa.gov</a:t>
            </a:r>
            <a:r>
              <a:rPr lang="en-US" sz="1800" dirty="0" smtClean="0"/>
              <a:t>) and select the </a:t>
            </a:r>
            <a:r>
              <a:rPr lang="en-US" sz="1800" b="1" dirty="0" smtClean="0"/>
              <a:t>Login to VCSS </a:t>
            </a:r>
            <a:r>
              <a:rPr lang="en-US" sz="1800" dirty="0" smtClean="0"/>
              <a:t>option.</a:t>
            </a:r>
          </a:p>
          <a:p>
            <a:pPr marL="688975" lvl="1" indent="-342900" eaLnBrk="1" hangingPunct="1">
              <a:buSzPct val="100000"/>
              <a:buFont typeface="+mj-lt"/>
              <a:buAutoNum type="arabicPeriod"/>
            </a:pPr>
            <a:r>
              <a:rPr lang="en-US" sz="1800" dirty="0" smtClean="0"/>
              <a:t>On the VCSS main page, select the </a:t>
            </a:r>
            <a:r>
              <a:rPr lang="en-US" sz="1800" b="1" dirty="0" smtClean="0"/>
              <a:t>Login </a:t>
            </a:r>
            <a:r>
              <a:rPr lang="en-US" sz="1800" dirty="0" smtClean="0"/>
              <a:t>hyperlink.</a:t>
            </a:r>
          </a:p>
          <a:p>
            <a:pPr marL="688975" lvl="1" indent="-342900" eaLnBrk="1" hangingPunct="1">
              <a:buSzPct val="100000"/>
              <a:buFont typeface="+mj-lt"/>
              <a:buAutoNum type="arabicPeriod"/>
            </a:pPr>
            <a:r>
              <a:rPr lang="en-US" sz="1800" dirty="0" smtClean="0"/>
              <a:t>On the VCSS login page, enter your login information:</a:t>
            </a:r>
          </a:p>
          <a:p>
            <a:pPr lvl="2" eaLnBrk="1" hangingPunct="1"/>
            <a:r>
              <a:rPr lang="en-US" sz="1600" b="1" dirty="0" smtClean="0"/>
              <a:t>User ID </a:t>
            </a:r>
            <a:r>
              <a:rPr lang="en-US" sz="1600" dirty="0" smtClean="0"/>
              <a:t>and </a:t>
            </a:r>
            <a:r>
              <a:rPr lang="en-US" sz="1600" b="1" dirty="0" smtClean="0"/>
              <a:t>Password </a:t>
            </a:r>
            <a:r>
              <a:rPr lang="en-US" sz="1600" dirty="0" smtClean="0"/>
              <a:t>sent in two separate emails from GSA.</a:t>
            </a:r>
          </a:p>
          <a:p>
            <a:pPr lvl="2" eaLnBrk="1" hangingPunct="1"/>
            <a:r>
              <a:rPr lang="en-US" sz="1600" dirty="0" smtClean="0"/>
              <a:t>Select the </a:t>
            </a:r>
            <a:r>
              <a:rPr lang="en-US" sz="1600" b="1" dirty="0" smtClean="0"/>
              <a:t>[Sign In] </a:t>
            </a:r>
            <a:r>
              <a:rPr lang="en-US" sz="1600" dirty="0" smtClean="0"/>
              <a:t>button.</a:t>
            </a:r>
          </a:p>
        </p:txBody>
      </p:sp>
      <p:pic>
        <p:nvPicPr>
          <p:cNvPr id="12" name="Picture 1"/>
          <p:cNvPicPr>
            <a:picLocks noChangeAspect="1" noChangeArrowheads="1"/>
          </p:cNvPicPr>
          <p:nvPr/>
        </p:nvPicPr>
        <p:blipFill>
          <a:blip r:embed="rId3" cstate="print"/>
          <a:srcRect/>
          <a:stretch>
            <a:fillRect/>
          </a:stretch>
        </p:blipFill>
        <p:spPr bwMode="auto">
          <a:xfrm>
            <a:off x="1733266" y="3492148"/>
            <a:ext cx="5800299" cy="3259404"/>
          </a:xfrm>
          <a:prstGeom prst="rect">
            <a:avLst/>
          </a:prstGeom>
          <a:noFill/>
          <a:ln w="9525">
            <a:solidFill>
              <a:schemeClr val="tx1"/>
            </a:solidFill>
            <a:miter lim="800000"/>
            <a:headEnd/>
            <a:tailEnd/>
          </a:ln>
        </p:spPr>
      </p:pic>
      <p:sp>
        <p:nvSpPr>
          <p:cNvPr id="13" name="Rectangle 12"/>
          <p:cNvSpPr/>
          <p:nvPr/>
        </p:nvSpPr>
        <p:spPr bwMode="auto">
          <a:xfrm>
            <a:off x="3027679" y="5070142"/>
            <a:ext cx="1503378" cy="65637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3" cstate="print"/>
          <a:srcRect/>
          <a:stretch>
            <a:fillRect/>
          </a:stretch>
        </p:blipFill>
        <p:spPr bwMode="auto">
          <a:xfrm>
            <a:off x="4196815" y="3249827"/>
            <a:ext cx="4771746" cy="1013126"/>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Bookmarks</a:t>
            </a:r>
          </a:p>
        </p:txBody>
      </p:sp>
      <p:sp>
        <p:nvSpPr>
          <p:cNvPr id="8195" name="Rectangle 7"/>
          <p:cNvSpPr>
            <a:spLocks noGrp="1" noChangeArrowheads="1"/>
          </p:cNvSpPr>
          <p:nvPr>
            <p:ph idx="1"/>
          </p:nvPr>
        </p:nvSpPr>
        <p:spPr>
          <a:xfrm>
            <a:off x="471948" y="1183715"/>
            <a:ext cx="8470440" cy="1584537"/>
          </a:xfrm>
        </p:spPr>
        <p:txBody>
          <a:bodyPr/>
          <a:lstStyle/>
          <a:p>
            <a:pPr eaLnBrk="1" hangingPunct="1"/>
            <a:r>
              <a:rPr lang="en-US" sz="1800" dirty="0" smtClean="0"/>
              <a:t>If you access a specific page frequently in VCSS (e.g. the Account Summary page), then add that page as a bookmark to access quickly at a later time.</a:t>
            </a:r>
          </a:p>
          <a:p>
            <a:pPr eaLnBrk="1" hangingPunct="1"/>
            <a:r>
              <a:rPr lang="en-US" sz="1800" dirty="0" smtClean="0"/>
              <a:t>If the page can be added as a bookmark, then the bookmark icon is located to the right of the breadcrumbs.  </a:t>
            </a:r>
          </a:p>
          <a:p>
            <a:pPr eaLnBrk="1" hangingPunct="1"/>
            <a:r>
              <a:rPr lang="en-US" sz="1800" dirty="0" smtClean="0"/>
              <a:t>Bookmarks in VCSS work similarly to favorites in internet explorer.</a:t>
            </a:r>
          </a:p>
        </p:txBody>
      </p:sp>
      <p:sp>
        <p:nvSpPr>
          <p:cNvPr id="9" name="Rectangle 8"/>
          <p:cNvSpPr/>
          <p:nvPr/>
        </p:nvSpPr>
        <p:spPr bwMode="auto">
          <a:xfrm>
            <a:off x="5754722" y="4073579"/>
            <a:ext cx="238305" cy="20186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 name="Rectangle 7"/>
          <p:cNvSpPr txBox="1">
            <a:spLocks noChangeArrowheads="1"/>
          </p:cNvSpPr>
          <p:nvPr/>
        </p:nvSpPr>
        <p:spPr bwMode="auto">
          <a:xfrm>
            <a:off x="488514" y="3252598"/>
            <a:ext cx="3244241" cy="3411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1775" marR="0" lvl="0" indent="-231775" algn="l" defTabSz="914400" rtl="0" eaLnBrk="1" fontAlgn="base" latinLnBrk="0" hangingPunct="1">
              <a:lnSpc>
                <a:spcPct val="100000"/>
              </a:lnSpc>
              <a:spcBef>
                <a:spcPct val="20000"/>
              </a:spcBef>
              <a:spcAft>
                <a:spcPct val="0"/>
              </a:spcAft>
              <a:buClr>
                <a:srgbClr val="AF242B"/>
              </a:buClr>
              <a:buSzPct val="75000"/>
              <a:buFont typeface="Wingdings" pitchFamily="2" charset="2"/>
              <a:buChar char="w"/>
              <a:tabLst/>
              <a:defRPr/>
            </a:pPr>
            <a:r>
              <a:rPr kumimoji="0" lang="en-US" sz="1800" b="1" i="0" u="none" strike="noStrike" kern="0" cap="none" spc="0" normalizeH="0" baseline="0" noProof="0" dirty="0" smtClean="0">
                <a:ln>
                  <a:noFill/>
                </a:ln>
                <a:solidFill>
                  <a:schemeClr val="tx1"/>
                </a:solidFill>
                <a:effectLst/>
                <a:uLnTx/>
                <a:uFillTx/>
                <a:latin typeface="+mn-lt"/>
                <a:ea typeface="+mn-ea"/>
                <a:cs typeface="+mn-cs"/>
              </a:rPr>
              <a:t>Add a Bookmark</a:t>
            </a:r>
          </a:p>
          <a:p>
            <a:pPr marL="688975" lvl="1" indent="-231775">
              <a:spcBef>
                <a:spcPct val="20000"/>
              </a:spcBef>
              <a:buClr>
                <a:srgbClr val="AF242B"/>
              </a:buClr>
              <a:buSzPct val="75000"/>
              <a:buFont typeface="Wingdings" pitchFamily="2" charset="2"/>
              <a:buChar char="w"/>
            </a:pPr>
            <a:r>
              <a:rPr kumimoji="0" lang="en-US" sz="1600" i="0" u="none" strike="noStrike" kern="0" cap="none" spc="0" normalizeH="0" baseline="0" noProof="0" dirty="0" smtClean="0">
                <a:ln>
                  <a:noFill/>
                </a:ln>
                <a:solidFill>
                  <a:schemeClr val="tx1"/>
                </a:solidFill>
                <a:effectLst/>
                <a:uLnTx/>
                <a:uFillTx/>
                <a:latin typeface="+mn-lt"/>
                <a:ea typeface="+mn-ea"/>
                <a:cs typeface="+mn-cs"/>
              </a:rPr>
              <a:t>To add a bookmark, select </a:t>
            </a:r>
            <a:r>
              <a:rPr kumimoji="0" lang="en-US" sz="1600" b="0" i="0" u="none" strike="noStrike" kern="0" cap="none" spc="0" normalizeH="0" baseline="0" noProof="0" dirty="0" smtClean="0">
                <a:ln>
                  <a:noFill/>
                </a:ln>
                <a:solidFill>
                  <a:schemeClr val="tx1"/>
                </a:solidFill>
                <a:effectLst/>
                <a:uLnTx/>
                <a:uFillTx/>
                <a:latin typeface="+mn-lt"/>
                <a:ea typeface="+mn-ea"/>
                <a:cs typeface="+mn-cs"/>
              </a:rPr>
              <a:t>the bookmark</a:t>
            </a:r>
            <a:r>
              <a:rPr kumimoji="0" lang="en-US" sz="1600" b="0" i="0" u="none" strike="noStrike" kern="0" cap="none" spc="0" normalizeH="0" noProof="0" dirty="0" smtClean="0">
                <a:ln>
                  <a:noFill/>
                </a:ln>
                <a:solidFill>
                  <a:schemeClr val="tx1"/>
                </a:solidFill>
                <a:effectLst/>
                <a:uLnTx/>
                <a:uFillTx/>
                <a:latin typeface="+mn-lt"/>
                <a:ea typeface="+mn-ea"/>
                <a:cs typeface="+mn-cs"/>
              </a:rPr>
              <a:t> icon on the page you want to add as a bookmark.</a:t>
            </a:r>
          </a:p>
          <a:p>
            <a:pPr marL="688975" lvl="1" indent="-231775">
              <a:spcBef>
                <a:spcPct val="20000"/>
              </a:spcBef>
              <a:buClr>
                <a:srgbClr val="AF242B"/>
              </a:buClr>
              <a:buSzPct val="75000"/>
              <a:buFont typeface="Wingdings" pitchFamily="2" charset="2"/>
              <a:buChar char="w"/>
            </a:pPr>
            <a:endParaRPr lang="en-US" sz="1600" kern="0" baseline="0" dirty="0" smtClean="0">
              <a:latin typeface="+mn-lt"/>
            </a:endParaRPr>
          </a:p>
          <a:p>
            <a:pPr marL="688975" lvl="1" indent="-231775">
              <a:spcBef>
                <a:spcPct val="20000"/>
              </a:spcBef>
              <a:buClr>
                <a:srgbClr val="AF242B"/>
              </a:buClr>
              <a:buSzPct val="75000"/>
            </a:pPr>
            <a:endParaRPr lang="en-US" sz="1600" kern="0" baseline="0" dirty="0" smtClean="0">
              <a:latin typeface="+mn-lt"/>
            </a:endParaRPr>
          </a:p>
          <a:p>
            <a:pPr marL="688975" lvl="1" indent="-231775">
              <a:spcBef>
                <a:spcPct val="20000"/>
              </a:spcBef>
              <a:buClr>
                <a:srgbClr val="AF242B"/>
              </a:buClr>
              <a:buSzPct val="75000"/>
              <a:buFont typeface="Wingdings" pitchFamily="2" charset="2"/>
              <a:buChar char="w"/>
            </a:pPr>
            <a:r>
              <a:rPr lang="en-US" sz="1600" kern="0" dirty="0" smtClean="0">
                <a:latin typeface="+mn-lt"/>
              </a:rPr>
              <a:t>A system message displays confirming the bookmark has been added.</a:t>
            </a: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5122" name="Picture 2"/>
          <p:cNvPicPr>
            <a:picLocks noChangeAspect="1" noChangeArrowheads="1"/>
          </p:cNvPicPr>
          <p:nvPr/>
        </p:nvPicPr>
        <p:blipFill>
          <a:blip r:embed="rId4" cstate="print"/>
          <a:srcRect b="2069"/>
          <a:stretch>
            <a:fillRect/>
          </a:stretch>
        </p:blipFill>
        <p:spPr bwMode="auto">
          <a:xfrm>
            <a:off x="4565542" y="4638343"/>
            <a:ext cx="4371975" cy="1772302"/>
          </a:xfrm>
          <a:prstGeom prst="rect">
            <a:avLst/>
          </a:prstGeom>
          <a:noFill/>
          <a:ln w="9525">
            <a:solidFill>
              <a:schemeClr val="tx1"/>
            </a:solidFill>
            <a:miter lim="800000"/>
            <a:headEnd/>
            <a:tailEnd/>
          </a:ln>
        </p:spPr>
      </p:pic>
      <p:sp>
        <p:nvSpPr>
          <p:cNvPr id="14" name="Rectangle 13"/>
          <p:cNvSpPr/>
          <p:nvPr/>
        </p:nvSpPr>
        <p:spPr bwMode="auto">
          <a:xfrm>
            <a:off x="4895898" y="6025691"/>
            <a:ext cx="2845187" cy="41000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TextBox 10"/>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C19</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cstate="print"/>
          <a:srcRect/>
          <a:stretch>
            <a:fillRect/>
          </a:stretch>
        </p:blipFill>
        <p:spPr bwMode="auto">
          <a:xfrm>
            <a:off x="1353451" y="3504426"/>
            <a:ext cx="6589561" cy="2649239"/>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Bookmarks (Cont’d)</a:t>
            </a:r>
          </a:p>
        </p:txBody>
      </p:sp>
      <p:sp>
        <p:nvSpPr>
          <p:cNvPr id="8195" name="Rectangle 7"/>
          <p:cNvSpPr>
            <a:spLocks noGrp="1" noChangeArrowheads="1"/>
          </p:cNvSpPr>
          <p:nvPr>
            <p:ph idx="1"/>
          </p:nvPr>
        </p:nvSpPr>
        <p:spPr>
          <a:xfrm>
            <a:off x="471948" y="1227956"/>
            <a:ext cx="8470440" cy="1895072"/>
          </a:xfrm>
        </p:spPr>
        <p:txBody>
          <a:bodyPr/>
          <a:lstStyle/>
          <a:p>
            <a:pPr eaLnBrk="1" hangingPunct="1"/>
            <a:r>
              <a:rPr lang="en-US" sz="2000" b="1" dirty="0" smtClean="0"/>
              <a:t>Access a Saved Bookmark</a:t>
            </a:r>
          </a:p>
          <a:p>
            <a:pPr lvl="1" eaLnBrk="1" hangingPunct="1"/>
            <a:r>
              <a:rPr lang="en-US" sz="1800" dirty="0" smtClean="0"/>
              <a:t>Once you add a page as a bookmark, the Bookmarks menu item displays in the menu bar.</a:t>
            </a:r>
          </a:p>
          <a:p>
            <a:pPr lvl="2" eaLnBrk="1" hangingPunct="1"/>
            <a:r>
              <a:rPr lang="en-US" sz="1600" dirty="0" smtClean="0"/>
              <a:t>If you have not added a bookmark, the Bookmarks menu does not display.</a:t>
            </a:r>
          </a:p>
          <a:p>
            <a:pPr lvl="1" eaLnBrk="1" hangingPunct="1"/>
            <a:r>
              <a:rPr lang="en-US" sz="1800" dirty="0" smtClean="0"/>
              <a:t>To access the saved bookmark, from the menu bar select </a:t>
            </a:r>
            <a:r>
              <a:rPr lang="en-US" sz="1800" b="1" dirty="0" smtClean="0"/>
              <a:t>Bookmarks &gt; [Name of bookmark]</a:t>
            </a:r>
            <a:r>
              <a:rPr lang="en-US" sz="1800" dirty="0" smtClean="0"/>
              <a:t>.</a:t>
            </a:r>
          </a:p>
        </p:txBody>
      </p:sp>
      <p:sp>
        <p:nvSpPr>
          <p:cNvPr id="8" name="Rectangle 7"/>
          <p:cNvSpPr/>
          <p:nvPr/>
        </p:nvSpPr>
        <p:spPr bwMode="auto">
          <a:xfrm>
            <a:off x="3816574" y="4811258"/>
            <a:ext cx="3708691" cy="129297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C20</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3" cstate="print"/>
          <a:srcRect/>
          <a:stretch>
            <a:fillRect/>
          </a:stretch>
        </p:blipFill>
        <p:spPr bwMode="auto">
          <a:xfrm>
            <a:off x="5325845" y="2491802"/>
            <a:ext cx="3552825" cy="3933825"/>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Bookmarks (Cont’d)</a:t>
            </a:r>
          </a:p>
        </p:txBody>
      </p:sp>
      <p:sp>
        <p:nvSpPr>
          <p:cNvPr id="8195" name="Rectangle 7"/>
          <p:cNvSpPr>
            <a:spLocks noGrp="1" noChangeArrowheads="1"/>
          </p:cNvSpPr>
          <p:nvPr>
            <p:ph idx="1"/>
          </p:nvPr>
        </p:nvSpPr>
        <p:spPr>
          <a:xfrm>
            <a:off x="396792" y="1294650"/>
            <a:ext cx="5039504" cy="4905353"/>
          </a:xfrm>
        </p:spPr>
        <p:txBody>
          <a:bodyPr/>
          <a:lstStyle/>
          <a:p>
            <a:pPr eaLnBrk="1" hangingPunct="1"/>
            <a:r>
              <a:rPr lang="en-US" sz="2000" b="1" dirty="0" smtClean="0"/>
              <a:t>Organize Saved Bookmarks</a:t>
            </a:r>
          </a:p>
          <a:p>
            <a:pPr lvl="1" eaLnBrk="1" hangingPunct="1"/>
            <a:r>
              <a:rPr lang="en-US" sz="1800" dirty="0" smtClean="0"/>
              <a:t>Once you have added a few bookmarks, you can organize your bookmarks from the menu bar by selecting </a:t>
            </a:r>
            <a:r>
              <a:rPr lang="en-US" sz="1800" b="1" dirty="0" smtClean="0"/>
              <a:t>Bookmarks &gt; Organize Bookmarks</a:t>
            </a:r>
            <a:r>
              <a:rPr lang="en-US" sz="1800" dirty="0" smtClean="0"/>
              <a:t>.</a:t>
            </a:r>
          </a:p>
          <a:p>
            <a:pPr lvl="1" eaLnBrk="1" hangingPunct="1">
              <a:buNone/>
            </a:pPr>
            <a:endParaRPr lang="en-US" sz="1800" dirty="0" smtClean="0"/>
          </a:p>
          <a:p>
            <a:pPr lvl="1" eaLnBrk="1" hangingPunct="1"/>
            <a:r>
              <a:rPr lang="en-US" sz="1800" dirty="0" smtClean="0"/>
              <a:t>Bookmarks display in the Bookmarks menu in the order in which they were added.  To re-order bookmarks, select a bookmark and update the </a:t>
            </a:r>
            <a:r>
              <a:rPr lang="en-US" sz="1800" b="1" dirty="0" smtClean="0"/>
              <a:t>Rank </a:t>
            </a:r>
            <a:r>
              <a:rPr lang="en-US" sz="1800" dirty="0" smtClean="0"/>
              <a:t>field.</a:t>
            </a:r>
          </a:p>
          <a:p>
            <a:pPr lvl="1" eaLnBrk="1" hangingPunct="1"/>
            <a:r>
              <a:rPr lang="en-US" sz="1800" dirty="0" smtClean="0"/>
              <a:t>To re-name a bookmark, select the bookmark and update the </a:t>
            </a:r>
            <a:r>
              <a:rPr lang="en-US" sz="1800" b="1" dirty="0" smtClean="0"/>
              <a:t>Label </a:t>
            </a:r>
            <a:r>
              <a:rPr lang="en-US" sz="1800" dirty="0" smtClean="0"/>
              <a:t>field.</a:t>
            </a:r>
          </a:p>
          <a:p>
            <a:pPr lvl="1" eaLnBrk="1" hangingPunct="1"/>
            <a:r>
              <a:rPr lang="en-US" sz="1800" dirty="0" smtClean="0"/>
              <a:t>To remove a bookmark, select the bookmark and select the </a:t>
            </a:r>
            <a:r>
              <a:rPr lang="en-US" sz="1800" b="1" dirty="0" smtClean="0"/>
              <a:t>[Delete] </a:t>
            </a:r>
            <a:r>
              <a:rPr lang="en-US" sz="1800" dirty="0" smtClean="0"/>
              <a:t>button.</a:t>
            </a:r>
          </a:p>
          <a:p>
            <a:pPr lvl="1" eaLnBrk="1" hangingPunct="1"/>
            <a:r>
              <a:rPr lang="en-US" sz="1800" dirty="0" smtClean="0"/>
              <a:t>To save updates, select the </a:t>
            </a:r>
            <a:r>
              <a:rPr lang="en-US" sz="1800" b="1" dirty="0" smtClean="0"/>
              <a:t>[Save] </a:t>
            </a:r>
            <a:r>
              <a:rPr lang="en-US" sz="1800" dirty="0" smtClean="0"/>
              <a:t>button.</a:t>
            </a:r>
          </a:p>
        </p:txBody>
      </p:sp>
      <p:pic>
        <p:nvPicPr>
          <p:cNvPr id="7170" name="Picture 2"/>
          <p:cNvPicPr>
            <a:picLocks noChangeAspect="1" noChangeArrowheads="1"/>
          </p:cNvPicPr>
          <p:nvPr/>
        </p:nvPicPr>
        <p:blipFill>
          <a:blip r:embed="rId4" cstate="print"/>
          <a:srcRect/>
          <a:stretch>
            <a:fillRect/>
          </a:stretch>
        </p:blipFill>
        <p:spPr bwMode="auto">
          <a:xfrm>
            <a:off x="6146443" y="1324172"/>
            <a:ext cx="2716191" cy="1021805"/>
          </a:xfrm>
          <a:prstGeom prst="rect">
            <a:avLst/>
          </a:prstGeom>
          <a:noFill/>
          <a:ln w="9525">
            <a:solidFill>
              <a:schemeClr val="tx1"/>
            </a:solidFill>
            <a:miter lim="800000"/>
            <a:headEnd/>
            <a:tailEnd/>
          </a:ln>
        </p:spPr>
      </p:pic>
      <p:sp>
        <p:nvSpPr>
          <p:cNvPr id="8" name="Rectangle 7"/>
          <p:cNvSpPr/>
          <p:nvPr/>
        </p:nvSpPr>
        <p:spPr bwMode="auto">
          <a:xfrm>
            <a:off x="6153149" y="1354076"/>
            <a:ext cx="1331622" cy="36199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6155237" y="1719418"/>
            <a:ext cx="2644766" cy="28474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5334314" y="6038805"/>
            <a:ext cx="1780470" cy="49768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Rectangle 11"/>
          <p:cNvSpPr/>
          <p:nvPr/>
        </p:nvSpPr>
        <p:spPr bwMode="auto">
          <a:xfrm>
            <a:off x="5348928" y="3690671"/>
            <a:ext cx="550831" cy="34528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5363542" y="4324058"/>
            <a:ext cx="623899" cy="35072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4" name="TextBox 13"/>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C21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Hyperlinks</a:t>
            </a:r>
          </a:p>
        </p:txBody>
      </p:sp>
      <p:sp>
        <p:nvSpPr>
          <p:cNvPr id="8195" name="Rectangle 7"/>
          <p:cNvSpPr>
            <a:spLocks noGrp="1" noChangeArrowheads="1"/>
          </p:cNvSpPr>
          <p:nvPr>
            <p:ph idx="1"/>
          </p:nvPr>
        </p:nvSpPr>
        <p:spPr>
          <a:xfrm>
            <a:off x="471948" y="1229753"/>
            <a:ext cx="8470440" cy="3511059"/>
          </a:xfrm>
        </p:spPr>
        <p:txBody>
          <a:bodyPr/>
          <a:lstStyle/>
          <a:p>
            <a:pPr eaLnBrk="1" hangingPunct="1"/>
            <a:r>
              <a:rPr lang="en-US" sz="2000" b="1" u="sng" dirty="0" smtClean="0">
                <a:solidFill>
                  <a:schemeClr val="accent2"/>
                </a:solidFill>
              </a:rPr>
              <a:t>Blue underlined</a:t>
            </a:r>
            <a:r>
              <a:rPr lang="en-US" sz="2000" b="1" dirty="0" smtClean="0">
                <a:solidFill>
                  <a:schemeClr val="accent2"/>
                </a:solidFill>
              </a:rPr>
              <a:t> </a:t>
            </a:r>
            <a:r>
              <a:rPr lang="en-US" sz="2000" b="1" dirty="0" smtClean="0"/>
              <a:t>hyperlinks that list the name of a field, display on many pages. </a:t>
            </a:r>
          </a:p>
          <a:p>
            <a:pPr lvl="1" eaLnBrk="1" hangingPunct="1"/>
            <a:r>
              <a:rPr lang="en-US" sz="1800" dirty="0" smtClean="0"/>
              <a:t>Select the hyperlink to access a search page to search for values to enter in that specific field.</a:t>
            </a:r>
          </a:p>
          <a:p>
            <a:pPr lvl="2" eaLnBrk="1" hangingPunct="1"/>
            <a:r>
              <a:rPr lang="en-US" sz="1600" dirty="0" smtClean="0"/>
              <a:t>This can be helpful if you cannot remember a value to enter in a field.  Instead, you can select the field’s hyperlink and then search for values.  The hyperlinks work as a lookup to find the value you need to enter in that field.</a:t>
            </a:r>
          </a:p>
          <a:p>
            <a:pPr lvl="2" eaLnBrk="1" hangingPunct="1"/>
            <a:r>
              <a:rPr lang="en-US" sz="1600" dirty="0" smtClean="0"/>
              <a:t>For example, if you need to enter a statement number and you cannot remember the specific statement number to enter, select the </a:t>
            </a:r>
            <a:r>
              <a:rPr lang="en-US" sz="1600" b="1" dirty="0" smtClean="0"/>
              <a:t>Statement Number </a:t>
            </a:r>
            <a:r>
              <a:rPr lang="en-US" sz="1600" dirty="0" smtClean="0"/>
              <a:t>hyperlink.  You are then taken to a search page to search for statement numbers.  Once you find the statement number you need, select the statement number to enter in the </a:t>
            </a:r>
            <a:r>
              <a:rPr lang="en-US" sz="1600" b="1" dirty="0" smtClean="0"/>
              <a:t>Statement Number </a:t>
            </a:r>
            <a:r>
              <a:rPr lang="en-US" sz="1600" dirty="0" smtClean="0"/>
              <a:t>field. </a:t>
            </a:r>
          </a:p>
          <a:p>
            <a:pPr lvl="1" eaLnBrk="1" hangingPunct="1"/>
            <a:endParaRPr lang="en-US" sz="2000" dirty="0" smtClean="0"/>
          </a:p>
        </p:txBody>
      </p:sp>
      <p:pic>
        <p:nvPicPr>
          <p:cNvPr id="2" name="Picture 2"/>
          <p:cNvPicPr>
            <a:picLocks noChangeAspect="1" noChangeArrowheads="1"/>
          </p:cNvPicPr>
          <p:nvPr/>
        </p:nvPicPr>
        <p:blipFill>
          <a:blip r:embed="rId3" cstate="print"/>
          <a:srcRect/>
          <a:stretch>
            <a:fillRect/>
          </a:stretch>
        </p:blipFill>
        <p:spPr bwMode="auto">
          <a:xfrm>
            <a:off x="2175972" y="4966553"/>
            <a:ext cx="4681554" cy="1456216"/>
          </a:xfrm>
          <a:prstGeom prst="rect">
            <a:avLst/>
          </a:prstGeom>
          <a:noFill/>
          <a:ln w="9525">
            <a:solidFill>
              <a:schemeClr val="tx1"/>
            </a:solidFill>
            <a:miter lim="800000"/>
            <a:headEnd/>
            <a:tailEnd/>
          </a:ln>
        </p:spPr>
      </p:pic>
      <p:sp>
        <p:nvSpPr>
          <p:cNvPr id="7" name="Rectangle 6"/>
          <p:cNvSpPr/>
          <p:nvPr/>
        </p:nvSpPr>
        <p:spPr bwMode="auto">
          <a:xfrm>
            <a:off x="2413043" y="5821519"/>
            <a:ext cx="1327444" cy="31315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C22</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Favorites</a:t>
            </a:r>
          </a:p>
        </p:txBody>
      </p:sp>
      <p:sp>
        <p:nvSpPr>
          <p:cNvPr id="8195" name="Rectangle 7"/>
          <p:cNvSpPr>
            <a:spLocks noGrp="1" noChangeArrowheads="1"/>
          </p:cNvSpPr>
          <p:nvPr>
            <p:ph idx="1"/>
          </p:nvPr>
        </p:nvSpPr>
        <p:spPr>
          <a:xfrm>
            <a:off x="457200" y="1213211"/>
            <a:ext cx="8485188" cy="2732488"/>
          </a:xfrm>
        </p:spPr>
        <p:txBody>
          <a:bodyPr/>
          <a:lstStyle/>
          <a:p>
            <a:pPr>
              <a:buClr>
                <a:srgbClr val="CC0000"/>
              </a:buClr>
            </a:pPr>
            <a:r>
              <a:rPr lang="en-US" sz="2000" b="1" dirty="0" smtClean="0"/>
              <a:t>Favorites are frequently used values that can be saved. </a:t>
            </a:r>
          </a:p>
          <a:p>
            <a:pPr lvl="1">
              <a:buClr>
                <a:srgbClr val="CC0000"/>
              </a:buClr>
            </a:pPr>
            <a:r>
              <a:rPr lang="en-US" sz="1800" dirty="0" smtClean="0"/>
              <a:t>Favorites are a feature of VCSS that will be available in a future release.</a:t>
            </a:r>
          </a:p>
          <a:p>
            <a:pPr lvl="1">
              <a:buClr>
                <a:srgbClr val="CC0000"/>
              </a:buClr>
            </a:pPr>
            <a:r>
              <a:rPr lang="en-US" sz="1800" dirty="0" smtClean="0"/>
              <a:t>If you use a value frequently, then you can designate it as a favorite.</a:t>
            </a:r>
          </a:p>
          <a:p>
            <a:pPr lvl="1">
              <a:buClr>
                <a:srgbClr val="CC0000"/>
              </a:buClr>
            </a:pPr>
            <a:r>
              <a:rPr lang="en-US" sz="1800" dirty="0" smtClean="0"/>
              <a:t>Favorites can be added to fields that include the favorites icon next to it, which looks like a small clothes-pin.  Favorites are added by you only and remain from one login session to the next.</a:t>
            </a:r>
          </a:p>
          <a:p>
            <a:pPr lvl="1">
              <a:buClr>
                <a:srgbClr val="CC0000"/>
              </a:buClr>
            </a:pPr>
            <a:r>
              <a:rPr lang="en-US" sz="1800" dirty="0" smtClean="0"/>
              <a:t>For example, if you have access to more than one account, designate a specific account as a favorite, by selecting the favorites icon and adding your account as a favorite. </a:t>
            </a:r>
            <a:endParaRPr lang="en-US" sz="1600" dirty="0" smtClean="0"/>
          </a:p>
        </p:txBody>
      </p:sp>
      <p:pic>
        <p:nvPicPr>
          <p:cNvPr id="9218" name="Picture 2"/>
          <p:cNvPicPr>
            <a:picLocks noChangeAspect="1" noChangeArrowheads="1"/>
          </p:cNvPicPr>
          <p:nvPr/>
        </p:nvPicPr>
        <p:blipFill>
          <a:blip r:embed="rId3" cstate="print"/>
          <a:srcRect/>
          <a:stretch>
            <a:fillRect/>
          </a:stretch>
        </p:blipFill>
        <p:spPr bwMode="auto">
          <a:xfrm>
            <a:off x="1120884" y="4108537"/>
            <a:ext cx="5909155" cy="2317316"/>
          </a:xfrm>
          <a:prstGeom prst="rect">
            <a:avLst/>
          </a:prstGeom>
          <a:noFill/>
          <a:ln w="9525">
            <a:solidFill>
              <a:schemeClr val="tx1"/>
            </a:solidFill>
            <a:miter lim="800000"/>
            <a:headEnd/>
            <a:tailEnd/>
          </a:ln>
        </p:spPr>
      </p:pic>
      <p:sp>
        <p:nvSpPr>
          <p:cNvPr id="7" name="Rectangle 6"/>
          <p:cNvSpPr/>
          <p:nvPr/>
        </p:nvSpPr>
        <p:spPr bwMode="auto">
          <a:xfrm>
            <a:off x="2079636" y="5022937"/>
            <a:ext cx="325361" cy="26304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C23</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Favorites (Cont’d)</a:t>
            </a:r>
          </a:p>
        </p:txBody>
      </p:sp>
      <p:sp>
        <p:nvSpPr>
          <p:cNvPr id="8195" name="Rectangle 7"/>
          <p:cNvSpPr>
            <a:spLocks noGrp="1" noChangeArrowheads="1"/>
          </p:cNvSpPr>
          <p:nvPr>
            <p:ph idx="1"/>
          </p:nvPr>
        </p:nvSpPr>
        <p:spPr>
          <a:xfrm>
            <a:off x="545690" y="1404935"/>
            <a:ext cx="8396698" cy="1274098"/>
          </a:xfrm>
        </p:spPr>
        <p:txBody>
          <a:bodyPr/>
          <a:lstStyle/>
          <a:p>
            <a:pPr eaLnBrk="1" hangingPunct="1"/>
            <a:r>
              <a:rPr lang="en-US" sz="2200" b="1" dirty="0" smtClean="0"/>
              <a:t>Add a Favorite</a:t>
            </a:r>
          </a:p>
          <a:p>
            <a:pPr lvl="1">
              <a:buClr>
                <a:srgbClr val="CC0000"/>
              </a:buClr>
            </a:pPr>
            <a:r>
              <a:rPr lang="en-US" sz="1800" dirty="0" smtClean="0"/>
              <a:t>Select the </a:t>
            </a:r>
            <a:r>
              <a:rPr lang="en-US" sz="1800" b="1" dirty="0" smtClean="0"/>
              <a:t>favorites</a:t>
            </a:r>
            <a:r>
              <a:rPr lang="en-US" sz="1800" dirty="0" smtClean="0"/>
              <a:t> </a:t>
            </a:r>
            <a:r>
              <a:rPr lang="en-US" sz="1800" b="1" dirty="0" smtClean="0"/>
              <a:t>icon</a:t>
            </a:r>
            <a:r>
              <a:rPr lang="en-US" sz="1800" dirty="0" smtClean="0"/>
              <a:t> next to the field.  </a:t>
            </a:r>
          </a:p>
          <a:p>
            <a:pPr lvl="1">
              <a:buClr>
                <a:srgbClr val="CC0000"/>
              </a:buClr>
              <a:buNone/>
            </a:pPr>
            <a:endParaRPr lang="en-US" sz="1600" dirty="0" smtClean="0"/>
          </a:p>
          <a:p>
            <a:pPr lvl="2">
              <a:buClr>
                <a:srgbClr val="CC0000"/>
              </a:buClr>
              <a:buNone/>
            </a:pPr>
            <a:endParaRPr lang="en-US" sz="1600" dirty="0" smtClean="0"/>
          </a:p>
          <a:p>
            <a:pPr lvl="2">
              <a:buClr>
                <a:srgbClr val="CC0000"/>
              </a:buClr>
            </a:pPr>
            <a:endParaRPr lang="en-US" sz="1600" dirty="0" smtClean="0"/>
          </a:p>
          <a:p>
            <a:pPr lvl="2">
              <a:buClr>
                <a:srgbClr val="CC0000"/>
              </a:buClr>
            </a:pPr>
            <a:endParaRPr lang="en-US" sz="1600" dirty="0" smtClean="0"/>
          </a:p>
          <a:p>
            <a:pPr lvl="2">
              <a:buClr>
                <a:srgbClr val="CC0000"/>
              </a:buClr>
            </a:pPr>
            <a:endParaRPr lang="en-US" sz="1600" dirty="0" smtClean="0"/>
          </a:p>
          <a:p>
            <a:pPr lvl="2">
              <a:buClr>
                <a:srgbClr val="CC0000"/>
              </a:buClr>
            </a:pPr>
            <a:endParaRPr lang="en-US" sz="1600" dirty="0" smtClean="0"/>
          </a:p>
          <a:p>
            <a:pPr lvl="2">
              <a:buClr>
                <a:srgbClr val="CC0000"/>
              </a:buClr>
            </a:pPr>
            <a:endParaRPr lang="en-US" sz="1600" dirty="0" smtClean="0"/>
          </a:p>
          <a:p>
            <a:pPr lvl="1">
              <a:buClr>
                <a:srgbClr val="CC0000"/>
              </a:buClr>
            </a:pPr>
            <a:r>
              <a:rPr lang="en-US" sz="1800" dirty="0" smtClean="0"/>
              <a:t>In the favorites pop-up window, select the </a:t>
            </a:r>
            <a:r>
              <a:rPr lang="en-US" sz="1800" b="1" dirty="0" smtClean="0"/>
              <a:t>Search </a:t>
            </a:r>
            <a:r>
              <a:rPr lang="en-US" sz="1800" dirty="0" smtClean="0"/>
              <a:t>hyperlink to search for field values (in this example search for account values).</a:t>
            </a:r>
          </a:p>
        </p:txBody>
      </p:sp>
      <p:pic>
        <p:nvPicPr>
          <p:cNvPr id="11" name="Picture 2"/>
          <p:cNvPicPr>
            <a:picLocks noChangeAspect="1" noChangeArrowheads="1"/>
          </p:cNvPicPr>
          <p:nvPr/>
        </p:nvPicPr>
        <p:blipFill>
          <a:blip r:embed="rId3" cstate="print"/>
          <a:srcRect/>
          <a:stretch>
            <a:fillRect/>
          </a:stretch>
        </p:blipFill>
        <p:spPr bwMode="auto">
          <a:xfrm>
            <a:off x="1171246" y="2358972"/>
            <a:ext cx="6297301" cy="1668376"/>
          </a:xfrm>
          <a:prstGeom prst="rect">
            <a:avLst/>
          </a:prstGeom>
          <a:noFill/>
          <a:ln w="9525">
            <a:solidFill>
              <a:schemeClr val="tx1"/>
            </a:solidFill>
            <a:miter lim="800000"/>
            <a:headEnd/>
            <a:tailEnd/>
          </a:ln>
        </p:spPr>
      </p:pic>
      <p:sp>
        <p:nvSpPr>
          <p:cNvPr id="12" name="Rectangle 11"/>
          <p:cNvSpPr/>
          <p:nvPr/>
        </p:nvSpPr>
        <p:spPr bwMode="auto">
          <a:xfrm>
            <a:off x="2090405" y="2391053"/>
            <a:ext cx="417095" cy="36896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pic>
        <p:nvPicPr>
          <p:cNvPr id="13" name="Picture 2"/>
          <p:cNvPicPr>
            <a:picLocks noChangeAspect="1" noChangeArrowheads="1"/>
          </p:cNvPicPr>
          <p:nvPr/>
        </p:nvPicPr>
        <p:blipFill>
          <a:blip r:embed="rId4" cstate="print"/>
          <a:srcRect/>
          <a:stretch>
            <a:fillRect/>
          </a:stretch>
        </p:blipFill>
        <p:spPr bwMode="auto">
          <a:xfrm>
            <a:off x="2327439" y="4990686"/>
            <a:ext cx="4580254" cy="1306679"/>
          </a:xfrm>
          <a:prstGeom prst="rect">
            <a:avLst/>
          </a:prstGeom>
          <a:noFill/>
          <a:ln w="9525">
            <a:solidFill>
              <a:schemeClr val="tx1"/>
            </a:solidFill>
            <a:miter lim="800000"/>
            <a:headEnd/>
            <a:tailEnd/>
          </a:ln>
        </p:spPr>
      </p:pic>
      <p:sp>
        <p:nvSpPr>
          <p:cNvPr id="14" name="Rectangle 13"/>
          <p:cNvSpPr/>
          <p:nvPr/>
        </p:nvSpPr>
        <p:spPr bwMode="auto">
          <a:xfrm>
            <a:off x="3231561" y="5856207"/>
            <a:ext cx="553453" cy="28073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TextBox 7"/>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C24</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1027927" y="5036022"/>
            <a:ext cx="7819511" cy="1184353"/>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Favorites (Cont’d)</a:t>
            </a:r>
          </a:p>
        </p:txBody>
      </p:sp>
      <p:sp>
        <p:nvSpPr>
          <p:cNvPr id="8195" name="Rectangle 7"/>
          <p:cNvSpPr>
            <a:spLocks noGrp="1" noChangeArrowheads="1"/>
          </p:cNvSpPr>
          <p:nvPr>
            <p:ph idx="1"/>
          </p:nvPr>
        </p:nvSpPr>
        <p:spPr>
          <a:xfrm>
            <a:off x="405909" y="1103578"/>
            <a:ext cx="8738091" cy="3577604"/>
          </a:xfrm>
        </p:spPr>
        <p:txBody>
          <a:bodyPr/>
          <a:lstStyle/>
          <a:p>
            <a:pPr eaLnBrk="1" hangingPunct="1"/>
            <a:r>
              <a:rPr lang="en-US" sz="2200" b="1" dirty="0" smtClean="0"/>
              <a:t>Add a Favorite</a:t>
            </a:r>
          </a:p>
          <a:p>
            <a:pPr lvl="1">
              <a:buClr>
                <a:srgbClr val="CC0000"/>
              </a:buClr>
            </a:pPr>
            <a:r>
              <a:rPr lang="en-US" sz="1800" dirty="0" smtClean="0"/>
              <a:t>On the search page, enter search criteria to search for valid values and then select the </a:t>
            </a:r>
            <a:r>
              <a:rPr lang="en-US" sz="1800" b="1" dirty="0" smtClean="0"/>
              <a:t>[Search] </a:t>
            </a:r>
            <a:r>
              <a:rPr lang="en-US" sz="1800" dirty="0" smtClean="0"/>
              <a:t>button.</a:t>
            </a:r>
          </a:p>
          <a:p>
            <a:pPr lvl="1">
              <a:buClr>
                <a:srgbClr val="CC0000"/>
              </a:buClr>
            </a:pPr>
            <a:endParaRPr lang="en-US" sz="1800" dirty="0" smtClean="0"/>
          </a:p>
          <a:p>
            <a:pPr lvl="1">
              <a:buClr>
                <a:srgbClr val="CC0000"/>
              </a:buClr>
            </a:pPr>
            <a:endParaRPr lang="en-US" sz="1800" dirty="0" smtClean="0"/>
          </a:p>
          <a:p>
            <a:pPr lvl="1">
              <a:buClr>
                <a:srgbClr val="CC0000"/>
              </a:buClr>
            </a:pPr>
            <a:endParaRPr lang="en-US" sz="1800" dirty="0" smtClean="0"/>
          </a:p>
          <a:p>
            <a:pPr lvl="1">
              <a:buClr>
                <a:srgbClr val="CC0000"/>
              </a:buClr>
            </a:pPr>
            <a:endParaRPr lang="en-US" sz="1800" dirty="0" smtClean="0"/>
          </a:p>
          <a:p>
            <a:pPr lvl="1">
              <a:buClr>
                <a:srgbClr val="CC0000"/>
              </a:buClr>
            </a:pPr>
            <a:endParaRPr lang="en-US" sz="1800" dirty="0" smtClean="0"/>
          </a:p>
          <a:p>
            <a:pPr lvl="1">
              <a:buClr>
                <a:srgbClr val="CC0000"/>
              </a:buClr>
            </a:pPr>
            <a:r>
              <a:rPr lang="en-US" sz="1800" dirty="0" smtClean="0"/>
              <a:t>In the search results, select a record to add the value as a favorite by selecting the </a:t>
            </a:r>
            <a:r>
              <a:rPr lang="en-US" sz="1800" b="1" dirty="0" smtClean="0"/>
              <a:t>favorites icon </a:t>
            </a:r>
            <a:r>
              <a:rPr lang="en-US" sz="1800" dirty="0" smtClean="0"/>
              <a:t>next to the record.</a:t>
            </a:r>
          </a:p>
          <a:p>
            <a:pPr lvl="2">
              <a:buClr>
                <a:srgbClr val="CC0000"/>
              </a:buClr>
            </a:pPr>
            <a:r>
              <a:rPr lang="en-US" sz="1600" dirty="0" smtClean="0"/>
              <a:t>You can add multiple favorites.</a:t>
            </a:r>
          </a:p>
          <a:p>
            <a:pPr lvl="2">
              <a:buClr>
                <a:srgbClr val="CC0000"/>
              </a:buClr>
            </a:pPr>
            <a:endParaRPr lang="en-US" sz="1600" dirty="0" smtClean="0"/>
          </a:p>
          <a:p>
            <a:pPr lvl="2">
              <a:buClr>
                <a:srgbClr val="CC0000"/>
              </a:buClr>
            </a:pPr>
            <a:endParaRPr lang="en-US" sz="1600" dirty="0" smtClean="0"/>
          </a:p>
          <a:p>
            <a:pPr lvl="2">
              <a:buClr>
                <a:srgbClr val="CC0000"/>
              </a:buClr>
            </a:pPr>
            <a:endParaRPr lang="en-US" sz="1600" dirty="0" smtClean="0"/>
          </a:p>
          <a:p>
            <a:pPr lvl="2">
              <a:buClr>
                <a:srgbClr val="CC0000"/>
              </a:buClr>
              <a:buNone/>
            </a:pPr>
            <a:endParaRPr lang="en-US" sz="1600" dirty="0" smtClean="0"/>
          </a:p>
          <a:p>
            <a:pPr lvl="1">
              <a:buClr>
                <a:srgbClr val="CC0000"/>
              </a:buClr>
            </a:pPr>
            <a:endParaRPr lang="en-US" sz="1600" dirty="0" smtClean="0"/>
          </a:p>
        </p:txBody>
      </p:sp>
      <p:pic>
        <p:nvPicPr>
          <p:cNvPr id="1026" name="Picture 2"/>
          <p:cNvPicPr>
            <a:picLocks noChangeAspect="1" noChangeArrowheads="1"/>
          </p:cNvPicPr>
          <p:nvPr/>
        </p:nvPicPr>
        <p:blipFill>
          <a:blip r:embed="rId4" cstate="print"/>
          <a:srcRect l="20851"/>
          <a:stretch>
            <a:fillRect/>
          </a:stretch>
        </p:blipFill>
        <p:spPr bwMode="auto">
          <a:xfrm>
            <a:off x="2499551" y="2258673"/>
            <a:ext cx="4897536" cy="1345859"/>
          </a:xfrm>
          <a:prstGeom prst="rect">
            <a:avLst/>
          </a:prstGeom>
          <a:noFill/>
          <a:ln w="9525">
            <a:solidFill>
              <a:schemeClr val="tx1"/>
            </a:solidFill>
            <a:miter lim="800000"/>
            <a:headEnd/>
            <a:tailEnd/>
          </a:ln>
        </p:spPr>
      </p:pic>
      <p:sp>
        <p:nvSpPr>
          <p:cNvPr id="9" name="Rectangle 8"/>
          <p:cNvSpPr/>
          <p:nvPr/>
        </p:nvSpPr>
        <p:spPr bwMode="auto">
          <a:xfrm>
            <a:off x="2553892" y="3281608"/>
            <a:ext cx="598741" cy="36234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1604731" y="5895047"/>
            <a:ext cx="262062" cy="21988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TextBox 7"/>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C25</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cstate="print"/>
          <a:srcRect/>
          <a:stretch>
            <a:fillRect/>
          </a:stretch>
        </p:blipFill>
        <p:spPr bwMode="auto">
          <a:xfrm>
            <a:off x="606254" y="3696987"/>
            <a:ext cx="8259718" cy="2370180"/>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Favorites (Cont’d)</a:t>
            </a:r>
          </a:p>
        </p:txBody>
      </p:sp>
      <p:sp>
        <p:nvSpPr>
          <p:cNvPr id="8195" name="Rectangle 7"/>
          <p:cNvSpPr>
            <a:spLocks noGrp="1" noChangeArrowheads="1"/>
          </p:cNvSpPr>
          <p:nvPr>
            <p:ph idx="1"/>
          </p:nvPr>
        </p:nvSpPr>
        <p:spPr>
          <a:xfrm>
            <a:off x="516194" y="1267774"/>
            <a:ext cx="8426194" cy="1903129"/>
          </a:xfrm>
        </p:spPr>
        <p:txBody>
          <a:bodyPr/>
          <a:lstStyle/>
          <a:p>
            <a:pPr eaLnBrk="1" hangingPunct="1"/>
            <a:r>
              <a:rPr lang="en-US" sz="2200" b="1" dirty="0" smtClean="0"/>
              <a:t>Add a Favorite</a:t>
            </a:r>
          </a:p>
          <a:p>
            <a:pPr lvl="1">
              <a:buClr>
                <a:srgbClr val="CC0000"/>
              </a:buClr>
            </a:pPr>
            <a:r>
              <a:rPr lang="en-US" sz="1800" dirty="0" smtClean="0"/>
              <a:t>Once you have added favorites for a field, to return to your previous page you can do either of the following:</a:t>
            </a:r>
          </a:p>
          <a:p>
            <a:pPr lvl="2">
              <a:buClr>
                <a:srgbClr val="CC0000"/>
              </a:buClr>
            </a:pPr>
            <a:r>
              <a:rPr lang="en-US" sz="1600" dirty="0" smtClean="0"/>
              <a:t>Click the </a:t>
            </a:r>
            <a:r>
              <a:rPr lang="en-US" sz="1600" b="1" dirty="0" smtClean="0"/>
              <a:t>[Select] </a:t>
            </a:r>
            <a:r>
              <a:rPr lang="en-US" sz="1600" dirty="0" smtClean="0"/>
              <a:t>button, which fills in the field with the selected record information, or, </a:t>
            </a:r>
          </a:p>
          <a:p>
            <a:pPr lvl="2">
              <a:buClr>
                <a:srgbClr val="CC0000"/>
              </a:buClr>
            </a:pPr>
            <a:r>
              <a:rPr lang="en-US" sz="1600" dirty="0" smtClean="0"/>
              <a:t>Click the </a:t>
            </a:r>
            <a:r>
              <a:rPr lang="en-US" sz="1600" b="1" dirty="0" smtClean="0"/>
              <a:t>[Cancel] </a:t>
            </a:r>
            <a:r>
              <a:rPr lang="en-US" sz="1600" dirty="0" smtClean="0"/>
              <a:t>button, which does not fill in the field with the selected record information.</a:t>
            </a:r>
          </a:p>
        </p:txBody>
      </p:sp>
      <p:sp>
        <p:nvSpPr>
          <p:cNvPr id="10" name="Rectangle 9"/>
          <p:cNvSpPr/>
          <p:nvPr/>
        </p:nvSpPr>
        <p:spPr bwMode="auto">
          <a:xfrm>
            <a:off x="1413007" y="3690400"/>
            <a:ext cx="681788" cy="39303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721679" y="5581850"/>
            <a:ext cx="681788" cy="43313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C26</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cstate="print"/>
          <a:srcRect/>
          <a:stretch>
            <a:fillRect/>
          </a:stretch>
        </p:blipFill>
        <p:spPr bwMode="auto">
          <a:xfrm>
            <a:off x="2737667" y="5240188"/>
            <a:ext cx="3786702" cy="1504866"/>
          </a:xfrm>
          <a:prstGeom prst="rect">
            <a:avLst/>
          </a:prstGeom>
          <a:noFill/>
          <a:ln w="9525">
            <a:solidFill>
              <a:schemeClr val="tx1"/>
            </a:solidFill>
            <a:miter lim="800000"/>
            <a:headEnd/>
            <a:tailEnd/>
          </a:ln>
        </p:spPr>
      </p:pic>
      <p:sp>
        <p:nvSpPr>
          <p:cNvPr id="8195" name="Rectangle 7"/>
          <p:cNvSpPr>
            <a:spLocks noGrp="1" noChangeArrowheads="1"/>
          </p:cNvSpPr>
          <p:nvPr>
            <p:ph idx="1"/>
          </p:nvPr>
        </p:nvSpPr>
        <p:spPr>
          <a:xfrm>
            <a:off x="516194" y="1132422"/>
            <a:ext cx="8426194" cy="1640279"/>
          </a:xfrm>
        </p:spPr>
        <p:txBody>
          <a:bodyPr/>
          <a:lstStyle/>
          <a:p>
            <a:pPr eaLnBrk="1" hangingPunct="1"/>
            <a:r>
              <a:rPr lang="en-US" sz="2200" b="1" dirty="0" smtClean="0"/>
              <a:t>Access a Saved Favorite</a:t>
            </a:r>
          </a:p>
          <a:p>
            <a:pPr lvl="1">
              <a:buClr>
                <a:srgbClr val="CC0000"/>
              </a:buClr>
            </a:pPr>
            <a:r>
              <a:rPr lang="en-US" sz="1600" dirty="0" smtClean="0"/>
              <a:t>Select the </a:t>
            </a:r>
            <a:r>
              <a:rPr lang="en-US" sz="1600" b="1" dirty="0" smtClean="0"/>
              <a:t>favorites icon </a:t>
            </a:r>
            <a:r>
              <a:rPr lang="en-US" sz="1600" dirty="0" smtClean="0"/>
              <a:t>next to the field that you added favorites for.</a:t>
            </a:r>
          </a:p>
          <a:p>
            <a:pPr lvl="1">
              <a:buClr>
                <a:srgbClr val="CC0000"/>
              </a:buClr>
            </a:pPr>
            <a:r>
              <a:rPr lang="en-US" sz="1600" dirty="0" smtClean="0"/>
              <a:t>The favorites pop-up window displays with the favorite values you added.</a:t>
            </a:r>
          </a:p>
          <a:p>
            <a:pPr lvl="1">
              <a:buClr>
                <a:srgbClr val="CC0000"/>
              </a:buClr>
            </a:pPr>
            <a:r>
              <a:rPr lang="en-US" sz="1600" dirty="0" smtClean="0"/>
              <a:t>Simply select the </a:t>
            </a:r>
            <a:r>
              <a:rPr lang="en-US" sz="1600" b="1" dirty="0" smtClean="0"/>
              <a:t>favorite record </a:t>
            </a:r>
            <a:r>
              <a:rPr lang="en-US" sz="1600" dirty="0" smtClean="0"/>
              <a:t>to populate the field with the favorite record value. </a:t>
            </a:r>
          </a:p>
          <a:p>
            <a:pPr lvl="1">
              <a:buClr>
                <a:srgbClr val="CC0000"/>
              </a:buClr>
            </a:pPr>
            <a:endParaRPr lang="en-US" sz="1800" dirty="0" smtClean="0"/>
          </a:p>
          <a:p>
            <a:pPr lvl="1">
              <a:buClr>
                <a:srgbClr val="CC0000"/>
              </a:buClr>
            </a:pPr>
            <a:endParaRPr lang="en-US" sz="1800" dirty="0" smtClean="0"/>
          </a:p>
          <a:p>
            <a:pPr lvl="1">
              <a:buClr>
                <a:srgbClr val="CC0000"/>
              </a:buClr>
            </a:pPr>
            <a:endParaRPr lang="en-US" sz="1800" dirty="0" smtClean="0"/>
          </a:p>
          <a:p>
            <a:pPr lvl="1">
              <a:buClr>
                <a:srgbClr val="CC0000"/>
              </a:buClr>
              <a:buNone/>
            </a:pPr>
            <a:endParaRPr lang="en-US" sz="1800" dirty="0" smtClean="0"/>
          </a:p>
          <a:p>
            <a:pPr lvl="1">
              <a:buClr>
                <a:srgbClr val="CC0000"/>
              </a:buClr>
            </a:pPr>
            <a:endParaRPr lang="en-US" sz="1800" dirty="0" smtClean="0"/>
          </a:p>
          <a:p>
            <a:pPr lvl="1">
              <a:buClr>
                <a:srgbClr val="CC0000"/>
              </a:buClr>
            </a:pPr>
            <a:endParaRPr lang="en-US" sz="1800" dirty="0" smtClean="0"/>
          </a:p>
          <a:p>
            <a:pPr lvl="1">
              <a:buClr>
                <a:srgbClr val="CC0000"/>
              </a:buClr>
            </a:pPr>
            <a:r>
              <a:rPr lang="en-US" sz="1600" dirty="0" smtClean="0"/>
              <a:t>The field is now populated with the favorite record values.  </a:t>
            </a:r>
          </a:p>
          <a:p>
            <a:pPr lvl="1">
              <a:buClr>
                <a:srgbClr val="CC0000"/>
              </a:buClr>
            </a:pPr>
            <a:r>
              <a:rPr lang="en-US" sz="1600" dirty="0" smtClean="0"/>
              <a:t>In the example below, the account we previously added as a favorite is now populated in the appropriate account fields.  </a:t>
            </a:r>
            <a:endParaRPr lang="en-US" sz="2000" dirty="0" smtClean="0"/>
          </a:p>
        </p:txBody>
      </p:sp>
      <p:pic>
        <p:nvPicPr>
          <p:cNvPr id="5122" name="Picture 2"/>
          <p:cNvPicPr>
            <a:picLocks noChangeAspect="1" noChangeArrowheads="1"/>
          </p:cNvPicPr>
          <p:nvPr/>
        </p:nvPicPr>
        <p:blipFill>
          <a:blip r:embed="rId4" cstate="print"/>
          <a:srcRect/>
          <a:stretch>
            <a:fillRect/>
          </a:stretch>
        </p:blipFill>
        <p:spPr bwMode="auto">
          <a:xfrm>
            <a:off x="1890585" y="2562225"/>
            <a:ext cx="5041556" cy="1733550"/>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Favorites (Cont’d)</a:t>
            </a:r>
          </a:p>
        </p:txBody>
      </p:sp>
      <p:sp>
        <p:nvSpPr>
          <p:cNvPr id="13" name="Rectangle 12"/>
          <p:cNvSpPr/>
          <p:nvPr/>
        </p:nvSpPr>
        <p:spPr bwMode="auto">
          <a:xfrm>
            <a:off x="2812880" y="3486511"/>
            <a:ext cx="3859769" cy="50481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4" name="Rectangle 13"/>
          <p:cNvSpPr/>
          <p:nvPr/>
        </p:nvSpPr>
        <p:spPr bwMode="auto">
          <a:xfrm>
            <a:off x="2671408" y="2738489"/>
            <a:ext cx="324466" cy="26987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2851615" y="5509804"/>
            <a:ext cx="2414386" cy="78826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TextBox 10"/>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C27</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Standard Page Layout</a:t>
            </a:r>
          </a:p>
        </p:txBody>
      </p:sp>
      <p:sp>
        <p:nvSpPr>
          <p:cNvPr id="8195" name="Rectangle 7"/>
          <p:cNvSpPr>
            <a:spLocks noGrp="1" noChangeArrowheads="1"/>
          </p:cNvSpPr>
          <p:nvPr>
            <p:ph idx="1"/>
          </p:nvPr>
        </p:nvSpPr>
        <p:spPr>
          <a:xfrm>
            <a:off x="530942" y="1150469"/>
            <a:ext cx="8411446" cy="1556634"/>
          </a:xfrm>
        </p:spPr>
        <p:txBody>
          <a:bodyPr/>
          <a:lstStyle/>
          <a:p>
            <a:pPr eaLnBrk="1" hangingPunct="1"/>
            <a:r>
              <a:rPr lang="en-US" sz="1800" dirty="0" smtClean="0"/>
              <a:t>Below is an example of a standard page layout for most pages in VCSS.  Not every page follows this exact layout. </a:t>
            </a:r>
          </a:p>
          <a:p>
            <a:pPr eaLnBrk="1" hangingPunct="1"/>
            <a:r>
              <a:rPr lang="en-US" sz="1800" dirty="0" smtClean="0"/>
              <a:t>The top portion of the page has an area referred to as “</a:t>
            </a:r>
            <a:r>
              <a:rPr lang="en-US" sz="1800" b="1" dirty="0" smtClean="0"/>
              <a:t>search criteria</a:t>
            </a:r>
            <a:r>
              <a:rPr lang="en-US" sz="1800" dirty="0" smtClean="0"/>
              <a:t>”.</a:t>
            </a:r>
            <a:endParaRPr lang="en-US" sz="1800" b="1" dirty="0" smtClean="0"/>
          </a:p>
          <a:p>
            <a:pPr eaLnBrk="1" hangingPunct="1"/>
            <a:r>
              <a:rPr lang="en-US" sz="1800" dirty="0" smtClean="0"/>
              <a:t>The bottom portion of the page has an area referred to as “</a:t>
            </a:r>
            <a:r>
              <a:rPr lang="en-US" sz="1800" b="1" dirty="0" smtClean="0"/>
              <a:t>search results</a:t>
            </a:r>
            <a:r>
              <a:rPr lang="en-US" sz="1800" dirty="0" smtClean="0"/>
              <a:t>”.</a:t>
            </a:r>
          </a:p>
        </p:txBody>
      </p:sp>
      <p:pic>
        <p:nvPicPr>
          <p:cNvPr id="6146" name="Picture 2"/>
          <p:cNvPicPr>
            <a:picLocks noChangeAspect="1" noChangeArrowheads="1"/>
          </p:cNvPicPr>
          <p:nvPr/>
        </p:nvPicPr>
        <p:blipFill>
          <a:blip r:embed="rId3" cstate="print"/>
          <a:srcRect/>
          <a:stretch>
            <a:fillRect/>
          </a:stretch>
        </p:blipFill>
        <p:spPr bwMode="auto">
          <a:xfrm>
            <a:off x="2038864" y="2730842"/>
            <a:ext cx="6392434" cy="3978877"/>
          </a:xfrm>
          <a:prstGeom prst="rect">
            <a:avLst/>
          </a:prstGeom>
          <a:noFill/>
          <a:ln w="9525">
            <a:solidFill>
              <a:schemeClr val="tx1"/>
            </a:solidFill>
            <a:miter lim="800000"/>
            <a:headEnd/>
            <a:tailEnd/>
          </a:ln>
        </p:spPr>
      </p:pic>
      <p:sp>
        <p:nvSpPr>
          <p:cNvPr id="11" name="Right Brace 10"/>
          <p:cNvSpPr/>
          <p:nvPr/>
        </p:nvSpPr>
        <p:spPr bwMode="auto">
          <a:xfrm rot="10800000">
            <a:off x="1502049" y="3025053"/>
            <a:ext cx="609600" cy="1407891"/>
          </a:xfrm>
          <a:prstGeom prst="rightBrac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TextBox 11"/>
          <p:cNvSpPr txBox="1"/>
          <p:nvPr/>
        </p:nvSpPr>
        <p:spPr>
          <a:xfrm>
            <a:off x="612942" y="3507757"/>
            <a:ext cx="812799" cy="523220"/>
          </a:xfrm>
          <a:prstGeom prst="rect">
            <a:avLst/>
          </a:prstGeom>
          <a:solidFill>
            <a:schemeClr val="bg1"/>
          </a:solidFill>
          <a:ln w="38100">
            <a:solidFill>
              <a:srgbClr val="FF0000"/>
            </a:solidFill>
          </a:ln>
        </p:spPr>
        <p:txBody>
          <a:bodyPr wrap="square" rtlCol="0">
            <a:spAutoFit/>
          </a:bodyPr>
          <a:lstStyle/>
          <a:p>
            <a:pPr algn="ctr"/>
            <a:r>
              <a:rPr lang="en-US" sz="1400" b="1" dirty="0" smtClean="0">
                <a:solidFill>
                  <a:srgbClr val="FF0000"/>
                </a:solidFill>
              </a:rPr>
              <a:t>search criteria</a:t>
            </a:r>
            <a:endParaRPr lang="en-US" sz="1400" b="1" dirty="0">
              <a:solidFill>
                <a:srgbClr val="FF0000"/>
              </a:solidFill>
            </a:endParaRPr>
          </a:p>
        </p:txBody>
      </p:sp>
      <p:sp>
        <p:nvSpPr>
          <p:cNvPr id="16" name="Right Brace 15"/>
          <p:cNvSpPr/>
          <p:nvPr/>
        </p:nvSpPr>
        <p:spPr bwMode="auto">
          <a:xfrm rot="10800000">
            <a:off x="1506553" y="4844825"/>
            <a:ext cx="609600" cy="870857"/>
          </a:xfrm>
          <a:prstGeom prst="rightBrac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7" name="TextBox 16"/>
          <p:cNvSpPr txBox="1"/>
          <p:nvPr/>
        </p:nvSpPr>
        <p:spPr>
          <a:xfrm>
            <a:off x="614283" y="5019785"/>
            <a:ext cx="872647" cy="523220"/>
          </a:xfrm>
          <a:prstGeom prst="rect">
            <a:avLst/>
          </a:prstGeom>
          <a:solidFill>
            <a:schemeClr val="bg1"/>
          </a:solidFill>
          <a:ln w="38100">
            <a:solidFill>
              <a:srgbClr val="FF0000"/>
            </a:solidFill>
          </a:ln>
        </p:spPr>
        <p:txBody>
          <a:bodyPr wrap="square" rtlCol="0">
            <a:spAutoFit/>
          </a:bodyPr>
          <a:lstStyle/>
          <a:p>
            <a:pPr algn="ctr"/>
            <a:r>
              <a:rPr lang="en-US" sz="1400" b="1" dirty="0" smtClean="0">
                <a:solidFill>
                  <a:srgbClr val="FF0000"/>
                </a:solidFill>
              </a:rPr>
              <a:t>search results</a:t>
            </a:r>
            <a:endParaRPr lang="en-US" sz="1400" b="1" dirty="0">
              <a:solidFill>
                <a:srgbClr val="FF0000"/>
              </a:solidFill>
            </a:endParaRPr>
          </a:p>
        </p:txBody>
      </p:sp>
      <p:sp>
        <p:nvSpPr>
          <p:cNvPr id="9" name="TextBox 8"/>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C28</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881101" y="2755557"/>
            <a:ext cx="7570921" cy="3709662"/>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Notices</a:t>
            </a:r>
          </a:p>
        </p:txBody>
      </p:sp>
      <p:sp>
        <p:nvSpPr>
          <p:cNvPr id="8195" name="Rectangle 7"/>
          <p:cNvSpPr>
            <a:spLocks noGrp="1" noChangeArrowheads="1"/>
          </p:cNvSpPr>
          <p:nvPr>
            <p:ph idx="1"/>
          </p:nvPr>
        </p:nvSpPr>
        <p:spPr>
          <a:xfrm>
            <a:off x="545690" y="1264712"/>
            <a:ext cx="8396698" cy="1574023"/>
          </a:xfrm>
        </p:spPr>
        <p:txBody>
          <a:bodyPr/>
          <a:lstStyle/>
          <a:p>
            <a:pPr eaLnBrk="1" hangingPunct="1"/>
            <a:r>
              <a:rPr lang="en-US" sz="2000" b="1" dirty="0" smtClean="0"/>
              <a:t>Upon successful login, the View Notices page displays. </a:t>
            </a:r>
            <a:r>
              <a:rPr lang="en-US" sz="2000" dirty="0" smtClean="0"/>
              <a:t> </a:t>
            </a:r>
          </a:p>
          <a:p>
            <a:pPr lvl="1" eaLnBrk="1" hangingPunct="1"/>
            <a:r>
              <a:rPr lang="en-US" sz="1600" dirty="0" smtClean="0"/>
              <a:t>Notices provide specific information, for example, notifying the customer when billings become available.</a:t>
            </a:r>
          </a:p>
          <a:p>
            <a:pPr lvl="1" eaLnBrk="1" hangingPunct="1"/>
            <a:r>
              <a:rPr lang="en-US" sz="1600" dirty="0" smtClean="0"/>
              <a:t>Review notices associated with your accounts and then select the </a:t>
            </a:r>
            <a:r>
              <a:rPr lang="en-US" sz="1600" b="1" dirty="0" smtClean="0"/>
              <a:t>[Continue] </a:t>
            </a:r>
            <a:r>
              <a:rPr lang="en-US" sz="1600" dirty="0" smtClean="0"/>
              <a:t>button.</a:t>
            </a:r>
          </a:p>
        </p:txBody>
      </p:sp>
      <p:sp>
        <p:nvSpPr>
          <p:cNvPr id="12" name="Rectangle 11"/>
          <p:cNvSpPr/>
          <p:nvPr/>
        </p:nvSpPr>
        <p:spPr bwMode="auto">
          <a:xfrm>
            <a:off x="860087" y="4624368"/>
            <a:ext cx="635082" cy="25655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827903" y="5202195"/>
            <a:ext cx="7685902" cy="122331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TextBox 7"/>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C2</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Standard Page Layout (Cont’d)</a:t>
            </a:r>
          </a:p>
        </p:txBody>
      </p:sp>
      <p:sp>
        <p:nvSpPr>
          <p:cNvPr id="8195" name="Rectangle 7"/>
          <p:cNvSpPr>
            <a:spLocks noGrp="1" noChangeArrowheads="1"/>
          </p:cNvSpPr>
          <p:nvPr>
            <p:ph idx="1"/>
          </p:nvPr>
        </p:nvSpPr>
        <p:spPr>
          <a:xfrm>
            <a:off x="435600" y="1129166"/>
            <a:ext cx="8608192" cy="2348325"/>
          </a:xfrm>
        </p:spPr>
        <p:txBody>
          <a:bodyPr/>
          <a:lstStyle/>
          <a:p>
            <a:pPr eaLnBrk="1" hangingPunct="1"/>
            <a:r>
              <a:rPr lang="en-US" sz="2000" b="1" dirty="0" smtClean="0"/>
              <a:t>Search Criteria</a:t>
            </a:r>
            <a:endParaRPr lang="en-US" sz="2000" dirty="0" smtClean="0"/>
          </a:p>
          <a:p>
            <a:pPr lvl="1" eaLnBrk="1" hangingPunct="1"/>
            <a:r>
              <a:rPr lang="en-US" sz="1600" dirty="0" smtClean="0"/>
              <a:t>In the search criteria area of the page, enter values in the search criteria fields to filter the search results that return, and locate the information you need.  </a:t>
            </a:r>
          </a:p>
          <a:p>
            <a:pPr lvl="2" eaLnBrk="1" hangingPunct="1"/>
            <a:r>
              <a:rPr lang="en-US" sz="1400" dirty="0" smtClean="0"/>
              <a:t>If there are many records for the system to filter through, entering more search criteria can shorten the time it takes for the system to return records. </a:t>
            </a:r>
          </a:p>
          <a:p>
            <a:pPr lvl="1" eaLnBrk="1" hangingPunct="1"/>
            <a:r>
              <a:rPr lang="en-US" sz="1600" dirty="0" smtClean="0"/>
              <a:t>Most search criteria fields that are required will be marked with a red asterisk (</a:t>
            </a:r>
            <a:r>
              <a:rPr lang="en-US" sz="1600" b="1" dirty="0" smtClean="0">
                <a:solidFill>
                  <a:srgbClr val="FF0000"/>
                </a:solidFill>
              </a:rPr>
              <a:t>*</a:t>
            </a:r>
            <a:r>
              <a:rPr lang="en-US" sz="1600" dirty="0" smtClean="0"/>
              <a:t>).</a:t>
            </a:r>
          </a:p>
          <a:p>
            <a:pPr lvl="1" eaLnBrk="1" hangingPunct="1"/>
            <a:r>
              <a:rPr lang="en-US" sz="1600" dirty="0" smtClean="0"/>
              <a:t>Use the </a:t>
            </a:r>
            <a:r>
              <a:rPr lang="en-US" sz="1600" b="1" dirty="0" smtClean="0"/>
              <a:t>wildcard </a:t>
            </a:r>
            <a:r>
              <a:rPr lang="en-US" sz="1600" dirty="0" smtClean="0"/>
              <a:t>character (</a:t>
            </a:r>
            <a:r>
              <a:rPr lang="en-US" sz="1600" b="1" dirty="0" smtClean="0"/>
              <a:t>*</a:t>
            </a:r>
            <a:r>
              <a:rPr lang="en-US" sz="1600" dirty="0" smtClean="0"/>
              <a:t>) to ease searching (this is covered on the next slide).</a:t>
            </a:r>
          </a:p>
          <a:p>
            <a:pPr lvl="1" eaLnBrk="1" hangingPunct="1"/>
            <a:r>
              <a:rPr lang="en-US" sz="1600" dirty="0" smtClean="0"/>
              <a:t>When you finish entering search criteria, select the </a:t>
            </a:r>
            <a:r>
              <a:rPr lang="en-US" sz="1600" b="1" dirty="0" smtClean="0"/>
              <a:t>[Search] </a:t>
            </a:r>
            <a:r>
              <a:rPr lang="en-US" sz="1600" dirty="0" smtClean="0"/>
              <a:t>button to run the search.</a:t>
            </a:r>
          </a:p>
        </p:txBody>
      </p:sp>
      <p:pic>
        <p:nvPicPr>
          <p:cNvPr id="2" name="Picture 2"/>
          <p:cNvPicPr>
            <a:picLocks noChangeAspect="1" noChangeArrowheads="1"/>
          </p:cNvPicPr>
          <p:nvPr/>
        </p:nvPicPr>
        <p:blipFill>
          <a:blip r:embed="rId3" cstate="print"/>
          <a:srcRect l="16448" t="9647" r="4397" b="38054"/>
          <a:stretch>
            <a:fillRect/>
          </a:stretch>
        </p:blipFill>
        <p:spPr bwMode="auto">
          <a:xfrm>
            <a:off x="894520" y="3795686"/>
            <a:ext cx="7315200" cy="2719361"/>
          </a:xfrm>
          <a:prstGeom prst="rect">
            <a:avLst/>
          </a:prstGeom>
          <a:noFill/>
          <a:ln w="9525">
            <a:solidFill>
              <a:schemeClr val="tx1"/>
            </a:solidFill>
            <a:miter lim="800000"/>
            <a:headEnd/>
            <a:tailEnd/>
          </a:ln>
        </p:spPr>
      </p:pic>
      <p:sp>
        <p:nvSpPr>
          <p:cNvPr id="8" name="Rectangle 7"/>
          <p:cNvSpPr/>
          <p:nvPr/>
        </p:nvSpPr>
        <p:spPr bwMode="auto">
          <a:xfrm>
            <a:off x="1237133" y="3802448"/>
            <a:ext cx="1152357" cy="26813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1012162" y="5885246"/>
            <a:ext cx="840300" cy="46407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C29</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Standard Page Layout (Cont’d)</a:t>
            </a:r>
          </a:p>
        </p:txBody>
      </p:sp>
      <p:pic>
        <p:nvPicPr>
          <p:cNvPr id="7171" name="Picture 3"/>
          <p:cNvPicPr>
            <a:picLocks noChangeAspect="1" noChangeArrowheads="1"/>
          </p:cNvPicPr>
          <p:nvPr/>
        </p:nvPicPr>
        <p:blipFill>
          <a:blip r:embed="rId3" cstate="print"/>
          <a:srcRect/>
          <a:stretch>
            <a:fillRect/>
          </a:stretch>
        </p:blipFill>
        <p:spPr bwMode="auto">
          <a:xfrm>
            <a:off x="908229" y="3534033"/>
            <a:ext cx="7593220" cy="3062802"/>
          </a:xfrm>
          <a:prstGeom prst="rect">
            <a:avLst/>
          </a:prstGeom>
          <a:noFill/>
          <a:ln w="9525">
            <a:solidFill>
              <a:schemeClr val="tx1"/>
            </a:solidFill>
            <a:miter lim="800000"/>
            <a:headEnd/>
            <a:tailEnd/>
          </a:ln>
        </p:spPr>
      </p:pic>
      <p:sp>
        <p:nvSpPr>
          <p:cNvPr id="8195" name="Rectangle 7"/>
          <p:cNvSpPr>
            <a:spLocks noGrp="1" noChangeArrowheads="1"/>
          </p:cNvSpPr>
          <p:nvPr>
            <p:ph idx="1"/>
          </p:nvPr>
        </p:nvSpPr>
        <p:spPr>
          <a:xfrm>
            <a:off x="403882" y="1091587"/>
            <a:ext cx="8652436" cy="2372049"/>
          </a:xfrm>
        </p:spPr>
        <p:txBody>
          <a:bodyPr/>
          <a:lstStyle/>
          <a:p>
            <a:pPr eaLnBrk="1" hangingPunct="1"/>
            <a:r>
              <a:rPr lang="en-US" sz="1800" b="1" dirty="0" smtClean="0"/>
              <a:t>Wildcard (*)</a:t>
            </a:r>
            <a:endParaRPr lang="en-US" sz="1800" dirty="0" smtClean="0"/>
          </a:p>
          <a:p>
            <a:pPr lvl="1" eaLnBrk="1" hangingPunct="1"/>
            <a:r>
              <a:rPr lang="en-US" sz="1600" dirty="0" smtClean="0"/>
              <a:t>The wildcard character can be optionally used in search criteria fields and substitutes a character or group of characters.</a:t>
            </a:r>
          </a:p>
          <a:p>
            <a:pPr lvl="1" eaLnBrk="1" hangingPunct="1"/>
            <a:r>
              <a:rPr lang="en-US" sz="1600" dirty="0" smtClean="0"/>
              <a:t>You can add the wildcard at the beginning, middle, or end of a value.  You can also add more than one wildcard character in a search field.</a:t>
            </a:r>
          </a:p>
          <a:p>
            <a:pPr lvl="2" eaLnBrk="1" hangingPunct="1"/>
            <a:r>
              <a:rPr lang="en-US" sz="1400" dirty="0" smtClean="0"/>
              <a:t>For example, if you want to search for a correspondence that has the subject line “</a:t>
            </a:r>
            <a:r>
              <a:rPr lang="en-US" sz="1400" b="1" dirty="0" smtClean="0"/>
              <a:t>Info about your statement</a:t>
            </a:r>
            <a:r>
              <a:rPr lang="en-US" sz="1400" dirty="0" smtClean="0"/>
              <a:t>”, then enter the following in the subject search criteria field: </a:t>
            </a:r>
          </a:p>
          <a:p>
            <a:pPr lvl="3" eaLnBrk="1" hangingPunct="1"/>
            <a:r>
              <a:rPr lang="en-US" sz="1400" dirty="0" smtClean="0"/>
              <a:t>Wildcard at the beginning (</a:t>
            </a:r>
            <a:r>
              <a:rPr lang="en-US" sz="1400" b="1" dirty="0" smtClean="0"/>
              <a:t>*info</a:t>
            </a:r>
            <a:r>
              <a:rPr lang="en-US" sz="1400" dirty="0" smtClean="0"/>
              <a:t>), middle (</a:t>
            </a:r>
            <a:r>
              <a:rPr lang="en-US" sz="1400" b="1" dirty="0" smtClean="0"/>
              <a:t>info*statement</a:t>
            </a:r>
            <a:r>
              <a:rPr lang="en-US" sz="1400" dirty="0" smtClean="0"/>
              <a:t>), or end (</a:t>
            </a:r>
            <a:r>
              <a:rPr lang="en-US" sz="1400" b="1" dirty="0" smtClean="0"/>
              <a:t>info*</a:t>
            </a:r>
            <a:r>
              <a:rPr lang="en-US" sz="1400" dirty="0" smtClean="0"/>
              <a:t>).</a:t>
            </a:r>
            <a:endParaRPr lang="en-US" sz="1400" b="1" dirty="0" smtClean="0"/>
          </a:p>
          <a:p>
            <a:pPr lvl="3" eaLnBrk="1" hangingPunct="1"/>
            <a:r>
              <a:rPr lang="en-US" sz="1400" dirty="0" smtClean="0"/>
              <a:t>Add more than one wildcard (</a:t>
            </a:r>
            <a:r>
              <a:rPr lang="en-US" sz="1400" b="1" dirty="0" smtClean="0"/>
              <a:t>*info*</a:t>
            </a:r>
            <a:r>
              <a:rPr lang="en-US" sz="1400" dirty="0" smtClean="0"/>
              <a:t>).</a:t>
            </a:r>
          </a:p>
        </p:txBody>
      </p:sp>
      <p:sp>
        <p:nvSpPr>
          <p:cNvPr id="8" name="Rectangle 7"/>
          <p:cNvSpPr/>
          <p:nvPr/>
        </p:nvSpPr>
        <p:spPr bwMode="auto">
          <a:xfrm>
            <a:off x="1648460" y="4658497"/>
            <a:ext cx="3689659" cy="21006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C30</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1427206" y="4543683"/>
            <a:ext cx="7012459" cy="2095500"/>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Standard Page Layout (Cont’d)</a:t>
            </a:r>
          </a:p>
        </p:txBody>
      </p:sp>
      <p:sp>
        <p:nvSpPr>
          <p:cNvPr id="8195" name="Rectangle 7"/>
          <p:cNvSpPr>
            <a:spLocks noGrp="1" noChangeArrowheads="1"/>
          </p:cNvSpPr>
          <p:nvPr>
            <p:ph idx="1"/>
          </p:nvPr>
        </p:nvSpPr>
        <p:spPr>
          <a:xfrm>
            <a:off x="368711" y="1150467"/>
            <a:ext cx="8716297" cy="2580875"/>
          </a:xfrm>
        </p:spPr>
        <p:txBody>
          <a:bodyPr/>
          <a:lstStyle/>
          <a:p>
            <a:pPr eaLnBrk="1" hangingPunct="1"/>
            <a:r>
              <a:rPr lang="en-US" sz="2000" b="1" dirty="0" smtClean="0"/>
              <a:t>Search Results</a:t>
            </a:r>
          </a:p>
          <a:p>
            <a:pPr lvl="1" eaLnBrk="1" hangingPunct="1"/>
            <a:r>
              <a:rPr lang="en-US" sz="1600" dirty="0" smtClean="0"/>
              <a:t>The search results area of the page consists of rows of data called “records” that met the search criteria. </a:t>
            </a:r>
          </a:p>
          <a:p>
            <a:pPr lvl="2" eaLnBrk="1" hangingPunct="1"/>
            <a:r>
              <a:rPr lang="en-US" sz="1400" dirty="0" smtClean="0"/>
              <a:t>In some cases, a “Totals” row displays that gives you the total amount of that column (the Totals row displays total amounts for all records that meet the criteria, not just those being displayed).  </a:t>
            </a:r>
          </a:p>
          <a:p>
            <a:pPr lvl="2" eaLnBrk="1" hangingPunct="1"/>
            <a:r>
              <a:rPr lang="en-US" sz="1400" dirty="0" smtClean="0"/>
              <a:t>Search results can display up to 1,000 records at a time.</a:t>
            </a:r>
          </a:p>
          <a:p>
            <a:pPr lvl="1" eaLnBrk="1" hangingPunct="1"/>
            <a:r>
              <a:rPr lang="en-US" sz="1600" dirty="0" smtClean="0"/>
              <a:t>Here are some options that you have to change how your search results display:</a:t>
            </a:r>
          </a:p>
          <a:p>
            <a:pPr lvl="2" eaLnBrk="1" hangingPunct="1"/>
            <a:r>
              <a:rPr lang="en-US" sz="1400" dirty="0" smtClean="0"/>
              <a:t>Minimize and maximize the search results list.</a:t>
            </a:r>
          </a:p>
          <a:p>
            <a:pPr lvl="2" eaLnBrk="1" hangingPunct="1"/>
            <a:r>
              <a:rPr lang="en-US" sz="1400" dirty="0" smtClean="0"/>
              <a:t>Use the scrollbars to scroll through the records.</a:t>
            </a:r>
          </a:p>
          <a:p>
            <a:pPr lvl="2" eaLnBrk="1" hangingPunct="1"/>
            <a:r>
              <a:rPr lang="en-US" sz="1400" dirty="0" smtClean="0"/>
              <a:t>Adjust column width by dragging the vertical column lines.</a:t>
            </a:r>
          </a:p>
          <a:p>
            <a:pPr lvl="2" eaLnBrk="1" hangingPunct="1"/>
            <a:r>
              <a:rPr lang="en-US" sz="1400" dirty="0" smtClean="0"/>
              <a:t>Change the number of records that display at once (10, 20, 50, 100, ALL).</a:t>
            </a:r>
          </a:p>
          <a:p>
            <a:pPr lvl="2" eaLnBrk="1" hangingPunct="1"/>
            <a:r>
              <a:rPr lang="en-US" sz="1400" dirty="0" smtClean="0"/>
              <a:t>Change the size of the search results by using the drag-able corner in the bottom right.</a:t>
            </a:r>
          </a:p>
        </p:txBody>
      </p:sp>
      <p:sp>
        <p:nvSpPr>
          <p:cNvPr id="8" name="Rectangle 7"/>
          <p:cNvSpPr/>
          <p:nvPr/>
        </p:nvSpPr>
        <p:spPr bwMode="auto">
          <a:xfrm>
            <a:off x="1379156" y="4524856"/>
            <a:ext cx="3764930" cy="41327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1400928" y="5635199"/>
            <a:ext cx="6423854" cy="52213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7579936" y="4938134"/>
            <a:ext cx="732972" cy="26851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5444374" y="6194207"/>
            <a:ext cx="500743" cy="29754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cxnSp>
        <p:nvCxnSpPr>
          <p:cNvPr id="14" name="Straight Arrow Connector 13"/>
          <p:cNvCxnSpPr/>
          <p:nvPr/>
        </p:nvCxnSpPr>
        <p:spPr bwMode="auto">
          <a:xfrm rot="5400000">
            <a:off x="5642024" y="4955459"/>
            <a:ext cx="383453" cy="176978"/>
          </a:xfrm>
          <a:prstGeom prst="straightConnector1">
            <a:avLst/>
          </a:prstGeom>
          <a:solidFill>
            <a:srgbClr val="ED171F"/>
          </a:solidFill>
          <a:ln w="38100" cap="flat" cmpd="sng" algn="ctr">
            <a:solidFill>
              <a:srgbClr val="C00000"/>
            </a:solidFill>
            <a:prstDash val="solid"/>
            <a:round/>
            <a:headEnd type="none" w="med" len="med"/>
            <a:tailEnd type="arrow"/>
          </a:ln>
          <a:effectLst/>
        </p:spPr>
      </p:cxnSp>
      <p:cxnSp>
        <p:nvCxnSpPr>
          <p:cNvPr id="17" name="Straight Arrow Connector 16"/>
          <p:cNvCxnSpPr/>
          <p:nvPr/>
        </p:nvCxnSpPr>
        <p:spPr bwMode="auto">
          <a:xfrm rot="16200000" flipV="1">
            <a:off x="8241044" y="6463497"/>
            <a:ext cx="271850" cy="195881"/>
          </a:xfrm>
          <a:prstGeom prst="straightConnector1">
            <a:avLst/>
          </a:prstGeom>
          <a:solidFill>
            <a:srgbClr val="ED171F"/>
          </a:solidFill>
          <a:ln w="38100" cap="flat" cmpd="sng" algn="ctr">
            <a:solidFill>
              <a:srgbClr val="C00000"/>
            </a:solidFill>
            <a:prstDash val="solid"/>
            <a:round/>
            <a:headEnd type="none" w="med" len="med"/>
            <a:tailEnd type="arrow"/>
          </a:ln>
          <a:effectLst/>
        </p:spPr>
      </p:cxnSp>
      <p:sp>
        <p:nvSpPr>
          <p:cNvPr id="13" name="Rectangle 12"/>
          <p:cNvSpPr/>
          <p:nvPr/>
        </p:nvSpPr>
        <p:spPr bwMode="auto">
          <a:xfrm>
            <a:off x="1391096" y="5418890"/>
            <a:ext cx="6433686" cy="21499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Rectangle 11"/>
          <p:cNvSpPr/>
          <p:nvPr/>
        </p:nvSpPr>
        <p:spPr bwMode="auto">
          <a:xfrm>
            <a:off x="1666362" y="5658553"/>
            <a:ext cx="1009650" cy="21907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6" name="Rectangle 15"/>
          <p:cNvSpPr/>
          <p:nvPr/>
        </p:nvSpPr>
        <p:spPr bwMode="auto">
          <a:xfrm>
            <a:off x="1661599" y="5882392"/>
            <a:ext cx="1009650" cy="20002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0" name="TextBox 19"/>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C31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cstate="print"/>
          <a:srcRect/>
          <a:stretch>
            <a:fillRect/>
          </a:stretch>
        </p:blipFill>
        <p:spPr bwMode="auto">
          <a:xfrm>
            <a:off x="1105930" y="4432473"/>
            <a:ext cx="7012459" cy="2095500"/>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Standard Page Layout (Cont’d)</a:t>
            </a:r>
          </a:p>
        </p:txBody>
      </p:sp>
      <p:sp>
        <p:nvSpPr>
          <p:cNvPr id="8195" name="Rectangle 7"/>
          <p:cNvSpPr>
            <a:spLocks noGrp="1" noChangeArrowheads="1"/>
          </p:cNvSpPr>
          <p:nvPr>
            <p:ph idx="1"/>
          </p:nvPr>
        </p:nvSpPr>
        <p:spPr>
          <a:xfrm>
            <a:off x="427704" y="1155717"/>
            <a:ext cx="8583560" cy="3078080"/>
          </a:xfrm>
        </p:spPr>
        <p:txBody>
          <a:bodyPr/>
          <a:lstStyle/>
          <a:p>
            <a:pPr eaLnBrk="1" hangingPunct="1"/>
            <a:r>
              <a:rPr lang="en-US" sz="2000" b="1" dirty="0" smtClean="0"/>
              <a:t>Search Results</a:t>
            </a:r>
          </a:p>
          <a:p>
            <a:pPr lvl="1" eaLnBrk="1" hangingPunct="1"/>
            <a:r>
              <a:rPr lang="en-US" sz="1600" dirty="0" smtClean="0"/>
              <a:t>In the search results, there are action buttons that display directly above the records.  These action buttons tell you what you can do with the records.  </a:t>
            </a:r>
          </a:p>
          <a:p>
            <a:pPr lvl="2" eaLnBrk="1" hangingPunct="1"/>
            <a:r>
              <a:rPr lang="en-US" sz="1400" dirty="0" smtClean="0"/>
              <a:t>The </a:t>
            </a:r>
            <a:r>
              <a:rPr lang="en-US" sz="1400" b="1" dirty="0" smtClean="0"/>
              <a:t>[Sort] </a:t>
            </a:r>
            <a:r>
              <a:rPr lang="en-US" sz="1400" dirty="0" smtClean="0"/>
              <a:t>button is a common action button used to sort all the records in the search results by column heading.  </a:t>
            </a:r>
          </a:p>
          <a:p>
            <a:pPr lvl="2" eaLnBrk="1" hangingPunct="1"/>
            <a:r>
              <a:rPr lang="en-US" sz="1400" dirty="0" smtClean="0"/>
              <a:t>The </a:t>
            </a:r>
            <a:r>
              <a:rPr lang="en-US" sz="1400" b="1" dirty="0" smtClean="0"/>
              <a:t>[View as CSV] </a:t>
            </a:r>
            <a:r>
              <a:rPr lang="en-US" sz="1400" dirty="0" smtClean="0"/>
              <a:t>button is also a common action button used to export the records in the search results to a Comma Separated Value (CSV) file.  </a:t>
            </a:r>
            <a:endParaRPr lang="en-US" sz="1600" dirty="0" smtClean="0"/>
          </a:p>
          <a:p>
            <a:pPr lvl="1" eaLnBrk="1" hangingPunct="1"/>
            <a:r>
              <a:rPr lang="en-US" sz="1600" dirty="0" smtClean="0"/>
              <a:t>In addition, when you select a record in the search results, there may be action buttons that become available and are specific to the record selected. </a:t>
            </a:r>
          </a:p>
          <a:p>
            <a:pPr lvl="2" eaLnBrk="1" hangingPunct="1"/>
            <a:r>
              <a:rPr lang="en-US" sz="1400" dirty="0" smtClean="0"/>
              <a:t>For example, the </a:t>
            </a:r>
            <a:r>
              <a:rPr lang="en-US" sz="1400" b="1" dirty="0" smtClean="0"/>
              <a:t>[View Statements] </a:t>
            </a:r>
            <a:r>
              <a:rPr lang="en-US" sz="1400" dirty="0" smtClean="0"/>
              <a:t>and </a:t>
            </a:r>
            <a:r>
              <a:rPr lang="en-US" sz="1400" b="1" dirty="0" smtClean="0"/>
              <a:t>[View Payments] </a:t>
            </a:r>
            <a:r>
              <a:rPr lang="en-US" sz="1400" dirty="0" smtClean="0"/>
              <a:t>buttons are grayed out until you select a record.  When you select a record, you can view statements and payments for that record.</a:t>
            </a:r>
          </a:p>
        </p:txBody>
      </p:sp>
      <p:sp>
        <p:nvSpPr>
          <p:cNvPr id="8" name="Rectangle 7"/>
          <p:cNvSpPr/>
          <p:nvPr/>
        </p:nvSpPr>
        <p:spPr bwMode="auto">
          <a:xfrm>
            <a:off x="1102519" y="4393736"/>
            <a:ext cx="3764930" cy="41327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1124290" y="5504079"/>
            <a:ext cx="6907273" cy="23465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C32</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Standard Page Layout (Cont’d)</a:t>
            </a:r>
          </a:p>
        </p:txBody>
      </p:sp>
      <p:sp>
        <p:nvSpPr>
          <p:cNvPr id="8195" name="Rectangle 7"/>
          <p:cNvSpPr>
            <a:spLocks noGrp="1" noChangeArrowheads="1"/>
          </p:cNvSpPr>
          <p:nvPr>
            <p:ph idx="1"/>
          </p:nvPr>
        </p:nvSpPr>
        <p:spPr>
          <a:xfrm>
            <a:off x="423084" y="1088221"/>
            <a:ext cx="8660166" cy="2883277"/>
          </a:xfrm>
        </p:spPr>
        <p:txBody>
          <a:bodyPr/>
          <a:lstStyle/>
          <a:p>
            <a:pPr eaLnBrk="1" hangingPunct="1"/>
            <a:r>
              <a:rPr lang="en-US" sz="2000" b="1" dirty="0" smtClean="0"/>
              <a:t>Sort Records</a:t>
            </a:r>
            <a:endParaRPr lang="en-US" sz="1600" dirty="0" smtClean="0"/>
          </a:p>
          <a:p>
            <a:pPr lvl="1" eaLnBrk="1" hangingPunct="1"/>
            <a:r>
              <a:rPr lang="en-US" sz="1600" dirty="0" smtClean="0"/>
              <a:t>If there is a </a:t>
            </a:r>
            <a:r>
              <a:rPr lang="en-US" sz="1600" b="1" dirty="0" smtClean="0"/>
              <a:t>[Sort] </a:t>
            </a:r>
            <a:r>
              <a:rPr lang="en-US" sz="1600" dirty="0" smtClean="0"/>
              <a:t>button in the search results, then you have the option to sort the records by up to three columns.  </a:t>
            </a:r>
          </a:p>
          <a:p>
            <a:pPr lvl="1" eaLnBrk="1" hangingPunct="1"/>
            <a:r>
              <a:rPr lang="en-US" sz="1600" dirty="0" smtClean="0"/>
              <a:t>You do not need to select a specific record in order to select the </a:t>
            </a:r>
            <a:r>
              <a:rPr lang="en-US" sz="1600" b="1" dirty="0" smtClean="0"/>
              <a:t>[Sort] </a:t>
            </a:r>
            <a:r>
              <a:rPr lang="en-US" sz="1600" dirty="0" smtClean="0"/>
              <a:t>button, since all records are sorted.</a:t>
            </a:r>
          </a:p>
          <a:p>
            <a:pPr lvl="2" eaLnBrk="1" hangingPunct="1"/>
            <a:r>
              <a:rPr lang="en-US" sz="1600" dirty="0" smtClean="0"/>
              <a:t>Select the </a:t>
            </a:r>
            <a:r>
              <a:rPr lang="en-US" sz="1600" b="1" dirty="0" smtClean="0"/>
              <a:t>[Sort] </a:t>
            </a:r>
            <a:r>
              <a:rPr lang="en-US" sz="1600" dirty="0" smtClean="0"/>
              <a:t>button.</a:t>
            </a:r>
          </a:p>
          <a:p>
            <a:pPr lvl="2" eaLnBrk="1" hangingPunct="1"/>
            <a:r>
              <a:rPr lang="en-US" sz="1600" dirty="0" smtClean="0"/>
              <a:t>Select a </a:t>
            </a:r>
            <a:r>
              <a:rPr lang="en-US" sz="1600" b="1" dirty="0" smtClean="0"/>
              <a:t>Sort by </a:t>
            </a:r>
            <a:r>
              <a:rPr lang="en-US" sz="1600" dirty="0" smtClean="0"/>
              <a:t>column, then the </a:t>
            </a:r>
            <a:r>
              <a:rPr lang="en-US" sz="1600" b="1" dirty="0" smtClean="0"/>
              <a:t>Ascending </a:t>
            </a:r>
            <a:r>
              <a:rPr lang="en-US" sz="1600" dirty="0" smtClean="0"/>
              <a:t>or </a:t>
            </a:r>
            <a:r>
              <a:rPr lang="en-US" sz="1600" b="1" dirty="0" smtClean="0"/>
              <a:t>Descending </a:t>
            </a:r>
            <a:r>
              <a:rPr lang="en-US" sz="1600" dirty="0" smtClean="0"/>
              <a:t>radio button.</a:t>
            </a:r>
          </a:p>
          <a:p>
            <a:pPr lvl="2" eaLnBrk="1" hangingPunct="1"/>
            <a:r>
              <a:rPr lang="en-US" sz="1600" dirty="0" smtClean="0"/>
              <a:t>Select the </a:t>
            </a:r>
            <a:r>
              <a:rPr lang="en-US" sz="1600" b="1" dirty="0" smtClean="0"/>
              <a:t>[OK] </a:t>
            </a:r>
            <a:r>
              <a:rPr lang="en-US" sz="1600" dirty="0" smtClean="0"/>
              <a:t>button to sort the records.</a:t>
            </a:r>
          </a:p>
          <a:p>
            <a:pPr lvl="1" eaLnBrk="1" hangingPunct="1"/>
            <a:r>
              <a:rPr lang="en-US" sz="1600" dirty="0" smtClean="0"/>
              <a:t>You can also sort individual columns by selecting a column heading to sort in ascending order.  Select the column heading a second time to sort in descending order.</a:t>
            </a:r>
          </a:p>
        </p:txBody>
      </p:sp>
      <p:grpSp>
        <p:nvGrpSpPr>
          <p:cNvPr id="2" name="Group 10"/>
          <p:cNvGrpSpPr/>
          <p:nvPr/>
        </p:nvGrpSpPr>
        <p:grpSpPr>
          <a:xfrm>
            <a:off x="2023032" y="4040659"/>
            <a:ext cx="5168599" cy="2619631"/>
            <a:chOff x="2023032" y="3929449"/>
            <a:chExt cx="5168599" cy="2730841"/>
          </a:xfrm>
        </p:grpSpPr>
        <p:pic>
          <p:nvPicPr>
            <p:cNvPr id="1026" name="Picture 2"/>
            <p:cNvPicPr>
              <a:picLocks noChangeAspect="1" noChangeArrowheads="1"/>
            </p:cNvPicPr>
            <p:nvPr/>
          </p:nvPicPr>
          <p:blipFill>
            <a:blip r:embed="rId3" cstate="print"/>
            <a:srcRect/>
            <a:stretch>
              <a:fillRect/>
            </a:stretch>
          </p:blipFill>
          <p:spPr bwMode="auto">
            <a:xfrm>
              <a:off x="2023032" y="3929449"/>
              <a:ext cx="5168599" cy="2730841"/>
            </a:xfrm>
            <a:prstGeom prst="rect">
              <a:avLst/>
            </a:prstGeom>
            <a:noFill/>
            <a:ln w="9525">
              <a:solidFill>
                <a:schemeClr val="tx1"/>
              </a:solidFill>
              <a:miter lim="800000"/>
              <a:headEnd/>
              <a:tailEnd/>
            </a:ln>
          </p:spPr>
        </p:pic>
        <p:sp>
          <p:nvSpPr>
            <p:cNvPr id="10" name="Rectangle 9"/>
            <p:cNvSpPr/>
            <p:nvPr/>
          </p:nvSpPr>
          <p:spPr bwMode="auto">
            <a:xfrm>
              <a:off x="3544881" y="4003589"/>
              <a:ext cx="622159" cy="23477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3570423" y="4262620"/>
              <a:ext cx="2694453" cy="169333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4" name="Rectangle 13"/>
            <p:cNvSpPr/>
            <p:nvPr/>
          </p:nvSpPr>
          <p:spPr bwMode="auto">
            <a:xfrm>
              <a:off x="4410075" y="5754356"/>
              <a:ext cx="297850" cy="20160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sp>
        <p:nvSpPr>
          <p:cNvPr id="9" name="TextBox 8"/>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C33</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1567249" y="3797643"/>
            <a:ext cx="4724400" cy="2895600"/>
          </a:xfrm>
          <a:prstGeom prst="rect">
            <a:avLst/>
          </a:prstGeom>
          <a:noFill/>
          <a:ln w="9525">
            <a:no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Standard Page Layout (Cont’d)</a:t>
            </a:r>
          </a:p>
        </p:txBody>
      </p:sp>
      <p:sp>
        <p:nvSpPr>
          <p:cNvPr id="8195" name="Rectangle 7"/>
          <p:cNvSpPr>
            <a:spLocks noGrp="1" noChangeArrowheads="1"/>
          </p:cNvSpPr>
          <p:nvPr>
            <p:ph idx="1"/>
          </p:nvPr>
        </p:nvSpPr>
        <p:spPr>
          <a:xfrm>
            <a:off x="416408" y="1129166"/>
            <a:ext cx="8652436" cy="2741376"/>
          </a:xfrm>
        </p:spPr>
        <p:txBody>
          <a:bodyPr/>
          <a:lstStyle/>
          <a:p>
            <a:pPr eaLnBrk="1" hangingPunct="1"/>
            <a:r>
              <a:rPr lang="en-US" sz="2000" b="1" dirty="0" smtClean="0"/>
              <a:t>Export Records</a:t>
            </a:r>
            <a:endParaRPr lang="en-US" sz="1600" dirty="0" smtClean="0"/>
          </a:p>
          <a:p>
            <a:pPr lvl="1" eaLnBrk="1" hangingPunct="1"/>
            <a:r>
              <a:rPr lang="en-US" sz="1800" dirty="0" smtClean="0"/>
              <a:t>If there is a </a:t>
            </a:r>
            <a:r>
              <a:rPr lang="en-US" sz="1800" b="1" dirty="0" smtClean="0"/>
              <a:t>[View as CSV] </a:t>
            </a:r>
            <a:r>
              <a:rPr lang="en-US" sz="1800" dirty="0" smtClean="0"/>
              <a:t>button in the search results, then you can export the records to a Comma Separated Value (CSV) file format, which can be opened in a Microsoft Excel spreadsheet.</a:t>
            </a:r>
          </a:p>
          <a:p>
            <a:pPr lvl="1" eaLnBrk="1" hangingPunct="1"/>
            <a:r>
              <a:rPr lang="en-US" sz="1800" dirty="0" smtClean="0"/>
              <a:t>You do not need to select a specific record in order to select the </a:t>
            </a:r>
            <a:r>
              <a:rPr lang="en-US" sz="1800" b="1" dirty="0" smtClean="0"/>
              <a:t>[View as CSV] </a:t>
            </a:r>
            <a:r>
              <a:rPr lang="en-US" sz="1800" dirty="0" smtClean="0"/>
              <a:t>button, since all records are exported.</a:t>
            </a:r>
          </a:p>
          <a:p>
            <a:pPr lvl="2" eaLnBrk="1" hangingPunct="1"/>
            <a:r>
              <a:rPr lang="en-US" sz="1600" dirty="0" smtClean="0"/>
              <a:t>Select the </a:t>
            </a:r>
            <a:r>
              <a:rPr lang="en-US" sz="1600" b="1" dirty="0" smtClean="0"/>
              <a:t>[View as CSV] </a:t>
            </a:r>
            <a:r>
              <a:rPr lang="en-US" sz="1600" dirty="0" smtClean="0"/>
              <a:t>button.</a:t>
            </a:r>
          </a:p>
          <a:p>
            <a:pPr lvl="2" eaLnBrk="1" hangingPunct="1"/>
            <a:r>
              <a:rPr lang="en-US" sz="1600" dirty="0" smtClean="0"/>
              <a:t>In the file download pop-up window, select the </a:t>
            </a:r>
            <a:r>
              <a:rPr lang="en-US" sz="1600" b="1" dirty="0" smtClean="0"/>
              <a:t>[Open] </a:t>
            </a:r>
            <a:r>
              <a:rPr lang="en-US" sz="1600" dirty="0" smtClean="0"/>
              <a:t>button to open the CSV file.</a:t>
            </a:r>
          </a:p>
        </p:txBody>
      </p:sp>
      <p:sp>
        <p:nvSpPr>
          <p:cNvPr id="7" name="Rectangle 6"/>
          <p:cNvSpPr/>
          <p:nvPr/>
        </p:nvSpPr>
        <p:spPr bwMode="auto">
          <a:xfrm>
            <a:off x="3088303" y="3805209"/>
            <a:ext cx="692866" cy="23545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3043623" y="4127157"/>
            <a:ext cx="3171826" cy="213772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Rectangle 7"/>
          <p:cNvSpPr txBox="1">
            <a:spLocks noChangeArrowheads="1"/>
          </p:cNvSpPr>
          <p:nvPr/>
        </p:nvSpPr>
        <p:spPr bwMode="auto">
          <a:xfrm>
            <a:off x="6851738" y="3845490"/>
            <a:ext cx="2141950" cy="1164921"/>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1" algn="l" defTabSz="914400" rtl="0" eaLnBrk="1" fontAlgn="base" latinLnBrk="0" hangingPunct="1">
              <a:lnSpc>
                <a:spcPct val="100000"/>
              </a:lnSpc>
              <a:spcBef>
                <a:spcPct val="20000"/>
              </a:spcBef>
              <a:spcAft>
                <a:spcPct val="0"/>
              </a:spcAft>
              <a:buClr>
                <a:srgbClr val="AF242B"/>
              </a:buClr>
              <a:buSzPct val="100000"/>
              <a:buFont typeface="Wingdings" pitchFamily="2" charset="2"/>
              <a:buNone/>
              <a:tabLst/>
              <a:defRPr/>
            </a:pPr>
            <a:r>
              <a:rPr kumimoji="0" lang="en-US" sz="1400" b="1" i="1" u="none" strike="noStrike" kern="0" cap="none" spc="0" normalizeH="0" baseline="0" noProof="0" dirty="0" smtClean="0">
                <a:ln>
                  <a:noFill/>
                </a:ln>
                <a:solidFill>
                  <a:schemeClr val="tx1"/>
                </a:solidFill>
                <a:effectLst/>
                <a:uLnTx/>
                <a:uFillTx/>
                <a:latin typeface="+mn-lt"/>
              </a:rPr>
              <a:t>Note:  </a:t>
            </a:r>
            <a:r>
              <a:rPr kumimoji="0" lang="en-US" sz="1400" b="0" i="1" u="none" strike="noStrike" kern="0" cap="none" spc="0" normalizeH="0" baseline="0" noProof="0" dirty="0" smtClean="0">
                <a:ln>
                  <a:noFill/>
                </a:ln>
                <a:solidFill>
                  <a:schemeClr val="tx1"/>
                </a:solidFill>
                <a:effectLst/>
                <a:uLnTx/>
                <a:uFillTx/>
                <a:latin typeface="+mn-lt"/>
              </a:rPr>
              <a:t>Depending on your browser settings, you might need to allow pop-ups to use this view as CSV feature.</a:t>
            </a:r>
          </a:p>
          <a:p>
            <a:pPr marL="803275" marR="0" lvl="1" indent="-457200" algn="l" defTabSz="914400" rtl="0" eaLnBrk="1" fontAlgn="base" latinLnBrk="0" hangingPunct="1">
              <a:lnSpc>
                <a:spcPct val="100000"/>
              </a:lnSpc>
              <a:spcBef>
                <a:spcPct val="20000"/>
              </a:spcBef>
              <a:spcAft>
                <a:spcPct val="0"/>
              </a:spcAft>
              <a:buClr>
                <a:srgbClr val="AF242B"/>
              </a:buClr>
              <a:buSzPct val="100000"/>
              <a:buFont typeface="Wingdings" pitchFamily="2" charset="2"/>
              <a:buNone/>
              <a:tabLst/>
              <a:defRPr/>
            </a:pPr>
            <a:endParaRPr kumimoji="0" lang="en-US" sz="1800" b="1" i="0" u="none" strike="noStrike" kern="0" cap="none" spc="0" normalizeH="0" baseline="0" noProof="0" dirty="0" smtClean="0">
              <a:ln>
                <a:noFill/>
              </a:ln>
              <a:solidFill>
                <a:schemeClr val="tx1"/>
              </a:solidFill>
              <a:effectLst/>
              <a:uLnTx/>
              <a:uFillTx/>
              <a:latin typeface="+mn-lt"/>
            </a:endParaRPr>
          </a:p>
          <a:p>
            <a:pPr marL="803275" marR="0" lvl="1" indent="-457200" algn="l" defTabSz="914400" rtl="0" eaLnBrk="1" fontAlgn="base" latinLnBrk="0" hangingPunct="1">
              <a:lnSpc>
                <a:spcPct val="100000"/>
              </a:lnSpc>
              <a:spcBef>
                <a:spcPct val="20000"/>
              </a:spcBef>
              <a:spcAft>
                <a:spcPct val="0"/>
              </a:spcAft>
              <a:buClr>
                <a:srgbClr val="AF242B"/>
              </a:buClr>
              <a:buSzPct val="10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p:txBody>
      </p:sp>
      <p:sp>
        <p:nvSpPr>
          <p:cNvPr id="10" name="TextBox 9"/>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C34</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References</a:t>
            </a:r>
          </a:p>
        </p:txBody>
      </p:sp>
      <p:sp>
        <p:nvSpPr>
          <p:cNvPr id="10" name="TextBox 9"/>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C35</a:t>
            </a:r>
            <a:endParaRPr lang="en-US" sz="1200" dirty="0">
              <a:solidFill>
                <a:schemeClr val="tx1">
                  <a:lumMod val="65000"/>
                  <a:lumOff val="35000"/>
                </a:schemeClr>
              </a:solidFill>
            </a:endParaRPr>
          </a:p>
        </p:txBody>
      </p:sp>
      <p:sp>
        <p:nvSpPr>
          <p:cNvPr id="12" name="Rectangle 7"/>
          <p:cNvSpPr>
            <a:spLocks noGrp="1" noChangeArrowheads="1"/>
          </p:cNvSpPr>
          <p:nvPr>
            <p:ph idx="1"/>
          </p:nvPr>
        </p:nvSpPr>
        <p:spPr>
          <a:xfrm>
            <a:off x="637632" y="1431448"/>
            <a:ext cx="8229600" cy="830489"/>
          </a:xfrm>
        </p:spPr>
        <p:txBody>
          <a:bodyPr/>
          <a:lstStyle/>
          <a:p>
            <a:pPr marL="231775" lvl="2" eaLnBrk="1" hangingPunct="1"/>
            <a:r>
              <a:rPr lang="en-US" sz="2000" b="1" dirty="0" smtClean="0"/>
              <a:t>Return to the GSA VCSS Launch Page to access other segments of the VCSS presentation:  </a:t>
            </a:r>
            <a:r>
              <a:rPr lang="en-US" sz="1800" b="1" u="sng" dirty="0" smtClean="0"/>
              <a:t>http://vcss.gsa.gov</a:t>
            </a:r>
            <a:r>
              <a:rPr lang="en-US" sz="1800" dirty="0" smtClean="0"/>
              <a:t>.</a:t>
            </a:r>
            <a:endParaRPr lang="en-US" sz="2000" b="1" dirty="0" smtClean="0"/>
          </a:p>
          <a:p>
            <a:pPr eaLnBrk="1" hangingPunct="1">
              <a:buNone/>
            </a:pPr>
            <a:endParaRPr lang="en-US" sz="2000" b="1" dirty="0" smtClean="0"/>
          </a:p>
          <a:p>
            <a:pPr marL="625475" lvl="1" indent="-288925" eaLnBrk="1" hangingPunct="1">
              <a:spcBef>
                <a:spcPts val="600"/>
              </a:spcBef>
              <a:spcAft>
                <a:spcPts val="600"/>
              </a:spcAft>
            </a:pPr>
            <a:r>
              <a:rPr lang="en-US" sz="1800" b="1" dirty="0" smtClean="0"/>
              <a:t>Segment 1:  </a:t>
            </a:r>
            <a:r>
              <a:rPr lang="en-US" sz="1800" dirty="0" smtClean="0"/>
              <a:t>Introduction</a:t>
            </a:r>
            <a:endParaRPr lang="en-US" sz="1800" i="1" dirty="0" smtClean="0"/>
          </a:p>
          <a:p>
            <a:pPr marL="625475" lvl="1" indent="-288925" eaLnBrk="1" hangingPunct="1">
              <a:spcBef>
                <a:spcPts val="600"/>
              </a:spcBef>
              <a:spcAft>
                <a:spcPts val="600"/>
              </a:spcAft>
            </a:pPr>
            <a:r>
              <a:rPr lang="en-US" sz="1800" b="1" dirty="0" smtClean="0"/>
              <a:t>Segment 2:</a:t>
            </a:r>
            <a:r>
              <a:rPr lang="en-US" sz="1800" dirty="0" smtClean="0"/>
              <a:t>  VCSS Account Registration &amp; Requesting Access</a:t>
            </a:r>
            <a:endParaRPr lang="en-US" sz="1800" i="1" dirty="0" smtClean="0"/>
          </a:p>
          <a:p>
            <a:pPr marL="625475" lvl="1" indent="-288925" eaLnBrk="1" hangingPunct="1">
              <a:spcBef>
                <a:spcPts val="600"/>
              </a:spcBef>
              <a:spcAft>
                <a:spcPts val="600"/>
              </a:spcAft>
            </a:pPr>
            <a:r>
              <a:rPr lang="en-US" sz="1800" b="1" dirty="0" smtClean="0"/>
              <a:t>Segment 3:  </a:t>
            </a:r>
            <a:r>
              <a:rPr lang="en-US" sz="1800" dirty="0" smtClean="0"/>
              <a:t>Basic Navigation</a:t>
            </a:r>
            <a:endParaRPr lang="en-US" sz="1800" i="1" dirty="0" smtClean="0"/>
          </a:p>
          <a:p>
            <a:pPr marL="625475" lvl="1" indent="-288925" eaLnBrk="1" hangingPunct="1">
              <a:spcBef>
                <a:spcPts val="600"/>
              </a:spcBef>
              <a:spcAft>
                <a:spcPts val="600"/>
              </a:spcAft>
            </a:pPr>
            <a:r>
              <a:rPr lang="en-US" sz="1800" b="1" dirty="0" smtClean="0"/>
              <a:t>Segment 4:  </a:t>
            </a:r>
            <a:r>
              <a:rPr lang="en-US" sz="1800" dirty="0" smtClean="0"/>
              <a:t>Account Information</a:t>
            </a:r>
          </a:p>
          <a:p>
            <a:pPr marL="625475" lvl="1" indent="-288925" eaLnBrk="1" hangingPunct="1">
              <a:spcBef>
                <a:spcPts val="600"/>
              </a:spcBef>
              <a:spcAft>
                <a:spcPts val="600"/>
              </a:spcAft>
            </a:pPr>
            <a:r>
              <a:rPr lang="en-US" sz="1800" b="1" dirty="0" smtClean="0"/>
              <a:t>Segment 5:  </a:t>
            </a:r>
            <a:r>
              <a:rPr lang="en-US" sz="1800" dirty="0" smtClean="0"/>
              <a:t>Statement and Dispute Information</a:t>
            </a:r>
          </a:p>
          <a:p>
            <a:pPr marL="625475" lvl="1" indent="-288925" eaLnBrk="1" hangingPunct="1">
              <a:spcBef>
                <a:spcPts val="600"/>
              </a:spcBef>
              <a:spcAft>
                <a:spcPts val="600"/>
              </a:spcAft>
            </a:pPr>
            <a:r>
              <a:rPr lang="en-US" sz="1800" b="1" dirty="0" smtClean="0"/>
              <a:t>Segment 6:  </a:t>
            </a:r>
            <a:r>
              <a:rPr lang="en-US" sz="1800" dirty="0" smtClean="0"/>
              <a:t>Customer Payment Information</a:t>
            </a:r>
          </a:p>
          <a:p>
            <a:pPr marL="625475" lvl="1" indent="-288925" eaLnBrk="1" hangingPunct="1">
              <a:spcBef>
                <a:spcPts val="600"/>
              </a:spcBef>
              <a:spcAft>
                <a:spcPts val="600"/>
              </a:spcAft>
            </a:pPr>
            <a:r>
              <a:rPr lang="en-US" sz="1800" b="1" dirty="0" smtClean="0"/>
              <a:t>Segment 7:  </a:t>
            </a:r>
            <a:r>
              <a:rPr lang="en-US" sz="1800" dirty="0" smtClean="0"/>
              <a:t>Correspondence Information</a:t>
            </a:r>
          </a:p>
          <a:p>
            <a:pPr marL="625475" lvl="1" indent="-288925" eaLnBrk="1" hangingPunct="1">
              <a:spcBef>
                <a:spcPts val="600"/>
              </a:spcBef>
              <a:spcAft>
                <a:spcPts val="600"/>
              </a:spcAft>
            </a:pPr>
            <a:r>
              <a:rPr lang="en-US" sz="1800" b="1" dirty="0" smtClean="0"/>
              <a:t>Segment 8:  </a:t>
            </a:r>
            <a:r>
              <a:rPr lang="en-US" sz="1800" dirty="0" smtClean="0"/>
              <a:t>External Applications Information</a:t>
            </a:r>
            <a:endParaRPr lang="en-US" sz="1800" b="1" u="sng"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716691" y="3371461"/>
            <a:ext cx="7685903" cy="3306227"/>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Home Page</a:t>
            </a:r>
          </a:p>
        </p:txBody>
      </p:sp>
      <p:sp>
        <p:nvSpPr>
          <p:cNvPr id="8195" name="Rectangle 7"/>
          <p:cNvSpPr>
            <a:spLocks noGrp="1" noChangeArrowheads="1"/>
          </p:cNvSpPr>
          <p:nvPr>
            <p:ph idx="1"/>
          </p:nvPr>
        </p:nvSpPr>
        <p:spPr>
          <a:xfrm>
            <a:off x="471946" y="1237859"/>
            <a:ext cx="8544182" cy="2166523"/>
          </a:xfrm>
        </p:spPr>
        <p:txBody>
          <a:bodyPr/>
          <a:lstStyle/>
          <a:p>
            <a:pPr eaLnBrk="1" hangingPunct="1"/>
            <a:r>
              <a:rPr lang="en-US" sz="2000" b="1" dirty="0" smtClean="0"/>
              <a:t>After reviewing notices, the home page displays.</a:t>
            </a:r>
          </a:p>
          <a:p>
            <a:pPr lvl="1" eaLnBrk="1" hangingPunct="1"/>
            <a:r>
              <a:rPr lang="en-US" sz="1800" dirty="0" smtClean="0"/>
              <a:t>View your outstanding balances by account.</a:t>
            </a:r>
          </a:p>
          <a:p>
            <a:pPr lvl="1" eaLnBrk="1" hangingPunct="1"/>
            <a:r>
              <a:rPr lang="en-US" sz="1800" dirty="0" smtClean="0"/>
              <a:t>Access the two navigation menus that appear on most VCSS pages:</a:t>
            </a:r>
            <a:endParaRPr lang="en-US" sz="1600" dirty="0" smtClean="0"/>
          </a:p>
          <a:p>
            <a:pPr lvl="2" eaLnBrk="1" hangingPunct="1"/>
            <a:r>
              <a:rPr lang="en-US" sz="1600" dirty="0" smtClean="0"/>
              <a:t>The </a:t>
            </a:r>
            <a:r>
              <a:rPr lang="en-US" sz="1600" b="1" dirty="0" smtClean="0"/>
              <a:t>link strip</a:t>
            </a:r>
            <a:r>
              <a:rPr lang="en-US" sz="1600" dirty="0" smtClean="0"/>
              <a:t>,</a:t>
            </a:r>
            <a:r>
              <a:rPr lang="en-US" sz="1600" b="1" dirty="0" smtClean="0"/>
              <a:t> </a:t>
            </a:r>
            <a:r>
              <a:rPr lang="en-US" sz="1600" dirty="0" smtClean="0"/>
              <a:t>which is a set of clickable hyperlinks, located in the top right corner of the page.</a:t>
            </a:r>
          </a:p>
          <a:p>
            <a:pPr lvl="2" eaLnBrk="1" hangingPunct="1"/>
            <a:r>
              <a:rPr lang="en-US" sz="1600" dirty="0" smtClean="0"/>
              <a:t>The </a:t>
            </a:r>
            <a:r>
              <a:rPr lang="en-US" sz="1600" b="1" dirty="0" smtClean="0"/>
              <a:t>menu bar</a:t>
            </a:r>
            <a:r>
              <a:rPr lang="en-US" sz="1600" dirty="0" smtClean="0"/>
              <a:t>,</a:t>
            </a:r>
            <a:r>
              <a:rPr lang="en-US" sz="1600" b="1" dirty="0" smtClean="0"/>
              <a:t> </a:t>
            </a:r>
            <a:r>
              <a:rPr lang="en-US" sz="1600" dirty="0" smtClean="0"/>
              <a:t>which is a horizontal row of menus, with each menu item containing a drop-down menu of additional options.</a:t>
            </a:r>
          </a:p>
        </p:txBody>
      </p:sp>
      <p:sp>
        <p:nvSpPr>
          <p:cNvPr id="9" name="TextBox 8"/>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C3</a:t>
            </a:r>
            <a:endParaRPr lang="en-US" sz="1200" dirty="0">
              <a:solidFill>
                <a:schemeClr val="tx1">
                  <a:lumMod val="65000"/>
                  <a:lumOff val="35000"/>
                </a:schemeClr>
              </a:solidFill>
            </a:endParaRPr>
          </a:p>
        </p:txBody>
      </p:sp>
      <p:sp>
        <p:nvSpPr>
          <p:cNvPr id="11" name="Rectangle 10"/>
          <p:cNvSpPr/>
          <p:nvPr/>
        </p:nvSpPr>
        <p:spPr bwMode="auto">
          <a:xfrm>
            <a:off x="5061474" y="3403342"/>
            <a:ext cx="3378191" cy="66203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960690" y="4102444"/>
            <a:ext cx="5934379" cy="22242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3" name="TextBox 12"/>
          <p:cNvSpPr txBox="1"/>
          <p:nvPr/>
        </p:nvSpPr>
        <p:spPr>
          <a:xfrm>
            <a:off x="5356735" y="4306678"/>
            <a:ext cx="1343570" cy="338554"/>
          </a:xfrm>
          <a:prstGeom prst="rect">
            <a:avLst/>
          </a:prstGeom>
          <a:noFill/>
        </p:spPr>
        <p:txBody>
          <a:bodyPr wrap="square" rtlCol="0">
            <a:spAutoFit/>
          </a:bodyPr>
          <a:lstStyle/>
          <a:p>
            <a:r>
              <a:rPr lang="en-US" sz="1600" b="1" dirty="0" smtClean="0">
                <a:solidFill>
                  <a:srgbClr val="C00000"/>
                </a:solidFill>
              </a:rPr>
              <a:t>Menu Bar</a:t>
            </a:r>
            <a:endParaRPr lang="en-US" sz="1600" b="1" dirty="0">
              <a:solidFill>
                <a:srgbClr val="C00000"/>
              </a:solidFill>
            </a:endParaRPr>
          </a:p>
        </p:txBody>
      </p:sp>
      <p:sp>
        <p:nvSpPr>
          <p:cNvPr id="12" name="TextBox 11"/>
          <p:cNvSpPr txBox="1"/>
          <p:nvPr/>
        </p:nvSpPr>
        <p:spPr>
          <a:xfrm>
            <a:off x="7101240" y="4066653"/>
            <a:ext cx="1305782" cy="338554"/>
          </a:xfrm>
          <a:prstGeom prst="rect">
            <a:avLst/>
          </a:prstGeom>
          <a:noFill/>
        </p:spPr>
        <p:txBody>
          <a:bodyPr wrap="square" rtlCol="0">
            <a:spAutoFit/>
          </a:bodyPr>
          <a:lstStyle/>
          <a:p>
            <a:r>
              <a:rPr lang="en-US" sz="1600" b="1" dirty="0" smtClean="0">
                <a:solidFill>
                  <a:srgbClr val="C00000"/>
                </a:solidFill>
              </a:rPr>
              <a:t>Link Strip</a:t>
            </a:r>
            <a:endParaRPr lang="en-US" sz="1600" b="1" dirty="0">
              <a:solidFill>
                <a:srgbClr val="C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420129" y="5604993"/>
            <a:ext cx="8439665" cy="772380"/>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Link Strip</a:t>
            </a:r>
          </a:p>
        </p:txBody>
      </p:sp>
      <p:sp>
        <p:nvSpPr>
          <p:cNvPr id="8195" name="Rectangle 7"/>
          <p:cNvSpPr>
            <a:spLocks noGrp="1" noChangeArrowheads="1"/>
          </p:cNvSpPr>
          <p:nvPr>
            <p:ph idx="1"/>
          </p:nvPr>
        </p:nvSpPr>
        <p:spPr>
          <a:xfrm>
            <a:off x="486697" y="1309399"/>
            <a:ext cx="8455691" cy="3701011"/>
          </a:xfrm>
        </p:spPr>
        <p:txBody>
          <a:bodyPr/>
          <a:lstStyle/>
          <a:p>
            <a:pPr eaLnBrk="1" hangingPunct="1"/>
            <a:r>
              <a:rPr lang="en-US" sz="2000" b="1" dirty="0" smtClean="0"/>
              <a:t>The link strip contains several hyperlinks to access other areas of VCSS.  </a:t>
            </a:r>
          </a:p>
          <a:p>
            <a:pPr lvl="1" eaLnBrk="1" hangingPunct="1"/>
            <a:r>
              <a:rPr lang="en-US" sz="1800" dirty="0" smtClean="0"/>
              <a:t>The hyperlinks include:</a:t>
            </a:r>
          </a:p>
          <a:p>
            <a:pPr lvl="2" eaLnBrk="1" hangingPunct="1"/>
            <a:r>
              <a:rPr lang="en-US" sz="1600" dirty="0" smtClean="0"/>
              <a:t>Home</a:t>
            </a:r>
          </a:p>
          <a:p>
            <a:pPr lvl="2" eaLnBrk="1" hangingPunct="1"/>
            <a:r>
              <a:rPr lang="en-US" sz="1600" dirty="0" smtClean="0"/>
              <a:t>Notices</a:t>
            </a:r>
          </a:p>
          <a:p>
            <a:pPr lvl="2" eaLnBrk="1" hangingPunct="1"/>
            <a:r>
              <a:rPr lang="en-US" sz="1600" dirty="0" smtClean="0"/>
              <a:t>Personal Information</a:t>
            </a:r>
          </a:p>
          <a:p>
            <a:pPr lvl="2" eaLnBrk="1" hangingPunct="1"/>
            <a:r>
              <a:rPr lang="en-US" sz="1600" dirty="0" smtClean="0"/>
              <a:t>Preferences</a:t>
            </a:r>
          </a:p>
          <a:p>
            <a:pPr lvl="2" eaLnBrk="1" hangingPunct="1"/>
            <a:r>
              <a:rPr lang="en-US" sz="1600" dirty="0" smtClean="0"/>
              <a:t>Site Map</a:t>
            </a:r>
          </a:p>
          <a:p>
            <a:pPr lvl="2" eaLnBrk="1" hangingPunct="1"/>
            <a:r>
              <a:rPr lang="en-US" sz="1600" dirty="0" smtClean="0"/>
              <a:t>New Window Icon</a:t>
            </a:r>
          </a:p>
          <a:p>
            <a:pPr lvl="2" eaLnBrk="1" hangingPunct="1"/>
            <a:r>
              <a:rPr lang="en-US" sz="1600" dirty="0" smtClean="0"/>
              <a:t>Help</a:t>
            </a:r>
          </a:p>
          <a:p>
            <a:pPr lvl="2" eaLnBrk="1" hangingPunct="1"/>
            <a:r>
              <a:rPr lang="en-US" sz="1600" dirty="0" smtClean="0"/>
              <a:t>About</a:t>
            </a:r>
          </a:p>
          <a:p>
            <a:pPr lvl="2" eaLnBrk="1" hangingPunct="1"/>
            <a:r>
              <a:rPr lang="en-US" sz="1600" dirty="0" smtClean="0"/>
              <a:t>Sign Out</a:t>
            </a:r>
          </a:p>
          <a:p>
            <a:pPr lvl="2" eaLnBrk="1" hangingPunct="1"/>
            <a:r>
              <a:rPr lang="en-US" sz="1600" dirty="0" smtClean="0"/>
              <a:t>Contact Us</a:t>
            </a:r>
          </a:p>
        </p:txBody>
      </p:sp>
      <p:sp>
        <p:nvSpPr>
          <p:cNvPr id="11" name="Rectangle 10"/>
          <p:cNvSpPr/>
          <p:nvPr/>
        </p:nvSpPr>
        <p:spPr bwMode="auto">
          <a:xfrm>
            <a:off x="4981433" y="5575851"/>
            <a:ext cx="3889611" cy="84616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C4</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srcRect/>
          <a:stretch>
            <a:fillRect/>
          </a:stretch>
        </p:blipFill>
        <p:spPr bwMode="auto">
          <a:xfrm>
            <a:off x="976183" y="3025472"/>
            <a:ext cx="7685903" cy="3306227"/>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Link Strip (Cont’d)</a:t>
            </a:r>
          </a:p>
        </p:txBody>
      </p:sp>
      <p:sp>
        <p:nvSpPr>
          <p:cNvPr id="8195" name="Rectangle 7"/>
          <p:cNvSpPr>
            <a:spLocks noGrp="1" noChangeArrowheads="1"/>
          </p:cNvSpPr>
          <p:nvPr>
            <p:ph idx="1"/>
          </p:nvPr>
        </p:nvSpPr>
        <p:spPr>
          <a:xfrm>
            <a:off x="453455" y="1257451"/>
            <a:ext cx="8554065" cy="1635874"/>
          </a:xfrm>
        </p:spPr>
        <p:txBody>
          <a:bodyPr/>
          <a:lstStyle/>
          <a:p>
            <a:pPr eaLnBrk="1" hangingPunct="1"/>
            <a:r>
              <a:rPr lang="en-US" sz="2000" b="1" dirty="0" smtClean="0"/>
              <a:t>Home hyperlink</a:t>
            </a:r>
          </a:p>
          <a:p>
            <a:pPr lvl="1" eaLnBrk="1" hangingPunct="1"/>
            <a:r>
              <a:rPr lang="en-US" sz="1800" dirty="0" smtClean="0"/>
              <a:t>Select the </a:t>
            </a:r>
            <a:r>
              <a:rPr lang="en-US" sz="1800" b="1" dirty="0" smtClean="0"/>
              <a:t>Home </a:t>
            </a:r>
            <a:r>
              <a:rPr lang="en-US" sz="1800" dirty="0" smtClean="0"/>
              <a:t>hyperlink</a:t>
            </a:r>
            <a:r>
              <a:rPr lang="en-US" sz="1800" b="1" dirty="0" smtClean="0"/>
              <a:t> </a:t>
            </a:r>
            <a:r>
              <a:rPr lang="en-US" sz="1800" dirty="0" smtClean="0"/>
              <a:t>to return to the home page.</a:t>
            </a:r>
          </a:p>
          <a:p>
            <a:pPr lvl="1" eaLnBrk="1" hangingPunct="1"/>
            <a:r>
              <a:rPr lang="en-US" sz="1800" dirty="0" smtClean="0"/>
              <a:t>The home page is the same page that displays after you sign in to VCSS and view your notices.  The home page also lists your outstanding balances by account.</a:t>
            </a:r>
            <a:endParaRPr lang="en-US" sz="1800" b="1" dirty="0" smtClean="0"/>
          </a:p>
        </p:txBody>
      </p:sp>
      <p:sp>
        <p:nvSpPr>
          <p:cNvPr id="14" name="Rectangle 13"/>
          <p:cNvSpPr/>
          <p:nvPr/>
        </p:nvSpPr>
        <p:spPr bwMode="auto">
          <a:xfrm>
            <a:off x="5291642" y="3034967"/>
            <a:ext cx="382138" cy="25930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C5</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srcRect/>
          <a:stretch>
            <a:fillRect/>
          </a:stretch>
        </p:blipFill>
        <p:spPr bwMode="auto">
          <a:xfrm>
            <a:off x="955241" y="2903838"/>
            <a:ext cx="7570921" cy="3709662"/>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Link Strip (Cont’d)</a:t>
            </a:r>
          </a:p>
        </p:txBody>
      </p:sp>
      <p:sp>
        <p:nvSpPr>
          <p:cNvPr id="8195" name="Rectangle 7"/>
          <p:cNvSpPr>
            <a:spLocks noGrp="1" noChangeArrowheads="1"/>
          </p:cNvSpPr>
          <p:nvPr>
            <p:ph idx="1"/>
          </p:nvPr>
        </p:nvSpPr>
        <p:spPr>
          <a:xfrm>
            <a:off x="560440" y="1331196"/>
            <a:ext cx="8332838" cy="1441501"/>
          </a:xfrm>
        </p:spPr>
        <p:txBody>
          <a:bodyPr/>
          <a:lstStyle/>
          <a:p>
            <a:pPr eaLnBrk="1" hangingPunct="1"/>
            <a:r>
              <a:rPr lang="en-US" sz="2000" b="1" dirty="0" smtClean="0"/>
              <a:t>Notices hyperlink</a:t>
            </a:r>
          </a:p>
          <a:p>
            <a:pPr lvl="1" eaLnBrk="1" hangingPunct="1"/>
            <a:r>
              <a:rPr lang="en-US" sz="1800" dirty="0" smtClean="0"/>
              <a:t>Select the </a:t>
            </a:r>
            <a:r>
              <a:rPr lang="en-US" sz="1800" b="1" dirty="0" smtClean="0"/>
              <a:t>Notices </a:t>
            </a:r>
            <a:r>
              <a:rPr lang="en-US" sz="1800" dirty="0" smtClean="0"/>
              <a:t>hyperlink to return to the View Notices page.  </a:t>
            </a:r>
          </a:p>
          <a:p>
            <a:pPr lvl="1" eaLnBrk="1" hangingPunct="1"/>
            <a:r>
              <a:rPr lang="en-US" sz="1800" dirty="0" smtClean="0"/>
              <a:t>The View Notices page is the same page that displays after you sign in to VCSS.</a:t>
            </a:r>
            <a:endParaRPr lang="en-US" sz="1800" b="1" dirty="0" smtClean="0"/>
          </a:p>
        </p:txBody>
      </p:sp>
      <p:sp>
        <p:nvSpPr>
          <p:cNvPr id="14" name="Rectangle 13"/>
          <p:cNvSpPr/>
          <p:nvPr/>
        </p:nvSpPr>
        <p:spPr bwMode="auto">
          <a:xfrm>
            <a:off x="5399902" y="2928551"/>
            <a:ext cx="395417" cy="14828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C6</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1087393" y="2972157"/>
            <a:ext cx="6673035" cy="3737561"/>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Link Strip (Cont’d)</a:t>
            </a:r>
          </a:p>
        </p:txBody>
      </p:sp>
      <p:sp>
        <p:nvSpPr>
          <p:cNvPr id="8195" name="Rectangle 7"/>
          <p:cNvSpPr>
            <a:spLocks noGrp="1" noChangeArrowheads="1"/>
          </p:cNvSpPr>
          <p:nvPr>
            <p:ph idx="1"/>
          </p:nvPr>
        </p:nvSpPr>
        <p:spPr>
          <a:xfrm>
            <a:off x="399231" y="1074983"/>
            <a:ext cx="8744769" cy="1734704"/>
          </a:xfrm>
        </p:spPr>
        <p:txBody>
          <a:bodyPr/>
          <a:lstStyle/>
          <a:p>
            <a:pPr eaLnBrk="1" hangingPunct="1"/>
            <a:r>
              <a:rPr lang="en-US" sz="2000" b="1" dirty="0" smtClean="0"/>
              <a:t>Personal Information hyperlink</a:t>
            </a:r>
          </a:p>
          <a:p>
            <a:pPr lvl="1" eaLnBrk="1" hangingPunct="1"/>
            <a:r>
              <a:rPr lang="en-US" sz="1600" dirty="0" smtClean="0"/>
              <a:t>Select the </a:t>
            </a:r>
            <a:r>
              <a:rPr lang="en-US" sz="1600" b="1" dirty="0" smtClean="0"/>
              <a:t>Personal Information </a:t>
            </a:r>
            <a:r>
              <a:rPr lang="en-US" sz="1600" dirty="0" smtClean="0"/>
              <a:t>hyperlink to maintain your personal information, which is only visible to you.</a:t>
            </a:r>
          </a:p>
          <a:p>
            <a:pPr lvl="1" eaLnBrk="1" hangingPunct="1"/>
            <a:r>
              <a:rPr lang="en-US" sz="1600" dirty="0" smtClean="0"/>
              <a:t>Review your User ID, Full Name, and Phone/Fax Numbers.  Only your Full Name and Phone/Fax Number can be updated if it is not correct, then select the </a:t>
            </a:r>
            <a:r>
              <a:rPr lang="en-US" sz="1600" b="1" dirty="0" smtClean="0"/>
              <a:t>[Save] </a:t>
            </a:r>
            <a:r>
              <a:rPr lang="en-US" sz="1600" dirty="0" smtClean="0"/>
              <a:t>button.</a:t>
            </a:r>
          </a:p>
          <a:p>
            <a:pPr lvl="2" eaLnBrk="1" hangingPunct="1"/>
            <a:r>
              <a:rPr lang="en-US" sz="1400" dirty="0" smtClean="0"/>
              <a:t>When you create correspondence or a dispute, your information will be pulled from here.</a:t>
            </a:r>
          </a:p>
        </p:txBody>
      </p:sp>
      <p:sp>
        <p:nvSpPr>
          <p:cNvPr id="14" name="Rectangle 13"/>
          <p:cNvSpPr/>
          <p:nvPr/>
        </p:nvSpPr>
        <p:spPr bwMode="auto">
          <a:xfrm>
            <a:off x="1445741" y="4148920"/>
            <a:ext cx="345990" cy="26244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5" name="Rectangle 14"/>
          <p:cNvSpPr/>
          <p:nvPr/>
        </p:nvSpPr>
        <p:spPr bwMode="auto">
          <a:xfrm>
            <a:off x="5166107" y="2965623"/>
            <a:ext cx="912125" cy="21006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6" name="Rectangle 15"/>
          <p:cNvSpPr/>
          <p:nvPr/>
        </p:nvSpPr>
        <p:spPr bwMode="auto">
          <a:xfrm>
            <a:off x="1156124" y="5207481"/>
            <a:ext cx="3613584" cy="64962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TextBox 7"/>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C7</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cstate="print"/>
          <a:srcRect/>
          <a:stretch>
            <a:fillRect/>
          </a:stretch>
        </p:blipFill>
        <p:spPr bwMode="auto">
          <a:xfrm>
            <a:off x="1173891" y="3999224"/>
            <a:ext cx="6658748" cy="2699940"/>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Link Strip (Cont’d)</a:t>
            </a:r>
          </a:p>
        </p:txBody>
      </p:sp>
      <p:sp>
        <p:nvSpPr>
          <p:cNvPr id="8195" name="Rectangle 7"/>
          <p:cNvSpPr>
            <a:spLocks noGrp="1" noChangeArrowheads="1"/>
          </p:cNvSpPr>
          <p:nvPr>
            <p:ph idx="1"/>
          </p:nvPr>
        </p:nvSpPr>
        <p:spPr>
          <a:xfrm>
            <a:off x="398208" y="1136450"/>
            <a:ext cx="8657303" cy="2604278"/>
          </a:xfrm>
        </p:spPr>
        <p:txBody>
          <a:bodyPr/>
          <a:lstStyle/>
          <a:p>
            <a:pPr eaLnBrk="1" hangingPunct="1"/>
            <a:r>
              <a:rPr lang="en-US" sz="2000" b="1" dirty="0" smtClean="0"/>
              <a:t>Preferences hyperlink</a:t>
            </a:r>
          </a:p>
          <a:p>
            <a:pPr lvl="1" eaLnBrk="1" hangingPunct="1"/>
            <a:r>
              <a:rPr lang="en-US" sz="1600" dirty="0" smtClean="0"/>
              <a:t>Select the </a:t>
            </a:r>
            <a:r>
              <a:rPr lang="en-US" sz="1600" b="1" dirty="0" smtClean="0"/>
              <a:t>Preferences </a:t>
            </a:r>
            <a:r>
              <a:rPr lang="en-US" sz="1600" dirty="0" smtClean="0"/>
              <a:t>hyperlink to access several settings that you can customize, organized by the following tabs:</a:t>
            </a:r>
          </a:p>
          <a:p>
            <a:pPr lvl="2" eaLnBrk="1" hangingPunct="1"/>
            <a:r>
              <a:rPr lang="en-US" sz="1600" dirty="0" smtClean="0"/>
              <a:t>Select the Preferences tab to display information help when you hover over links.</a:t>
            </a:r>
          </a:p>
          <a:p>
            <a:pPr lvl="2" eaLnBrk="1" hangingPunct="1"/>
            <a:r>
              <a:rPr lang="en-US" sz="1600" dirty="0" smtClean="0"/>
              <a:t>Select the Bookmarks tab to organize your bookmarks (reviewed on slide C19).</a:t>
            </a:r>
          </a:p>
          <a:p>
            <a:pPr lvl="2" eaLnBrk="1" hangingPunct="1"/>
            <a:r>
              <a:rPr lang="en-US" sz="1600" dirty="0" smtClean="0"/>
              <a:t>Select the Usability Settings tab to set up keyboard shortcuts and customize your experience in VCSS (e.g. set the ‘auto tab’ feature so that when you fill out a form in VCSS, your cursor automatically moves to the next field).</a:t>
            </a:r>
          </a:p>
          <a:p>
            <a:pPr lvl="2" eaLnBrk="1" hangingPunct="1"/>
            <a:r>
              <a:rPr lang="en-US" sz="1600" dirty="0" smtClean="0"/>
              <a:t>Select the User Information tab to reset your password and update your email(your email entered here will be used for correspondence.</a:t>
            </a:r>
          </a:p>
          <a:p>
            <a:pPr lvl="2" eaLnBrk="1" hangingPunct="1">
              <a:buNone/>
            </a:pPr>
            <a:endParaRPr lang="en-US" sz="1600" dirty="0" smtClean="0"/>
          </a:p>
        </p:txBody>
      </p:sp>
      <p:sp>
        <p:nvSpPr>
          <p:cNvPr id="12" name="Rectangle 11"/>
          <p:cNvSpPr/>
          <p:nvPr/>
        </p:nvSpPr>
        <p:spPr bwMode="auto">
          <a:xfrm>
            <a:off x="6128766" y="4019036"/>
            <a:ext cx="568596" cy="16990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1362561" y="5350247"/>
            <a:ext cx="4543969" cy="33386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C8</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GI Feder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GI Feder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GI Feder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GI Feder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GI Feder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GI Feder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GI Feder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GI Feder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GI Feder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GI Feder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GI Feder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GI Feder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GI Feder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GI Feder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GI Feder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GI Feder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GI Feder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GI Feder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GI Feder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GI Feder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GI Feder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GI Feder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GI Feder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GI Feder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level_x0020_1 xmlns="64c86622-5fb5-439c-adbb-a479cea2d062" xsi:nil="true"/>
    <level_x0020_5 xmlns="64c86622-5fb5-439c-adbb-a479cea2d062" xsi:nil="true"/>
    <Level_x0020_2 xmlns="64c86622-5fb5-439c-adbb-a479cea2d062" xsi:nil="true"/>
    <Level_x0020_3 xmlns="64c86622-5fb5-439c-adbb-a479cea2d062" xsi:nil="true"/>
    <Level_x0020_4 xmlns="64c86622-5fb5-439c-adbb-a479cea2d06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75195E1359584F99718DEDE2C9E676" ma:contentTypeVersion="5" ma:contentTypeDescription="Create a new document." ma:contentTypeScope="" ma:versionID="6a3cf46e966c06a5ee040fa65616d7e4">
  <xsd:schema xmlns:xsd="http://www.w3.org/2001/XMLSchema" xmlns:p="http://schemas.microsoft.com/office/2006/metadata/properties" xmlns:ns2="64c86622-5fb5-439c-adbb-a479cea2d062" targetNamespace="http://schemas.microsoft.com/office/2006/metadata/properties" ma:root="true" ma:fieldsID="acbad8c24a7a2047e8dad8a83e68ecf0" ns2:_="">
    <xsd:import namespace="64c86622-5fb5-439c-adbb-a479cea2d062"/>
    <xsd:element name="properties">
      <xsd:complexType>
        <xsd:sequence>
          <xsd:element name="documentManagement">
            <xsd:complexType>
              <xsd:all>
                <xsd:element ref="ns2:level_x0020_1" minOccurs="0"/>
                <xsd:element ref="ns2:Level_x0020_2" minOccurs="0"/>
                <xsd:element ref="ns2:Level_x0020_3" minOccurs="0"/>
                <xsd:element ref="ns2:Level_x0020_4" minOccurs="0"/>
                <xsd:element ref="ns2:level_x0020_5" minOccurs="0"/>
              </xsd:all>
            </xsd:complexType>
          </xsd:element>
        </xsd:sequence>
      </xsd:complexType>
    </xsd:element>
  </xsd:schema>
  <xsd:schema xmlns:xsd="http://www.w3.org/2001/XMLSchema" xmlns:dms="http://schemas.microsoft.com/office/2006/documentManagement/types" targetNamespace="64c86622-5fb5-439c-adbb-a479cea2d062" elementFormDefault="qualified">
    <xsd:import namespace="http://schemas.microsoft.com/office/2006/documentManagement/types"/>
    <xsd:element name="level_x0020_1" ma:index="8" nillable="true" ma:displayName="level 1" ma:internalName="level_x0020_1">
      <xsd:simpleType>
        <xsd:restriction base="dms:Text">
          <xsd:maxLength value="255"/>
        </xsd:restriction>
      </xsd:simpleType>
    </xsd:element>
    <xsd:element name="Level_x0020_2" ma:index="9" nillable="true" ma:displayName="Level 2" ma:internalName="Level_x0020_2">
      <xsd:simpleType>
        <xsd:restriction base="dms:Text">
          <xsd:maxLength value="255"/>
        </xsd:restriction>
      </xsd:simpleType>
    </xsd:element>
    <xsd:element name="Level_x0020_3" ma:index="10" nillable="true" ma:displayName="Level 3" ma:internalName="Level_x0020_3">
      <xsd:simpleType>
        <xsd:restriction base="dms:Text">
          <xsd:maxLength value="255"/>
        </xsd:restriction>
      </xsd:simpleType>
    </xsd:element>
    <xsd:element name="Level_x0020_4" ma:index="11" nillable="true" ma:displayName="Level 4" ma:internalName="Level_x0020_4">
      <xsd:simpleType>
        <xsd:restriction base="dms:Text">
          <xsd:maxLength value="255"/>
        </xsd:restriction>
      </xsd:simpleType>
    </xsd:element>
    <xsd:element name="level_x0020_5" ma:index="12" nillable="true" ma:displayName="level 5" ma:internalName="level_x0020_5">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95321C-E10B-4931-875F-814FC4CB5D7D}">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64c86622-5fb5-439c-adbb-a479cea2d062"/>
    <ds:schemaRef ds:uri="http://schemas.openxmlformats.org/package/2006/metadata/core-properties"/>
  </ds:schemaRefs>
</ds:datastoreItem>
</file>

<file path=customXml/itemProps2.xml><?xml version="1.0" encoding="utf-8"?>
<ds:datastoreItem xmlns:ds="http://schemas.openxmlformats.org/officeDocument/2006/customXml" ds:itemID="{53661F8B-0F4E-43B3-B30B-3439BED7DA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c86622-5fb5-439c-adbb-a479cea2d062"/>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C80FAC9-4676-4EB1-A789-436274EB24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53239</TotalTime>
  <Words>4499</Words>
  <Application>Microsoft Office PowerPoint</Application>
  <PresentationFormat>On-screen Show (4:3)</PresentationFormat>
  <Paragraphs>342</Paragraphs>
  <Slides>36</Slides>
  <Notes>36</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1_CGI Federal</vt:lpstr>
      <vt:lpstr>2_CGI Federal</vt:lpstr>
      <vt:lpstr>GSA’s Vendor and Customer  Self Service (VCSS)</vt:lpstr>
      <vt:lpstr>Login to VCSS</vt:lpstr>
      <vt:lpstr>View Notices</vt:lpstr>
      <vt:lpstr>Home Page</vt:lpstr>
      <vt:lpstr>Link Strip</vt:lpstr>
      <vt:lpstr>Link Strip (Cont’d)</vt:lpstr>
      <vt:lpstr>Link Strip (Cont’d)</vt:lpstr>
      <vt:lpstr>Link Strip (Cont’d)</vt:lpstr>
      <vt:lpstr>Link Strip (Cont’d)</vt:lpstr>
      <vt:lpstr>Link Strip (Cont’d)</vt:lpstr>
      <vt:lpstr>Link Strip (Cont’d)</vt:lpstr>
      <vt:lpstr>Link Strip (Cont’d)</vt:lpstr>
      <vt:lpstr>Link Strip (Cont’d)</vt:lpstr>
      <vt:lpstr>Link Strip (Cont’d)</vt:lpstr>
      <vt:lpstr>Link Strip (Cont’d)</vt:lpstr>
      <vt:lpstr>Link Strip (Cont’d)</vt:lpstr>
      <vt:lpstr>Menu Bar</vt:lpstr>
      <vt:lpstr>Breadcrumbs</vt:lpstr>
      <vt:lpstr>Breadcrumbs (Cont’d)</vt:lpstr>
      <vt:lpstr>Bookmarks</vt:lpstr>
      <vt:lpstr>Bookmarks (Cont’d)</vt:lpstr>
      <vt:lpstr>Bookmarks (Cont’d)</vt:lpstr>
      <vt:lpstr>Hyperlinks</vt:lpstr>
      <vt:lpstr>Favorites</vt:lpstr>
      <vt:lpstr>Favorites (Cont’d)</vt:lpstr>
      <vt:lpstr>Favorites (Cont’d)</vt:lpstr>
      <vt:lpstr>Favorites (Cont’d)</vt:lpstr>
      <vt:lpstr>Favorites (Cont’d)</vt:lpstr>
      <vt:lpstr>Standard Page Layout</vt:lpstr>
      <vt:lpstr>Standard Page Layout (Cont’d)</vt:lpstr>
      <vt:lpstr>Standard Page Layout (Cont’d)</vt:lpstr>
      <vt:lpstr>Standard Page Layout (Cont’d)</vt:lpstr>
      <vt:lpstr>Standard Page Layout (Cont’d)</vt:lpstr>
      <vt:lpstr>Standard Page Layout (Cont’d)</vt:lpstr>
      <vt:lpstr>Standard Page Layout (Cont’d)</vt:lpstr>
      <vt:lpstr>References</vt:lpstr>
    </vt:vector>
  </TitlesOfParts>
  <Company>Last Flight Out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GSA’s Vendor and Customer  Self Service (VCSS)</dc:title>
  <dc:creator>User</dc:creator>
  <cp:lastModifiedBy>LaceyDMackey</cp:lastModifiedBy>
  <cp:revision>5187</cp:revision>
  <cp:lastPrinted>2013-04-02T16:03:47Z</cp:lastPrinted>
  <dcterms:created xsi:type="dcterms:W3CDTF">2004-04-30T16:33:22Z</dcterms:created>
  <dcterms:modified xsi:type="dcterms:W3CDTF">2013-07-05T13:41:40Z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ndEmail">
    <vt:lpwstr>No</vt:lpwstr>
  </property>
  <property fmtid="{D5CDD505-2E9C-101B-9397-08002B2CF9AE}" pid="3" name="MailTo">
    <vt:lpwstr/>
  </property>
  <property fmtid="{D5CDD505-2E9C-101B-9397-08002B2CF9AE}" pid="4" name="Body/Comments">
    <vt:lpwstr/>
  </property>
  <property fmtid="{D5CDD505-2E9C-101B-9397-08002B2CF9AE}" pid="5" name="Abstract">
    <vt:lpwstr/>
  </property>
  <property fmtid="{D5CDD505-2E9C-101B-9397-08002B2CF9AE}" pid="6" name="Author0">
    <vt:lpwstr>220</vt:lpwstr>
  </property>
  <property fmtid="{D5CDD505-2E9C-101B-9397-08002B2CF9AE}" pid="7" name="Date">
    <vt:lpwstr>2010-12-29T00:00:00Z</vt:lpwstr>
  </property>
  <property fmtid="{D5CDD505-2E9C-101B-9397-08002B2CF9AE}" pid="8" name="Team">
    <vt:lpwstr>New Initiatives</vt:lpwstr>
  </property>
  <property fmtid="{D5CDD505-2E9C-101B-9397-08002B2CF9AE}" pid="9" name="MailCC">
    <vt:lpwstr/>
  </property>
  <property fmtid="{D5CDD505-2E9C-101B-9397-08002B2CF9AE}" pid="10" name="ContentTypeId">
    <vt:lpwstr>0x010100F575195E1359584F99718DEDE2C9E676</vt:lpwstr>
  </property>
</Properties>
</file>