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37"/>
  </p:notesMasterIdLst>
  <p:handoutMasterIdLst>
    <p:handoutMasterId r:id="rId38"/>
  </p:handoutMasterIdLst>
  <p:sldIdLst>
    <p:sldId id="256"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70" autoAdjust="0"/>
    <p:restoredTop sz="76084" autoAdjust="0"/>
  </p:normalViewPr>
  <p:slideViewPr>
    <p:cSldViewPr snapToGrid="0">
      <p:cViewPr>
        <p:scale>
          <a:sx n="80" d="100"/>
          <a:sy n="80" d="100"/>
        </p:scale>
        <p:origin x="54" y="-72"/>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Account Summary</a:t>
            </a:r>
            <a:r>
              <a:rPr lang="en-US" dirty="0" smtClean="0"/>
              <a:t> page is used to search for and view a summary of your account balances. </a:t>
            </a:r>
          </a:p>
          <a:p>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Account Summary</a:t>
            </a:r>
            <a:r>
              <a:rPr lang="en-US" dirty="0" smtClean="0"/>
              <a:t> page displays, with a search area to enter search criteria to search for account summary records.  </a:t>
            </a:r>
          </a:p>
          <a:p>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After running the search for account summary records, review the search results in the search results.</a:t>
            </a:r>
          </a:p>
          <a:p>
            <a:pPr>
              <a:buFont typeface="Arial" pitchFamily="34" charset="0"/>
              <a:buChar char="•"/>
            </a:pPr>
            <a:r>
              <a:rPr lang="en-US" dirty="0" smtClean="0"/>
              <a:t> We are now going to review how to view associated statements and payments with an account summary record.</a:t>
            </a:r>
          </a:p>
          <a:p>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All history will be available for statements and Cash Receipts (CRs).  </a:t>
            </a:r>
          </a:p>
          <a:p>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Payment Authorizations (IPs) will only be available from when the customer was registered.</a:t>
            </a:r>
          </a:p>
          <a:p>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Payment Search</a:t>
            </a:r>
            <a:r>
              <a:rPr lang="en-US" dirty="0" smtClean="0"/>
              <a:t> page displays where you can search for payments associated with the selected account summary record.</a:t>
            </a:r>
          </a:p>
          <a:p>
            <a:endParaRPr lang="en-US" b="1" dirty="0" smtClean="0"/>
          </a:p>
          <a:p>
            <a:endParaRPr lang="en-US" dirty="0" smtClean="0"/>
          </a:p>
          <a:p>
            <a:pPr defTabSz="914266" eaLnBrk="1" hangingPunct="1">
              <a:defRPr/>
            </a:pPr>
            <a:endParaRPr lang="en-US" dirty="0"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marL="237127" indent="-237127"/>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Outstanding Amount</a:t>
            </a:r>
            <a:r>
              <a:rPr lang="en-US" dirty="0" smtClean="0"/>
              <a:t> column is the total outstanding amount of statements.  The </a:t>
            </a:r>
            <a:r>
              <a:rPr lang="en-US" b="1" dirty="0" smtClean="0"/>
              <a:t>Outstanding Chargeback </a:t>
            </a:r>
            <a:r>
              <a:rPr lang="en-US" dirty="0" smtClean="0"/>
              <a:t>column</a:t>
            </a:r>
            <a:r>
              <a:rPr lang="en-US" b="1" dirty="0" smtClean="0"/>
              <a:t> </a:t>
            </a:r>
            <a:r>
              <a:rPr lang="en-US" dirty="0" smtClean="0"/>
              <a:t>is for IPAC statements only that have been charged back.  The </a:t>
            </a:r>
            <a:r>
              <a:rPr lang="en-US" b="1" dirty="0" smtClean="0"/>
              <a:t>Outstanding Credit Amount </a:t>
            </a:r>
            <a:r>
              <a:rPr lang="en-US" dirty="0" smtClean="0"/>
              <a:t>column</a:t>
            </a:r>
            <a:r>
              <a:rPr lang="en-US" b="1" dirty="0" smtClean="0"/>
              <a:t> </a:t>
            </a:r>
            <a:r>
              <a:rPr lang="en-US" dirty="0" smtClean="0"/>
              <a:t>is outstanding credits the customer has.</a:t>
            </a:r>
          </a:p>
          <a:p>
            <a:pPr>
              <a:buFont typeface="Arial" pitchFamily="34" charset="0"/>
              <a:buChar char="•"/>
            </a:pPr>
            <a:r>
              <a:rPr lang="en-US" dirty="0" smtClean="0"/>
              <a:t> We are now going to review the options on this page.</a:t>
            </a:r>
          </a:p>
          <a:p>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Outstanding statements are statements with an outstanding amount greater than $0.</a:t>
            </a:r>
          </a:p>
          <a:p>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We are now going to walk through each of these </a:t>
            </a:r>
            <a:r>
              <a:rPr lang="en-US" b="1" dirty="0" smtClean="0"/>
              <a:t>Accounts</a:t>
            </a:r>
            <a:r>
              <a:rPr lang="en-US" dirty="0" smtClean="0"/>
              <a:t> menu bar options in this section.</a:t>
            </a:r>
          </a:p>
          <a:p>
            <a:pPr defTabSz="914266" eaLnBrk="1" hangingPunct="1">
              <a:defRPr/>
            </a:pPr>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Recent statements are statements from within the last three months.</a:t>
            </a:r>
          </a:p>
          <a:p>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From here, you can create correspondence to send to GSA regarding a general issue or question on one of your accounts.</a:t>
            </a:r>
          </a:p>
          <a:p>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Send Correspondence</a:t>
            </a:r>
            <a:r>
              <a:rPr lang="en-US" dirty="0" smtClean="0"/>
              <a:t> page displays where you can enter the correspondence information, and some fields may automatically default.</a:t>
            </a:r>
          </a:p>
          <a:p>
            <a:pPr>
              <a:buFont typeface="Arial" pitchFamily="34" charset="0"/>
              <a:buChar char="•"/>
            </a:pPr>
            <a:r>
              <a:rPr lang="en-US" dirty="0" smtClean="0"/>
              <a:t> In the</a:t>
            </a:r>
            <a:r>
              <a:rPr lang="en-US" b="1" dirty="0" smtClean="0"/>
              <a:t> Contact Person </a:t>
            </a:r>
            <a:r>
              <a:rPr lang="en-US" dirty="0" smtClean="0"/>
              <a:t>fields you enter your contact information. </a:t>
            </a:r>
          </a:p>
          <a:p>
            <a:pPr>
              <a:buFont typeface="Arial" pitchFamily="34" charset="0"/>
              <a:buChar char="•"/>
            </a:pPr>
            <a:r>
              <a:rPr lang="en-US" dirty="0" smtClean="0"/>
              <a:t> In the</a:t>
            </a:r>
            <a:r>
              <a:rPr lang="en-US" b="1" dirty="0" smtClean="0"/>
              <a:t> Account </a:t>
            </a:r>
            <a:r>
              <a:rPr lang="en-US" dirty="0" smtClean="0"/>
              <a:t>fields enter</a:t>
            </a:r>
            <a:r>
              <a:rPr lang="en-US" b="1" dirty="0" smtClean="0"/>
              <a:t> </a:t>
            </a:r>
            <a:r>
              <a:rPr lang="en-US" dirty="0" smtClean="0"/>
              <a:t>your account information.  </a:t>
            </a:r>
          </a:p>
          <a:p>
            <a:pPr>
              <a:buFont typeface="Arial" pitchFamily="34" charset="0"/>
              <a:buChar char="•"/>
            </a:pPr>
            <a:r>
              <a:rPr lang="en-US" dirty="0" smtClean="0"/>
              <a:t> In the </a:t>
            </a:r>
            <a:r>
              <a:rPr lang="en-US" b="1" dirty="0" smtClean="0"/>
              <a:t>Correspondence </a:t>
            </a:r>
            <a:r>
              <a:rPr lang="en-US" dirty="0" smtClean="0"/>
              <a:t>fields enter your message.  </a:t>
            </a:r>
          </a:p>
          <a:p>
            <a:pPr>
              <a:buFont typeface="Arial" pitchFamily="34" charset="0"/>
              <a:buChar char="•"/>
            </a:pPr>
            <a:r>
              <a:rPr lang="en-US" dirty="0" smtClean="0"/>
              <a:t> Add an attachment to support your correspondence, if needed. </a:t>
            </a:r>
          </a:p>
          <a:p>
            <a:pPr>
              <a:buFont typeface="Arial" pitchFamily="34" charset="0"/>
              <a:buChar char="•"/>
            </a:pPr>
            <a:r>
              <a:rPr lang="en-US" dirty="0" smtClean="0"/>
              <a:t> When you are ready to send your correspondence to GSA, select the </a:t>
            </a:r>
            <a:r>
              <a:rPr lang="en-US" b="1" dirty="0" smtClean="0"/>
              <a:t>[Submit Correspondence] </a:t>
            </a:r>
            <a:r>
              <a:rPr lang="en-US" dirty="0" smtClean="0"/>
              <a:t>button.</a:t>
            </a:r>
          </a:p>
          <a:p>
            <a:pPr>
              <a:buFont typeface="Arial" pitchFamily="34" charset="0"/>
              <a:buChar char="•"/>
            </a:pPr>
            <a:r>
              <a:rPr lang="en-US" dirty="0" smtClean="0"/>
              <a:t> We will cover how to create and send account correspondence in more detail in the Correspondence section of this presentation.</a:t>
            </a:r>
          </a:p>
          <a:p>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Business Line Summary</a:t>
            </a:r>
            <a:r>
              <a:rPr lang="en-US" dirty="0" smtClean="0"/>
              <a:t> page displays, with a search area to enter search criteria to search for business line summary records.  </a:t>
            </a:r>
          </a:p>
          <a:p>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review statements for a business line summary record, select the </a:t>
            </a:r>
            <a:r>
              <a:rPr lang="en-US" b="1" dirty="0" smtClean="0"/>
              <a:t>[View Statements] </a:t>
            </a:r>
            <a:r>
              <a:rPr lang="en-US" dirty="0" smtClean="0"/>
              <a:t>button.</a:t>
            </a:r>
          </a:p>
          <a:p>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The </a:t>
            </a:r>
            <a:r>
              <a:rPr lang="en-US" b="1" dirty="0" smtClean="0"/>
              <a:t>Statement Search</a:t>
            </a:r>
            <a:r>
              <a:rPr lang="en-US" dirty="0" smtClean="0"/>
              <a:t> page displays with statement records in the search results.  </a:t>
            </a:r>
          </a:p>
          <a:p>
            <a:pPr defTabSz="914266" eaLnBrk="1" hangingPunct="1">
              <a:defRPr/>
            </a:pPr>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Account Information </a:t>
            </a:r>
            <a:r>
              <a:rPr lang="en-US" dirty="0" smtClean="0"/>
              <a:t>option displays in your Accounts menu bar if you have access to one account. </a:t>
            </a:r>
          </a:p>
          <a:p>
            <a:pPr>
              <a:buFont typeface="Arial" pitchFamily="34" charset="0"/>
              <a:buChar char="•"/>
            </a:pPr>
            <a:r>
              <a:rPr lang="en-US" dirty="0" smtClean="0"/>
              <a:t> Access the </a:t>
            </a:r>
            <a:r>
              <a:rPr lang="en-US" b="1" dirty="0" smtClean="0"/>
              <a:t>Account Information</a:t>
            </a:r>
            <a:r>
              <a:rPr lang="en-US" dirty="0" smtClean="0"/>
              <a:t> page from the menu bar.</a:t>
            </a:r>
          </a:p>
          <a:p>
            <a:pPr>
              <a:buFont typeface="Arial" pitchFamily="34" charset="0"/>
              <a:buChar char="•"/>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review payments associated with an account business line summary record, select the </a:t>
            </a:r>
            <a:r>
              <a:rPr lang="en-US" b="1" dirty="0" smtClean="0"/>
              <a:t>[View Payments] </a:t>
            </a:r>
            <a:r>
              <a:rPr lang="en-US" dirty="0" smtClean="0"/>
              <a:t>button.</a:t>
            </a:r>
          </a:p>
          <a:p>
            <a:endParaRPr lang="en-US" b="1" dirty="0" smtClean="0"/>
          </a:p>
          <a:p>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The </a:t>
            </a:r>
            <a:r>
              <a:rPr lang="en-US" b="1" dirty="0" smtClean="0"/>
              <a:t>Payment Search</a:t>
            </a:r>
            <a:r>
              <a:rPr lang="en-US" dirty="0" smtClean="0"/>
              <a:t> page displays with payment records pre-populated in the search results.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Account Search </a:t>
            </a:r>
            <a:r>
              <a:rPr lang="en-US" dirty="0" smtClean="0"/>
              <a:t>option displays in your Accounts menu bar if you have access to more than one account.</a:t>
            </a:r>
          </a:p>
          <a:p>
            <a:pPr>
              <a:buFont typeface="Arial" pitchFamily="34" charset="0"/>
              <a:buChar char="•"/>
            </a:pPr>
            <a:r>
              <a:rPr lang="en-US" dirty="0" smtClean="0"/>
              <a:t> Access the </a:t>
            </a:r>
            <a:r>
              <a:rPr lang="en-US" b="1" dirty="0" smtClean="0"/>
              <a:t>Account Search </a:t>
            </a:r>
            <a:r>
              <a:rPr lang="en-US" dirty="0" smtClean="0"/>
              <a:t>page from the menu bar.</a:t>
            </a:r>
          </a:p>
          <a:p>
            <a:pPr>
              <a:buFont typeface="Arial" pitchFamily="34" charset="0"/>
              <a:buChar char="•"/>
            </a:pP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Here is the </a:t>
            </a:r>
            <a:r>
              <a:rPr lang="en-US" b="1" dirty="0" smtClean="0"/>
              <a:t>Account Search</a:t>
            </a:r>
            <a:r>
              <a:rPr lang="en-US" dirty="0" smtClean="0"/>
              <a:t> page.  If you have access to only a few accounts, select </a:t>
            </a:r>
            <a:r>
              <a:rPr lang="en-US" b="1" dirty="0" smtClean="0"/>
              <a:t>[Search] </a:t>
            </a:r>
            <a:r>
              <a:rPr lang="en-US" dirty="0" smtClean="0"/>
              <a:t>without entering in any search criteria.  This will display all of your account records in the search results.  </a:t>
            </a:r>
          </a:p>
          <a:p>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This shows the results of your search, containing account records.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r>
              <a:rPr lang="en-US" dirty="0" smtClean="0"/>
              <a:t>View the account record details.  From this page, here are the action buttons available for each account record.  To open the account information, select a record and then select </a:t>
            </a:r>
            <a:r>
              <a:rPr lang="en-US" b="1" dirty="0" smtClean="0"/>
              <a:t>[View]</a:t>
            </a:r>
            <a:r>
              <a:rPr lang="en-US" dirty="0" smtClean="0"/>
              <a:t>.</a:t>
            </a:r>
          </a:p>
          <a:p>
            <a:pPr defTabSz="914266" eaLnBrk="1" hangingPunct="1">
              <a:defRPr/>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account record displays after accessing the Account Search page to search for your account first, and then selected a record and selected the </a:t>
            </a:r>
            <a:r>
              <a:rPr lang="en-US" b="1" dirty="0" smtClean="0"/>
              <a:t>[View] </a:t>
            </a:r>
            <a:r>
              <a:rPr lang="en-US" dirty="0" smtClean="0"/>
              <a:t>button.</a:t>
            </a:r>
          </a:p>
          <a:p>
            <a:pPr>
              <a:buFont typeface="Arial" pitchFamily="34" charset="0"/>
              <a:buChar char="•"/>
            </a:pPr>
            <a:r>
              <a:rPr lang="en-US" dirty="0" smtClean="0"/>
              <a:t> The account record also displays after accessing Account Information from the menu bar, if you have access to only one account. </a:t>
            </a:r>
          </a:p>
          <a:p>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defRPr/>
            </a:pPr>
            <a:endParaRPr 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a:t>
            </a:r>
          </a:p>
        </p:txBody>
      </p:sp>
      <p:sp>
        <p:nvSpPr>
          <p:cNvPr id="8195" name="Rectangle 7"/>
          <p:cNvSpPr>
            <a:spLocks noGrp="1" noChangeArrowheads="1"/>
          </p:cNvSpPr>
          <p:nvPr>
            <p:ph idx="1"/>
          </p:nvPr>
        </p:nvSpPr>
        <p:spPr>
          <a:xfrm>
            <a:off x="526093" y="1312246"/>
            <a:ext cx="8516503" cy="3614596"/>
          </a:xfrm>
        </p:spPr>
        <p:txBody>
          <a:bodyPr/>
          <a:lstStyle/>
          <a:p>
            <a:pPr eaLnBrk="1" hangingPunct="1"/>
            <a:r>
              <a:rPr lang="en-US" sz="2000" b="1" dirty="0" smtClean="0"/>
              <a:t>The Account Summary page is used to search for and view summary information about your accounts.  </a:t>
            </a:r>
          </a:p>
          <a:p>
            <a:pPr eaLnBrk="1" hangingPunct="1">
              <a:buNone/>
            </a:pPr>
            <a:endParaRPr lang="en-US" sz="1000" dirty="0" smtClean="0"/>
          </a:p>
          <a:p>
            <a:pPr lvl="1" eaLnBrk="1" hangingPunct="1"/>
            <a:r>
              <a:rPr lang="en-US" sz="1800" dirty="0" smtClean="0"/>
              <a:t>View summary information such as bill total, paid, closed, and outstanding amounts.</a:t>
            </a:r>
          </a:p>
          <a:p>
            <a:pPr lvl="1" eaLnBrk="1" hangingPunct="1">
              <a:buNone/>
            </a:pPr>
            <a:endParaRPr lang="en-US" sz="1000" dirty="0" smtClean="0"/>
          </a:p>
          <a:p>
            <a:pPr lvl="1" eaLnBrk="1" hangingPunct="1"/>
            <a:r>
              <a:rPr lang="en-US" sz="1800" dirty="0" smtClean="0"/>
              <a:t>Also, view statements and payments associated with an account.</a:t>
            </a:r>
          </a:p>
          <a:p>
            <a:pPr lvl="2" eaLnBrk="1" hangingPunct="1"/>
            <a:r>
              <a:rPr lang="en-US" sz="1600" dirty="0" smtClean="0"/>
              <a:t>Viewing statements and payments can be done from the Account Summary page. Statements and payments can also be accessed from the Statements and Payments menu options.</a:t>
            </a:r>
          </a:p>
          <a:p>
            <a:pPr lvl="2" eaLnBrk="1" hangingPunct="1">
              <a:buNone/>
            </a:pPr>
            <a:endParaRPr lang="en-US" sz="1000" dirty="0" smtClean="0"/>
          </a:p>
          <a:p>
            <a:pPr lvl="1" eaLnBrk="1" hangingPunct="1"/>
            <a:r>
              <a:rPr lang="en-US" sz="1800" dirty="0" smtClean="0"/>
              <a:t>To access the Account Summary page, from the menu bar select </a:t>
            </a:r>
            <a:r>
              <a:rPr lang="en-US" sz="1800" b="1" dirty="0" smtClean="0"/>
              <a:t>Accounts &gt; Account Summary</a:t>
            </a:r>
            <a:r>
              <a:rPr lang="en-US" sz="1800" dirty="0" smtClean="0"/>
              <a:t>.</a:t>
            </a:r>
            <a:endParaRPr lang="en-US" sz="1800" b="1" dirty="0" smtClean="0"/>
          </a:p>
          <a:p>
            <a:pPr lvl="1" eaLnBrk="1" hangingPunct="1"/>
            <a:endParaRPr lang="en-US" sz="2000" dirty="0" smtClean="0"/>
          </a:p>
        </p:txBody>
      </p:sp>
      <p:pic>
        <p:nvPicPr>
          <p:cNvPr id="4" name="Picture 2"/>
          <p:cNvPicPr>
            <a:picLocks noChangeAspect="1" noChangeArrowheads="1"/>
          </p:cNvPicPr>
          <p:nvPr/>
        </p:nvPicPr>
        <p:blipFill>
          <a:blip r:embed="rId3" cstate="print"/>
          <a:srcRect/>
          <a:stretch>
            <a:fillRect/>
          </a:stretch>
        </p:blipFill>
        <p:spPr bwMode="auto">
          <a:xfrm>
            <a:off x="3131328" y="5147892"/>
            <a:ext cx="2665565" cy="1411958"/>
          </a:xfrm>
          <a:prstGeom prst="rect">
            <a:avLst/>
          </a:prstGeom>
          <a:noFill/>
          <a:ln w="9525">
            <a:solidFill>
              <a:schemeClr val="tx1"/>
            </a:solidFill>
            <a:miter lim="800000"/>
            <a:headEnd/>
            <a:tailEnd/>
          </a:ln>
        </p:spPr>
      </p:pic>
      <p:sp>
        <p:nvSpPr>
          <p:cNvPr id="5" name="Rectangle 4"/>
          <p:cNvSpPr/>
          <p:nvPr/>
        </p:nvSpPr>
        <p:spPr bwMode="auto">
          <a:xfrm>
            <a:off x="3127232" y="5141798"/>
            <a:ext cx="1204116" cy="34197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129319" y="5732609"/>
            <a:ext cx="2642521" cy="28978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srcRect/>
          <a:stretch>
            <a:fillRect/>
          </a:stretch>
        </p:blipFill>
        <p:spPr bwMode="auto">
          <a:xfrm>
            <a:off x="953621" y="2807355"/>
            <a:ext cx="7106297" cy="312279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 (Cont’d)</a:t>
            </a:r>
          </a:p>
        </p:txBody>
      </p:sp>
      <p:sp>
        <p:nvSpPr>
          <p:cNvPr id="8195" name="Rectangle 7"/>
          <p:cNvSpPr>
            <a:spLocks noGrp="1" noChangeArrowheads="1"/>
          </p:cNvSpPr>
          <p:nvPr>
            <p:ph idx="1"/>
          </p:nvPr>
        </p:nvSpPr>
        <p:spPr>
          <a:xfrm>
            <a:off x="624300" y="1227959"/>
            <a:ext cx="8229600" cy="1527767"/>
          </a:xfrm>
        </p:spPr>
        <p:txBody>
          <a:bodyPr/>
          <a:lstStyle/>
          <a:p>
            <a:pPr eaLnBrk="1" hangingPunct="1"/>
            <a:r>
              <a:rPr lang="en-US" sz="2200" b="1" dirty="0" smtClean="0"/>
              <a:t>Account Summary page</a:t>
            </a:r>
          </a:p>
          <a:p>
            <a:pPr lvl="1" eaLnBrk="1" hangingPunct="1"/>
            <a:r>
              <a:rPr lang="en-US" sz="1800" dirty="0" smtClean="0"/>
              <a:t>The Account Summary page displays with a search criteria area to search for summary information on your accounts.</a:t>
            </a:r>
          </a:p>
          <a:p>
            <a:pPr lvl="1" eaLnBrk="1" hangingPunct="1"/>
            <a:r>
              <a:rPr lang="en-US" sz="1800" dirty="0" smtClean="0"/>
              <a:t>Enter search criteria and select the </a:t>
            </a:r>
            <a:r>
              <a:rPr lang="en-US" sz="1800" b="1" dirty="0" smtClean="0"/>
              <a:t>[Search] </a:t>
            </a:r>
            <a:r>
              <a:rPr lang="en-US" sz="1800" dirty="0" smtClean="0"/>
              <a:t>button.</a:t>
            </a:r>
          </a:p>
          <a:p>
            <a:pPr lvl="2" eaLnBrk="1" hangingPunct="1"/>
            <a:endParaRPr lang="en-US" sz="1600" dirty="0" smtClean="0"/>
          </a:p>
        </p:txBody>
      </p:sp>
      <p:sp>
        <p:nvSpPr>
          <p:cNvPr id="8" name="Rectangle 7"/>
          <p:cNvSpPr/>
          <p:nvPr/>
        </p:nvSpPr>
        <p:spPr bwMode="auto">
          <a:xfrm>
            <a:off x="1121120" y="5405718"/>
            <a:ext cx="600104" cy="29583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1094522" y="6109855"/>
            <a:ext cx="2744053" cy="523220"/>
          </a:xfrm>
          <a:prstGeom prst="rect">
            <a:avLst/>
          </a:prstGeom>
          <a:noFill/>
          <a:ln>
            <a:solidFill>
              <a:schemeClr val="tx1"/>
            </a:solidFill>
          </a:ln>
        </p:spPr>
        <p:txBody>
          <a:bodyPr wrap="square" rtlCol="0">
            <a:spAutoFit/>
          </a:bodyPr>
          <a:lstStyle/>
          <a:p>
            <a:r>
              <a:rPr lang="en-US" sz="1400" b="1" i="1" dirty="0" smtClean="0"/>
              <a:t>Note:  </a:t>
            </a:r>
            <a:r>
              <a:rPr lang="en-US" sz="1400" i="1" dirty="0" smtClean="0"/>
              <a:t>BPN data is not available for many accounts at this time.</a:t>
            </a:r>
            <a:endParaRPr lang="en-US" sz="1400" i="1" dirty="0"/>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cstate="print"/>
          <a:srcRect/>
          <a:stretch>
            <a:fillRect/>
          </a:stretch>
        </p:blipFill>
        <p:spPr bwMode="auto">
          <a:xfrm>
            <a:off x="507345" y="2440082"/>
            <a:ext cx="8421502" cy="172006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 (Cont’d)</a:t>
            </a:r>
          </a:p>
        </p:txBody>
      </p:sp>
      <p:sp>
        <p:nvSpPr>
          <p:cNvPr id="8195" name="Rectangle 7"/>
          <p:cNvSpPr>
            <a:spLocks noGrp="1" noChangeArrowheads="1"/>
          </p:cNvSpPr>
          <p:nvPr>
            <p:ph idx="1"/>
          </p:nvPr>
        </p:nvSpPr>
        <p:spPr>
          <a:xfrm>
            <a:off x="624300" y="1345710"/>
            <a:ext cx="8229600" cy="796241"/>
          </a:xfrm>
        </p:spPr>
        <p:txBody>
          <a:bodyPr/>
          <a:lstStyle/>
          <a:p>
            <a:pPr eaLnBrk="1" hangingPunct="1"/>
            <a:r>
              <a:rPr lang="en-US" sz="2200" b="1" dirty="0" smtClean="0"/>
              <a:t>Account Summary page</a:t>
            </a:r>
          </a:p>
          <a:p>
            <a:pPr lvl="1" eaLnBrk="1" hangingPunct="1"/>
            <a:r>
              <a:rPr lang="en-US" sz="1800" dirty="0" smtClean="0"/>
              <a:t>In the search results, review your account summary record(s). </a:t>
            </a:r>
          </a:p>
        </p:txBody>
      </p:sp>
      <p:sp>
        <p:nvSpPr>
          <p:cNvPr id="7" name="Rectangle 6"/>
          <p:cNvSpPr/>
          <p:nvPr/>
        </p:nvSpPr>
        <p:spPr bwMode="auto">
          <a:xfrm>
            <a:off x="537883" y="3375211"/>
            <a:ext cx="8256493" cy="37651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568035" y="4294909"/>
            <a:ext cx="5164025" cy="830997"/>
          </a:xfrm>
          <a:prstGeom prst="rect">
            <a:avLst/>
          </a:prstGeom>
          <a:noFill/>
          <a:ln>
            <a:solidFill>
              <a:schemeClr val="tx1"/>
            </a:solidFill>
          </a:ln>
        </p:spPr>
        <p:txBody>
          <a:bodyPr wrap="square" rtlCol="0">
            <a:spAutoFit/>
          </a:bodyPr>
          <a:lstStyle/>
          <a:p>
            <a:r>
              <a:rPr lang="en-US" sz="1600" b="1" i="1" dirty="0" smtClean="0"/>
              <a:t>Note: </a:t>
            </a:r>
            <a:r>
              <a:rPr lang="en-US" sz="1600" i="1" dirty="0" smtClean="0"/>
              <a:t> The amounts displayed in the search results are what is available in VCSS and restricted by what was entered in the search criteria fields when queried.</a:t>
            </a:r>
            <a:endParaRPr lang="en-US" sz="1600" i="1" dirty="0"/>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cstate="print"/>
          <a:srcRect/>
          <a:stretch>
            <a:fillRect/>
          </a:stretch>
        </p:blipFill>
        <p:spPr bwMode="auto">
          <a:xfrm>
            <a:off x="564216" y="3167342"/>
            <a:ext cx="8284146" cy="168704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 (Cont’d)</a:t>
            </a:r>
          </a:p>
        </p:txBody>
      </p:sp>
      <p:sp>
        <p:nvSpPr>
          <p:cNvPr id="8195" name="Rectangle 7"/>
          <p:cNvSpPr>
            <a:spLocks noGrp="1" noChangeArrowheads="1"/>
          </p:cNvSpPr>
          <p:nvPr>
            <p:ph idx="1"/>
          </p:nvPr>
        </p:nvSpPr>
        <p:spPr>
          <a:xfrm>
            <a:off x="594804" y="1198465"/>
            <a:ext cx="8229600" cy="1356845"/>
          </a:xfrm>
        </p:spPr>
        <p:txBody>
          <a:bodyPr/>
          <a:lstStyle/>
          <a:p>
            <a:pPr eaLnBrk="1" hangingPunct="1"/>
            <a:r>
              <a:rPr lang="en-US" sz="2200" b="1" dirty="0" smtClean="0"/>
              <a:t>Account Summary page</a:t>
            </a:r>
          </a:p>
          <a:p>
            <a:pPr lvl="1" eaLnBrk="1" hangingPunct="1"/>
            <a:r>
              <a:rPr lang="en-US" sz="1800" dirty="0" smtClean="0"/>
              <a:t>To view statements associated with an account summary record, select an account summary record and then select the </a:t>
            </a:r>
            <a:r>
              <a:rPr lang="en-US" sz="1800" b="1" dirty="0" smtClean="0"/>
              <a:t>[View Statements] </a:t>
            </a:r>
            <a:r>
              <a:rPr lang="en-US" sz="1800" dirty="0" smtClean="0"/>
              <a:t>button.</a:t>
            </a:r>
          </a:p>
        </p:txBody>
      </p:sp>
      <p:sp>
        <p:nvSpPr>
          <p:cNvPr id="9" name="Rectangle 8"/>
          <p:cNvSpPr/>
          <p:nvPr/>
        </p:nvSpPr>
        <p:spPr bwMode="auto">
          <a:xfrm>
            <a:off x="563672" y="4580757"/>
            <a:ext cx="8254652" cy="29186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615864" y="3169085"/>
            <a:ext cx="1501035" cy="45302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1707777" y="2592246"/>
            <a:ext cx="5550591" cy="398336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 (Cont’d)</a:t>
            </a:r>
          </a:p>
        </p:txBody>
      </p:sp>
      <p:sp>
        <p:nvSpPr>
          <p:cNvPr id="8195" name="Rectangle 7"/>
          <p:cNvSpPr>
            <a:spLocks noGrp="1" noChangeArrowheads="1"/>
          </p:cNvSpPr>
          <p:nvPr>
            <p:ph idx="1"/>
          </p:nvPr>
        </p:nvSpPr>
        <p:spPr>
          <a:xfrm>
            <a:off x="486695" y="1112083"/>
            <a:ext cx="8524568" cy="1430702"/>
          </a:xfrm>
        </p:spPr>
        <p:txBody>
          <a:bodyPr/>
          <a:lstStyle/>
          <a:p>
            <a:pPr eaLnBrk="1" hangingPunct="1"/>
            <a:r>
              <a:rPr lang="en-US" sz="2000" b="1" dirty="0" smtClean="0"/>
              <a:t>Statement Search page</a:t>
            </a:r>
          </a:p>
          <a:p>
            <a:pPr lvl="1" eaLnBrk="1" hangingPunct="1"/>
            <a:r>
              <a:rPr lang="en-US" sz="1600" dirty="0" smtClean="0"/>
              <a:t>The Statement Search page displays with the option to search for statements associated with the selected account summary record.</a:t>
            </a:r>
          </a:p>
          <a:p>
            <a:pPr lvl="2" eaLnBrk="1" hangingPunct="1"/>
            <a:r>
              <a:rPr lang="en-US" sz="1400" dirty="0" smtClean="0"/>
              <a:t>To search for statement records, enter search criteria and select the </a:t>
            </a:r>
            <a:r>
              <a:rPr lang="en-US" sz="1400" b="1" dirty="0" smtClean="0"/>
              <a:t>[Search] </a:t>
            </a:r>
            <a:r>
              <a:rPr lang="en-US" sz="1400" dirty="0" smtClean="0"/>
              <a:t>button.</a:t>
            </a:r>
          </a:p>
          <a:p>
            <a:pPr lvl="2" eaLnBrk="1" hangingPunct="1"/>
            <a:r>
              <a:rPr lang="en-US" sz="1400" dirty="0" smtClean="0"/>
              <a:t>In the search results, review the statement records that display.</a:t>
            </a:r>
          </a:p>
        </p:txBody>
      </p:sp>
      <p:sp>
        <p:nvSpPr>
          <p:cNvPr id="8" name="Rectangle 7"/>
          <p:cNvSpPr/>
          <p:nvPr/>
        </p:nvSpPr>
        <p:spPr bwMode="auto">
          <a:xfrm>
            <a:off x="1748118" y="5096434"/>
            <a:ext cx="431411" cy="20170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1670136" y="6225987"/>
            <a:ext cx="5591275" cy="38996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653583" y="3193396"/>
            <a:ext cx="8119101" cy="168788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 (Cont’d)</a:t>
            </a:r>
          </a:p>
        </p:txBody>
      </p:sp>
      <p:sp>
        <p:nvSpPr>
          <p:cNvPr id="8195" name="Rectangle 7"/>
          <p:cNvSpPr>
            <a:spLocks noGrp="1" noChangeArrowheads="1"/>
          </p:cNvSpPr>
          <p:nvPr>
            <p:ph idx="1"/>
          </p:nvPr>
        </p:nvSpPr>
        <p:spPr>
          <a:xfrm>
            <a:off x="576197" y="1242709"/>
            <a:ext cx="8366191" cy="1484450"/>
          </a:xfrm>
        </p:spPr>
        <p:txBody>
          <a:bodyPr/>
          <a:lstStyle/>
          <a:p>
            <a:pPr eaLnBrk="1" hangingPunct="1"/>
            <a:r>
              <a:rPr lang="en-US" sz="2200" b="1" dirty="0" smtClean="0"/>
              <a:t>Account Summary page</a:t>
            </a:r>
          </a:p>
          <a:p>
            <a:pPr lvl="1" eaLnBrk="1" hangingPunct="1"/>
            <a:r>
              <a:rPr lang="en-US" sz="1800" dirty="0" smtClean="0"/>
              <a:t>To view payments associated with an account summary record, select an account summary record and then select the </a:t>
            </a:r>
            <a:r>
              <a:rPr lang="en-US" sz="1800" b="1" dirty="0" smtClean="0"/>
              <a:t>[View Payments] </a:t>
            </a:r>
            <a:r>
              <a:rPr lang="en-US" sz="1800" dirty="0" smtClean="0"/>
              <a:t>button.</a:t>
            </a:r>
          </a:p>
        </p:txBody>
      </p:sp>
      <p:sp>
        <p:nvSpPr>
          <p:cNvPr id="10" name="Rectangle 9"/>
          <p:cNvSpPr/>
          <p:nvPr/>
        </p:nvSpPr>
        <p:spPr bwMode="auto">
          <a:xfrm>
            <a:off x="658906" y="4580757"/>
            <a:ext cx="8159418" cy="2736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2151529" y="3169085"/>
            <a:ext cx="1380812" cy="45302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1149926" y="2745619"/>
            <a:ext cx="5888182" cy="3876854"/>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Summary (Cont’d)</a:t>
            </a:r>
          </a:p>
        </p:txBody>
      </p:sp>
      <p:sp>
        <p:nvSpPr>
          <p:cNvPr id="8195" name="Rectangle 7"/>
          <p:cNvSpPr>
            <a:spLocks noGrp="1" noChangeArrowheads="1"/>
          </p:cNvSpPr>
          <p:nvPr>
            <p:ph idx="1"/>
          </p:nvPr>
        </p:nvSpPr>
        <p:spPr>
          <a:xfrm>
            <a:off x="427699" y="1140345"/>
            <a:ext cx="8676917" cy="1917586"/>
          </a:xfrm>
        </p:spPr>
        <p:txBody>
          <a:bodyPr/>
          <a:lstStyle/>
          <a:p>
            <a:pPr eaLnBrk="1" hangingPunct="1"/>
            <a:r>
              <a:rPr lang="en-US" sz="2000" b="1" dirty="0" smtClean="0"/>
              <a:t>Payment Search page</a:t>
            </a:r>
          </a:p>
          <a:p>
            <a:pPr lvl="1" eaLnBrk="1" hangingPunct="1"/>
            <a:r>
              <a:rPr lang="en-US" sz="1600" dirty="0" smtClean="0"/>
              <a:t>The Payment Search page displays with the option to search for payments associated with the selected account summary record.</a:t>
            </a:r>
          </a:p>
          <a:p>
            <a:pPr lvl="2" eaLnBrk="1" hangingPunct="1"/>
            <a:r>
              <a:rPr lang="en-US" sz="1400" dirty="0" smtClean="0"/>
              <a:t>To search for payment records, enter search criteria and select the </a:t>
            </a:r>
            <a:r>
              <a:rPr lang="en-US" sz="1400" b="1" dirty="0" smtClean="0"/>
              <a:t>[Search] </a:t>
            </a:r>
            <a:r>
              <a:rPr lang="en-US" sz="1400" dirty="0" smtClean="0"/>
              <a:t>button.</a:t>
            </a:r>
          </a:p>
          <a:p>
            <a:pPr lvl="2" eaLnBrk="1" hangingPunct="1"/>
            <a:r>
              <a:rPr lang="en-US" sz="1400" dirty="0" smtClean="0"/>
              <a:t>In the search results, review the payment records that display.</a:t>
            </a:r>
          </a:p>
        </p:txBody>
      </p:sp>
      <p:sp>
        <p:nvSpPr>
          <p:cNvPr id="18" name="Rectangle 17"/>
          <p:cNvSpPr/>
          <p:nvPr/>
        </p:nvSpPr>
        <p:spPr bwMode="auto">
          <a:xfrm>
            <a:off x="1214438" y="5500688"/>
            <a:ext cx="351127" cy="20738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1187694" y="6384099"/>
            <a:ext cx="5864270" cy="22451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TextBox 9"/>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a:t>
            </a:r>
          </a:p>
        </p:txBody>
      </p:sp>
      <p:sp>
        <p:nvSpPr>
          <p:cNvPr id="8195" name="Rectangle 7"/>
          <p:cNvSpPr>
            <a:spLocks noGrp="1" noChangeArrowheads="1"/>
          </p:cNvSpPr>
          <p:nvPr>
            <p:ph idx="1"/>
          </p:nvPr>
        </p:nvSpPr>
        <p:spPr>
          <a:xfrm>
            <a:off x="388711" y="1237423"/>
            <a:ext cx="8717711" cy="3755789"/>
          </a:xfrm>
        </p:spPr>
        <p:txBody>
          <a:bodyPr/>
          <a:lstStyle/>
          <a:p>
            <a:pPr eaLnBrk="1" hangingPunct="1"/>
            <a:r>
              <a:rPr lang="en-US" sz="2000" b="1" dirty="0" smtClean="0"/>
              <a:t>The Outstanding Balances by Account page is used to review outstanding balances for your accounts.</a:t>
            </a:r>
            <a:endParaRPr lang="en-US" sz="1000" dirty="0" smtClean="0"/>
          </a:p>
          <a:p>
            <a:pPr lvl="1" eaLnBrk="1" hangingPunct="1"/>
            <a:r>
              <a:rPr lang="en-US" sz="1600" dirty="0" smtClean="0"/>
              <a:t>View outstanding balances, such as chargeback amounts and credit amounts.</a:t>
            </a:r>
          </a:p>
          <a:p>
            <a:pPr lvl="1" eaLnBrk="1" hangingPunct="1"/>
            <a:r>
              <a:rPr lang="en-US" sz="1600" dirty="0" smtClean="0"/>
              <a:t>View outstanding statements.</a:t>
            </a:r>
          </a:p>
          <a:p>
            <a:pPr lvl="2" eaLnBrk="1" hangingPunct="1"/>
            <a:r>
              <a:rPr lang="en-US" sz="1400" dirty="0" smtClean="0"/>
              <a:t>“Outstanding statements” are statements with an outstanding or unpaid balance greater than $0.</a:t>
            </a:r>
          </a:p>
          <a:p>
            <a:pPr lvl="1" eaLnBrk="1" hangingPunct="1"/>
            <a:r>
              <a:rPr lang="en-US" sz="1600" dirty="0" smtClean="0"/>
              <a:t>View recent statements. </a:t>
            </a:r>
          </a:p>
          <a:p>
            <a:pPr lvl="2" eaLnBrk="1" hangingPunct="1"/>
            <a:r>
              <a:rPr lang="en-US" sz="1400" dirty="0" smtClean="0"/>
              <a:t>“Recent statements” are statements from within the last three months.</a:t>
            </a:r>
          </a:p>
          <a:p>
            <a:pPr lvl="1" eaLnBrk="1" hangingPunct="1"/>
            <a:r>
              <a:rPr lang="en-US" sz="1600" dirty="0" smtClean="0"/>
              <a:t>Also, create account correspondence to send to GSA.  </a:t>
            </a:r>
          </a:p>
          <a:p>
            <a:pPr lvl="2" eaLnBrk="1" hangingPunct="1"/>
            <a:r>
              <a:rPr lang="en-US" sz="1400" dirty="0" smtClean="0"/>
              <a:t>Account correspondence are messages regarding a general issue or question on your account.  This correspondence should not be related to a specific statement, refund or payment on your account because there are specific types of correspondence that should be created for these.</a:t>
            </a:r>
          </a:p>
          <a:p>
            <a:pPr marL="577850" lvl="2" eaLnBrk="1" hangingPunct="1"/>
            <a:r>
              <a:rPr lang="en-US" sz="1600" dirty="0" smtClean="0"/>
              <a:t>To access the Outstanding Balances by Account page, from the menu bar select </a:t>
            </a:r>
            <a:r>
              <a:rPr lang="en-US" sz="1600" b="1" dirty="0" smtClean="0"/>
              <a:t>Accounts &gt; Outstanding Balances by Account</a:t>
            </a:r>
            <a:r>
              <a:rPr lang="en-US" sz="1600" dirty="0" smtClean="0"/>
              <a:t>.</a:t>
            </a:r>
            <a:endParaRPr lang="en-US" sz="1600" b="1" dirty="0" smtClean="0"/>
          </a:p>
        </p:txBody>
      </p:sp>
      <p:pic>
        <p:nvPicPr>
          <p:cNvPr id="24578" name="Picture 2"/>
          <p:cNvPicPr>
            <a:picLocks noChangeAspect="1" noChangeArrowheads="1"/>
          </p:cNvPicPr>
          <p:nvPr/>
        </p:nvPicPr>
        <p:blipFill>
          <a:blip r:embed="rId3" cstate="print"/>
          <a:srcRect l="1775" r="1878"/>
          <a:stretch>
            <a:fillRect/>
          </a:stretch>
        </p:blipFill>
        <p:spPr bwMode="auto">
          <a:xfrm>
            <a:off x="3169084" y="5219387"/>
            <a:ext cx="2680570" cy="1452171"/>
          </a:xfrm>
          <a:prstGeom prst="rect">
            <a:avLst/>
          </a:prstGeom>
          <a:noFill/>
          <a:ln w="9525">
            <a:solidFill>
              <a:schemeClr val="tx1"/>
            </a:solidFill>
            <a:miter lim="800000"/>
            <a:headEnd/>
            <a:tailEnd/>
          </a:ln>
        </p:spPr>
      </p:pic>
      <p:sp>
        <p:nvSpPr>
          <p:cNvPr id="5" name="Rectangle 4"/>
          <p:cNvSpPr/>
          <p:nvPr/>
        </p:nvSpPr>
        <p:spPr bwMode="auto">
          <a:xfrm>
            <a:off x="3171170" y="5206012"/>
            <a:ext cx="1175361" cy="37578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173258" y="6097448"/>
            <a:ext cx="2688922" cy="28601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3" cstate="print"/>
          <a:srcRect t="29677" r="4557"/>
          <a:stretch>
            <a:fillRect/>
          </a:stretch>
        </p:blipFill>
        <p:spPr bwMode="auto">
          <a:xfrm>
            <a:off x="774934" y="4003849"/>
            <a:ext cx="8064734" cy="233171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458792" y="1344773"/>
            <a:ext cx="8548728" cy="2326475"/>
          </a:xfrm>
        </p:spPr>
        <p:txBody>
          <a:bodyPr/>
          <a:lstStyle/>
          <a:p>
            <a:pPr eaLnBrk="1" hangingPunct="1"/>
            <a:r>
              <a:rPr lang="en-US" sz="2200" b="1" dirty="0" smtClean="0"/>
              <a:t>Outstanding Balances by Account page</a:t>
            </a:r>
          </a:p>
          <a:p>
            <a:pPr lvl="1" eaLnBrk="1" hangingPunct="1"/>
            <a:r>
              <a:rPr lang="en-US" sz="1800" dirty="0" smtClean="0"/>
              <a:t>The Outstanding Balances by Account page displays, with a list of your account(s) by outstanding balance. </a:t>
            </a:r>
          </a:p>
          <a:p>
            <a:pPr lvl="2" eaLnBrk="1" hangingPunct="1"/>
            <a:r>
              <a:rPr lang="en-US" sz="1600" dirty="0" smtClean="0"/>
              <a:t>The </a:t>
            </a:r>
            <a:r>
              <a:rPr lang="en-US" sz="1600" b="1" dirty="0" smtClean="0"/>
              <a:t>Outstanding Amount</a:t>
            </a:r>
            <a:r>
              <a:rPr lang="en-US" sz="1600" dirty="0" smtClean="0"/>
              <a:t> column is the total outstanding amount of statements.  </a:t>
            </a:r>
          </a:p>
          <a:p>
            <a:pPr lvl="2" eaLnBrk="1" hangingPunct="1"/>
            <a:r>
              <a:rPr lang="en-US" sz="1600" dirty="0" smtClean="0"/>
              <a:t>The </a:t>
            </a:r>
            <a:r>
              <a:rPr lang="en-US" sz="1600" b="1" dirty="0" smtClean="0"/>
              <a:t>Outstanding Chargeback </a:t>
            </a:r>
            <a:r>
              <a:rPr lang="en-US" sz="1600" dirty="0" smtClean="0"/>
              <a:t>column</a:t>
            </a:r>
            <a:r>
              <a:rPr lang="en-US" sz="1600" b="1" dirty="0" smtClean="0"/>
              <a:t> </a:t>
            </a:r>
            <a:r>
              <a:rPr lang="en-US" sz="1600" dirty="0" smtClean="0"/>
              <a:t>is for IPAC statements only that have been charged back.  </a:t>
            </a:r>
          </a:p>
          <a:p>
            <a:pPr lvl="2" eaLnBrk="1" hangingPunct="1"/>
            <a:r>
              <a:rPr lang="en-US" sz="1600" dirty="0" smtClean="0"/>
              <a:t>The </a:t>
            </a:r>
            <a:r>
              <a:rPr lang="en-US" sz="1600" b="1" dirty="0" smtClean="0"/>
              <a:t>Outstanding Credit Amount </a:t>
            </a:r>
            <a:r>
              <a:rPr lang="en-US" sz="1600" dirty="0" smtClean="0"/>
              <a:t>column</a:t>
            </a:r>
            <a:r>
              <a:rPr lang="en-US" sz="1600" b="1" dirty="0" smtClean="0"/>
              <a:t> </a:t>
            </a:r>
            <a:r>
              <a:rPr lang="en-US" sz="1600" dirty="0" smtClean="0"/>
              <a:t>is outstanding credits the customer has.</a:t>
            </a:r>
          </a:p>
          <a:p>
            <a:pPr lvl="2" eaLnBrk="1" hangingPunct="1"/>
            <a:endParaRPr lang="en-US" sz="2000" dirty="0" smtClean="0"/>
          </a:p>
        </p:txBody>
      </p:sp>
      <p:sp>
        <p:nvSpPr>
          <p:cNvPr id="7" name="Rectangle 6"/>
          <p:cNvSpPr/>
          <p:nvPr/>
        </p:nvSpPr>
        <p:spPr bwMode="auto">
          <a:xfrm>
            <a:off x="796200" y="5568033"/>
            <a:ext cx="8011624" cy="17386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493059" y="2656102"/>
            <a:ext cx="8435788" cy="229045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580056" y="1316447"/>
            <a:ext cx="8229600" cy="1088550"/>
          </a:xfrm>
        </p:spPr>
        <p:txBody>
          <a:bodyPr/>
          <a:lstStyle/>
          <a:p>
            <a:pPr eaLnBrk="1" hangingPunct="1"/>
            <a:r>
              <a:rPr lang="en-US" sz="2200" b="1" dirty="0" smtClean="0"/>
              <a:t>Outstanding Balances by Account page</a:t>
            </a:r>
          </a:p>
          <a:p>
            <a:pPr lvl="1" eaLnBrk="1" hangingPunct="1"/>
            <a:r>
              <a:rPr lang="en-US" sz="1800" dirty="0" smtClean="0"/>
              <a:t>To view outstanding statements on your account, select an account record and then select the </a:t>
            </a:r>
            <a:r>
              <a:rPr lang="en-US" sz="1800" b="1" dirty="0" smtClean="0"/>
              <a:t>[View Outstanding Statements]</a:t>
            </a:r>
            <a:r>
              <a:rPr lang="en-US" sz="1800" dirty="0" smtClean="0"/>
              <a:t> button.</a:t>
            </a:r>
          </a:p>
        </p:txBody>
      </p:sp>
      <p:sp>
        <p:nvSpPr>
          <p:cNvPr id="9" name="Rectangle 8"/>
          <p:cNvSpPr/>
          <p:nvPr/>
        </p:nvSpPr>
        <p:spPr bwMode="auto">
          <a:xfrm>
            <a:off x="503128" y="4384111"/>
            <a:ext cx="8398825" cy="21478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623229" y="3425686"/>
            <a:ext cx="1555195" cy="28570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Accounts Menu	</a:t>
            </a:r>
          </a:p>
        </p:txBody>
      </p:sp>
      <p:sp>
        <p:nvSpPr>
          <p:cNvPr id="8195" name="Rectangle 7"/>
          <p:cNvSpPr>
            <a:spLocks noGrp="1" noChangeArrowheads="1"/>
          </p:cNvSpPr>
          <p:nvPr>
            <p:ph idx="1"/>
          </p:nvPr>
        </p:nvSpPr>
        <p:spPr>
          <a:xfrm>
            <a:off x="506316" y="1379883"/>
            <a:ext cx="5681542" cy="5096073"/>
          </a:xfrm>
        </p:spPr>
        <p:txBody>
          <a:bodyPr/>
          <a:lstStyle/>
          <a:p>
            <a:pPr eaLnBrk="1" hangingPunct="1"/>
            <a:r>
              <a:rPr lang="en-US" sz="2000" b="1" dirty="0" smtClean="0"/>
              <a:t>Account Information or Account Search</a:t>
            </a:r>
          </a:p>
          <a:p>
            <a:pPr lvl="1" eaLnBrk="1" hangingPunct="1"/>
            <a:r>
              <a:rPr lang="en-US" sz="1600" dirty="0" smtClean="0"/>
              <a:t>If you have access to only one account, then the Account Information menu option displays.  This will review general information of your account.</a:t>
            </a:r>
          </a:p>
          <a:p>
            <a:pPr lvl="1" eaLnBrk="1" hangingPunct="1"/>
            <a:r>
              <a:rPr lang="en-US" sz="1600" dirty="0" smtClean="0"/>
              <a:t>If you have access to more than one account, then the Account Search menu option displays.  You can search for the account you would like to review information on. </a:t>
            </a:r>
          </a:p>
          <a:p>
            <a:pPr lvl="1" eaLnBrk="1" hangingPunct="1">
              <a:buNone/>
            </a:pPr>
            <a:endParaRPr lang="en-US" sz="1000" dirty="0" smtClean="0"/>
          </a:p>
          <a:p>
            <a:pPr eaLnBrk="1" hangingPunct="1"/>
            <a:r>
              <a:rPr lang="en-US" sz="2000" b="1" dirty="0" smtClean="0"/>
              <a:t>Account Summary</a:t>
            </a:r>
          </a:p>
          <a:p>
            <a:pPr lvl="1" eaLnBrk="1" hangingPunct="1"/>
            <a:r>
              <a:rPr lang="en-US" sz="1600" dirty="0" smtClean="0"/>
              <a:t>Review balances for your accounts.</a:t>
            </a:r>
          </a:p>
          <a:p>
            <a:pPr lvl="1" eaLnBrk="1" hangingPunct="1">
              <a:buNone/>
            </a:pPr>
            <a:endParaRPr lang="en-US" sz="1000" dirty="0" smtClean="0"/>
          </a:p>
          <a:p>
            <a:pPr eaLnBrk="1" hangingPunct="1"/>
            <a:r>
              <a:rPr lang="en-US" sz="2000" b="1" dirty="0" smtClean="0"/>
              <a:t>Outstanding Balances by Account</a:t>
            </a:r>
          </a:p>
          <a:p>
            <a:pPr lvl="1" eaLnBrk="1" hangingPunct="1"/>
            <a:r>
              <a:rPr lang="en-US" sz="1600" dirty="0" smtClean="0"/>
              <a:t>Review a list of outstanding balances for your accounts.  (This page is the same as the home page).</a:t>
            </a:r>
          </a:p>
          <a:p>
            <a:pPr lvl="1" eaLnBrk="1" hangingPunct="1">
              <a:buNone/>
            </a:pPr>
            <a:endParaRPr lang="en-US" sz="1000" strike="sngStrike" dirty="0" smtClean="0"/>
          </a:p>
          <a:p>
            <a:pPr eaLnBrk="1" hangingPunct="1"/>
            <a:r>
              <a:rPr lang="en-US" sz="2000" b="1" dirty="0" smtClean="0"/>
              <a:t>Business Line Summary</a:t>
            </a:r>
          </a:p>
          <a:p>
            <a:pPr lvl="1" eaLnBrk="1" hangingPunct="1"/>
            <a:r>
              <a:rPr lang="en-US" sz="1600" dirty="0" smtClean="0"/>
              <a:t>Review account balances sorted by GSA business line (i.e. Rent and Fleet).</a:t>
            </a: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srcRect/>
          <a:stretch>
            <a:fillRect/>
          </a:stretch>
        </p:blipFill>
        <p:spPr bwMode="auto">
          <a:xfrm>
            <a:off x="1815352" y="3056690"/>
            <a:ext cx="5257801" cy="357172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410121" y="1148948"/>
            <a:ext cx="8733879" cy="1656882"/>
          </a:xfrm>
        </p:spPr>
        <p:txBody>
          <a:bodyPr/>
          <a:lstStyle/>
          <a:p>
            <a:pPr eaLnBrk="1" hangingPunct="1"/>
            <a:r>
              <a:rPr lang="en-US" sz="2200" b="1" dirty="0" smtClean="0"/>
              <a:t>Statement Search page</a:t>
            </a:r>
          </a:p>
          <a:p>
            <a:pPr lvl="1" eaLnBrk="1" hangingPunct="1"/>
            <a:r>
              <a:rPr lang="en-US" sz="1600" dirty="0" smtClean="0"/>
              <a:t>The Statement Search page displays with outstanding statement records already shown in the search results.</a:t>
            </a:r>
          </a:p>
          <a:p>
            <a:pPr lvl="1" eaLnBrk="1" hangingPunct="1"/>
            <a:r>
              <a:rPr lang="en-US" sz="1600" dirty="0" smtClean="0"/>
              <a:t>From this page you can select a </a:t>
            </a:r>
            <a:r>
              <a:rPr lang="en-US" sz="1600" b="1" dirty="0" smtClean="0"/>
              <a:t>statement record </a:t>
            </a:r>
            <a:r>
              <a:rPr lang="en-US" sz="1600" dirty="0" smtClean="0"/>
              <a:t>and then:</a:t>
            </a:r>
          </a:p>
          <a:p>
            <a:pPr lvl="2" eaLnBrk="1" hangingPunct="1"/>
            <a:r>
              <a:rPr lang="en-US" sz="1600" dirty="0" smtClean="0"/>
              <a:t>Select the </a:t>
            </a:r>
            <a:r>
              <a:rPr lang="en-US" sz="1600" b="1" dirty="0" smtClean="0"/>
              <a:t>[View] </a:t>
            </a:r>
            <a:r>
              <a:rPr lang="en-US" sz="1600" dirty="0" smtClean="0"/>
              <a:t>button to view the statement details, or </a:t>
            </a:r>
          </a:p>
          <a:p>
            <a:pPr lvl="2" eaLnBrk="1" hangingPunct="1"/>
            <a:r>
              <a:rPr lang="en-US" sz="1600" dirty="0" smtClean="0"/>
              <a:t>Select the </a:t>
            </a:r>
            <a:r>
              <a:rPr lang="en-US" sz="1600" b="1" dirty="0" smtClean="0"/>
              <a:t>[View PDF] </a:t>
            </a:r>
            <a:r>
              <a:rPr lang="en-US" sz="1600" dirty="0" smtClean="0"/>
              <a:t>button to view a PDF version of the statement.</a:t>
            </a:r>
          </a:p>
          <a:p>
            <a:pPr lvl="2" eaLnBrk="1" hangingPunct="1"/>
            <a:endParaRPr lang="en-US" sz="1600" dirty="0" smtClean="0"/>
          </a:p>
        </p:txBody>
      </p:sp>
      <p:sp>
        <p:nvSpPr>
          <p:cNvPr id="6" name="Rectangle 5"/>
          <p:cNvSpPr/>
          <p:nvPr/>
        </p:nvSpPr>
        <p:spPr bwMode="auto">
          <a:xfrm>
            <a:off x="1896035" y="5462232"/>
            <a:ext cx="865769" cy="21242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1805375" y="6212541"/>
            <a:ext cx="5267777" cy="34962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D19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519954" y="2871255"/>
            <a:ext cx="8435788" cy="229045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442452" y="1308974"/>
            <a:ext cx="8642556" cy="1096023"/>
          </a:xfrm>
        </p:spPr>
        <p:txBody>
          <a:bodyPr/>
          <a:lstStyle/>
          <a:p>
            <a:pPr eaLnBrk="1" hangingPunct="1"/>
            <a:r>
              <a:rPr lang="en-US" sz="2200" b="1" dirty="0" smtClean="0"/>
              <a:t>Outstanding Balances by Account page</a:t>
            </a:r>
          </a:p>
          <a:p>
            <a:pPr lvl="1" eaLnBrk="1" hangingPunct="1"/>
            <a:r>
              <a:rPr lang="en-US" sz="1800" dirty="0" smtClean="0"/>
              <a:t>To view recent statements on your account, select an account record and then select the </a:t>
            </a:r>
            <a:r>
              <a:rPr lang="en-US" sz="1800" b="1" dirty="0" smtClean="0"/>
              <a:t>[View Recent Statements (3 Months)]</a:t>
            </a:r>
            <a:r>
              <a:rPr lang="en-US" sz="1800" dirty="0" smtClean="0"/>
              <a:t> button.</a:t>
            </a:r>
          </a:p>
        </p:txBody>
      </p:sp>
      <p:sp>
        <p:nvSpPr>
          <p:cNvPr id="10" name="Rectangle 9"/>
          <p:cNvSpPr/>
          <p:nvPr/>
        </p:nvSpPr>
        <p:spPr bwMode="auto">
          <a:xfrm>
            <a:off x="503127" y="4609579"/>
            <a:ext cx="8478035" cy="18788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2250139" y="3652075"/>
            <a:ext cx="1878108" cy="28791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srcRect/>
          <a:stretch>
            <a:fillRect/>
          </a:stretch>
        </p:blipFill>
        <p:spPr bwMode="auto">
          <a:xfrm>
            <a:off x="2017058" y="3070137"/>
            <a:ext cx="5257801" cy="357172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450937" y="1122479"/>
            <a:ext cx="8693063" cy="1187157"/>
          </a:xfrm>
        </p:spPr>
        <p:txBody>
          <a:bodyPr/>
          <a:lstStyle/>
          <a:p>
            <a:pPr eaLnBrk="1" hangingPunct="1"/>
            <a:r>
              <a:rPr lang="en-US" sz="2200" b="1" dirty="0" smtClean="0"/>
              <a:t>Statement Search page</a:t>
            </a:r>
          </a:p>
          <a:p>
            <a:pPr lvl="1" eaLnBrk="1" hangingPunct="1"/>
            <a:r>
              <a:rPr lang="en-US" sz="1800" dirty="0" smtClean="0"/>
              <a:t>The Statement Search page displays with recent statement records in the search results.</a:t>
            </a:r>
          </a:p>
          <a:p>
            <a:pPr lvl="1" eaLnBrk="1" hangingPunct="1"/>
            <a:r>
              <a:rPr lang="en-US" sz="1800" dirty="0" smtClean="0"/>
              <a:t>From this page you can select a </a:t>
            </a:r>
            <a:r>
              <a:rPr lang="en-US" sz="1800" b="1" dirty="0" smtClean="0"/>
              <a:t>statement record </a:t>
            </a:r>
            <a:r>
              <a:rPr lang="en-US" sz="1800" dirty="0" smtClean="0"/>
              <a:t>and then select the </a:t>
            </a:r>
            <a:r>
              <a:rPr lang="en-US" sz="1800" b="1" dirty="0" smtClean="0"/>
              <a:t>[View] </a:t>
            </a:r>
            <a:r>
              <a:rPr lang="en-US" sz="1800" dirty="0" smtClean="0"/>
              <a:t>button to view the statement details or select the </a:t>
            </a:r>
            <a:r>
              <a:rPr lang="en-US" sz="1800" b="1" dirty="0" smtClean="0"/>
              <a:t>[View PDF] </a:t>
            </a:r>
            <a:r>
              <a:rPr lang="en-US" sz="1800" dirty="0" smtClean="0"/>
              <a:t>button to view a PDF version of the statement.</a:t>
            </a:r>
          </a:p>
          <a:p>
            <a:pPr lvl="1" eaLnBrk="1" hangingPunct="1"/>
            <a:endParaRPr lang="en-US" sz="1800" dirty="0" smtClean="0"/>
          </a:p>
        </p:txBody>
      </p:sp>
      <p:sp>
        <p:nvSpPr>
          <p:cNvPr id="8" name="Rectangle 7"/>
          <p:cNvSpPr/>
          <p:nvPr/>
        </p:nvSpPr>
        <p:spPr bwMode="auto">
          <a:xfrm>
            <a:off x="2029553" y="6212910"/>
            <a:ext cx="5245306" cy="4568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2084507" y="5498927"/>
            <a:ext cx="820058" cy="21607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srcRect/>
          <a:stretch>
            <a:fillRect/>
          </a:stretch>
        </p:blipFill>
        <p:spPr bwMode="auto">
          <a:xfrm>
            <a:off x="519954" y="2871255"/>
            <a:ext cx="8435788" cy="229045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471948" y="1292202"/>
            <a:ext cx="8470440" cy="1037640"/>
          </a:xfrm>
        </p:spPr>
        <p:txBody>
          <a:bodyPr/>
          <a:lstStyle/>
          <a:p>
            <a:pPr eaLnBrk="1" hangingPunct="1"/>
            <a:r>
              <a:rPr lang="en-US" sz="2200" b="1" dirty="0" smtClean="0"/>
              <a:t>Outstanding Balances by Account page</a:t>
            </a:r>
          </a:p>
          <a:p>
            <a:pPr lvl="1" eaLnBrk="1" hangingPunct="1"/>
            <a:r>
              <a:rPr lang="en-US" sz="1800" dirty="0" smtClean="0"/>
              <a:t>To create correspondence to send to GSA, in the search results select an </a:t>
            </a:r>
            <a:r>
              <a:rPr lang="en-US" sz="1800" b="1" dirty="0" smtClean="0"/>
              <a:t>account record</a:t>
            </a:r>
            <a:r>
              <a:rPr lang="en-US" sz="1800" dirty="0" smtClean="0"/>
              <a:t> and then select the </a:t>
            </a:r>
            <a:r>
              <a:rPr lang="en-US" sz="1800" b="1" dirty="0" smtClean="0"/>
              <a:t>[Send Correspondence] </a:t>
            </a:r>
            <a:r>
              <a:rPr lang="en-US" sz="1800" dirty="0" smtClean="0"/>
              <a:t>button.</a:t>
            </a:r>
          </a:p>
        </p:txBody>
      </p:sp>
      <p:sp>
        <p:nvSpPr>
          <p:cNvPr id="10" name="Rectangle 9"/>
          <p:cNvSpPr/>
          <p:nvPr/>
        </p:nvSpPr>
        <p:spPr bwMode="auto">
          <a:xfrm>
            <a:off x="503127" y="4609579"/>
            <a:ext cx="8478035" cy="18788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4168588" y="3678968"/>
            <a:ext cx="1232157" cy="24757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cstate="print"/>
          <a:srcRect/>
          <a:stretch>
            <a:fillRect/>
          </a:stretch>
        </p:blipFill>
        <p:spPr bwMode="auto">
          <a:xfrm>
            <a:off x="4141695" y="1788458"/>
            <a:ext cx="4827494" cy="405349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Outstanding Balances by Account (Cont’d)</a:t>
            </a:r>
          </a:p>
        </p:txBody>
      </p:sp>
      <p:sp>
        <p:nvSpPr>
          <p:cNvPr id="8195" name="Rectangle 7"/>
          <p:cNvSpPr>
            <a:spLocks noGrp="1" noChangeArrowheads="1"/>
          </p:cNvSpPr>
          <p:nvPr>
            <p:ph idx="1"/>
          </p:nvPr>
        </p:nvSpPr>
        <p:spPr>
          <a:xfrm>
            <a:off x="407096" y="1215312"/>
            <a:ext cx="3855415" cy="5212784"/>
          </a:xfrm>
        </p:spPr>
        <p:txBody>
          <a:bodyPr/>
          <a:lstStyle/>
          <a:p>
            <a:pPr eaLnBrk="1" hangingPunct="1"/>
            <a:r>
              <a:rPr lang="en-US" sz="2200" b="1" dirty="0" smtClean="0"/>
              <a:t>Send Correspondence page</a:t>
            </a:r>
          </a:p>
          <a:p>
            <a:pPr eaLnBrk="1" hangingPunct="1">
              <a:buNone/>
            </a:pPr>
            <a:endParaRPr lang="en-US" sz="500" b="1" dirty="0" smtClean="0"/>
          </a:p>
          <a:p>
            <a:pPr lvl="1" eaLnBrk="1" hangingPunct="1"/>
            <a:r>
              <a:rPr lang="en-US" sz="1800" dirty="0" smtClean="0"/>
              <a:t>The Send Correspondence page displays.  To send correspondence to GSA, fill out the following information:</a:t>
            </a:r>
          </a:p>
          <a:p>
            <a:pPr lvl="2" eaLnBrk="1" hangingPunct="1"/>
            <a:r>
              <a:rPr lang="en-US" sz="1600" dirty="0" smtClean="0"/>
              <a:t>Your contact, account, and correspondence information.</a:t>
            </a:r>
          </a:p>
          <a:p>
            <a:pPr lvl="2" eaLnBrk="1" hangingPunct="1"/>
            <a:r>
              <a:rPr lang="en-US" sz="1600" dirty="0" smtClean="0"/>
              <a:t>Add an attachment, if needed (file types supported are text, PDF, Microsoft Excel and Word documents). </a:t>
            </a:r>
          </a:p>
          <a:p>
            <a:pPr lvl="2" eaLnBrk="1" hangingPunct="1"/>
            <a:r>
              <a:rPr lang="en-US" sz="1600" dirty="0" smtClean="0"/>
              <a:t>Select the </a:t>
            </a:r>
            <a:r>
              <a:rPr lang="en-US" sz="1600" b="1" dirty="0" smtClean="0"/>
              <a:t>[Submit Correspondence] </a:t>
            </a:r>
            <a:r>
              <a:rPr lang="en-US" sz="1600" dirty="0" smtClean="0"/>
              <a:t>button to send the correspondence to GSA.  Once submitted, GSA will receive and review this correspondence.</a:t>
            </a:r>
          </a:p>
        </p:txBody>
      </p:sp>
      <p:sp>
        <p:nvSpPr>
          <p:cNvPr id="8" name="Rectangle 7"/>
          <p:cNvSpPr/>
          <p:nvPr/>
        </p:nvSpPr>
        <p:spPr bwMode="auto">
          <a:xfrm>
            <a:off x="4343368" y="2089353"/>
            <a:ext cx="820303" cy="15630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4184091" y="2256427"/>
            <a:ext cx="4690968" cy="355270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a:t>
            </a:r>
          </a:p>
        </p:txBody>
      </p:sp>
      <p:sp>
        <p:nvSpPr>
          <p:cNvPr id="8195" name="Rectangle 7"/>
          <p:cNvSpPr>
            <a:spLocks noGrp="1" noChangeArrowheads="1"/>
          </p:cNvSpPr>
          <p:nvPr>
            <p:ph idx="1"/>
          </p:nvPr>
        </p:nvSpPr>
        <p:spPr>
          <a:xfrm>
            <a:off x="587528" y="1329778"/>
            <a:ext cx="8229600" cy="3668107"/>
          </a:xfrm>
        </p:spPr>
        <p:txBody>
          <a:bodyPr/>
          <a:lstStyle/>
          <a:p>
            <a:pPr eaLnBrk="1" hangingPunct="1"/>
            <a:r>
              <a:rPr lang="en-US" sz="2000" b="1" dirty="0" smtClean="0"/>
              <a:t>The Business Line Summary page is used to search for and view balances for your accounts, with data grouped by the business lines in GSA.</a:t>
            </a:r>
          </a:p>
          <a:p>
            <a:pPr eaLnBrk="1" hangingPunct="1"/>
            <a:endParaRPr lang="en-US" sz="1000" dirty="0" smtClean="0"/>
          </a:p>
          <a:p>
            <a:pPr lvl="1" eaLnBrk="1" hangingPunct="1"/>
            <a:r>
              <a:rPr lang="en-US" sz="1800" dirty="0" smtClean="0"/>
              <a:t>View business line balances, such as total statement amounts, paid amounts, outstanding amounts, and credit amounts.</a:t>
            </a:r>
          </a:p>
          <a:p>
            <a:pPr lvl="1" eaLnBrk="1" hangingPunct="1"/>
            <a:endParaRPr lang="en-US" sz="800" dirty="0" smtClean="0"/>
          </a:p>
          <a:p>
            <a:pPr lvl="1" eaLnBrk="1" hangingPunct="1"/>
            <a:r>
              <a:rPr lang="en-US" sz="1800" dirty="0" smtClean="0"/>
              <a:t>Also, view statements and payments associated with a business line summary record.</a:t>
            </a:r>
          </a:p>
          <a:p>
            <a:pPr lvl="1" eaLnBrk="1" hangingPunct="1"/>
            <a:endParaRPr lang="en-US" sz="1000" dirty="0" smtClean="0"/>
          </a:p>
          <a:p>
            <a:pPr marL="577850" lvl="2" eaLnBrk="1" hangingPunct="1"/>
            <a:r>
              <a:rPr lang="en-US" sz="1800" dirty="0" smtClean="0"/>
              <a:t>To access the Business Line Summary page, from the menu bar select </a:t>
            </a:r>
            <a:r>
              <a:rPr lang="en-US" sz="1800" b="1" dirty="0" smtClean="0"/>
              <a:t>Accounts &gt; Business Line Summary</a:t>
            </a:r>
            <a:r>
              <a:rPr lang="en-US" sz="1800" dirty="0" smtClean="0"/>
              <a:t>.</a:t>
            </a:r>
          </a:p>
          <a:p>
            <a:pPr eaLnBrk="1" hangingPunct="1">
              <a:buNone/>
            </a:pPr>
            <a:endParaRPr lang="en-US" sz="2000" dirty="0" smtClean="0"/>
          </a:p>
        </p:txBody>
      </p:sp>
      <p:pic>
        <p:nvPicPr>
          <p:cNvPr id="29698" name="Picture 2"/>
          <p:cNvPicPr>
            <a:picLocks noChangeAspect="1" noChangeArrowheads="1"/>
          </p:cNvPicPr>
          <p:nvPr/>
        </p:nvPicPr>
        <p:blipFill>
          <a:blip r:embed="rId3" cstate="print"/>
          <a:srcRect/>
          <a:stretch>
            <a:fillRect/>
          </a:stretch>
        </p:blipFill>
        <p:spPr bwMode="auto">
          <a:xfrm>
            <a:off x="3479952" y="4872624"/>
            <a:ext cx="2614077" cy="1377863"/>
          </a:xfrm>
          <a:prstGeom prst="rect">
            <a:avLst/>
          </a:prstGeom>
          <a:noFill/>
          <a:ln w="9525">
            <a:noFill/>
            <a:miter lim="800000"/>
            <a:headEnd/>
            <a:tailEnd/>
          </a:ln>
        </p:spPr>
      </p:pic>
      <p:sp>
        <p:nvSpPr>
          <p:cNvPr id="5" name="Rectangle 4"/>
          <p:cNvSpPr/>
          <p:nvPr/>
        </p:nvSpPr>
        <p:spPr bwMode="auto">
          <a:xfrm>
            <a:off x="3484319" y="4885150"/>
            <a:ext cx="1137786" cy="33820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498931" y="5951951"/>
            <a:ext cx="2576191" cy="2985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 (Cont’d)</a:t>
            </a:r>
          </a:p>
        </p:txBody>
      </p:sp>
      <p:sp>
        <p:nvSpPr>
          <p:cNvPr id="8195" name="Rectangle 7"/>
          <p:cNvSpPr>
            <a:spLocks noGrp="1" noChangeArrowheads="1"/>
          </p:cNvSpPr>
          <p:nvPr>
            <p:ph idx="1"/>
          </p:nvPr>
        </p:nvSpPr>
        <p:spPr>
          <a:xfrm>
            <a:off x="516194" y="1404935"/>
            <a:ext cx="8426194" cy="1513629"/>
          </a:xfrm>
        </p:spPr>
        <p:txBody>
          <a:bodyPr/>
          <a:lstStyle/>
          <a:p>
            <a:pPr eaLnBrk="1" hangingPunct="1"/>
            <a:r>
              <a:rPr lang="en-US" sz="2200" b="1" dirty="0" smtClean="0"/>
              <a:t>Business Line Summary page</a:t>
            </a:r>
          </a:p>
          <a:p>
            <a:pPr lvl="1" eaLnBrk="1" hangingPunct="1"/>
            <a:r>
              <a:rPr lang="en-US" sz="1800" dirty="0" smtClean="0"/>
              <a:t>The Business Line Summary page displays with a search criteria area to search for account records sorted by business line.</a:t>
            </a:r>
          </a:p>
          <a:p>
            <a:pPr lvl="1" eaLnBrk="1" hangingPunct="1"/>
            <a:r>
              <a:rPr lang="en-US" sz="1800" dirty="0" smtClean="0"/>
              <a:t>Enter search criteria and select the </a:t>
            </a:r>
            <a:r>
              <a:rPr lang="en-US" sz="1800" b="1" dirty="0" smtClean="0"/>
              <a:t>[Search] </a:t>
            </a:r>
            <a:r>
              <a:rPr lang="en-US" sz="1800" dirty="0" smtClean="0"/>
              <a:t>button.</a:t>
            </a:r>
          </a:p>
        </p:txBody>
      </p:sp>
      <p:pic>
        <p:nvPicPr>
          <p:cNvPr id="30722" name="Picture 2"/>
          <p:cNvPicPr>
            <a:picLocks noChangeAspect="1" noChangeArrowheads="1"/>
          </p:cNvPicPr>
          <p:nvPr/>
        </p:nvPicPr>
        <p:blipFill>
          <a:blip r:embed="rId3" cstate="print"/>
          <a:srcRect/>
          <a:stretch>
            <a:fillRect/>
          </a:stretch>
        </p:blipFill>
        <p:spPr bwMode="auto">
          <a:xfrm>
            <a:off x="1236619" y="3103452"/>
            <a:ext cx="6441836" cy="3294905"/>
          </a:xfrm>
          <a:prstGeom prst="rect">
            <a:avLst/>
          </a:prstGeom>
          <a:noFill/>
          <a:ln w="9525">
            <a:solidFill>
              <a:schemeClr val="tx1"/>
            </a:solidFill>
            <a:miter lim="800000"/>
            <a:headEnd/>
            <a:tailEnd/>
          </a:ln>
        </p:spPr>
      </p:pic>
      <p:sp>
        <p:nvSpPr>
          <p:cNvPr id="8" name="Rectangle 7"/>
          <p:cNvSpPr/>
          <p:nvPr/>
        </p:nvSpPr>
        <p:spPr bwMode="auto">
          <a:xfrm>
            <a:off x="1379946" y="5962389"/>
            <a:ext cx="636744" cy="38830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 (Cont’d)</a:t>
            </a:r>
          </a:p>
        </p:txBody>
      </p:sp>
      <p:sp>
        <p:nvSpPr>
          <p:cNvPr id="8195" name="Rectangle 7"/>
          <p:cNvSpPr>
            <a:spLocks noGrp="1" noChangeArrowheads="1"/>
          </p:cNvSpPr>
          <p:nvPr>
            <p:ph idx="1"/>
          </p:nvPr>
        </p:nvSpPr>
        <p:spPr>
          <a:xfrm>
            <a:off x="575187" y="1404935"/>
            <a:ext cx="8367201" cy="987536"/>
          </a:xfrm>
        </p:spPr>
        <p:txBody>
          <a:bodyPr/>
          <a:lstStyle/>
          <a:p>
            <a:pPr eaLnBrk="1" hangingPunct="1"/>
            <a:r>
              <a:rPr lang="en-US" sz="2200" b="1" dirty="0" smtClean="0"/>
              <a:t>Business Line Summary page</a:t>
            </a:r>
          </a:p>
          <a:p>
            <a:pPr lvl="1" eaLnBrk="1" hangingPunct="1"/>
            <a:r>
              <a:rPr lang="en-US" sz="1800" dirty="0" smtClean="0"/>
              <a:t>In the search results, review the list of business line summary records.</a:t>
            </a:r>
          </a:p>
          <a:p>
            <a:pPr lvl="1" eaLnBrk="1" hangingPunct="1"/>
            <a:endParaRPr lang="en-US" sz="2000" dirty="0" smtClean="0"/>
          </a:p>
        </p:txBody>
      </p:sp>
      <p:pic>
        <p:nvPicPr>
          <p:cNvPr id="1029" name="Picture 5"/>
          <p:cNvPicPr>
            <a:picLocks noChangeAspect="1" noChangeArrowheads="1"/>
          </p:cNvPicPr>
          <p:nvPr/>
        </p:nvPicPr>
        <p:blipFill>
          <a:blip r:embed="rId3" cstate="print"/>
          <a:srcRect/>
          <a:stretch>
            <a:fillRect/>
          </a:stretch>
        </p:blipFill>
        <p:spPr bwMode="auto">
          <a:xfrm>
            <a:off x="466509" y="2594851"/>
            <a:ext cx="8572500" cy="1562100"/>
          </a:xfrm>
          <a:prstGeom prst="rect">
            <a:avLst/>
          </a:prstGeom>
          <a:noFill/>
          <a:ln w="9525">
            <a:solidFill>
              <a:schemeClr val="tx1"/>
            </a:solidFill>
            <a:miter lim="800000"/>
            <a:headEnd/>
            <a:tailEnd/>
          </a:ln>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52893" y="3077793"/>
            <a:ext cx="8346557" cy="174392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 (Cont’d)</a:t>
            </a:r>
          </a:p>
        </p:txBody>
      </p:sp>
      <p:sp>
        <p:nvSpPr>
          <p:cNvPr id="8195" name="Rectangle 7"/>
          <p:cNvSpPr>
            <a:spLocks noGrp="1" noChangeArrowheads="1"/>
          </p:cNvSpPr>
          <p:nvPr>
            <p:ph idx="1"/>
          </p:nvPr>
        </p:nvSpPr>
        <p:spPr>
          <a:xfrm>
            <a:off x="545690" y="1404935"/>
            <a:ext cx="8396698" cy="1187953"/>
          </a:xfrm>
        </p:spPr>
        <p:txBody>
          <a:bodyPr/>
          <a:lstStyle/>
          <a:p>
            <a:pPr eaLnBrk="1" hangingPunct="1"/>
            <a:r>
              <a:rPr lang="en-US" sz="2200" b="1" dirty="0" smtClean="0"/>
              <a:t>Business Line Summary page</a:t>
            </a:r>
          </a:p>
          <a:p>
            <a:pPr lvl="1" eaLnBrk="1" hangingPunct="1"/>
            <a:r>
              <a:rPr lang="en-US" sz="1800" dirty="0" smtClean="0"/>
              <a:t>To view statements for a business line summary record, select a business line summary record and then select the </a:t>
            </a:r>
            <a:r>
              <a:rPr lang="en-US" sz="1800" b="1" dirty="0" smtClean="0"/>
              <a:t>[View Statements] </a:t>
            </a:r>
            <a:r>
              <a:rPr lang="en-US" sz="1800" dirty="0" smtClean="0"/>
              <a:t>button.</a:t>
            </a:r>
            <a:endParaRPr lang="en-US" sz="1600" dirty="0" smtClean="0"/>
          </a:p>
          <a:p>
            <a:pPr lvl="1" eaLnBrk="1" hangingPunct="1"/>
            <a:endParaRPr lang="en-US" sz="2000" dirty="0" smtClean="0"/>
          </a:p>
        </p:txBody>
      </p:sp>
      <p:sp>
        <p:nvSpPr>
          <p:cNvPr id="8" name="Rectangle 7"/>
          <p:cNvSpPr/>
          <p:nvPr/>
        </p:nvSpPr>
        <p:spPr bwMode="auto">
          <a:xfrm>
            <a:off x="568048" y="3065561"/>
            <a:ext cx="1313917" cy="42190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571422" y="4516487"/>
            <a:ext cx="8294914" cy="2975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srcRect/>
          <a:stretch>
            <a:fillRect/>
          </a:stretch>
        </p:blipFill>
        <p:spPr bwMode="auto">
          <a:xfrm>
            <a:off x="1761564" y="2639831"/>
            <a:ext cx="5768789" cy="391885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 (Cont’d)</a:t>
            </a:r>
          </a:p>
        </p:txBody>
      </p:sp>
      <p:sp>
        <p:nvSpPr>
          <p:cNvPr id="8195" name="Rectangle 7"/>
          <p:cNvSpPr>
            <a:spLocks noGrp="1" noChangeArrowheads="1"/>
          </p:cNvSpPr>
          <p:nvPr>
            <p:ph idx="1"/>
          </p:nvPr>
        </p:nvSpPr>
        <p:spPr>
          <a:xfrm>
            <a:off x="424067" y="1077077"/>
            <a:ext cx="8719933" cy="1428128"/>
          </a:xfrm>
        </p:spPr>
        <p:txBody>
          <a:bodyPr/>
          <a:lstStyle/>
          <a:p>
            <a:pPr eaLnBrk="1" hangingPunct="1"/>
            <a:r>
              <a:rPr lang="en-US" sz="2000" b="1" dirty="0" smtClean="0"/>
              <a:t>Statement Search page</a:t>
            </a:r>
          </a:p>
          <a:p>
            <a:pPr lvl="1" eaLnBrk="1" hangingPunct="1"/>
            <a:r>
              <a:rPr lang="en-US" sz="1600" dirty="0" smtClean="0"/>
              <a:t>The Statement Search page displays with statement records in the search results.</a:t>
            </a:r>
          </a:p>
          <a:p>
            <a:pPr lvl="1" eaLnBrk="1" hangingPunct="1"/>
            <a:r>
              <a:rPr lang="en-US" sz="1600" dirty="0" smtClean="0"/>
              <a:t>From this page you can select a </a:t>
            </a:r>
            <a:r>
              <a:rPr lang="en-US" sz="1600" b="1" dirty="0" smtClean="0"/>
              <a:t>statement record </a:t>
            </a:r>
            <a:r>
              <a:rPr lang="en-US" sz="1600" dirty="0" smtClean="0"/>
              <a:t>and then select the </a:t>
            </a:r>
            <a:r>
              <a:rPr lang="en-US" sz="1600" b="1" dirty="0" smtClean="0"/>
              <a:t>[View] </a:t>
            </a:r>
            <a:r>
              <a:rPr lang="en-US" sz="1600" dirty="0" smtClean="0"/>
              <a:t>button to view the statement details or select the </a:t>
            </a:r>
            <a:r>
              <a:rPr lang="en-US" sz="1600" b="1" dirty="0" smtClean="0"/>
              <a:t>[View PDF] </a:t>
            </a:r>
            <a:r>
              <a:rPr lang="en-US" sz="1600" dirty="0" smtClean="0"/>
              <a:t>button to view a PDF version of the statement.</a:t>
            </a:r>
          </a:p>
          <a:p>
            <a:pPr lvl="1" eaLnBrk="1" hangingPunct="1"/>
            <a:endParaRPr lang="en-US" sz="1600" dirty="0" smtClean="0"/>
          </a:p>
        </p:txBody>
      </p:sp>
      <p:sp>
        <p:nvSpPr>
          <p:cNvPr id="7" name="Rectangle 6"/>
          <p:cNvSpPr/>
          <p:nvPr/>
        </p:nvSpPr>
        <p:spPr bwMode="auto">
          <a:xfrm>
            <a:off x="1761565" y="6113122"/>
            <a:ext cx="5755342" cy="19355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821294" y="5279766"/>
            <a:ext cx="948800" cy="24697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Information</a:t>
            </a:r>
          </a:p>
        </p:txBody>
      </p:sp>
      <p:sp>
        <p:nvSpPr>
          <p:cNvPr id="8195" name="Rectangle 7"/>
          <p:cNvSpPr>
            <a:spLocks noGrp="1" noChangeArrowheads="1"/>
          </p:cNvSpPr>
          <p:nvPr>
            <p:ph idx="1"/>
          </p:nvPr>
        </p:nvSpPr>
        <p:spPr>
          <a:xfrm>
            <a:off x="588944" y="1279677"/>
            <a:ext cx="8229600" cy="2377924"/>
          </a:xfrm>
          <a:ln>
            <a:noFill/>
          </a:ln>
        </p:spPr>
        <p:txBody>
          <a:bodyPr/>
          <a:lstStyle/>
          <a:p>
            <a:pPr eaLnBrk="1" hangingPunct="1"/>
            <a:r>
              <a:rPr lang="en-US" sz="2000" b="1" dirty="0" smtClean="0"/>
              <a:t>The Account Information page is used to display your account information details.  </a:t>
            </a:r>
          </a:p>
          <a:p>
            <a:pPr eaLnBrk="1" hangingPunct="1">
              <a:buNone/>
            </a:pPr>
            <a:endParaRPr lang="en-US" sz="1200" dirty="0" smtClean="0"/>
          </a:p>
          <a:p>
            <a:pPr lvl="1" eaLnBrk="1" hangingPunct="1"/>
            <a:r>
              <a:rPr lang="en-US" sz="1800" dirty="0" smtClean="0"/>
              <a:t>If you have access to only one account, your account information automatically displays.</a:t>
            </a:r>
          </a:p>
          <a:p>
            <a:pPr eaLnBrk="1" hangingPunct="1">
              <a:buNone/>
            </a:pPr>
            <a:endParaRPr lang="en-US" sz="1200" dirty="0" smtClean="0"/>
          </a:p>
          <a:p>
            <a:pPr lvl="1" eaLnBrk="1" hangingPunct="1"/>
            <a:r>
              <a:rPr lang="en-US" sz="1800" dirty="0" smtClean="0"/>
              <a:t>To access the Account Information page, from the menu bar select </a:t>
            </a:r>
            <a:r>
              <a:rPr lang="en-US" sz="1800" b="1" dirty="0" smtClean="0"/>
              <a:t>Accounts &gt; Account Information</a:t>
            </a:r>
            <a:r>
              <a:rPr lang="en-US" sz="1800" dirty="0" smtClean="0"/>
              <a:t>.</a:t>
            </a:r>
          </a:p>
          <a:p>
            <a:pPr lvl="1" eaLnBrk="1" hangingPunct="1"/>
            <a:endParaRPr lang="en-US" sz="1800" b="1" dirty="0" smtClean="0"/>
          </a:p>
          <a:p>
            <a:pPr lvl="1" eaLnBrk="1" hangingPunct="1"/>
            <a:endParaRPr lang="en-US" sz="1800" b="1" dirty="0" smtClean="0"/>
          </a:p>
          <a:p>
            <a:pPr lvl="1" eaLnBrk="1" hangingPunct="1"/>
            <a:endParaRPr lang="en-US" sz="1800" b="1" dirty="0" smtClean="0"/>
          </a:p>
          <a:p>
            <a:pPr lvl="1" eaLnBrk="1" hangingPunct="1"/>
            <a:endParaRPr lang="en-US" sz="1800" b="1" dirty="0" smtClean="0"/>
          </a:p>
          <a:p>
            <a:pPr lvl="1" eaLnBrk="1" hangingPunct="1"/>
            <a:endParaRPr lang="en-US" sz="1800" b="1" dirty="0" smtClean="0"/>
          </a:p>
          <a:p>
            <a:pPr lvl="1" eaLnBrk="1" hangingPunct="1"/>
            <a:endParaRPr lang="en-US" sz="1800" b="1" dirty="0" smtClean="0"/>
          </a:p>
          <a:p>
            <a:pPr lvl="1" eaLnBrk="1" hangingPunct="1"/>
            <a:endParaRPr lang="en-US" sz="1800" b="1" dirty="0" smtClean="0"/>
          </a:p>
          <a:p>
            <a:pPr lvl="1" eaLnBrk="1" hangingPunct="1">
              <a:buNone/>
            </a:pPr>
            <a:endParaRPr lang="en-US" sz="1800" b="1" dirty="0" smtClean="0"/>
          </a:p>
        </p:txBody>
      </p:sp>
      <p:grpSp>
        <p:nvGrpSpPr>
          <p:cNvPr id="2" name="Group 7"/>
          <p:cNvGrpSpPr/>
          <p:nvPr/>
        </p:nvGrpSpPr>
        <p:grpSpPr>
          <a:xfrm>
            <a:off x="3132489" y="4171452"/>
            <a:ext cx="2463909" cy="1321227"/>
            <a:chOff x="3186277" y="4695888"/>
            <a:chExt cx="2463909" cy="1321227"/>
          </a:xfrm>
        </p:grpSpPr>
        <p:pic>
          <p:nvPicPr>
            <p:cNvPr id="4" name="Picture 2"/>
            <p:cNvPicPr>
              <a:picLocks noChangeAspect="1" noChangeArrowheads="1"/>
            </p:cNvPicPr>
            <p:nvPr/>
          </p:nvPicPr>
          <p:blipFill>
            <a:blip r:embed="rId3" cstate="print"/>
            <a:srcRect/>
            <a:stretch>
              <a:fillRect/>
            </a:stretch>
          </p:blipFill>
          <p:spPr bwMode="auto">
            <a:xfrm>
              <a:off x="3186277" y="4695888"/>
              <a:ext cx="2463909" cy="1321227"/>
            </a:xfrm>
            <a:prstGeom prst="rect">
              <a:avLst/>
            </a:prstGeom>
            <a:noFill/>
            <a:ln w="9525">
              <a:solidFill>
                <a:schemeClr val="tx1"/>
              </a:solidFill>
              <a:miter lim="800000"/>
              <a:headEnd/>
              <a:tailEnd/>
            </a:ln>
          </p:spPr>
        </p:pic>
        <p:sp>
          <p:nvSpPr>
            <p:cNvPr id="5" name="Rectangle 4"/>
            <p:cNvSpPr/>
            <p:nvPr/>
          </p:nvSpPr>
          <p:spPr bwMode="auto">
            <a:xfrm>
              <a:off x="3217213" y="4723066"/>
              <a:ext cx="1058828" cy="29164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206774" y="5013253"/>
              <a:ext cx="2422078" cy="27703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a:t>
            </a:r>
            <a:endParaRPr lang="en-US" sz="1200" dirty="0">
              <a:solidFill>
                <a:schemeClr val="tx1">
                  <a:lumMod val="65000"/>
                  <a:lumOff val="35000"/>
                </a:schemeClr>
              </a:solidFill>
            </a:endParaRPr>
          </a:p>
        </p:txBody>
      </p:sp>
      <p:sp>
        <p:nvSpPr>
          <p:cNvPr id="9" name="TextBox 8"/>
          <p:cNvSpPr txBox="1"/>
          <p:nvPr/>
        </p:nvSpPr>
        <p:spPr>
          <a:xfrm>
            <a:off x="865922" y="5728791"/>
            <a:ext cx="4674266" cy="738664"/>
          </a:xfrm>
          <a:prstGeom prst="rect">
            <a:avLst/>
          </a:prstGeom>
          <a:noFill/>
          <a:ln>
            <a:solidFill>
              <a:schemeClr val="tx1"/>
            </a:solidFill>
          </a:ln>
        </p:spPr>
        <p:txBody>
          <a:bodyPr wrap="square" rtlCol="0">
            <a:spAutoFit/>
          </a:bodyPr>
          <a:lstStyle/>
          <a:p>
            <a:pPr marL="0" lvl="1"/>
            <a:r>
              <a:rPr lang="en-US" sz="1400" b="1" i="1" dirty="0" smtClean="0"/>
              <a:t>Note:  </a:t>
            </a:r>
            <a:r>
              <a:rPr lang="en-US" sz="1400" dirty="0" smtClean="0"/>
              <a:t>If you have access to more than one account, there is an extra step to search for an account first which is covered on the next slide</a:t>
            </a:r>
            <a:endParaRPr lang="en-US" sz="1400"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cstate="print"/>
          <a:srcRect/>
          <a:stretch>
            <a:fillRect/>
          </a:stretch>
        </p:blipFill>
        <p:spPr bwMode="auto">
          <a:xfrm>
            <a:off x="552893" y="3673241"/>
            <a:ext cx="8346557" cy="1743927"/>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 (Cont’d)</a:t>
            </a:r>
          </a:p>
        </p:txBody>
      </p:sp>
      <p:sp>
        <p:nvSpPr>
          <p:cNvPr id="8195" name="Rectangle 7"/>
          <p:cNvSpPr>
            <a:spLocks noGrp="1" noChangeArrowheads="1"/>
          </p:cNvSpPr>
          <p:nvPr>
            <p:ph idx="1"/>
          </p:nvPr>
        </p:nvSpPr>
        <p:spPr>
          <a:xfrm>
            <a:off x="545690" y="1404935"/>
            <a:ext cx="8396698" cy="1375843"/>
          </a:xfrm>
        </p:spPr>
        <p:txBody>
          <a:bodyPr/>
          <a:lstStyle/>
          <a:p>
            <a:pPr eaLnBrk="1" hangingPunct="1"/>
            <a:r>
              <a:rPr lang="en-US" sz="2200" b="1" dirty="0" smtClean="0"/>
              <a:t>Business Line Summary page</a:t>
            </a:r>
          </a:p>
          <a:p>
            <a:pPr lvl="1" eaLnBrk="1" hangingPunct="1"/>
            <a:r>
              <a:rPr lang="en-US" sz="1800" dirty="0" smtClean="0"/>
              <a:t>To view payments made to GSA for a business line summary record, select a business line summary record and then select the </a:t>
            </a:r>
            <a:r>
              <a:rPr lang="en-US" sz="1800" b="1" dirty="0" smtClean="0"/>
              <a:t>[View Payments] </a:t>
            </a:r>
            <a:r>
              <a:rPr lang="en-US" sz="1800" dirty="0" smtClean="0"/>
              <a:t>button.</a:t>
            </a:r>
            <a:endParaRPr lang="en-US" sz="1600" dirty="0" smtClean="0"/>
          </a:p>
          <a:p>
            <a:pPr lvl="1" eaLnBrk="1" hangingPunct="1"/>
            <a:endParaRPr lang="en-US" sz="2000" dirty="0" smtClean="0"/>
          </a:p>
        </p:txBody>
      </p:sp>
      <p:sp>
        <p:nvSpPr>
          <p:cNvPr id="7" name="Rectangle 6"/>
          <p:cNvSpPr/>
          <p:nvPr/>
        </p:nvSpPr>
        <p:spPr bwMode="auto">
          <a:xfrm>
            <a:off x="573315" y="5116286"/>
            <a:ext cx="8294914" cy="2975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803400" y="3601565"/>
            <a:ext cx="1289732" cy="5007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D29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srcRect/>
          <a:stretch>
            <a:fillRect/>
          </a:stretch>
        </p:blipFill>
        <p:spPr bwMode="auto">
          <a:xfrm>
            <a:off x="1546411" y="2891118"/>
            <a:ext cx="5888182" cy="377169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Business Line Summary (Cont’d)</a:t>
            </a:r>
          </a:p>
        </p:txBody>
      </p:sp>
      <p:sp>
        <p:nvSpPr>
          <p:cNvPr id="8195" name="Rectangle 7"/>
          <p:cNvSpPr>
            <a:spLocks noGrp="1" noChangeArrowheads="1"/>
          </p:cNvSpPr>
          <p:nvPr>
            <p:ph idx="1"/>
          </p:nvPr>
        </p:nvSpPr>
        <p:spPr>
          <a:xfrm>
            <a:off x="375377" y="1100140"/>
            <a:ext cx="8731045" cy="1768319"/>
          </a:xfrm>
        </p:spPr>
        <p:txBody>
          <a:bodyPr/>
          <a:lstStyle/>
          <a:p>
            <a:pPr eaLnBrk="1" hangingPunct="1"/>
            <a:r>
              <a:rPr lang="en-US" sz="2000" b="1" dirty="0" smtClean="0"/>
              <a:t>Payment Search page</a:t>
            </a:r>
          </a:p>
          <a:p>
            <a:pPr lvl="1" eaLnBrk="1" hangingPunct="1"/>
            <a:r>
              <a:rPr lang="en-US" sz="1600" dirty="0" smtClean="0"/>
              <a:t>The Payment Search page displays.  To search for payment records, enter search criteria and select the </a:t>
            </a:r>
            <a:r>
              <a:rPr lang="en-US" sz="1600" b="1" dirty="0" smtClean="0"/>
              <a:t>[Search] </a:t>
            </a:r>
            <a:r>
              <a:rPr lang="en-US" sz="1600" dirty="0" smtClean="0"/>
              <a:t>button.  In the search results, review the payment records. </a:t>
            </a:r>
          </a:p>
          <a:p>
            <a:pPr lvl="1" eaLnBrk="1" hangingPunct="1"/>
            <a:r>
              <a:rPr lang="en-US" sz="1600" dirty="0" smtClean="0"/>
              <a:t>From this page you can select a </a:t>
            </a:r>
            <a:r>
              <a:rPr lang="en-US" sz="1600" b="1" dirty="0" smtClean="0"/>
              <a:t>payment record </a:t>
            </a:r>
            <a:r>
              <a:rPr lang="en-US" sz="1600" dirty="0" smtClean="0"/>
              <a:t>and then select the </a:t>
            </a:r>
            <a:r>
              <a:rPr lang="en-US" sz="1600" b="1" dirty="0" smtClean="0"/>
              <a:t>[View] </a:t>
            </a:r>
            <a:r>
              <a:rPr lang="en-US" sz="1600" dirty="0" smtClean="0"/>
              <a:t>button to view the payment details.</a:t>
            </a:r>
          </a:p>
          <a:p>
            <a:pPr lvl="1" eaLnBrk="1" hangingPunct="1"/>
            <a:endParaRPr lang="en-US" sz="1600" dirty="0" smtClean="0"/>
          </a:p>
        </p:txBody>
      </p:sp>
      <p:sp>
        <p:nvSpPr>
          <p:cNvPr id="9" name="Rectangle 8"/>
          <p:cNvSpPr/>
          <p:nvPr/>
        </p:nvSpPr>
        <p:spPr bwMode="auto">
          <a:xfrm>
            <a:off x="1559859" y="6279777"/>
            <a:ext cx="5876365" cy="37651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flipV="1">
            <a:off x="1634428" y="5533664"/>
            <a:ext cx="328843" cy="20822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D30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Search</a:t>
            </a:r>
          </a:p>
        </p:txBody>
      </p:sp>
      <p:sp>
        <p:nvSpPr>
          <p:cNvPr id="8195" name="Rectangle 7"/>
          <p:cNvSpPr>
            <a:spLocks noGrp="1" noChangeArrowheads="1"/>
          </p:cNvSpPr>
          <p:nvPr>
            <p:ph idx="1"/>
          </p:nvPr>
        </p:nvSpPr>
        <p:spPr>
          <a:xfrm>
            <a:off x="576418" y="1267150"/>
            <a:ext cx="8229600" cy="2703601"/>
          </a:xfrm>
        </p:spPr>
        <p:txBody>
          <a:bodyPr/>
          <a:lstStyle/>
          <a:p>
            <a:pPr eaLnBrk="1" hangingPunct="1"/>
            <a:r>
              <a:rPr lang="en-US" sz="2000" b="1" dirty="0" smtClean="0"/>
              <a:t>The Account Search page is used to search for a list of your accounts.  </a:t>
            </a:r>
          </a:p>
          <a:p>
            <a:pPr eaLnBrk="1" hangingPunct="1">
              <a:buNone/>
            </a:pPr>
            <a:endParaRPr lang="en-US" sz="1000" dirty="0" smtClean="0"/>
          </a:p>
          <a:p>
            <a:pPr lvl="1" eaLnBrk="1" hangingPunct="1"/>
            <a:r>
              <a:rPr lang="en-US" sz="1800" dirty="0" smtClean="0"/>
              <a:t>If you have access to more than one account, you must first search for your accounts, and then select a specific account to view account information details. </a:t>
            </a:r>
          </a:p>
          <a:p>
            <a:pPr lvl="1" eaLnBrk="1" hangingPunct="1">
              <a:buNone/>
            </a:pPr>
            <a:endParaRPr lang="en-US" sz="1000" dirty="0" smtClean="0"/>
          </a:p>
          <a:p>
            <a:pPr lvl="1" eaLnBrk="1" hangingPunct="1"/>
            <a:r>
              <a:rPr lang="en-US" sz="1800" dirty="0" smtClean="0"/>
              <a:t>To access the Account Search page, from the menu bar select </a:t>
            </a:r>
            <a:r>
              <a:rPr lang="en-US" sz="1800" b="1" dirty="0" smtClean="0"/>
              <a:t>Accounts &gt; Account Search</a:t>
            </a:r>
            <a:r>
              <a:rPr lang="en-US" sz="1800" dirty="0" smtClean="0"/>
              <a:t>.</a:t>
            </a:r>
          </a:p>
        </p:txBody>
      </p:sp>
      <p:pic>
        <p:nvPicPr>
          <p:cNvPr id="12290" name="Picture 2"/>
          <p:cNvPicPr>
            <a:picLocks noChangeAspect="1" noChangeArrowheads="1"/>
          </p:cNvPicPr>
          <p:nvPr/>
        </p:nvPicPr>
        <p:blipFill>
          <a:blip r:embed="rId3" cstate="print"/>
          <a:srcRect l="1771" r="2074"/>
          <a:stretch>
            <a:fillRect/>
          </a:stretch>
        </p:blipFill>
        <p:spPr bwMode="auto">
          <a:xfrm>
            <a:off x="3213022" y="4432225"/>
            <a:ext cx="2680570" cy="1373492"/>
          </a:xfrm>
          <a:prstGeom prst="rect">
            <a:avLst/>
          </a:prstGeom>
          <a:noFill/>
          <a:ln w="9525">
            <a:solidFill>
              <a:schemeClr val="tx1"/>
            </a:solidFill>
            <a:miter lim="800000"/>
            <a:headEnd/>
            <a:tailEnd/>
          </a:ln>
        </p:spPr>
      </p:pic>
      <p:sp>
        <p:nvSpPr>
          <p:cNvPr id="6" name="Rectangle 5"/>
          <p:cNvSpPr/>
          <p:nvPr/>
        </p:nvSpPr>
        <p:spPr bwMode="auto">
          <a:xfrm>
            <a:off x="3181327" y="4411779"/>
            <a:ext cx="983673" cy="31670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170888" y="4727018"/>
            <a:ext cx="2735230" cy="25198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Search (Cont’d)</a:t>
            </a:r>
          </a:p>
        </p:txBody>
      </p:sp>
      <p:sp>
        <p:nvSpPr>
          <p:cNvPr id="8195" name="Rectangle 7"/>
          <p:cNvSpPr>
            <a:spLocks noGrp="1" noChangeArrowheads="1"/>
          </p:cNvSpPr>
          <p:nvPr>
            <p:ph idx="1"/>
          </p:nvPr>
        </p:nvSpPr>
        <p:spPr>
          <a:xfrm>
            <a:off x="545690" y="1274308"/>
            <a:ext cx="8396698" cy="1867098"/>
          </a:xfrm>
        </p:spPr>
        <p:txBody>
          <a:bodyPr/>
          <a:lstStyle/>
          <a:p>
            <a:pPr eaLnBrk="1" hangingPunct="1"/>
            <a:r>
              <a:rPr lang="en-US" sz="2200" b="1" dirty="0" smtClean="0"/>
              <a:t>Account Search page</a:t>
            </a:r>
          </a:p>
          <a:p>
            <a:pPr lvl="1" eaLnBrk="1" hangingPunct="1"/>
            <a:r>
              <a:rPr lang="en-US" sz="1800" dirty="0" smtClean="0"/>
              <a:t>The Account Search page displays with a search criteria area to search for your accounts. </a:t>
            </a:r>
          </a:p>
          <a:p>
            <a:pPr lvl="1" eaLnBrk="1" hangingPunct="1"/>
            <a:r>
              <a:rPr lang="en-US" sz="1800" dirty="0" smtClean="0"/>
              <a:t>Select the </a:t>
            </a:r>
            <a:r>
              <a:rPr lang="en-US" sz="1800" b="1" dirty="0" smtClean="0"/>
              <a:t>[Search]</a:t>
            </a:r>
            <a:r>
              <a:rPr lang="en-US" sz="1800" dirty="0" smtClean="0"/>
              <a:t> button without entering search criteria.</a:t>
            </a:r>
          </a:p>
          <a:p>
            <a:pPr lvl="2" eaLnBrk="1" hangingPunct="1"/>
            <a:r>
              <a:rPr lang="en-US" sz="1600" dirty="0" smtClean="0"/>
              <a:t>If you have access to a large number of accounts, you may want to enter search criteria and select the </a:t>
            </a:r>
            <a:r>
              <a:rPr lang="en-US" sz="1600" b="1" dirty="0" smtClean="0"/>
              <a:t>[Search] </a:t>
            </a:r>
            <a:r>
              <a:rPr lang="en-US" sz="1600" dirty="0" smtClean="0"/>
              <a:t>button to limit the search results to a manageable number. </a:t>
            </a:r>
          </a:p>
          <a:p>
            <a:pPr lvl="2" eaLnBrk="1" hangingPunct="1"/>
            <a:r>
              <a:rPr lang="en-US" sz="1600" dirty="0" smtClean="0"/>
              <a:t>If you have access to a single account, you will see the Account Information page rather than the Account Search Page.</a:t>
            </a:r>
          </a:p>
        </p:txBody>
      </p:sp>
      <p:pic>
        <p:nvPicPr>
          <p:cNvPr id="13315" name="Picture 3"/>
          <p:cNvPicPr>
            <a:picLocks noChangeAspect="1" noChangeArrowheads="1"/>
          </p:cNvPicPr>
          <p:nvPr/>
        </p:nvPicPr>
        <p:blipFill>
          <a:blip r:embed="rId3" cstate="print"/>
          <a:srcRect b="40664"/>
          <a:stretch>
            <a:fillRect/>
          </a:stretch>
        </p:blipFill>
        <p:spPr bwMode="auto">
          <a:xfrm>
            <a:off x="1789264" y="3982364"/>
            <a:ext cx="5951821" cy="2607556"/>
          </a:xfrm>
          <a:prstGeom prst="rect">
            <a:avLst/>
          </a:prstGeom>
          <a:noFill/>
          <a:ln w="9525">
            <a:solidFill>
              <a:schemeClr val="tx1"/>
            </a:solidFill>
            <a:miter lim="800000"/>
            <a:headEnd/>
            <a:tailEnd/>
          </a:ln>
        </p:spPr>
      </p:pic>
      <p:sp>
        <p:nvSpPr>
          <p:cNvPr id="8" name="Rectangle 7"/>
          <p:cNvSpPr/>
          <p:nvPr/>
        </p:nvSpPr>
        <p:spPr bwMode="auto">
          <a:xfrm>
            <a:off x="1841326" y="6160587"/>
            <a:ext cx="726510" cy="46346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939895" y="3057806"/>
            <a:ext cx="7445245" cy="1648665"/>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Search (Cont’d)</a:t>
            </a:r>
          </a:p>
        </p:txBody>
      </p:sp>
      <p:sp>
        <p:nvSpPr>
          <p:cNvPr id="8195" name="Rectangle 7"/>
          <p:cNvSpPr>
            <a:spLocks noGrp="1" noChangeArrowheads="1"/>
          </p:cNvSpPr>
          <p:nvPr>
            <p:ph idx="1"/>
          </p:nvPr>
        </p:nvSpPr>
        <p:spPr>
          <a:xfrm>
            <a:off x="545690" y="1362796"/>
            <a:ext cx="8396698" cy="1338839"/>
          </a:xfrm>
        </p:spPr>
        <p:txBody>
          <a:bodyPr/>
          <a:lstStyle/>
          <a:p>
            <a:pPr eaLnBrk="1" hangingPunct="1"/>
            <a:r>
              <a:rPr lang="en-US" sz="2200" b="1" dirty="0" smtClean="0"/>
              <a:t>Account Search page</a:t>
            </a:r>
          </a:p>
          <a:p>
            <a:pPr lvl="1" eaLnBrk="1" hangingPunct="1"/>
            <a:r>
              <a:rPr lang="en-US" sz="1800" dirty="0" smtClean="0"/>
              <a:t>In the search results, review a list of accounts that met your search criteria.  If you did not enter any search criteria, the list will show all of the accounts to which you have access.</a:t>
            </a:r>
          </a:p>
        </p:txBody>
      </p:sp>
      <p:sp>
        <p:nvSpPr>
          <p:cNvPr id="7" name="Rectangle 6"/>
          <p:cNvSpPr/>
          <p:nvPr/>
        </p:nvSpPr>
        <p:spPr bwMode="auto">
          <a:xfrm>
            <a:off x="945345" y="3499683"/>
            <a:ext cx="7459067" cy="93784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3" cstate="print"/>
          <a:srcRect/>
          <a:stretch>
            <a:fillRect/>
          </a:stretch>
        </p:blipFill>
        <p:spPr bwMode="auto">
          <a:xfrm>
            <a:off x="994242" y="2963675"/>
            <a:ext cx="7716624" cy="209241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Search (Cont’d)</a:t>
            </a:r>
          </a:p>
        </p:txBody>
      </p:sp>
      <p:sp>
        <p:nvSpPr>
          <p:cNvPr id="8195" name="Rectangle 7"/>
          <p:cNvSpPr>
            <a:spLocks noGrp="1" noChangeArrowheads="1"/>
          </p:cNvSpPr>
          <p:nvPr>
            <p:ph idx="1"/>
          </p:nvPr>
        </p:nvSpPr>
        <p:spPr>
          <a:xfrm>
            <a:off x="637632" y="1342306"/>
            <a:ext cx="8229600" cy="1187952"/>
          </a:xfrm>
        </p:spPr>
        <p:txBody>
          <a:bodyPr/>
          <a:lstStyle/>
          <a:p>
            <a:pPr eaLnBrk="1" hangingPunct="1"/>
            <a:r>
              <a:rPr lang="en-US" sz="2200" b="1" dirty="0" smtClean="0"/>
              <a:t>Account Search page</a:t>
            </a:r>
          </a:p>
          <a:p>
            <a:pPr lvl="1" eaLnBrk="1" hangingPunct="1"/>
            <a:r>
              <a:rPr lang="en-US" sz="1800" dirty="0" smtClean="0"/>
              <a:t>To view detailed information for an account record, in the search results select an </a:t>
            </a:r>
            <a:r>
              <a:rPr lang="en-US" sz="1800" b="1" dirty="0" smtClean="0"/>
              <a:t>account record </a:t>
            </a:r>
            <a:r>
              <a:rPr lang="en-US" sz="1800" dirty="0" smtClean="0"/>
              <a:t>and then select the </a:t>
            </a:r>
            <a:r>
              <a:rPr lang="en-US" sz="1800" b="1" dirty="0" smtClean="0"/>
              <a:t>[View] </a:t>
            </a:r>
            <a:r>
              <a:rPr lang="en-US" sz="1800" dirty="0" smtClean="0"/>
              <a:t>button.</a:t>
            </a:r>
          </a:p>
        </p:txBody>
      </p:sp>
      <p:sp>
        <p:nvSpPr>
          <p:cNvPr id="8" name="Rectangle 7"/>
          <p:cNvSpPr/>
          <p:nvPr/>
        </p:nvSpPr>
        <p:spPr bwMode="auto">
          <a:xfrm>
            <a:off x="1076870" y="2971800"/>
            <a:ext cx="617459" cy="41685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999196" y="4143965"/>
            <a:ext cx="7687603" cy="26667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5516377" y="1228725"/>
            <a:ext cx="3248025" cy="531495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Information or Search</a:t>
            </a:r>
          </a:p>
        </p:txBody>
      </p:sp>
      <p:sp>
        <p:nvSpPr>
          <p:cNvPr id="8195" name="Rectangle 7"/>
          <p:cNvSpPr>
            <a:spLocks noGrp="1" noChangeArrowheads="1"/>
          </p:cNvSpPr>
          <p:nvPr>
            <p:ph idx="1"/>
          </p:nvPr>
        </p:nvSpPr>
        <p:spPr>
          <a:xfrm>
            <a:off x="471949" y="1249983"/>
            <a:ext cx="5139711" cy="4887770"/>
          </a:xfrm>
        </p:spPr>
        <p:txBody>
          <a:bodyPr/>
          <a:lstStyle/>
          <a:p>
            <a:pPr eaLnBrk="1" hangingPunct="1"/>
            <a:r>
              <a:rPr lang="en-US" sz="2200" b="1" dirty="0" smtClean="0"/>
              <a:t>Account Record</a:t>
            </a:r>
          </a:p>
          <a:p>
            <a:pPr eaLnBrk="1" hangingPunct="1">
              <a:buNone/>
            </a:pPr>
            <a:endParaRPr lang="en-US" sz="1000" b="1" dirty="0" smtClean="0"/>
          </a:p>
          <a:p>
            <a:pPr lvl="1" eaLnBrk="1" hangingPunct="1"/>
            <a:r>
              <a:rPr lang="en-US" sz="1800" dirty="0" smtClean="0"/>
              <a:t>If you have access to one account, when you select the Account Information option from the menu bar, your account record displays with detailed account information.</a:t>
            </a:r>
          </a:p>
          <a:p>
            <a:pPr lvl="1" eaLnBrk="1" hangingPunct="1">
              <a:buNone/>
            </a:pPr>
            <a:endParaRPr lang="en-US" sz="1000" dirty="0" smtClean="0"/>
          </a:p>
          <a:p>
            <a:pPr lvl="1" eaLnBrk="1" hangingPunct="1"/>
            <a:r>
              <a:rPr lang="en-US" sz="1800" dirty="0" smtClean="0"/>
              <a:t>If you have access to more than one account, you must first search for your accounts, select a specific account record, and then select the </a:t>
            </a:r>
            <a:r>
              <a:rPr lang="en-US" sz="1800" b="1" dirty="0" smtClean="0"/>
              <a:t>[View] </a:t>
            </a:r>
            <a:r>
              <a:rPr lang="en-US" sz="1800" dirty="0" smtClean="0"/>
              <a:t>button to display your account record with detailed account information.</a:t>
            </a:r>
          </a:p>
          <a:p>
            <a:pPr lvl="1" eaLnBrk="1" hangingPunct="1">
              <a:buNone/>
            </a:pPr>
            <a:endParaRPr lang="en-US" sz="1000" dirty="0" smtClean="0"/>
          </a:p>
          <a:p>
            <a:pPr lvl="1" eaLnBrk="1" hangingPunct="1"/>
            <a:r>
              <a:rPr lang="en-US" sz="1800" dirty="0" smtClean="0"/>
              <a:t>The account record opens and displays in a tab-like format.  The first tab is the </a:t>
            </a:r>
            <a:r>
              <a:rPr lang="en-US" sz="1800" b="1" dirty="0" smtClean="0"/>
              <a:t>Account Information</a:t>
            </a:r>
            <a:r>
              <a:rPr lang="en-US" sz="1800" dirty="0" smtClean="0"/>
              <a:t> tab and contains general account information.</a:t>
            </a:r>
          </a:p>
        </p:txBody>
      </p:sp>
      <p:sp>
        <p:nvSpPr>
          <p:cNvPr id="10" name="Rectangle 9"/>
          <p:cNvSpPr/>
          <p:nvPr/>
        </p:nvSpPr>
        <p:spPr bwMode="auto">
          <a:xfrm>
            <a:off x="5832380" y="2076788"/>
            <a:ext cx="1213879" cy="23610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8652682" y="654284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Account Information or Search (Cont’d)</a:t>
            </a:r>
          </a:p>
        </p:txBody>
      </p:sp>
      <p:sp>
        <p:nvSpPr>
          <p:cNvPr id="8195" name="Rectangle 7"/>
          <p:cNvSpPr>
            <a:spLocks noGrp="1" noChangeArrowheads="1"/>
          </p:cNvSpPr>
          <p:nvPr>
            <p:ph idx="1"/>
          </p:nvPr>
        </p:nvSpPr>
        <p:spPr>
          <a:xfrm>
            <a:off x="516194" y="1082638"/>
            <a:ext cx="8426194" cy="1133600"/>
          </a:xfrm>
        </p:spPr>
        <p:txBody>
          <a:bodyPr/>
          <a:lstStyle/>
          <a:p>
            <a:pPr eaLnBrk="1" hangingPunct="1"/>
            <a:r>
              <a:rPr lang="en-US" sz="2200" b="1" dirty="0" smtClean="0"/>
              <a:t>Account Record</a:t>
            </a:r>
          </a:p>
          <a:p>
            <a:pPr lvl="1" eaLnBrk="1" hangingPunct="1"/>
            <a:r>
              <a:rPr lang="en-US" sz="1800" dirty="0" smtClean="0"/>
              <a:t>Within the account record, select the </a:t>
            </a:r>
            <a:r>
              <a:rPr lang="en-US" sz="1800" b="1" dirty="0" smtClean="0"/>
              <a:t>Address Information </a:t>
            </a:r>
            <a:r>
              <a:rPr lang="en-US" sz="1800" dirty="0" smtClean="0"/>
              <a:t>tab to review the mailing, physical, and remittance addresses that belong to this account.</a:t>
            </a:r>
          </a:p>
        </p:txBody>
      </p:sp>
      <p:sp>
        <p:nvSpPr>
          <p:cNvPr id="7" name="Rectangle 6"/>
          <p:cNvSpPr/>
          <p:nvPr/>
        </p:nvSpPr>
        <p:spPr bwMode="auto">
          <a:xfrm>
            <a:off x="2785684" y="3027529"/>
            <a:ext cx="903491" cy="24176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D8</a:t>
            </a:r>
            <a:endParaRPr lang="en-US" sz="1200" dirty="0">
              <a:solidFill>
                <a:schemeClr val="tx1">
                  <a:lumMod val="65000"/>
                  <a:lumOff val="35000"/>
                </a:schemeClr>
              </a:solidFill>
            </a:endParaRPr>
          </a:p>
        </p:txBody>
      </p:sp>
      <p:pic>
        <p:nvPicPr>
          <p:cNvPr id="3074" name="Picture 2"/>
          <p:cNvPicPr>
            <a:picLocks noChangeAspect="1" noChangeArrowheads="1"/>
          </p:cNvPicPr>
          <p:nvPr/>
        </p:nvPicPr>
        <p:blipFill>
          <a:blip r:embed="rId3" cstate="print"/>
          <a:srcRect/>
          <a:stretch>
            <a:fillRect/>
          </a:stretch>
        </p:blipFill>
        <p:spPr bwMode="auto">
          <a:xfrm>
            <a:off x="1815352" y="2252758"/>
            <a:ext cx="5271247" cy="4320902"/>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80FAC9-4676-4EB1-A789-436274EB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53239</TotalTime>
  <Words>2564</Words>
  <Application>Microsoft Office PowerPoint</Application>
  <PresentationFormat>On-screen Show (4:3)</PresentationFormat>
  <Paragraphs>227</Paragraphs>
  <Slides>31</Slides>
  <Notes>31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1_CGI Federal</vt:lpstr>
      <vt:lpstr>2_CGI Federal</vt:lpstr>
      <vt:lpstr>GSA’s Vendor and Customer  Self Service (VCSS)</vt:lpstr>
      <vt:lpstr>Accounts Menu </vt:lpstr>
      <vt:lpstr>Account Information</vt:lpstr>
      <vt:lpstr>Account Search</vt:lpstr>
      <vt:lpstr>Account Search (Cont’d)</vt:lpstr>
      <vt:lpstr>Account Search (Cont’d)</vt:lpstr>
      <vt:lpstr>Account Search (Cont’d)</vt:lpstr>
      <vt:lpstr>Account Information or Search</vt:lpstr>
      <vt:lpstr>Account Information or Search (Cont’d)</vt:lpstr>
      <vt:lpstr>Account Summary</vt:lpstr>
      <vt:lpstr>Account Summary (Cont’d)</vt:lpstr>
      <vt:lpstr>Account Summary (Cont’d)</vt:lpstr>
      <vt:lpstr>Account Summary (Cont’d)</vt:lpstr>
      <vt:lpstr>Account Summary (Cont’d)</vt:lpstr>
      <vt:lpstr>Account Summary (Cont’d)</vt:lpstr>
      <vt:lpstr>Account Summary (Cont’d)</vt:lpstr>
      <vt:lpstr>Outstanding Balances by Account</vt:lpstr>
      <vt:lpstr>Outstanding Balances by Account (Cont’d)</vt:lpstr>
      <vt:lpstr>Outstanding Balances by Account (Cont’d)</vt:lpstr>
      <vt:lpstr>Outstanding Balances by Account (Cont’d)</vt:lpstr>
      <vt:lpstr>Outstanding Balances by Account (Cont’d)</vt:lpstr>
      <vt:lpstr>Outstanding Balances by Account (Cont’d)</vt:lpstr>
      <vt:lpstr>Outstanding Balances by Account (Cont’d)</vt:lpstr>
      <vt:lpstr>Outstanding Balances by Account (Cont’d)</vt:lpstr>
      <vt:lpstr>Business Line Summary</vt:lpstr>
      <vt:lpstr>Business Line Summary (Cont’d)</vt:lpstr>
      <vt:lpstr>Business Line Summary (Cont’d)</vt:lpstr>
      <vt:lpstr>Business Line Summary (Cont’d)</vt:lpstr>
      <vt:lpstr>Business Line Summary (Cont’d)</vt:lpstr>
      <vt:lpstr>Business Line Summary (Cont’d)</vt:lpstr>
      <vt:lpstr>Business Line Summary (Cont’d)</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5187</cp:revision>
  <cp:lastPrinted>2013-04-02T16:03:47Z</cp:lastPrinted>
  <dcterms:created xsi:type="dcterms:W3CDTF">2004-04-30T16:33:22Z</dcterms:created>
  <dcterms:modified xsi:type="dcterms:W3CDTF">2013-07-05T13:43:37Z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